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comments/comment4.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5.xml" ContentType="application/vnd.openxmlformats-officedocument.presentationml.comments+xml"/>
  <Override PartName="/ppt/notesSlides/notesSlide29.xml" ContentType="application/vnd.openxmlformats-officedocument.presentationml.notesSlide+xml"/>
  <Override PartName="/ppt/comments/comment6.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7.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omments/comment8.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9.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10.xml" ContentType="application/vnd.openxmlformats-officedocument.presentationml.comments+xml"/>
  <Override PartName="/ppt/notesSlides/notesSlide57.xml" ContentType="application/vnd.openxmlformats-officedocument.presentationml.notesSlide+xml"/>
  <Override PartName="/ppt/comments/comment11.xml" ContentType="application/vnd.openxmlformats-officedocument.presentationml.comments+xml"/>
  <Override PartName="/ppt/notesSlides/notesSlide58.xml" ContentType="application/vnd.openxmlformats-officedocument.presentationml.notesSlide+xml"/>
  <Override PartName="/ppt/comments/comment12.xml" ContentType="application/vnd.openxmlformats-officedocument.presentationml.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omments/comment13.xml" ContentType="application/vnd.openxmlformats-officedocument.presentationml.comments+xml"/>
  <Override PartName="/ppt/notesSlides/notesSlide62.xml" ContentType="application/vnd.openxmlformats-officedocument.presentationml.notesSlide+xml"/>
  <Override PartName="/ppt/comments/comment14.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15.xml" ContentType="application/vnd.openxmlformats-officedocument.presentationml.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omments/comment16.xml" ContentType="application/vnd.openxmlformats-officedocument.presentationml.comments+xml"/>
  <Override PartName="/ppt/notesSlides/notesSlide74.xml" ContentType="application/vnd.openxmlformats-officedocument.presentationml.notesSlide+xml"/>
  <Override PartName="/ppt/comments/comment17.xml" ContentType="application/vnd.openxmlformats-officedocument.presentationml.comment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omments/comment18.xml" ContentType="application/vnd.openxmlformats-officedocument.presentationml.comment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omments/comment19.xml" ContentType="application/vnd.openxmlformats-officedocument.presentationml.comment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omments/comment20.xml" ContentType="application/vnd.openxmlformats-officedocument.presentationml.comment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omments/comment21.xml" ContentType="application/vnd.openxmlformats-officedocument.presentationml.comment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omments/comment22.xml" ContentType="application/vnd.openxmlformats-officedocument.presentationml.comments+xml"/>
  <Override PartName="/ppt/notesSlides/notesSlide97.xml" ContentType="application/vnd.openxmlformats-officedocument.presentationml.notesSlide+xml"/>
  <Override PartName="/ppt/comments/comment23.xml" ContentType="application/vnd.openxmlformats-officedocument.presentationml.comment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omments/comment24.xml" ContentType="application/vnd.openxmlformats-officedocument.presentationml.comment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omments/comment25.xml" ContentType="application/vnd.openxmlformats-officedocument.presentationml.comments+xml"/>
  <Override PartName="/ppt/notesSlides/notesSlide10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6.xml" ContentType="application/vnd.openxmlformats-officedocument.presentationml.comment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omments/comment27.xml" ContentType="application/vnd.openxmlformats-officedocument.presentationml.comment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omments/comment28.xml" ContentType="application/vnd.openxmlformats-officedocument.presentationml.comments+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2.xml" ContentType="application/vnd.openxmlformats-officedocument.presentationml.notesSlide+xml"/>
  <Override PartName="/ppt/charts/chart3.xml" ContentType="application/vnd.openxmlformats-officedocument.drawingml.chart+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omments/comment29.xml" ContentType="application/vnd.openxmlformats-officedocument.presentationml.comments+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comments/comment30.xml" ContentType="application/vnd.openxmlformats-officedocument.presentationml.comments+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omments/comment31.xml" ContentType="application/vnd.openxmlformats-officedocument.presentationml.comments+xml"/>
  <Override PartName="/ppt/notesSlides/notesSlide152.xml" ContentType="application/vnd.openxmlformats-officedocument.presentationml.notesSlide+xml"/>
  <Override PartName="/ppt/comments/comment32.xml" ContentType="application/vnd.openxmlformats-officedocument.presentationml.comments+xml"/>
  <Override PartName="/ppt/notesSlides/notesSlide153.xml" ContentType="application/vnd.openxmlformats-officedocument.presentationml.notesSlide+xml"/>
  <Override PartName="/ppt/comments/comment33.xml" ContentType="application/vnd.openxmlformats-officedocument.presentationml.comments+xml"/>
  <Override PartName="/ppt/notesSlides/notesSlide154.xml" ContentType="application/vnd.openxmlformats-officedocument.presentationml.notesSlide+xml"/>
  <Override PartName="/ppt/comments/comment34.xml" ContentType="application/vnd.openxmlformats-officedocument.presentationml.comments+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comments/comment35.xml" ContentType="application/vnd.openxmlformats-officedocument.presentationml.comments+xml"/>
  <Override PartName="/ppt/notesSlides/notesSlide161.xml" ContentType="application/vnd.openxmlformats-officedocument.presentationml.notesSlide+xml"/>
  <Override PartName="/ppt/comments/comment36.xml" ContentType="application/vnd.openxmlformats-officedocument.presentationml.comments+xml"/>
  <Override PartName="/ppt/notesSlides/notesSlide162.xml" ContentType="application/vnd.openxmlformats-officedocument.presentationml.notesSlide+xml"/>
  <Override PartName="/ppt/comments/comment37.xml" ContentType="application/vnd.openxmlformats-officedocument.presentationml.comments+xml"/>
  <Override PartName="/ppt/notesSlides/notesSlide163.xml" ContentType="application/vnd.openxmlformats-officedocument.presentationml.notesSlide+xml"/>
  <Override PartName="/ppt/comments/comment38.xml" ContentType="application/vnd.openxmlformats-officedocument.presentationml.comments+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687" r:id="rId2"/>
    <p:sldMasterId id="2147484743" r:id="rId3"/>
    <p:sldMasterId id="2147484755" r:id="rId4"/>
    <p:sldMasterId id="2147499479" r:id="rId5"/>
    <p:sldMasterId id="2147499493" r:id="rId6"/>
  </p:sldMasterIdLst>
  <p:notesMasterIdLst>
    <p:notesMasterId r:id="rId198"/>
  </p:notesMasterIdLst>
  <p:handoutMasterIdLst>
    <p:handoutMasterId r:id="rId199"/>
  </p:handoutMasterIdLst>
  <p:sldIdLst>
    <p:sldId id="1695" r:id="rId7"/>
    <p:sldId id="1693" r:id="rId8"/>
    <p:sldId id="1350" r:id="rId9"/>
    <p:sldId id="1512" r:id="rId10"/>
    <p:sldId id="1720" r:id="rId11"/>
    <p:sldId id="1741" r:id="rId12"/>
    <p:sldId id="1696" r:id="rId13"/>
    <p:sldId id="936" r:id="rId14"/>
    <p:sldId id="1697" r:id="rId15"/>
    <p:sldId id="1525" r:id="rId16"/>
    <p:sldId id="1751" r:id="rId17"/>
    <p:sldId id="1537" r:id="rId18"/>
    <p:sldId id="1724" r:id="rId19"/>
    <p:sldId id="1752" r:id="rId20"/>
    <p:sldId id="1756" r:id="rId21"/>
    <p:sldId id="1757" r:id="rId22"/>
    <p:sldId id="1538" r:id="rId23"/>
    <p:sldId id="1539" r:id="rId24"/>
    <p:sldId id="1540" r:id="rId25"/>
    <p:sldId id="1541" r:id="rId26"/>
    <p:sldId id="1542" r:id="rId27"/>
    <p:sldId id="336" r:id="rId28"/>
    <p:sldId id="1716" r:id="rId29"/>
    <p:sldId id="1526" r:id="rId30"/>
    <p:sldId id="1527" r:id="rId31"/>
    <p:sldId id="1528" r:id="rId32"/>
    <p:sldId id="1529" r:id="rId33"/>
    <p:sldId id="337" r:id="rId34"/>
    <p:sldId id="1709" r:id="rId35"/>
    <p:sldId id="1690" r:id="rId36"/>
    <p:sldId id="1196" r:id="rId37"/>
    <p:sldId id="1197" r:id="rId38"/>
    <p:sldId id="1715" r:id="rId39"/>
    <p:sldId id="1714" r:id="rId40"/>
    <p:sldId id="1530" r:id="rId41"/>
    <p:sldId id="1202" r:id="rId42"/>
    <p:sldId id="1366" r:id="rId43"/>
    <p:sldId id="1191" r:id="rId44"/>
    <p:sldId id="1302" r:id="rId45"/>
    <p:sldId id="1533" r:id="rId46"/>
    <p:sldId id="1413" r:id="rId47"/>
    <p:sldId id="1699" r:id="rId48"/>
    <p:sldId id="786" r:id="rId49"/>
    <p:sldId id="1536" r:id="rId50"/>
    <p:sldId id="1304" r:id="rId51"/>
    <p:sldId id="1723" r:id="rId52"/>
    <p:sldId id="1625" r:id="rId53"/>
    <p:sldId id="1626" r:id="rId54"/>
    <p:sldId id="1627" r:id="rId55"/>
    <p:sldId id="1745" r:id="rId56"/>
    <p:sldId id="1628" r:id="rId57"/>
    <p:sldId id="1674" r:id="rId58"/>
    <p:sldId id="1629" r:id="rId59"/>
    <p:sldId id="1630" r:id="rId60"/>
    <p:sldId id="1631" r:id="rId61"/>
    <p:sldId id="1632" r:id="rId62"/>
    <p:sldId id="1633" r:id="rId63"/>
    <p:sldId id="1652" r:id="rId64"/>
    <p:sldId id="1689" r:id="rId65"/>
    <p:sldId id="1755" r:id="rId66"/>
    <p:sldId id="1647" r:id="rId67"/>
    <p:sldId id="1744" r:id="rId68"/>
    <p:sldId id="1746" r:id="rId69"/>
    <p:sldId id="1687" r:id="rId70"/>
    <p:sldId id="1747" r:id="rId71"/>
    <p:sldId id="1748" r:id="rId72"/>
    <p:sldId id="1691" r:id="rId73"/>
    <p:sldId id="1651" r:id="rId74"/>
    <p:sldId id="1670" r:id="rId75"/>
    <p:sldId id="1679" r:id="rId76"/>
    <p:sldId id="1680" r:id="rId77"/>
    <p:sldId id="1686" r:id="rId78"/>
    <p:sldId id="1749" r:id="rId79"/>
    <p:sldId id="1634" r:id="rId80"/>
    <p:sldId id="1754" r:id="rId81"/>
    <p:sldId id="1692" r:id="rId82"/>
    <p:sldId id="1742" r:id="rId83"/>
    <p:sldId id="1635" r:id="rId84"/>
    <p:sldId id="1758" r:id="rId85"/>
    <p:sldId id="1636" r:id="rId86"/>
    <p:sldId id="1637" r:id="rId87"/>
    <p:sldId id="1638" r:id="rId88"/>
    <p:sldId id="1639" r:id="rId89"/>
    <p:sldId id="1640" r:id="rId90"/>
    <p:sldId id="1642" r:id="rId91"/>
    <p:sldId id="1643" r:id="rId92"/>
    <p:sldId id="1644" r:id="rId93"/>
    <p:sldId id="1641" r:id="rId94"/>
    <p:sldId id="1645" r:id="rId95"/>
    <p:sldId id="1646" r:id="rId96"/>
    <p:sldId id="1713" r:id="rId97"/>
    <p:sldId id="1710" r:id="rId98"/>
    <p:sldId id="1712" r:id="rId99"/>
    <p:sldId id="1706" r:id="rId100"/>
    <p:sldId id="1669" r:id="rId101"/>
    <p:sldId id="1218" r:id="rId102"/>
    <p:sldId id="1326" r:id="rId103"/>
    <p:sldId id="1494" r:id="rId104"/>
    <p:sldId id="1545" r:id="rId105"/>
    <p:sldId id="1454" r:id="rId106"/>
    <p:sldId id="1623" r:id="rId107"/>
    <p:sldId id="1546" r:id="rId108"/>
    <p:sldId id="1624" r:id="rId109"/>
    <p:sldId id="1496" r:id="rId110"/>
    <p:sldId id="1753" r:id="rId111"/>
    <p:sldId id="1547" r:id="rId112"/>
    <p:sldId id="1576" r:id="rId113"/>
    <p:sldId id="1418" r:id="rId114"/>
    <p:sldId id="1419" r:id="rId115"/>
    <p:sldId id="1548" r:id="rId116"/>
    <p:sldId id="1549" r:id="rId117"/>
    <p:sldId id="1550" r:id="rId118"/>
    <p:sldId id="1420" r:id="rId119"/>
    <p:sldId id="1492" r:id="rId120"/>
    <p:sldId id="1507" r:id="rId121"/>
    <p:sldId id="1606" r:id="rId122"/>
    <p:sldId id="1462" r:id="rId123"/>
    <p:sldId id="1553" r:id="rId124"/>
    <p:sldId id="1463" r:id="rId125"/>
    <p:sldId id="1554" r:id="rId126"/>
    <p:sldId id="1464" r:id="rId127"/>
    <p:sldId id="1708" r:id="rId128"/>
    <p:sldId id="1671" r:id="rId129"/>
    <p:sldId id="1465" r:id="rId130"/>
    <p:sldId id="1688" r:id="rId131"/>
    <p:sldId id="1707" r:id="rId132"/>
    <p:sldId id="1759" r:id="rId133"/>
    <p:sldId id="1555" r:id="rId134"/>
    <p:sldId id="1485" r:id="rId135"/>
    <p:sldId id="1484" r:id="rId136"/>
    <p:sldId id="1608" r:id="rId137"/>
    <p:sldId id="1612" r:id="rId138"/>
    <p:sldId id="1609" r:id="rId139"/>
    <p:sldId id="1610" r:id="rId140"/>
    <p:sldId id="1616" r:id="rId141"/>
    <p:sldId id="1677" r:id="rId142"/>
    <p:sldId id="1676" r:id="rId143"/>
    <p:sldId id="1698" r:id="rId144"/>
    <p:sldId id="1611" r:id="rId145"/>
    <p:sldId id="1700" r:id="rId146"/>
    <p:sldId id="1701" r:id="rId147"/>
    <p:sldId id="1702" r:id="rId148"/>
    <p:sldId id="1703" r:id="rId149"/>
    <p:sldId id="1704" r:id="rId150"/>
    <p:sldId id="1705" r:id="rId151"/>
    <p:sldId id="1654" r:id="rId152"/>
    <p:sldId id="1717" r:id="rId153"/>
    <p:sldId id="1718" r:id="rId154"/>
    <p:sldId id="1719" r:id="rId155"/>
    <p:sldId id="1725" r:id="rId156"/>
    <p:sldId id="1726" r:id="rId157"/>
    <p:sldId id="1727" r:id="rId158"/>
    <p:sldId id="1728" r:id="rId159"/>
    <p:sldId id="1729" r:id="rId160"/>
    <p:sldId id="1730" r:id="rId161"/>
    <p:sldId id="1731" r:id="rId162"/>
    <p:sldId id="1732" r:id="rId163"/>
    <p:sldId id="1733" r:id="rId164"/>
    <p:sldId id="1734" r:id="rId165"/>
    <p:sldId id="1735" r:id="rId166"/>
    <p:sldId id="1736" r:id="rId167"/>
    <p:sldId id="1737" r:id="rId168"/>
    <p:sldId id="1738" r:id="rId169"/>
    <p:sldId id="1739" r:id="rId170"/>
    <p:sldId id="1740" r:id="rId171"/>
    <p:sldId id="1655" r:id="rId172"/>
    <p:sldId id="1656" r:id="rId173"/>
    <p:sldId id="1657" r:id="rId174"/>
    <p:sldId id="1658" r:id="rId175"/>
    <p:sldId id="1659" r:id="rId176"/>
    <p:sldId id="1660" r:id="rId177"/>
    <p:sldId id="1661" r:id="rId178"/>
    <p:sldId id="1662" r:id="rId179"/>
    <p:sldId id="1663" r:id="rId180"/>
    <p:sldId id="1683" r:id="rId181"/>
    <p:sldId id="1666" r:id="rId182"/>
    <p:sldId id="1667" r:id="rId183"/>
    <p:sldId id="1668" r:id="rId184"/>
    <p:sldId id="1681" r:id="rId185"/>
    <p:sldId id="1682" r:id="rId186"/>
    <p:sldId id="1684" r:id="rId187"/>
    <p:sldId id="1750" r:id="rId188"/>
    <p:sldId id="1722" r:id="rId189"/>
    <p:sldId id="1685" r:id="rId190"/>
    <p:sldId id="1482" r:id="rId191"/>
    <p:sldId id="1574" r:id="rId192"/>
    <p:sldId id="1575" r:id="rId193"/>
    <p:sldId id="1470" r:id="rId194"/>
    <p:sldId id="1570" r:id="rId195"/>
    <p:sldId id="1581" r:id="rId196"/>
    <p:sldId id="1291" r:id="rId19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Rosen" initials="KR" lastIdx="45" clrIdx="0"/>
  <p:cmAuthor id="2" name="Keith Nerdin" initials="" lastIdx="12" clrIdx="1"/>
  <p:cmAuthor id="3" name="Keith Rosen" initials="KR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515"/>
    <a:srgbClr val="FFFFFF"/>
    <a:srgbClr val="565656"/>
    <a:srgbClr val="9B0518"/>
    <a:srgbClr val="606060"/>
    <a:srgbClr val="E5B9B6"/>
    <a:srgbClr val="7C0D1A"/>
    <a:srgbClr val="F3F4F5"/>
    <a:srgbClr val="888D8B"/>
    <a:srgbClr val="2C2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7" autoAdjust="0"/>
    <p:restoredTop sz="83514" autoAdjust="0"/>
  </p:normalViewPr>
  <p:slideViewPr>
    <p:cSldViewPr>
      <p:cViewPr varScale="1">
        <p:scale>
          <a:sx n="91" d="100"/>
          <a:sy n="91" d="100"/>
        </p:scale>
        <p:origin x="389" y="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66" d="100"/>
        <a:sy n="66" d="100"/>
      </p:scale>
      <p:origin x="0" y="-6548"/>
    </p:cViewPr>
  </p:sorterViewPr>
  <p:notesViewPr>
    <p:cSldViewPr>
      <p:cViewPr varScale="1">
        <p:scale>
          <a:sx n="56" d="100"/>
          <a:sy n="56" d="100"/>
        </p:scale>
        <p:origin x="-2838"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196" Type="http://schemas.openxmlformats.org/officeDocument/2006/relationships/slide" Target="slides/slide190.xml"/><Relationship Id="rId200" Type="http://schemas.openxmlformats.org/officeDocument/2006/relationships/commentAuthors" Target="commentAuthor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181" Type="http://schemas.openxmlformats.org/officeDocument/2006/relationships/slide" Target="slides/slide175.xml"/><Relationship Id="rId186" Type="http://schemas.openxmlformats.org/officeDocument/2006/relationships/slide" Target="slides/slide180.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92" Type="http://schemas.openxmlformats.org/officeDocument/2006/relationships/slide" Target="slides/slide186.xml"/><Relationship Id="rId197" Type="http://schemas.openxmlformats.org/officeDocument/2006/relationships/slide" Target="slides/slide191.xml"/><Relationship Id="rId201"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slide" Target="slides/slide18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notesMaster" Target="notesMasters/notesMaster1.xml"/><Relationship Id="rId172" Type="http://schemas.openxmlformats.org/officeDocument/2006/relationships/slide" Target="slides/slide166.xml"/><Relationship Id="rId193" Type="http://schemas.openxmlformats.org/officeDocument/2006/relationships/slide" Target="slides/slide187.xml"/><Relationship Id="rId202"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199" Type="http://schemas.openxmlformats.org/officeDocument/2006/relationships/handoutMaster" Target="handoutMasters/handoutMaster1.xml"/><Relationship Id="rId203"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190" Type="http://schemas.openxmlformats.org/officeDocument/2006/relationships/slide" Target="slides/slide184.xml"/><Relationship Id="rId204"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s>
</file>

<file path=ppt/_rels/viewProps.xml.rels><?xml version="1.0" encoding="UTF-8" standalone="yes"?>
<Relationships xmlns="http://schemas.openxmlformats.org/package/2006/relationships"><Relationship Id="rId8" Type="http://schemas.openxmlformats.org/officeDocument/2006/relationships/slide" Target="slides/slide56.xml"/><Relationship Id="rId13" Type="http://schemas.openxmlformats.org/officeDocument/2006/relationships/slide" Target="slides/slide87.xml"/><Relationship Id="rId18" Type="http://schemas.openxmlformats.org/officeDocument/2006/relationships/slide" Target="slides/slide157.xml"/><Relationship Id="rId3" Type="http://schemas.openxmlformats.org/officeDocument/2006/relationships/slide" Target="slides/slide51.xml"/><Relationship Id="rId21" Type="http://schemas.openxmlformats.org/officeDocument/2006/relationships/slide" Target="slides/slide160.xml"/><Relationship Id="rId7" Type="http://schemas.openxmlformats.org/officeDocument/2006/relationships/slide" Target="slides/slide55.xml"/><Relationship Id="rId12" Type="http://schemas.openxmlformats.org/officeDocument/2006/relationships/slide" Target="slides/slide84.xml"/><Relationship Id="rId17" Type="http://schemas.openxmlformats.org/officeDocument/2006/relationships/slide" Target="slides/slide156.xml"/><Relationship Id="rId2" Type="http://schemas.openxmlformats.org/officeDocument/2006/relationships/slide" Target="slides/slide35.xml"/><Relationship Id="rId16" Type="http://schemas.openxmlformats.org/officeDocument/2006/relationships/slide" Target="slides/slide155.xml"/><Relationship Id="rId20" Type="http://schemas.openxmlformats.org/officeDocument/2006/relationships/slide" Target="slides/slide159.xml"/><Relationship Id="rId1" Type="http://schemas.openxmlformats.org/officeDocument/2006/relationships/slide" Target="slides/slide34.xml"/><Relationship Id="rId6" Type="http://schemas.openxmlformats.org/officeDocument/2006/relationships/slide" Target="slides/slide54.xml"/><Relationship Id="rId11" Type="http://schemas.openxmlformats.org/officeDocument/2006/relationships/slide" Target="slides/slide83.xml"/><Relationship Id="rId5" Type="http://schemas.openxmlformats.org/officeDocument/2006/relationships/slide" Target="slides/slide53.xml"/><Relationship Id="rId15" Type="http://schemas.openxmlformats.org/officeDocument/2006/relationships/slide" Target="slides/slide154.xml"/><Relationship Id="rId23" Type="http://schemas.openxmlformats.org/officeDocument/2006/relationships/slide" Target="slides/slide191.xml"/><Relationship Id="rId10" Type="http://schemas.openxmlformats.org/officeDocument/2006/relationships/slide" Target="slides/slide82.xml"/><Relationship Id="rId19" Type="http://schemas.openxmlformats.org/officeDocument/2006/relationships/slide" Target="slides/slide158.xml"/><Relationship Id="rId4" Type="http://schemas.openxmlformats.org/officeDocument/2006/relationships/slide" Target="slides/slide52.xml"/><Relationship Id="rId9" Type="http://schemas.openxmlformats.org/officeDocument/2006/relationships/slide" Target="slides/slide57.xml"/><Relationship Id="rId14" Type="http://schemas.openxmlformats.org/officeDocument/2006/relationships/slide" Target="slides/slide117.xml"/><Relationship Id="rId22" Type="http://schemas.openxmlformats.org/officeDocument/2006/relationships/slide" Target="slides/slide16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635677668467698E-2"/>
          <c:y val="0.12427640315097301"/>
          <c:w val="0.96807297605473197"/>
          <c:h val="0.81712062256809403"/>
        </c:manualLayout>
      </c:layout>
      <c:barChart>
        <c:barDir val="bar"/>
        <c:grouping val="clustered"/>
        <c:varyColors val="0"/>
        <c:ser>
          <c:idx val="0"/>
          <c:order val="0"/>
          <c:tx>
            <c:strRef>
              <c:f>Sheet1!$A$2</c:f>
              <c:strCache>
                <c:ptCount val="1"/>
                <c:pt idx="0">
                  <c:v>East</c:v>
                </c:pt>
              </c:strCache>
            </c:strRef>
          </c:tx>
          <c:spPr>
            <a:solidFill>
              <a:srgbClr val="535353"/>
            </a:solidFill>
          </c:spPr>
          <c:invertIfNegative val="0"/>
          <c:dPt>
            <c:idx val="0"/>
            <c:invertIfNegative val="0"/>
            <c:bubble3D val="0"/>
            <c:extLst>
              <c:ext xmlns:c16="http://schemas.microsoft.com/office/drawing/2014/chart" uri="{C3380CC4-5D6E-409C-BE32-E72D297353CC}">
                <c16:uniqueId val="{00000000-45F6-4D4B-8616-6FDEE6D7D731}"/>
              </c:ext>
            </c:extLst>
          </c:dPt>
          <c:dPt>
            <c:idx val="1"/>
            <c:invertIfNegative val="0"/>
            <c:bubble3D val="0"/>
            <c:spPr>
              <a:solidFill>
                <a:srgbClr val="535353"/>
              </a:solidFill>
              <a:ln>
                <a:solidFill>
                  <a:srgbClr val="535353"/>
                </a:solidFill>
              </a:ln>
            </c:spPr>
            <c:extLst>
              <c:ext xmlns:c16="http://schemas.microsoft.com/office/drawing/2014/chart" uri="{C3380CC4-5D6E-409C-BE32-E72D297353CC}">
                <c16:uniqueId val="{00000002-45F6-4D4B-8616-6FDEE6D7D731}"/>
              </c:ext>
            </c:extLst>
          </c:dPt>
          <c:dPt>
            <c:idx val="3"/>
            <c:invertIfNegative val="0"/>
            <c:bubble3D val="0"/>
            <c:spPr>
              <a:solidFill>
                <a:srgbClr val="535353"/>
              </a:solidFill>
              <a:ln>
                <a:solidFill>
                  <a:srgbClr val="535353"/>
                </a:solidFill>
              </a:ln>
            </c:spPr>
            <c:extLst>
              <c:ext xmlns:c16="http://schemas.microsoft.com/office/drawing/2014/chart" uri="{C3380CC4-5D6E-409C-BE32-E72D297353CC}">
                <c16:uniqueId val="{00000004-45F6-4D4B-8616-6FDEE6D7D731}"/>
              </c:ext>
            </c:extLst>
          </c:dPt>
          <c:dPt>
            <c:idx val="5"/>
            <c:invertIfNegative val="0"/>
            <c:bubble3D val="0"/>
            <c:spPr>
              <a:solidFill>
                <a:srgbClr val="535353"/>
              </a:solidFill>
              <a:ln>
                <a:solidFill>
                  <a:srgbClr val="535353"/>
                </a:solidFill>
              </a:ln>
            </c:spPr>
            <c:extLst>
              <c:ext xmlns:c16="http://schemas.microsoft.com/office/drawing/2014/chart" uri="{C3380CC4-5D6E-409C-BE32-E72D297353CC}">
                <c16:uniqueId val="{00000006-45F6-4D4B-8616-6FDEE6D7D731}"/>
              </c:ext>
            </c:extLst>
          </c:dPt>
          <c:dPt>
            <c:idx val="7"/>
            <c:invertIfNegative val="0"/>
            <c:bubble3D val="0"/>
            <c:spPr>
              <a:solidFill>
                <a:srgbClr val="535353"/>
              </a:solidFill>
              <a:ln>
                <a:solidFill>
                  <a:srgbClr val="535353"/>
                </a:solidFill>
              </a:ln>
            </c:spPr>
            <c:extLst>
              <c:ext xmlns:c16="http://schemas.microsoft.com/office/drawing/2014/chart" uri="{C3380CC4-5D6E-409C-BE32-E72D297353CC}">
                <c16:uniqueId val="{00000008-45F6-4D4B-8616-6FDEE6D7D731}"/>
              </c:ext>
            </c:extLst>
          </c:dPt>
          <c:dPt>
            <c:idx val="9"/>
            <c:invertIfNegative val="0"/>
            <c:bubble3D val="0"/>
            <c:spPr>
              <a:solidFill>
                <a:srgbClr val="B41A1B"/>
              </a:solidFill>
              <a:ln>
                <a:noFill/>
              </a:ln>
            </c:spPr>
            <c:extLst>
              <c:ext xmlns:c16="http://schemas.microsoft.com/office/drawing/2014/chart" uri="{C3380CC4-5D6E-409C-BE32-E72D297353CC}">
                <c16:uniqueId val="{0000000A-45F6-4D4B-8616-6FDEE6D7D731}"/>
              </c:ext>
            </c:extLst>
          </c:dPt>
          <c:dLbls>
            <c:dLbl>
              <c:idx val="9"/>
              <c:numFmt formatCode="0.00" sourceLinked="0"/>
              <c:spPr>
                <a:noFill/>
                <a:ln w="25243">
                  <a:noFill/>
                </a:ln>
              </c:spPr>
              <c:txPr>
                <a:bodyPr/>
                <a:lstStyle/>
                <a:p>
                  <a:pPr>
                    <a:defRPr sz="1600" b="1" i="0" u="none" strike="noStrike" baseline="0">
                      <a:solidFill>
                        <a:srgbClr val="B41A1B"/>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45F6-4D4B-8616-6FDEE6D7D731}"/>
                </c:ext>
              </c:extLst>
            </c:dLbl>
            <c:numFmt formatCode="0.00" sourceLinked="0"/>
            <c:spPr>
              <a:noFill/>
              <a:ln w="25243">
                <a:noFill/>
              </a:ln>
            </c:spPr>
            <c:txPr>
              <a:bodyPr/>
              <a:lstStyle/>
              <a:p>
                <a:pPr>
                  <a:defRPr sz="1400" b="0" i="0" u="none" strike="noStrike" baseline="0">
                    <a:solidFill>
                      <a:srgbClr val="535353"/>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Sheet1!$B$2:$K$2</c:f>
              <c:numCache>
                <c:formatCode>0.00</c:formatCode>
                <c:ptCount val="10"/>
                <c:pt idx="0">
                  <c:v>3.01</c:v>
                </c:pt>
                <c:pt idx="1">
                  <c:v>3.08</c:v>
                </c:pt>
                <c:pt idx="2">
                  <c:v>3.08</c:v>
                </c:pt>
                <c:pt idx="3">
                  <c:v>3.1</c:v>
                </c:pt>
                <c:pt idx="4">
                  <c:v>3.12</c:v>
                </c:pt>
                <c:pt idx="5">
                  <c:v>3.14</c:v>
                </c:pt>
                <c:pt idx="6">
                  <c:v>3.15</c:v>
                </c:pt>
                <c:pt idx="7">
                  <c:v>3.21</c:v>
                </c:pt>
                <c:pt idx="8">
                  <c:v>3.27</c:v>
                </c:pt>
                <c:pt idx="9">
                  <c:v>3.35</c:v>
                </c:pt>
              </c:numCache>
            </c:numRef>
          </c:val>
          <c:extLst>
            <c:ext xmlns:c16="http://schemas.microsoft.com/office/drawing/2014/chart" uri="{C3380CC4-5D6E-409C-BE32-E72D297353CC}">
              <c16:uniqueId val="{0000000B-45F6-4D4B-8616-6FDEE6D7D731}"/>
            </c:ext>
          </c:extLst>
        </c:ser>
        <c:dLbls>
          <c:showLegendKey val="0"/>
          <c:showVal val="0"/>
          <c:showCatName val="0"/>
          <c:showSerName val="0"/>
          <c:showPercent val="0"/>
          <c:showBubbleSize val="0"/>
        </c:dLbls>
        <c:gapWidth val="90"/>
        <c:axId val="121172352"/>
        <c:axId val="121173888"/>
      </c:barChart>
      <c:catAx>
        <c:axId val="121172352"/>
        <c:scaling>
          <c:orientation val="minMax"/>
        </c:scaling>
        <c:delete val="0"/>
        <c:axPos val="l"/>
        <c:numFmt formatCode="General" sourceLinked="1"/>
        <c:majorTickMark val="none"/>
        <c:minorTickMark val="none"/>
        <c:tickLblPos val="nextTo"/>
        <c:spPr>
          <a:ln w="3155">
            <a:solidFill>
              <a:srgbClr val="606060"/>
            </a:solidFill>
            <a:prstDash val="solid"/>
          </a:ln>
        </c:spPr>
        <c:txPr>
          <a:bodyPr rot="0" vert="horz"/>
          <a:lstStyle/>
          <a:p>
            <a:pPr>
              <a:defRPr sz="1043" b="1" i="0" u="none" strike="noStrike" baseline="0">
                <a:solidFill>
                  <a:srgbClr val="606060"/>
                </a:solidFill>
                <a:latin typeface="Garamond"/>
                <a:ea typeface="Garamond"/>
                <a:cs typeface="Garamond"/>
              </a:defRPr>
            </a:pPr>
            <a:endParaRPr lang="en-US"/>
          </a:p>
        </c:txPr>
        <c:crossAx val="121173888"/>
        <c:crosses val="autoZero"/>
        <c:auto val="1"/>
        <c:lblAlgn val="ctr"/>
        <c:lblOffset val="100"/>
        <c:tickLblSkip val="1"/>
        <c:tickMarkSkip val="1"/>
        <c:noMultiLvlLbl val="0"/>
      </c:catAx>
      <c:valAx>
        <c:axId val="121173888"/>
        <c:scaling>
          <c:orientation val="minMax"/>
          <c:max val="3.4"/>
          <c:min val="2.8"/>
        </c:scaling>
        <c:delete val="1"/>
        <c:axPos val="b"/>
        <c:numFmt formatCode="0.00" sourceLinked="1"/>
        <c:majorTickMark val="out"/>
        <c:minorTickMark val="none"/>
        <c:tickLblPos val="none"/>
        <c:crossAx val="121172352"/>
        <c:crosses val="autoZero"/>
        <c:crossBetween val="between"/>
        <c:majorUnit val="0.2"/>
        <c:minorUnit val="0.2"/>
      </c:valAx>
      <c:spPr>
        <a:noFill/>
        <a:ln w="25243">
          <a:noFill/>
        </a:ln>
      </c:spPr>
    </c:plotArea>
    <c:plotVisOnly val="1"/>
    <c:dispBlanksAs val="gap"/>
    <c:showDLblsOverMax val="0"/>
  </c:chart>
  <c:spPr>
    <a:noFill/>
    <a:ln>
      <a:noFill/>
    </a:ln>
  </c:spPr>
  <c:txPr>
    <a:bodyPr/>
    <a:lstStyle/>
    <a:p>
      <a:pPr>
        <a:defRPr sz="1093" b="1" i="0" u="none" strike="noStrike" baseline="0">
          <a:solidFill>
            <a:schemeClr val="tx1"/>
          </a:solidFill>
          <a:latin typeface="Garamond"/>
          <a:ea typeface="Garamond"/>
          <a:cs typeface="Garamond"/>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62587489063901"/>
          <c:y val="0.26460994459025999"/>
          <c:w val="0.69721281714785599"/>
          <c:h val="0.59713444152814199"/>
        </c:manualLayout>
      </c:layout>
      <c:lineChart>
        <c:grouping val="standard"/>
        <c:varyColors val="0"/>
        <c:ser>
          <c:idx val="0"/>
          <c:order val="0"/>
          <c:tx>
            <c:strRef>
              <c:f>Sheet1!$B$1</c:f>
              <c:strCache>
                <c:ptCount val="1"/>
                <c:pt idx="0">
                  <c:v>Time Invested in Providing Answers &amp; Solutions to Staff (Chief Problem Solver)</c:v>
                </c:pt>
              </c:strCache>
            </c:strRef>
          </c:tx>
          <c:spPr>
            <a:ln w="76200" cmpd="sng">
              <a:solidFill>
                <a:srgbClr val="B41A1B"/>
              </a:solidFill>
            </a:ln>
          </c:spPr>
          <c:marker>
            <c:symbol val="none"/>
          </c:marker>
          <c:cat>
            <c:strRef>
              <c:f>Sheet1!$A$2:$A$6</c:f>
              <c:strCache>
                <c:ptCount val="1"/>
                <c:pt idx="0">
                  <c:v>Amount of Problems, Questions, Staff Dependency &amp; Requests Coming At Manager</c:v>
                </c:pt>
              </c:strCache>
            </c:strRef>
          </c:cat>
          <c:val>
            <c:numRef>
              <c:f>Sheet1!$B$2:$B$6</c:f>
              <c:numCache>
                <c:formatCode>General</c:formatCode>
                <c:ptCount val="5"/>
                <c:pt idx="0">
                  <c:v>1.7</c:v>
                </c:pt>
                <c:pt idx="1">
                  <c:v>3.5</c:v>
                </c:pt>
                <c:pt idx="2">
                  <c:v>4.5</c:v>
                </c:pt>
                <c:pt idx="3">
                  <c:v>6</c:v>
                </c:pt>
                <c:pt idx="4">
                  <c:v>7</c:v>
                </c:pt>
              </c:numCache>
            </c:numRef>
          </c:val>
          <c:smooth val="0"/>
          <c:extLst>
            <c:ext xmlns:c16="http://schemas.microsoft.com/office/drawing/2014/chart" uri="{C3380CC4-5D6E-409C-BE32-E72D297353CC}">
              <c16:uniqueId val="{00000000-7872-4D29-92C8-B671D538EA14}"/>
            </c:ext>
          </c:extLst>
        </c:ser>
        <c:dLbls>
          <c:showLegendKey val="0"/>
          <c:showVal val="0"/>
          <c:showCatName val="0"/>
          <c:showSerName val="0"/>
          <c:showPercent val="0"/>
          <c:showBubbleSize val="0"/>
        </c:dLbls>
        <c:smooth val="0"/>
        <c:axId val="142348288"/>
        <c:axId val="142349824"/>
      </c:lineChart>
      <c:catAx>
        <c:axId val="142348288"/>
        <c:scaling>
          <c:orientation val="minMax"/>
        </c:scaling>
        <c:delete val="0"/>
        <c:axPos val="b"/>
        <c:majorGridlines/>
        <c:numFmt formatCode="General" sourceLinked="1"/>
        <c:majorTickMark val="none"/>
        <c:minorTickMark val="none"/>
        <c:tickLblPos val="none"/>
        <c:crossAx val="142349824"/>
        <c:crosses val="autoZero"/>
        <c:auto val="1"/>
        <c:lblAlgn val="l"/>
        <c:lblOffset val="100"/>
        <c:noMultiLvlLbl val="0"/>
      </c:catAx>
      <c:valAx>
        <c:axId val="142349824"/>
        <c:scaling>
          <c:orientation val="minMax"/>
        </c:scaling>
        <c:delete val="0"/>
        <c:axPos val="l"/>
        <c:majorGridlines/>
        <c:numFmt formatCode="General" sourceLinked="1"/>
        <c:majorTickMark val="none"/>
        <c:minorTickMark val="none"/>
        <c:tickLblPos val="none"/>
        <c:crossAx val="142348288"/>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777777777778"/>
          <c:y val="0.25764596092155101"/>
          <c:w val="0.69927285651793503"/>
          <c:h val="0.59796908719743402"/>
        </c:manualLayout>
      </c:layout>
      <c:lineChart>
        <c:grouping val="standard"/>
        <c:varyColors val="0"/>
        <c:ser>
          <c:idx val="0"/>
          <c:order val="0"/>
          <c:tx>
            <c:strRef>
              <c:f>Sheet1!$B$1</c:f>
              <c:strCache>
                <c:ptCount val="1"/>
                <c:pt idx="0">
                  <c:v>Time Invested in Coaching</c:v>
                </c:pt>
              </c:strCache>
            </c:strRef>
          </c:tx>
          <c:spPr>
            <a:ln w="76200" cmpd="sng">
              <a:solidFill>
                <a:srgbClr val="B41A1B"/>
              </a:solidFill>
            </a:ln>
          </c:spPr>
          <c:marker>
            <c:symbol val="none"/>
          </c:marker>
          <c:dLbls>
            <c:delete val="1"/>
          </c:dLbls>
          <c:cat>
            <c:strRef>
              <c:f>Sheet1!$A$2:$A$6</c:f>
              <c:strCache>
                <c:ptCount val="1"/>
                <c:pt idx="0">
                  <c:v>Amount of Problems, Questions, Staff Dependency &amp; Requests Coming At Manager</c:v>
                </c:pt>
              </c:strCache>
            </c:strRef>
          </c:cat>
          <c:val>
            <c:numRef>
              <c:f>Sheet1!$B$2:$B$6</c:f>
              <c:numCache>
                <c:formatCode>General</c:formatCode>
                <c:ptCount val="5"/>
                <c:pt idx="0">
                  <c:v>4.5</c:v>
                </c:pt>
                <c:pt idx="1">
                  <c:v>4</c:v>
                </c:pt>
                <c:pt idx="2">
                  <c:v>2.5</c:v>
                </c:pt>
                <c:pt idx="3">
                  <c:v>1.5</c:v>
                </c:pt>
                <c:pt idx="4">
                  <c:v>0.8</c:v>
                </c:pt>
              </c:numCache>
            </c:numRef>
          </c:val>
          <c:smooth val="0"/>
          <c:extLst>
            <c:ext xmlns:c16="http://schemas.microsoft.com/office/drawing/2014/chart" uri="{C3380CC4-5D6E-409C-BE32-E72D297353CC}">
              <c16:uniqueId val="{00000000-5500-45F5-98C1-8B6DF597C65F}"/>
            </c:ext>
          </c:extLst>
        </c:ser>
        <c:dLbls>
          <c:showLegendKey val="0"/>
          <c:showVal val="1"/>
          <c:showCatName val="0"/>
          <c:showSerName val="0"/>
          <c:showPercent val="0"/>
          <c:showBubbleSize val="0"/>
        </c:dLbls>
        <c:smooth val="0"/>
        <c:axId val="142784384"/>
        <c:axId val="142785920"/>
      </c:lineChart>
      <c:catAx>
        <c:axId val="142784384"/>
        <c:scaling>
          <c:orientation val="minMax"/>
        </c:scaling>
        <c:delete val="0"/>
        <c:axPos val="b"/>
        <c:majorGridlines/>
        <c:numFmt formatCode="General" sourceLinked="1"/>
        <c:majorTickMark val="none"/>
        <c:minorTickMark val="none"/>
        <c:tickLblPos val="none"/>
        <c:crossAx val="142785920"/>
        <c:crosses val="autoZero"/>
        <c:auto val="1"/>
        <c:lblAlgn val="l"/>
        <c:lblOffset val="100"/>
        <c:noMultiLvlLbl val="0"/>
      </c:catAx>
      <c:valAx>
        <c:axId val="142785920"/>
        <c:scaling>
          <c:orientation val="minMax"/>
        </c:scaling>
        <c:delete val="0"/>
        <c:axPos val="l"/>
        <c:majorGridlines/>
        <c:numFmt formatCode="General" sourceLinked="1"/>
        <c:majorTickMark val="none"/>
        <c:minorTickMark val="none"/>
        <c:tickLblPos val="none"/>
        <c:crossAx val="142784384"/>
        <c:crosses val="autoZero"/>
        <c:crossBetween val="midCat"/>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3-04T05:32:49.078" idx="33">
    <p:pos x="5643" y="213"/>
    <p:text>hid the next 5 slides for time. I just talk to it.</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03-06T16:10:36.340" idx="6">
    <p:pos x="5124" y="147"/>
    <p:text>Can have a list of coaching foundation methodology that i have throughout the deck.</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4-09-20T11:39:17.595" idx="6">
    <p:pos x="10" y="10"/>
    <p:text>this is one of those slides where I eluded to it not being as sophisticated as we need it to be for this audience? Sun? Can we find something more sophisticated? Or nothing?</p:text>
    <p:extLst>
      <p:ext uri="{C676402C-5697-4E1C-873F-D02D1690AC5C}">
        <p15:threadingInfo xmlns:p15="http://schemas.microsoft.com/office/powerpoint/2012/main" timeZoneBias="240"/>
      </p:ext>
    </p:extLst>
  </p:cm>
  <p:cm authorId="2" dt="2014-09-24T09:32:30.850" idx="5">
    <p:pos x="123" y="123"/>
    <p:text>How's this?</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5-03-04T06:02:11.954" idx="40">
    <p:pos x="5760" y="754"/>
    <p:text>changed this to a real play with peer to peer. concerned don't hav time to do the last one today if that's a real play.</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5-03-04T05:34:43.808" idx="34">
    <p:pos x="4677" y="34"/>
    <p:text>I added to the last section. also have one where for EJ I changed this to LEADS. I also changed the intro page and added one question, Bet you didn't know...</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5-03-04T05:34:43.808" idx="34">
    <p:pos x="4677" y="34"/>
    <p:text>I added to the last section. also have one where for EJ I changed this to LEADS. I also changed the intro page and added one question, Bet you didn't know...</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4-09-20T12:12:07.036" idx="9">
    <p:pos x="3367" y="1365"/>
    <p:text>These are two distinct bullets. Please reformat.</p:text>
    <p:extLst>
      <p:ext uri="{C676402C-5697-4E1C-873F-D02D1690AC5C}">
        <p15:threadingInfo xmlns:p15="http://schemas.microsoft.com/office/powerpoint/2012/main" timeZoneBias="240"/>
      </p:ext>
    </p:extLst>
  </p:cm>
  <p:cm authorId="1" dt="2014-09-20T12:13:45.048" idx="10">
    <p:pos x="3950" y="3339"/>
    <p:text>I thought this was in the initial deck? Regardless, can you incorporate?</p:text>
    <p:extLst>
      <p:ext uri="{C676402C-5697-4E1C-873F-D02D1690AC5C}">
        <p15:threadingInfo xmlns:p15="http://schemas.microsoft.com/office/powerpoint/2012/main" timeZoneBias="240"/>
      </p:ext>
    </p:extLst>
  </p:cm>
  <p:cm authorId="2" dt="2014-09-24T09:46:58.087" idx="8">
    <p:pos x="3984" y="3311"/>
    <p:text>You had "Client/Deal" listed here but isn't that already covered in #2, "Working with Customers"?
Plus getting this bullet to just a single line instead of two makes the whole slide read much better.</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14-09-20T13:00:33.579" idx="23">
    <p:pos x="10" y="10"/>
    <p:text>I thought you had a new idea for this slide?</p:text>
    <p:extLst>
      <p:ext uri="{C676402C-5697-4E1C-873F-D02D1690AC5C}">
        <p15:threadingInfo xmlns:p15="http://schemas.microsoft.com/office/powerpoint/2012/main" timeZoneBias="2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4-09-20T13:00:33.579" idx="23">
    <p:pos x="10" y="10"/>
    <p:text>I thought you had a new idea for this slide?</p:text>
    <p:extLst>
      <p:ext uri="{C676402C-5697-4E1C-873F-D02D1690AC5C}">
        <p15:threadingInfo xmlns:p15="http://schemas.microsoft.com/office/powerpoint/2012/main" timeZoneBias="24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5-03-04T05:40:02.682" idx="36">
    <p:pos x="4505" y="123"/>
    <p:text>For some companies, this is a slide to change the word manager to leader.</p:text>
    <p:extLst>
      <p:ext uri="{C676402C-5697-4E1C-873F-D02D1690AC5C}">
        <p15:threadingInfo xmlns:p15="http://schemas.microsoft.com/office/powerpoint/2012/main" timeZoneBias="30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4-09-20T13:39:16.893" idx="24">
    <p:pos x="10" y="10"/>
    <p:text>Where are they? Resign As Chief Problem Solver?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9-20T11:00:49.861" idx="3">
    <p:pos x="10" y="10"/>
    <p:text>the red in the middle looks way too much like a stop sign. can we change? I know you're trying to keep with the theme.</p:text>
    <p:extLst>
      <p:ext uri="{C676402C-5697-4E1C-873F-D02D1690AC5C}">
        <p15:threadingInfo xmlns:p15="http://schemas.microsoft.com/office/powerpoint/2012/main" timeZoneBias="240"/>
      </p:ext>
    </p:extLst>
  </p:cm>
  <p:cm authorId="2" dt="2014-09-22T10:38:06.736" idx="2">
    <p:pos x="123" y="123"/>
    <p:text>I changed it a bit to match the formatting of slide 101 but then changed the center element to gray instead of red. Hopefully the red text around it is enough to make it not so monochromatic (your initial comment when I had this entire slide all gray).</p:text>
  </p:cm>
</p:cmLst>
</file>

<file path=ppt/comments/comment20.xml><?xml version="1.0" encoding="utf-8"?>
<p:cmLst xmlns:a="http://schemas.openxmlformats.org/drawingml/2006/main" xmlns:r="http://schemas.openxmlformats.org/officeDocument/2006/relationships" xmlns:p="http://schemas.openxmlformats.org/presentationml/2006/main">
  <p:cm authorId="1" dt="2014-09-20T13:40:20.775" idx="25">
    <p:pos x="10" y="10"/>
    <p:text>This was the problem and why I opened up the local version in the first place. I couldn't figure out how to edit the text. So, on this slide numbers 2 and 3 need to be edited to read:</p:text>
    <p:extLst>
      <p:ext uri="{C676402C-5697-4E1C-873F-D02D1690AC5C}">
        <p15:threadingInfo xmlns:p15="http://schemas.microsoft.com/office/powerpoint/2012/main" timeZoneBias="240"/>
      </p:ext>
    </p:extLst>
  </p:cm>
  <p:cm authorId="1" dt="2014-09-20T13:42:12.320" idx="26">
    <p:pos x="123" y="123"/>
    <p:text>2. slide, write down what you would say when approaching someone to have a conversation around something you need for them to buy into or be open to discussing.</p:text>
    <p:extLst>
      <p:ext uri="{C676402C-5697-4E1C-873F-D02D1690AC5C}">
        <p15:threadingInfo xmlns:p15="http://schemas.microsoft.com/office/powerpoint/2012/main" timeZoneBias="240"/>
      </p:ext>
    </p:extLst>
  </p:cm>
  <p:cm authorId="1" dt="2014-09-20T13:45:09.927" idx="27">
    <p:pos x="236" y="236"/>
    <p:text>3.  What would you say when introducing the idea of coaching with the intention of setting expectations around coaching and how it could be valuable? Write down what that opening statement would be.</p:text>
    <p:extLst>
      <p:ext uri="{C676402C-5697-4E1C-873F-D02D1690AC5C}">
        <p15:threadingInfo xmlns:p15="http://schemas.microsoft.com/office/powerpoint/2012/main" timeZoneBias="240"/>
      </p:ext>
    </p:extLst>
  </p:cm>
  <p:cm authorId="1" dt="2015-03-04T05:41:34.179" idx="37">
    <p:pos x="5163" y="1344"/>
    <p:text>this was a typo. Was plural.</p:text>
    <p:extLst>
      <p:ext uri="{C676402C-5697-4E1C-873F-D02D1690AC5C}">
        <p15:threadingInfo xmlns:p15="http://schemas.microsoft.com/office/powerpoint/2012/main" timeZoneBias="30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5-03-04T05:51:07.784" idx="38">
    <p:pos x="741" y="2976"/>
    <p:text>Changed number 3. Built out</p:text>
    <p:extLst>
      <p:ext uri="{C676402C-5697-4E1C-873F-D02D1690AC5C}">
        <p15:threadingInfo xmlns:p15="http://schemas.microsoft.com/office/powerpoint/2012/main" timeZoneBias="30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4-09-20T12:21:38.048" idx="11">
    <p:pos x="10" y="10"/>
    <p:text>Excellent!</p:text>
    <p:extLst>
      <p:ext uri="{C676402C-5697-4E1C-873F-D02D1690AC5C}">
        <p15:threadingInfo xmlns:p15="http://schemas.microsoft.com/office/powerpoint/2012/main" timeZoneBias="24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4-09-20T12:21:38.048" idx="11">
    <p:pos x="10" y="10"/>
    <p:text>Excellent!</p:text>
    <p:extLst>
      <p:ext uri="{C676402C-5697-4E1C-873F-D02D1690AC5C}">
        <p15:threadingInfo xmlns:p15="http://schemas.microsoft.com/office/powerpoint/2012/main" timeZoneBias="24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4-09-20T12:32:28.580" idx="12">
    <p:pos x="10" y="10"/>
    <p:text>You are missing a slide in between this and the next one that actually says the role you're abandoning. Kind of important. The Role of Chief Problem Solver</p:text>
    <p:extLst>
      <p:ext uri="{C676402C-5697-4E1C-873F-D02D1690AC5C}">
        <p15:threadingInfo xmlns:p15="http://schemas.microsoft.com/office/powerpoint/2012/main" timeZoneBias="24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4-09-20T12:33:44.753" idx="14">
    <p:pos x="10" y="10"/>
    <p:text/>
    <p:extLst>
      <p:ext uri="{C676402C-5697-4E1C-873F-D02D1690AC5C}">
        <p15:threadingInfo xmlns:p15="http://schemas.microsoft.com/office/powerpoint/2012/main" timeZoneBias="24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4-09-20T12:33:42.284" idx="13">
    <p:pos x="10" y="10"/>
    <p:text/>
    <p:extLst>
      <p:ext uri="{C676402C-5697-4E1C-873F-D02D1690AC5C}">
        <p15:threadingInfo xmlns:p15="http://schemas.microsoft.com/office/powerpoint/2012/main" timeZoneBias="24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4-09-20T12:37:19.252" idx="16">
    <p:pos x="10" y="10"/>
    <p:text>This is such a hugely important slide that is touched on here but deeper dive on the reinforcement day. The problem is, if the reinforement day isn't scheudled then it's never fully addressed. And this is a new chapter in Coachquest where it taliks about the relationship between m,Confidence, control, pefection and fear. And how it drives our decsions and results.</p:text>
    <p:extLst>
      <p:ext uri="{C676402C-5697-4E1C-873F-D02D1690AC5C}">
        <p15:threadingInfo xmlns:p15="http://schemas.microsoft.com/office/powerpoint/2012/main" timeZoneBias="240"/>
      </p:ext>
    </p:extLst>
  </p:cm>
  <p:cm authorId="1" dt="2014-09-20T12:39:23.521" idx="17">
    <p:pos x="10" y="123"/>
    <p:text>So, do we mention, or opt out and hide for now? Also includes  that managers wanting to get it pefect, they don't want to mess it up, be found out, fail, lose control. What  if they ask me something That I don't know the answer to or what if I ask a question I don't know the answer to? They don't get it - yet.</p:text>
    <p:extLst>
      <p:ext uri="{C676402C-5697-4E1C-873F-D02D1690AC5C}">
        <p15:threadingInfo xmlns:p15="http://schemas.microsoft.com/office/powerpoint/2012/main" timeZoneBias="240">
          <p15:parentCm authorId="1" idx="16"/>
        </p15:threadingInfo>
      </p:ext>
    </p:extLst>
  </p:cm>
  <p:cm authorId="1" dt="2014-09-20T12:39:35.225" idx="18">
    <p:pos x="10" y="236"/>
    <p:text>And ties to following hidden slide as well. Probably what precedes it.</p:text>
    <p:extLst>
      <p:ext uri="{C676402C-5697-4E1C-873F-D02D1690AC5C}">
        <p15:threadingInfo xmlns:p15="http://schemas.microsoft.com/office/powerpoint/2012/main" timeZoneBias="240">
          <p15:parentCm authorId="1" idx="16"/>
        </p15:threadingInfo>
      </p:ext>
    </p:extLst>
  </p:cm>
  <p:cm authorId="2" dt="2014-09-30T08:49:05.135" idx="10">
    <p:pos x="123" y="123"/>
    <p:text>Need to move to reinforcement day deck. Leaving here and hidden until that deck is ready to add this to.</p:text>
  </p:cm>
</p:cmLst>
</file>

<file path=ppt/comments/comment28.xml><?xml version="1.0" encoding="utf-8"?>
<p:cmLst xmlns:a="http://schemas.openxmlformats.org/drawingml/2006/main" xmlns:r="http://schemas.openxmlformats.org/officeDocument/2006/relationships" xmlns:p="http://schemas.openxmlformats.org/presentationml/2006/main">
  <p:cm authorId="1" dt="2015-03-04T06:02:11.954" idx="40">
    <p:pos x="5760" y="754"/>
    <p:text>changed this to a real play with peer to peer. concerned don't hav time to do the last one today if that's a real play.</p:text>
    <p:extLst>
      <p:ext uri="{C676402C-5697-4E1C-873F-D02D1690AC5C}">
        <p15:threadingInfo xmlns:p15="http://schemas.microsoft.com/office/powerpoint/2012/main" timeZoneBias="30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14-09-20T12:59:05.718" idx="22">
    <p:pos x="10" y="10"/>
    <p:text>Great work. This is one of the slides I was referring to that have to be duplicated and reformatted for the Microsoft's of the world. This is for a CPA firm. I put this in the email notes. You should have the other slide.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09-20T11:00:49.861" idx="3">
    <p:pos x="10" y="10"/>
    <p:text>the red in the middle looks way too much like a stop sign. can we change? I know you're trying to keep with the theme.</p:text>
    <p:extLst>
      <p:ext uri="{C676402C-5697-4E1C-873F-D02D1690AC5C}">
        <p15:threadingInfo xmlns:p15="http://schemas.microsoft.com/office/powerpoint/2012/main" timeZoneBias="240"/>
      </p:ext>
    </p:extLst>
  </p:cm>
  <p:cm authorId="2" dt="2014-09-22T10:38:06.736" idx="2">
    <p:pos x="123" y="123"/>
    <p:text>I changed it a bit to match the formatting of slide 101 but then changed the center element to gray instead of red. Hopefully the red text around it is enough to make it not so monochromatic (your initial comment when I had this entire slide all gray).</p:text>
  </p:cm>
</p:cmLst>
</file>

<file path=ppt/comments/comment30.xml><?xml version="1.0" encoding="utf-8"?>
<p:cmLst xmlns:a="http://schemas.openxmlformats.org/drawingml/2006/main" xmlns:r="http://schemas.openxmlformats.org/officeDocument/2006/relationships" xmlns:p="http://schemas.openxmlformats.org/presentationml/2006/main">
  <p:cm authorId="1" dt="2014-09-20T12:59:05.718" idx="22">
    <p:pos x="10" y="10"/>
    <p:text>Great work. This is one of the slides I was referring to that have to be duplicated and reformatted for the Microsoft's of the world. This is for a CPA firm. I put this in the email notes. You should have the other slide.</p:text>
    <p:extLst>
      <p:ext uri="{C676402C-5697-4E1C-873F-D02D1690AC5C}">
        <p15:threadingInfo xmlns:p15="http://schemas.microsoft.com/office/powerpoint/2012/main" timeZoneBias="240"/>
      </p:ext>
    </p:extLst>
  </p:cm>
</p:cmLst>
</file>

<file path=ppt/comments/comment31.xml><?xml version="1.0" encoding="utf-8"?>
<p:cmLst xmlns:a="http://schemas.openxmlformats.org/drawingml/2006/main" xmlns:r="http://schemas.openxmlformats.org/officeDocument/2006/relationships" xmlns:p="http://schemas.openxmlformats.org/presentationml/2006/main">
  <p:cm authorId="1" dt="2015-03-05T06:13:56.735" idx="1">
    <p:pos x="5492" y="2974"/>
    <p:text>changed this language removed peers and removed stuff on line 2.</p:text>
    <p:extLst>
      <p:ext uri="{C676402C-5697-4E1C-873F-D02D1690AC5C}">
        <p15:threadingInfo xmlns:p15="http://schemas.microsoft.com/office/powerpoint/2012/main" timeZoneBias="300"/>
      </p:ext>
    </p:extLst>
  </p:cm>
  <p:cm authorId="1" dt="2015-03-05T06:15:02.684" idx="2">
    <p:pos x="5492" y="3070"/>
    <p:text>idea. can also do an exercise about assumtions your customers make about you!</p:text>
    <p:extLst>
      <p:ext uri="{C676402C-5697-4E1C-873F-D02D1690AC5C}">
        <p15:threadingInfo xmlns:p15="http://schemas.microsoft.com/office/powerpoint/2012/main" timeZoneBias="300">
          <p15:parentCm authorId="1" idx="1"/>
        </p15:threadingInfo>
      </p:ext>
    </p:extLst>
  </p:cm>
  <p:cm authorId="1" dt="2015-03-05T06:15:21.262" idx="3">
    <p:pos x="5492" y="3166"/>
    <p:text>xercise about relevant conversations. stopping when you think you uncovered the gap and share with the coach.</p:text>
    <p:extLst>
      <p:ext uri="{C676402C-5697-4E1C-873F-D02D1690AC5C}">
        <p15:threadingInfo xmlns:p15="http://schemas.microsoft.com/office/powerpoint/2012/main" timeZoneBias="300">
          <p15:parentCm authorId="1" idx="1"/>
        </p15:threadingInfo>
      </p:ext>
    </p:extLst>
  </p:cm>
  <p:cm authorId="1" dt="2015-03-05T06:15:49.013" idx="4">
    <p:pos x="5492" y="3262"/>
    <p:text>exercise. at some point, where can you take this? are you confirming what words mean?</p:text>
    <p:extLst>
      <p:ext uri="{C676402C-5697-4E1C-873F-D02D1690AC5C}">
        <p15:threadingInfo xmlns:p15="http://schemas.microsoft.com/office/powerpoint/2012/main" timeZoneBias="300">
          <p15:parentCm authorId="1" idx="1"/>
        </p15:threadingInfo>
      </p:ext>
    </p:extLst>
  </p:cm>
  <p:cm authorId="3" dt="2015-11-07T12:21:33.414" idx="1">
    <p:pos x="5492" y="3358"/>
    <p:text>assmuptions go both ways.</p:text>
    <p:extLst>
      <p:ext uri="{C676402C-5697-4E1C-873F-D02D1690AC5C}">
        <p15:threadingInfo xmlns:p15="http://schemas.microsoft.com/office/powerpoint/2012/main" timeZoneBias="300">
          <p15:parentCm authorId="1" idx="1"/>
        </p15:threadingInfo>
      </p:ext>
    </p:extLst>
  </p:cm>
</p:cmLst>
</file>

<file path=ppt/comments/comment32.xml><?xml version="1.0" encoding="utf-8"?>
<p:cmLst xmlns:a="http://schemas.openxmlformats.org/drawingml/2006/main" xmlns:r="http://schemas.openxmlformats.org/officeDocument/2006/relationships" xmlns:p="http://schemas.openxmlformats.org/presentationml/2006/main">
  <p:cm authorId="1" dt="2015-03-05T06:13:56.735" idx="1">
    <p:pos x="5492" y="2974"/>
    <p:text>changed this language removed peers and removed stuff on line 2.</p:text>
    <p:extLst>
      <p:ext uri="{C676402C-5697-4E1C-873F-D02D1690AC5C}">
        <p15:threadingInfo xmlns:p15="http://schemas.microsoft.com/office/powerpoint/2012/main" timeZoneBias="300"/>
      </p:ext>
    </p:extLst>
  </p:cm>
  <p:cm authorId="1" dt="2015-03-05T06:15:02.684" idx="2">
    <p:pos x="5492" y="3070"/>
    <p:text>idea. can also do an exercise about assumtions your customers make about you!</p:text>
    <p:extLst>
      <p:ext uri="{C676402C-5697-4E1C-873F-D02D1690AC5C}">
        <p15:threadingInfo xmlns:p15="http://schemas.microsoft.com/office/powerpoint/2012/main" timeZoneBias="300">
          <p15:parentCm authorId="1" idx="1"/>
        </p15:threadingInfo>
      </p:ext>
    </p:extLst>
  </p:cm>
  <p:cm authorId="1" dt="2015-03-05T06:15:21.262" idx="3">
    <p:pos x="5492" y="3166"/>
    <p:text>xercise about relevant conversations. stopping when you think you uncovered the gap and share with the coach.</p:text>
    <p:extLst>
      <p:ext uri="{C676402C-5697-4E1C-873F-D02D1690AC5C}">
        <p15:threadingInfo xmlns:p15="http://schemas.microsoft.com/office/powerpoint/2012/main" timeZoneBias="300">
          <p15:parentCm authorId="1" idx="1"/>
        </p15:threadingInfo>
      </p:ext>
    </p:extLst>
  </p:cm>
  <p:cm authorId="1" dt="2015-03-05T06:15:49.013" idx="4">
    <p:pos x="5492" y="3262"/>
    <p:text>exercise. at some point, where can you take this? are you confirming what words mean?</p:text>
    <p:extLst>
      <p:ext uri="{C676402C-5697-4E1C-873F-D02D1690AC5C}">
        <p15:threadingInfo xmlns:p15="http://schemas.microsoft.com/office/powerpoint/2012/main" timeZoneBias="300">
          <p15:parentCm authorId="1" idx="1"/>
        </p15:threadingInfo>
      </p:ext>
    </p:extLst>
  </p:cm>
</p:cmLst>
</file>

<file path=ppt/comments/comment33.xml><?xml version="1.0" encoding="utf-8"?>
<p:cmLst xmlns:a="http://schemas.openxmlformats.org/drawingml/2006/main" xmlns:r="http://schemas.openxmlformats.org/officeDocument/2006/relationships" xmlns:p="http://schemas.openxmlformats.org/presentationml/2006/main">
  <p:cm authorId="1" dt="2015-03-05T06:13:56.735" idx="1">
    <p:pos x="5492" y="2974"/>
    <p:text>changed this language removed peers and removed stuff on line 2.</p:text>
    <p:extLst>
      <p:ext uri="{C676402C-5697-4E1C-873F-D02D1690AC5C}">
        <p15:threadingInfo xmlns:p15="http://schemas.microsoft.com/office/powerpoint/2012/main" timeZoneBias="300"/>
      </p:ext>
    </p:extLst>
  </p:cm>
  <p:cm authorId="1" dt="2015-03-05T06:15:02.684" idx="2">
    <p:pos x="5492" y="3070"/>
    <p:text>idea. can also do an exercise about assumtions your customers make about you!</p:text>
    <p:extLst>
      <p:ext uri="{C676402C-5697-4E1C-873F-D02D1690AC5C}">
        <p15:threadingInfo xmlns:p15="http://schemas.microsoft.com/office/powerpoint/2012/main" timeZoneBias="300">
          <p15:parentCm authorId="1" idx="1"/>
        </p15:threadingInfo>
      </p:ext>
    </p:extLst>
  </p:cm>
  <p:cm authorId="1" dt="2015-03-05T06:15:21.262" idx="3">
    <p:pos x="5492" y="3166"/>
    <p:text>xercise about relevant conversations. stopping when you think you uncovered the gap and share with the coach.</p:text>
    <p:extLst>
      <p:ext uri="{C676402C-5697-4E1C-873F-D02D1690AC5C}">
        <p15:threadingInfo xmlns:p15="http://schemas.microsoft.com/office/powerpoint/2012/main" timeZoneBias="300">
          <p15:parentCm authorId="1" idx="1"/>
        </p15:threadingInfo>
      </p:ext>
    </p:extLst>
  </p:cm>
  <p:cm authorId="1" dt="2015-03-05T06:15:49.013" idx="4">
    <p:pos x="5492" y="3262"/>
    <p:text>exercise. at some point, where can you take this? are you confirming what words mean?</p:text>
    <p:extLst>
      <p:ext uri="{C676402C-5697-4E1C-873F-D02D1690AC5C}">
        <p15:threadingInfo xmlns:p15="http://schemas.microsoft.com/office/powerpoint/2012/main" timeZoneBias="300">
          <p15:parentCm authorId="1" idx="1"/>
        </p15:threadingInfo>
      </p:ext>
    </p:extLst>
  </p:cm>
</p:cmLst>
</file>

<file path=ppt/comments/comment34.xml><?xml version="1.0" encoding="utf-8"?>
<p:cmLst xmlns:a="http://schemas.openxmlformats.org/drawingml/2006/main" xmlns:r="http://schemas.openxmlformats.org/officeDocument/2006/relationships" xmlns:p="http://schemas.openxmlformats.org/presentationml/2006/main">
  <p:cm authorId="1" dt="2015-03-06T16:08:42.100" idx="5">
    <p:pos x="5184" y="2759"/>
    <p:text>Hi Keith,
I believe we already invest a good amount of time into assumptions. Skill Builder #9 and #10 sets the stage for awareness about assumptions. Debrief #9 and  #10  creates the group exercise platform to discuss assumptions. I would suggest adding a discussion question to the #9 debrief. Perhaps, replace the current #3 question in debrief #9 and replace with a question, “how would you approach an individual who is making an assumption?”  The answer should be founded on asking questions to generate self-awareness and validate the assumption.</p:text>
    <p:extLst>
      <p:ext uri="{C676402C-5697-4E1C-873F-D02D1690AC5C}">
        <p15:threadingInfo xmlns:p15="http://schemas.microsoft.com/office/powerpoint/2012/main" timeZoneBias="300"/>
      </p:ext>
    </p:extLst>
  </p:cm>
  <p:cm authorId="1" dt="2015-03-06T16:36:30.047" idx="7">
    <p:pos x="10" y="10"/>
    <p:text>Assumption ex is great ex to find out what words mean and ask questions part two of you were the seller what would you ask</p:text>
    <p:extLst>
      <p:ext uri="{C676402C-5697-4E1C-873F-D02D1690AC5C}">
        <p15:threadingInfo xmlns:p15="http://schemas.microsoft.com/office/powerpoint/2012/main" timeZoneBias="300"/>
      </p:ext>
    </p:extLst>
  </p:cm>
</p:cmLst>
</file>

<file path=ppt/comments/comment35.xml><?xml version="1.0" encoding="utf-8"?>
<p:cmLst xmlns:a="http://schemas.openxmlformats.org/drawingml/2006/main" xmlns:r="http://schemas.openxmlformats.org/officeDocument/2006/relationships" xmlns:p="http://schemas.openxmlformats.org/presentationml/2006/main">
  <p:cm authorId="1" dt="2014-09-20T11:45:30.123" idx="7">
    <p:pos x="10" y="10"/>
    <p:text>This is the slide that got me stuck the last time. The flow is wrong and doesn't capture the message intented in the origonal slide. This needs to be reworked.</p:text>
    <p:extLst>
      <p:ext uri="{C676402C-5697-4E1C-873F-D02D1690AC5C}">
        <p15:threadingInfo xmlns:p15="http://schemas.microsoft.com/office/powerpoint/2012/main" timeZoneBias="240"/>
      </p:ext>
    </p:extLst>
  </p:cm>
</p:cmLst>
</file>

<file path=ppt/comments/comment36.xml><?xml version="1.0" encoding="utf-8"?>
<p:cmLst xmlns:a="http://schemas.openxmlformats.org/drawingml/2006/main" xmlns:r="http://schemas.openxmlformats.org/officeDocument/2006/relationships" xmlns:p="http://schemas.openxmlformats.org/presentationml/2006/main">
  <p:cm authorId="1" dt="2014-09-20T11:45:30.123" idx="30">
    <p:pos x="10" y="10"/>
    <p:text>This is the slide that got me stuck the last time. The flow is wrong and doesn't capture the message intented in the origonal slide. This needs to be reworked.</p:text>
    <p:extLst>
      <p:ext uri="{C676402C-5697-4E1C-873F-D02D1690AC5C}">
        <p15:threadingInfo xmlns:p15="http://schemas.microsoft.com/office/powerpoint/2012/main" timeZoneBias="240"/>
      </p:ext>
    </p:extLst>
  </p:cm>
</p:cmLst>
</file>

<file path=ppt/comments/comment37.xml><?xml version="1.0" encoding="utf-8"?>
<p:cmLst xmlns:a="http://schemas.openxmlformats.org/drawingml/2006/main" xmlns:r="http://schemas.openxmlformats.org/officeDocument/2006/relationships" xmlns:p="http://schemas.openxmlformats.org/presentationml/2006/main">
  <p:cm authorId="1" dt="2014-09-20T11:45:30.123" idx="31">
    <p:pos x="10" y="10"/>
    <p:text>This is the slide that got me stuck the last time. The flow is wrong and doesn't capture the message intented in the origonal slide. This needs to be reworked.</p:text>
    <p:extLst>
      <p:ext uri="{C676402C-5697-4E1C-873F-D02D1690AC5C}">
        <p15:threadingInfo xmlns:p15="http://schemas.microsoft.com/office/powerpoint/2012/main" timeZoneBias="240"/>
      </p:ext>
    </p:extLst>
  </p:cm>
</p:cmLst>
</file>

<file path=ppt/comments/comment38.xml><?xml version="1.0" encoding="utf-8"?>
<p:cmLst xmlns:a="http://schemas.openxmlformats.org/drawingml/2006/main" xmlns:r="http://schemas.openxmlformats.org/officeDocument/2006/relationships" xmlns:p="http://schemas.openxmlformats.org/presentationml/2006/main">
  <p:cm authorId="1" dt="2014-09-20T11:45:30.123" idx="32">
    <p:pos x="10" y="10"/>
    <p:text>This is the slide that got me stuck the last time. The flow is wrong and doesn't capture the message intented in the origonal slide. This needs to be reworked.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09-20T11:11:21.655" idx="4">
    <p:pos x="10" y="10"/>
    <p:text>other than the camera sign can we use something that's not as abrupt? What's more important is the audio recording and video vs. pictures.</p:text>
    <p:extLst>
      <p:ext uri="{C676402C-5697-4E1C-873F-D02D1690AC5C}">
        <p15:threadingInfo xmlns:p15="http://schemas.microsoft.com/office/powerpoint/2012/main" timeZoneBias="240"/>
      </p:ext>
    </p:extLst>
  </p:cm>
  <p:cm authorId="2" dt="2014-09-24T07:58:13.055" idx="3">
    <p:pos x="123" y="123"/>
    <p:text>Okay. All of the text in the notes only refers to "No Picture-taking"
Think this icon might make sense visually and then the detaisl could be filled in and explained by the facilitator.
So maybe a cell phone?</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4-09-20T11:15:01.541" idx="5">
    <p:pos x="10" y="10"/>
    <p:text>Great slide. But a better visual for a notebook?</p:text>
    <p:extLst>
      <p:ext uri="{C676402C-5697-4E1C-873F-D02D1690AC5C}">
        <p15:threadingInfo xmlns:p15="http://schemas.microsoft.com/office/powerpoint/2012/main" timeZoneBias="240"/>
      </p:ext>
    </p:extLst>
  </p:cm>
  <p:cm authorId="2" dt="2014-09-24T08:43:52.948" idx="4">
    <p:pos x="123" y="123"/>
    <p:text>Like this more simplified version better?</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4-09-20T11:15:01.541" idx="5">
    <p:pos x="10" y="10"/>
    <p:text>Great slide. But a better visual for a notebook?</p:text>
    <p:extLst>
      <p:ext uri="{C676402C-5697-4E1C-873F-D02D1690AC5C}">
        <p15:threadingInfo xmlns:p15="http://schemas.microsoft.com/office/powerpoint/2012/main" timeZoneBias="240"/>
      </p:ext>
    </p:extLst>
  </p:cm>
  <p:cm authorId="2" dt="2014-09-24T08:43:52.948" idx="4">
    <p:pos x="123" y="123"/>
    <p:text>Like this more simplified version better?</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4-09-20T11:39:17.595" idx="6">
    <p:pos x="10" y="10"/>
    <p:text>this is one of those slides where I eluded to it not being as sophisticated as we need it to be for this audience? Sun? Can we find something more sophisticated? Or nothing?</p:text>
    <p:extLst>
      <p:ext uri="{C676402C-5697-4E1C-873F-D02D1690AC5C}">
        <p15:threadingInfo xmlns:p15="http://schemas.microsoft.com/office/powerpoint/2012/main" timeZoneBias="240"/>
      </p:ext>
    </p:extLst>
  </p:cm>
  <p:cm authorId="2" dt="2014-09-24T09:32:30.850" idx="5">
    <p:pos x="123" y="123"/>
    <p:text>How's this?</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5-03-09T17:40:20.601" idx="43">
    <p:pos x="10" y="10"/>
    <p:text>Hi Keith,
Hope this expansion on the comments answers your questions.
Dan
Regarding Senior Level: This was not your typical group of participants who were new to their role or new to the idea of coaching. This group of participants were all under the leadership  of Segment Leader Mark Loughran, who was in attendance for both days.  Susannah Stewart, Readiness Business Partner, was also in attendance from much of the two days. The group consisted of Channel Sales Managers, Segment Managers, Channel Marketing Managers, all of whom have been in their positions for many years, so a very “senior” level of people who were very experienced in their roles, who had very strong opinions(and assumptions) and very comfortable to share what was on their mind on all subject matter presented. Took a lot to manage this group from a facilitator perspective, to allow for discussion, keep it relevant, stay out of the weeds. I was successful in all.
I don’t share any slides except the Motivation slide. That is the one slide I sent to the group. 
Susannah Stewart asked me to send her a summary of key topics discussed during the times she was absent so she could follow up with Mark and keep these topics top of mind with the group. No slides sent.
Jon Grimes, one of the participants,  was the leader of push back and debate in the group. It is his “didn’t buy into” statement you are referring to. He was an interesting character who liked to challenge many ideas presented. It led to really good discussion with the entire group as he indicates in his statement.
Repetition: One persons opinion
Sales Pitch: I am definitely passionate about coaching and my energy and enthusiasm comes across throughout the entire 2 days. Some folks may like a more lower energy person, but that is not me. Segment Leader Mark Loughran stated he felt the few slides on  “Why Coach?”  with the supporting evidence from Sales Executive Council, is not necessary. He stated, “Dan, you don’t have to sell us on coaching.”   I believe Mark is correct. If you are looking to reduce slides, take out slides 23 through 26.
Coaching only intervention: What can you say, this is a Coaching Course!!</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4-09-24T09:40:27.399" idx="7">
    <p:pos x="10" y="10"/>
    <p:text>Already a ton of text on this slide and the way the text is squished into the header doesn’t match any other slide. Wouldn’t the word “universal” imply “creating alignment”? Couldn’t “creating alignment” be explained by the facilitator without needing to be on the header of the slide if you put it big and bold in the presenter notes? I wanted to discuss before I spend time redesigning the slide to make it fit and look ok.</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C39A0-3CD5-3049-A51E-5C2FD36ABEE8}"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98D00E1E-DC7D-E245-85EB-CAEEC7F44A8C}">
      <dgm:prSet phldrT="[Text]"/>
      <dgm:spPr/>
      <dgm:t>
        <a:bodyPr/>
        <a:lstStyle/>
        <a:p>
          <a:r>
            <a:rPr lang="en-US" dirty="0">
              <a:solidFill>
                <a:srgbClr val="B41A1B"/>
              </a:solidFill>
              <a:latin typeface="Arial Black"/>
            </a:rPr>
            <a:t>?</a:t>
          </a:r>
        </a:p>
      </dgm:t>
    </dgm:pt>
    <dgm:pt modelId="{6CCC8C14-4F56-AA48-B6AA-509D672EBE4A}" type="parTrans" cxnId="{08BA4113-A3E8-0348-9BC7-506376CF69E7}">
      <dgm:prSet/>
      <dgm:spPr/>
      <dgm:t>
        <a:bodyPr/>
        <a:lstStyle/>
        <a:p>
          <a:endParaRPr lang="en-US"/>
        </a:p>
      </dgm:t>
    </dgm:pt>
    <dgm:pt modelId="{E7B18C28-D0C5-9F47-9159-F97D8DC7C334}" type="sibTrans" cxnId="{08BA4113-A3E8-0348-9BC7-506376CF69E7}">
      <dgm:prSet/>
      <dgm:spPr>
        <a:solidFill>
          <a:srgbClr val="F2F2F2"/>
        </a:solidFill>
        <a:effectLst/>
      </dgm:spPr>
      <dgm:t>
        <a:bodyPr/>
        <a:lstStyle/>
        <a:p>
          <a:endParaRPr lang="en-US"/>
        </a:p>
      </dgm:t>
    </dgm:pt>
    <dgm:pt modelId="{D2A0E916-3B3E-5F45-AAB8-2FCAC0896495}">
      <dgm:prSet phldrT="[Text]" custT="1"/>
      <dgm:spPr/>
      <dgm:t>
        <a:bodyPr/>
        <a:lstStyle/>
        <a:p>
          <a:r>
            <a:rPr lang="en-US" sz="6000" dirty="0">
              <a:solidFill>
                <a:srgbClr val="B41A1B"/>
              </a:solidFill>
              <a:latin typeface="Arial Black"/>
            </a:rPr>
            <a:t>?</a:t>
          </a:r>
        </a:p>
      </dgm:t>
    </dgm:pt>
    <dgm:pt modelId="{4433568F-7AC0-D741-AA0F-ECE0F22985B2}" type="parTrans" cxnId="{0242AA46-85B0-5D4E-8D45-FDB1155D468E}">
      <dgm:prSet/>
      <dgm:spPr/>
      <dgm:t>
        <a:bodyPr/>
        <a:lstStyle/>
        <a:p>
          <a:endParaRPr lang="en-US"/>
        </a:p>
      </dgm:t>
    </dgm:pt>
    <dgm:pt modelId="{76C06900-206F-9F49-8351-C35E4BBE0A48}" type="sibTrans" cxnId="{0242AA46-85B0-5D4E-8D45-FDB1155D468E}">
      <dgm:prSet/>
      <dgm:spPr>
        <a:solidFill>
          <a:srgbClr val="F2F2F2"/>
        </a:solidFill>
        <a:effectLst/>
      </dgm:spPr>
      <dgm:t>
        <a:bodyPr/>
        <a:lstStyle/>
        <a:p>
          <a:endParaRPr lang="en-US"/>
        </a:p>
      </dgm:t>
    </dgm:pt>
    <dgm:pt modelId="{72295BE1-6D8D-5D4F-A682-8DC4AB1C4C64}">
      <dgm:prSet phldrT="[Text]"/>
      <dgm:spPr/>
      <dgm:t>
        <a:bodyPr/>
        <a:lstStyle/>
        <a:p>
          <a:r>
            <a:rPr lang="en-US" dirty="0">
              <a:solidFill>
                <a:srgbClr val="B41A1B"/>
              </a:solidFill>
              <a:latin typeface="Arial Black"/>
            </a:rPr>
            <a:t>?</a:t>
          </a:r>
        </a:p>
      </dgm:t>
    </dgm:pt>
    <dgm:pt modelId="{AC372F62-3478-B145-BE63-916F23A4A20D}" type="parTrans" cxnId="{89DA91C3-A4C4-5445-A490-82B0B55B6499}">
      <dgm:prSet/>
      <dgm:spPr/>
      <dgm:t>
        <a:bodyPr/>
        <a:lstStyle/>
        <a:p>
          <a:endParaRPr lang="en-US"/>
        </a:p>
      </dgm:t>
    </dgm:pt>
    <dgm:pt modelId="{452CAE4C-2931-4841-A790-71729009287A}" type="sibTrans" cxnId="{89DA91C3-A4C4-5445-A490-82B0B55B6499}">
      <dgm:prSet/>
      <dgm:spPr>
        <a:solidFill>
          <a:srgbClr val="F2F2F2"/>
        </a:solidFill>
        <a:effectLst/>
      </dgm:spPr>
      <dgm:t>
        <a:bodyPr/>
        <a:lstStyle/>
        <a:p>
          <a:endParaRPr lang="en-US"/>
        </a:p>
      </dgm:t>
    </dgm:pt>
    <dgm:pt modelId="{AACA4E96-F4B6-6C44-8F17-1D4060A4BFCC}">
      <dgm:prSet phldrT="[Text]"/>
      <dgm:spPr/>
      <dgm:t>
        <a:bodyPr/>
        <a:lstStyle/>
        <a:p>
          <a:r>
            <a:rPr lang="en-US" dirty="0">
              <a:solidFill>
                <a:srgbClr val="B41A1B"/>
              </a:solidFill>
              <a:latin typeface="Arial Black"/>
            </a:rPr>
            <a:t>?</a:t>
          </a:r>
        </a:p>
      </dgm:t>
    </dgm:pt>
    <dgm:pt modelId="{15E07757-51F3-A945-8A86-3866AE8FA30A}" type="parTrans" cxnId="{34292AA3-FAE6-9242-9FC7-7E5C1AF5BEC9}">
      <dgm:prSet/>
      <dgm:spPr/>
      <dgm:t>
        <a:bodyPr/>
        <a:lstStyle/>
        <a:p>
          <a:endParaRPr lang="en-US"/>
        </a:p>
      </dgm:t>
    </dgm:pt>
    <dgm:pt modelId="{22ED150D-D7AE-2D44-A300-51C7813BCD90}" type="sibTrans" cxnId="{34292AA3-FAE6-9242-9FC7-7E5C1AF5BEC9}">
      <dgm:prSet/>
      <dgm:spPr>
        <a:solidFill>
          <a:srgbClr val="F2F2F2"/>
        </a:solidFill>
        <a:effectLst/>
      </dgm:spPr>
      <dgm:t>
        <a:bodyPr/>
        <a:lstStyle/>
        <a:p>
          <a:endParaRPr lang="en-US"/>
        </a:p>
      </dgm:t>
    </dgm:pt>
    <dgm:pt modelId="{9D7D31B0-1F55-F740-9159-9ED657DCC72A}">
      <dgm:prSet phldrT="[Text]"/>
      <dgm:spPr/>
      <dgm:t>
        <a:bodyPr/>
        <a:lstStyle/>
        <a:p>
          <a:r>
            <a:rPr lang="en-US" dirty="0">
              <a:solidFill>
                <a:srgbClr val="B41A1B"/>
              </a:solidFill>
              <a:latin typeface="Arial Black"/>
            </a:rPr>
            <a:t>?</a:t>
          </a:r>
        </a:p>
      </dgm:t>
    </dgm:pt>
    <dgm:pt modelId="{23BAF5A8-697C-6B4E-8693-C0C13AE005F9}" type="parTrans" cxnId="{3A7DCDD1-A677-0E48-9D57-276F109B2F6D}">
      <dgm:prSet/>
      <dgm:spPr/>
      <dgm:t>
        <a:bodyPr/>
        <a:lstStyle/>
        <a:p>
          <a:endParaRPr lang="en-US"/>
        </a:p>
      </dgm:t>
    </dgm:pt>
    <dgm:pt modelId="{A56A9DA9-B94E-6347-A2C1-EC2872ABD3F8}" type="sibTrans" cxnId="{3A7DCDD1-A677-0E48-9D57-276F109B2F6D}">
      <dgm:prSet/>
      <dgm:spPr>
        <a:solidFill>
          <a:srgbClr val="F2F2F2"/>
        </a:solidFill>
        <a:effectLst/>
      </dgm:spPr>
      <dgm:t>
        <a:bodyPr/>
        <a:lstStyle/>
        <a:p>
          <a:endParaRPr lang="en-US"/>
        </a:p>
      </dgm:t>
    </dgm:pt>
    <dgm:pt modelId="{A7D2F3D4-3058-0342-B214-9F693B0CF397}" type="pres">
      <dgm:prSet presAssocID="{0C2C39A0-3CD5-3049-A51E-5C2FD36ABEE8}" presName="cycle" presStyleCnt="0">
        <dgm:presLayoutVars>
          <dgm:dir/>
          <dgm:resizeHandles val="exact"/>
        </dgm:presLayoutVars>
      </dgm:prSet>
      <dgm:spPr/>
    </dgm:pt>
    <dgm:pt modelId="{2F13F4DB-23A9-5A44-A5B9-B5FA4E4CE658}" type="pres">
      <dgm:prSet presAssocID="{98D00E1E-DC7D-E245-85EB-CAEEC7F44A8C}" presName="dummy" presStyleCnt="0"/>
      <dgm:spPr/>
    </dgm:pt>
    <dgm:pt modelId="{2D8497D8-7F63-894B-AEFF-0537D0992493}" type="pres">
      <dgm:prSet presAssocID="{98D00E1E-DC7D-E245-85EB-CAEEC7F44A8C}" presName="node" presStyleLbl="revTx" presStyleIdx="0" presStyleCnt="5">
        <dgm:presLayoutVars>
          <dgm:bulletEnabled val="1"/>
        </dgm:presLayoutVars>
      </dgm:prSet>
      <dgm:spPr/>
    </dgm:pt>
    <dgm:pt modelId="{7B4DBBC1-9198-704E-B6E5-384278867EFE}" type="pres">
      <dgm:prSet presAssocID="{E7B18C28-D0C5-9F47-9159-F97D8DC7C334}" presName="sibTrans" presStyleLbl="node1" presStyleIdx="0" presStyleCnt="5"/>
      <dgm:spPr/>
    </dgm:pt>
    <dgm:pt modelId="{4958DEAD-8C57-DC47-B73A-692180A553DF}" type="pres">
      <dgm:prSet presAssocID="{D2A0E916-3B3E-5F45-AAB8-2FCAC0896495}" presName="dummy" presStyleCnt="0"/>
      <dgm:spPr/>
    </dgm:pt>
    <dgm:pt modelId="{857463E5-B615-474F-A837-78057CC1AF62}" type="pres">
      <dgm:prSet presAssocID="{D2A0E916-3B3E-5F45-AAB8-2FCAC0896495}" presName="node" presStyleLbl="revTx" presStyleIdx="1" presStyleCnt="5">
        <dgm:presLayoutVars>
          <dgm:bulletEnabled val="1"/>
        </dgm:presLayoutVars>
      </dgm:prSet>
      <dgm:spPr/>
    </dgm:pt>
    <dgm:pt modelId="{E67129FD-3099-D54F-A8B3-C8725F394FDB}" type="pres">
      <dgm:prSet presAssocID="{76C06900-206F-9F49-8351-C35E4BBE0A48}" presName="sibTrans" presStyleLbl="node1" presStyleIdx="1" presStyleCnt="5"/>
      <dgm:spPr/>
    </dgm:pt>
    <dgm:pt modelId="{D957663A-E67A-3B4B-BBE3-EC148CE5E872}" type="pres">
      <dgm:prSet presAssocID="{72295BE1-6D8D-5D4F-A682-8DC4AB1C4C64}" presName="dummy" presStyleCnt="0"/>
      <dgm:spPr/>
    </dgm:pt>
    <dgm:pt modelId="{B6891AAB-3625-9B48-959F-8D664FA530D1}" type="pres">
      <dgm:prSet presAssocID="{72295BE1-6D8D-5D4F-A682-8DC4AB1C4C64}" presName="node" presStyleLbl="revTx" presStyleIdx="2" presStyleCnt="5">
        <dgm:presLayoutVars>
          <dgm:bulletEnabled val="1"/>
        </dgm:presLayoutVars>
      </dgm:prSet>
      <dgm:spPr/>
    </dgm:pt>
    <dgm:pt modelId="{0BBF52CA-FA8E-F546-8906-2EB5A16C7581}" type="pres">
      <dgm:prSet presAssocID="{452CAE4C-2931-4841-A790-71729009287A}" presName="sibTrans" presStyleLbl="node1" presStyleIdx="2" presStyleCnt="5"/>
      <dgm:spPr/>
    </dgm:pt>
    <dgm:pt modelId="{A5A35DC5-CE09-F647-BE56-87126CA920FD}" type="pres">
      <dgm:prSet presAssocID="{AACA4E96-F4B6-6C44-8F17-1D4060A4BFCC}" presName="dummy" presStyleCnt="0"/>
      <dgm:spPr/>
    </dgm:pt>
    <dgm:pt modelId="{FF5A4432-7742-DD43-BC29-B3102A2FC76A}" type="pres">
      <dgm:prSet presAssocID="{AACA4E96-F4B6-6C44-8F17-1D4060A4BFCC}" presName="node" presStyleLbl="revTx" presStyleIdx="3" presStyleCnt="5">
        <dgm:presLayoutVars>
          <dgm:bulletEnabled val="1"/>
        </dgm:presLayoutVars>
      </dgm:prSet>
      <dgm:spPr/>
    </dgm:pt>
    <dgm:pt modelId="{E07734B2-D022-B341-8770-5084E0E718A3}" type="pres">
      <dgm:prSet presAssocID="{22ED150D-D7AE-2D44-A300-51C7813BCD90}" presName="sibTrans" presStyleLbl="node1" presStyleIdx="3" presStyleCnt="5"/>
      <dgm:spPr/>
    </dgm:pt>
    <dgm:pt modelId="{41F2974F-12F8-7649-AB8F-54E9087F4646}" type="pres">
      <dgm:prSet presAssocID="{9D7D31B0-1F55-F740-9159-9ED657DCC72A}" presName="dummy" presStyleCnt="0"/>
      <dgm:spPr/>
    </dgm:pt>
    <dgm:pt modelId="{669CEBD5-14C7-EF4E-9601-4A1751152FD1}" type="pres">
      <dgm:prSet presAssocID="{9D7D31B0-1F55-F740-9159-9ED657DCC72A}" presName="node" presStyleLbl="revTx" presStyleIdx="4" presStyleCnt="5">
        <dgm:presLayoutVars>
          <dgm:bulletEnabled val="1"/>
        </dgm:presLayoutVars>
      </dgm:prSet>
      <dgm:spPr/>
    </dgm:pt>
    <dgm:pt modelId="{BDCA6A0F-A6CE-E844-849A-DAF03CFBC2C5}" type="pres">
      <dgm:prSet presAssocID="{A56A9DA9-B94E-6347-A2C1-EC2872ABD3F8}" presName="sibTrans" presStyleLbl="node1" presStyleIdx="4" presStyleCnt="5"/>
      <dgm:spPr/>
    </dgm:pt>
  </dgm:ptLst>
  <dgm:cxnLst>
    <dgm:cxn modelId="{6BCDE89D-E384-1B4D-B4A3-B5A266122759}" type="presOf" srcId="{E7B18C28-D0C5-9F47-9159-F97D8DC7C334}" destId="{7B4DBBC1-9198-704E-B6E5-384278867EFE}" srcOrd="0" destOrd="0" presId="urn:microsoft.com/office/officeart/2005/8/layout/cycle1"/>
    <dgm:cxn modelId="{DDF48D85-978C-BD49-8816-A7A8082CEE64}" type="presOf" srcId="{72295BE1-6D8D-5D4F-A682-8DC4AB1C4C64}" destId="{B6891AAB-3625-9B48-959F-8D664FA530D1}" srcOrd="0" destOrd="0" presId="urn:microsoft.com/office/officeart/2005/8/layout/cycle1"/>
    <dgm:cxn modelId="{3A7DCDD1-A677-0E48-9D57-276F109B2F6D}" srcId="{0C2C39A0-3CD5-3049-A51E-5C2FD36ABEE8}" destId="{9D7D31B0-1F55-F740-9159-9ED657DCC72A}" srcOrd="4" destOrd="0" parTransId="{23BAF5A8-697C-6B4E-8693-C0C13AE005F9}" sibTransId="{A56A9DA9-B94E-6347-A2C1-EC2872ABD3F8}"/>
    <dgm:cxn modelId="{7CF13D72-049C-3540-AB19-755AD36952EE}" type="presOf" srcId="{98D00E1E-DC7D-E245-85EB-CAEEC7F44A8C}" destId="{2D8497D8-7F63-894B-AEFF-0537D0992493}" srcOrd="0" destOrd="0" presId="urn:microsoft.com/office/officeart/2005/8/layout/cycle1"/>
    <dgm:cxn modelId="{48FC7C27-9297-2049-A743-8D86B32DF7D1}" type="presOf" srcId="{9D7D31B0-1F55-F740-9159-9ED657DCC72A}" destId="{669CEBD5-14C7-EF4E-9601-4A1751152FD1}" srcOrd="0" destOrd="0" presId="urn:microsoft.com/office/officeart/2005/8/layout/cycle1"/>
    <dgm:cxn modelId="{F8229A65-4AC1-3A44-A901-895A6311D0BA}" type="presOf" srcId="{AACA4E96-F4B6-6C44-8F17-1D4060A4BFCC}" destId="{FF5A4432-7742-DD43-BC29-B3102A2FC76A}" srcOrd="0" destOrd="0" presId="urn:microsoft.com/office/officeart/2005/8/layout/cycle1"/>
    <dgm:cxn modelId="{08BA4113-A3E8-0348-9BC7-506376CF69E7}" srcId="{0C2C39A0-3CD5-3049-A51E-5C2FD36ABEE8}" destId="{98D00E1E-DC7D-E245-85EB-CAEEC7F44A8C}" srcOrd="0" destOrd="0" parTransId="{6CCC8C14-4F56-AA48-B6AA-509D672EBE4A}" sibTransId="{E7B18C28-D0C5-9F47-9159-F97D8DC7C334}"/>
    <dgm:cxn modelId="{434F19EE-0B47-7943-B964-07089817EF7B}" type="presOf" srcId="{22ED150D-D7AE-2D44-A300-51C7813BCD90}" destId="{E07734B2-D022-B341-8770-5084E0E718A3}" srcOrd="0" destOrd="0" presId="urn:microsoft.com/office/officeart/2005/8/layout/cycle1"/>
    <dgm:cxn modelId="{58D27E55-381E-3845-A13D-F54A00B85F83}" type="presOf" srcId="{D2A0E916-3B3E-5F45-AAB8-2FCAC0896495}" destId="{857463E5-B615-474F-A837-78057CC1AF62}" srcOrd="0" destOrd="0" presId="urn:microsoft.com/office/officeart/2005/8/layout/cycle1"/>
    <dgm:cxn modelId="{0242AA46-85B0-5D4E-8D45-FDB1155D468E}" srcId="{0C2C39A0-3CD5-3049-A51E-5C2FD36ABEE8}" destId="{D2A0E916-3B3E-5F45-AAB8-2FCAC0896495}" srcOrd="1" destOrd="0" parTransId="{4433568F-7AC0-D741-AA0F-ECE0F22985B2}" sibTransId="{76C06900-206F-9F49-8351-C35E4BBE0A48}"/>
    <dgm:cxn modelId="{89DA91C3-A4C4-5445-A490-82B0B55B6499}" srcId="{0C2C39A0-3CD5-3049-A51E-5C2FD36ABEE8}" destId="{72295BE1-6D8D-5D4F-A682-8DC4AB1C4C64}" srcOrd="2" destOrd="0" parTransId="{AC372F62-3478-B145-BE63-916F23A4A20D}" sibTransId="{452CAE4C-2931-4841-A790-71729009287A}"/>
    <dgm:cxn modelId="{A10409C9-2866-0A47-B83F-66424A3145B1}" type="presOf" srcId="{76C06900-206F-9F49-8351-C35E4BBE0A48}" destId="{E67129FD-3099-D54F-A8B3-C8725F394FDB}" srcOrd="0" destOrd="0" presId="urn:microsoft.com/office/officeart/2005/8/layout/cycle1"/>
    <dgm:cxn modelId="{3E06A917-6E99-6D4A-A0F8-344BC1B9EA2E}" type="presOf" srcId="{452CAE4C-2931-4841-A790-71729009287A}" destId="{0BBF52CA-FA8E-F546-8906-2EB5A16C7581}" srcOrd="0" destOrd="0" presId="urn:microsoft.com/office/officeart/2005/8/layout/cycle1"/>
    <dgm:cxn modelId="{3276142C-4F6B-B143-980C-A26D80FDC2BD}" type="presOf" srcId="{A56A9DA9-B94E-6347-A2C1-EC2872ABD3F8}" destId="{BDCA6A0F-A6CE-E844-849A-DAF03CFBC2C5}" srcOrd="0" destOrd="0" presId="urn:microsoft.com/office/officeart/2005/8/layout/cycle1"/>
    <dgm:cxn modelId="{9E5FE458-77FD-494C-9603-CB8D891AD48A}" type="presOf" srcId="{0C2C39A0-3CD5-3049-A51E-5C2FD36ABEE8}" destId="{A7D2F3D4-3058-0342-B214-9F693B0CF397}" srcOrd="0" destOrd="0" presId="urn:microsoft.com/office/officeart/2005/8/layout/cycle1"/>
    <dgm:cxn modelId="{34292AA3-FAE6-9242-9FC7-7E5C1AF5BEC9}" srcId="{0C2C39A0-3CD5-3049-A51E-5C2FD36ABEE8}" destId="{AACA4E96-F4B6-6C44-8F17-1D4060A4BFCC}" srcOrd="3" destOrd="0" parTransId="{15E07757-51F3-A945-8A86-3866AE8FA30A}" sibTransId="{22ED150D-D7AE-2D44-A300-51C7813BCD90}"/>
    <dgm:cxn modelId="{6BF5959D-F1FA-034D-A693-83ECFB21E596}" type="presParOf" srcId="{A7D2F3D4-3058-0342-B214-9F693B0CF397}" destId="{2F13F4DB-23A9-5A44-A5B9-B5FA4E4CE658}" srcOrd="0" destOrd="0" presId="urn:microsoft.com/office/officeart/2005/8/layout/cycle1"/>
    <dgm:cxn modelId="{D77B8709-33C3-214D-90FA-965EE198D87F}" type="presParOf" srcId="{A7D2F3D4-3058-0342-B214-9F693B0CF397}" destId="{2D8497D8-7F63-894B-AEFF-0537D0992493}" srcOrd="1" destOrd="0" presId="urn:microsoft.com/office/officeart/2005/8/layout/cycle1"/>
    <dgm:cxn modelId="{C2BB9738-04DF-2F46-B38E-A346738CEE46}" type="presParOf" srcId="{A7D2F3D4-3058-0342-B214-9F693B0CF397}" destId="{7B4DBBC1-9198-704E-B6E5-384278867EFE}" srcOrd="2" destOrd="0" presId="urn:microsoft.com/office/officeart/2005/8/layout/cycle1"/>
    <dgm:cxn modelId="{CC240FDF-EF99-F044-A5D5-5613EC7ADEB4}" type="presParOf" srcId="{A7D2F3D4-3058-0342-B214-9F693B0CF397}" destId="{4958DEAD-8C57-DC47-B73A-692180A553DF}" srcOrd="3" destOrd="0" presId="urn:microsoft.com/office/officeart/2005/8/layout/cycle1"/>
    <dgm:cxn modelId="{F5CB03E8-8AA3-5043-9448-836CB7E9C5DA}" type="presParOf" srcId="{A7D2F3D4-3058-0342-B214-9F693B0CF397}" destId="{857463E5-B615-474F-A837-78057CC1AF62}" srcOrd="4" destOrd="0" presId="urn:microsoft.com/office/officeart/2005/8/layout/cycle1"/>
    <dgm:cxn modelId="{9C315EE3-C55A-1049-8DF6-FED3D5886985}" type="presParOf" srcId="{A7D2F3D4-3058-0342-B214-9F693B0CF397}" destId="{E67129FD-3099-D54F-A8B3-C8725F394FDB}" srcOrd="5" destOrd="0" presId="urn:microsoft.com/office/officeart/2005/8/layout/cycle1"/>
    <dgm:cxn modelId="{CA77F378-0AEF-DA40-8AEA-43AFFE1F02AF}" type="presParOf" srcId="{A7D2F3D4-3058-0342-B214-9F693B0CF397}" destId="{D957663A-E67A-3B4B-BBE3-EC148CE5E872}" srcOrd="6" destOrd="0" presId="urn:microsoft.com/office/officeart/2005/8/layout/cycle1"/>
    <dgm:cxn modelId="{04172564-DF1A-8E46-8BC6-FF34C1FA1364}" type="presParOf" srcId="{A7D2F3D4-3058-0342-B214-9F693B0CF397}" destId="{B6891AAB-3625-9B48-959F-8D664FA530D1}" srcOrd="7" destOrd="0" presId="urn:microsoft.com/office/officeart/2005/8/layout/cycle1"/>
    <dgm:cxn modelId="{8AD5755F-C3E6-3C4D-A7D7-396FD180F842}" type="presParOf" srcId="{A7D2F3D4-3058-0342-B214-9F693B0CF397}" destId="{0BBF52CA-FA8E-F546-8906-2EB5A16C7581}" srcOrd="8" destOrd="0" presId="urn:microsoft.com/office/officeart/2005/8/layout/cycle1"/>
    <dgm:cxn modelId="{2B602335-01AA-E04A-96BF-1CEE2FA3B35D}" type="presParOf" srcId="{A7D2F3D4-3058-0342-B214-9F693B0CF397}" destId="{A5A35DC5-CE09-F647-BE56-87126CA920FD}" srcOrd="9" destOrd="0" presId="urn:microsoft.com/office/officeart/2005/8/layout/cycle1"/>
    <dgm:cxn modelId="{9837D950-4995-6E4F-BBE8-1F305F321D39}" type="presParOf" srcId="{A7D2F3D4-3058-0342-B214-9F693B0CF397}" destId="{FF5A4432-7742-DD43-BC29-B3102A2FC76A}" srcOrd="10" destOrd="0" presId="urn:microsoft.com/office/officeart/2005/8/layout/cycle1"/>
    <dgm:cxn modelId="{43704CA8-F925-D24C-9740-F77503D06124}" type="presParOf" srcId="{A7D2F3D4-3058-0342-B214-9F693B0CF397}" destId="{E07734B2-D022-B341-8770-5084E0E718A3}" srcOrd="11" destOrd="0" presId="urn:microsoft.com/office/officeart/2005/8/layout/cycle1"/>
    <dgm:cxn modelId="{6BB2E2BA-3D52-5345-9574-13DACAAA10FA}" type="presParOf" srcId="{A7D2F3D4-3058-0342-B214-9F693B0CF397}" destId="{41F2974F-12F8-7649-AB8F-54E9087F4646}" srcOrd="12" destOrd="0" presId="urn:microsoft.com/office/officeart/2005/8/layout/cycle1"/>
    <dgm:cxn modelId="{999EAE74-F988-A440-B2B1-57347C4987D1}" type="presParOf" srcId="{A7D2F3D4-3058-0342-B214-9F693B0CF397}" destId="{669CEBD5-14C7-EF4E-9601-4A1751152FD1}" srcOrd="13" destOrd="0" presId="urn:microsoft.com/office/officeart/2005/8/layout/cycle1"/>
    <dgm:cxn modelId="{6DB73EAB-1B8A-894C-B358-C08EAD946245}" type="presParOf" srcId="{A7D2F3D4-3058-0342-B214-9F693B0CF397}" destId="{BDCA6A0F-A6CE-E844-849A-DAF03CFBC2C5}" srcOrd="14" destOrd="0" presId="urn:microsoft.com/office/officeart/2005/8/layout/cycle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2349C-03CD-4335-9FF7-E1CC6148C615}" type="doc">
      <dgm:prSet loTypeId="urn:microsoft.com/office/officeart/2005/8/layout/hProcess7#1" loCatId="process" qsTypeId="urn:microsoft.com/office/officeart/2005/8/quickstyle/simple4" qsCatId="simple" csTypeId="urn:microsoft.com/office/officeart/2005/8/colors/colorful1#1" csCatId="colorful" phldr="1"/>
      <dgm:spPr/>
      <dgm:t>
        <a:bodyPr/>
        <a:lstStyle/>
        <a:p>
          <a:endParaRPr lang="en-US"/>
        </a:p>
      </dgm:t>
    </dgm:pt>
    <dgm:pt modelId="{4EA5EAA4-E2BB-4370-B727-6FF0EFCAF1EC}">
      <dgm:prSet phldrT="[Text]"/>
      <dgm:spPr>
        <a:solidFill>
          <a:schemeClr val="bg1">
            <a:lumMod val="50000"/>
          </a:schemeClr>
        </a:solidFill>
      </dgm:spPr>
      <dgm:t>
        <a:bodyPr/>
        <a:lstStyle/>
        <a:p>
          <a:r>
            <a:rPr lang="en-US" b="1" dirty="0"/>
            <a:t>Week 1</a:t>
          </a:r>
        </a:p>
      </dgm:t>
    </dgm:pt>
    <dgm:pt modelId="{9D41D6E4-C32E-4E2A-815C-81C020DDD68B}" type="parTrans" cxnId="{7780F7AB-AEE9-4D63-AD1B-3ADA0ED37F8C}">
      <dgm:prSet/>
      <dgm:spPr/>
      <dgm:t>
        <a:bodyPr/>
        <a:lstStyle/>
        <a:p>
          <a:endParaRPr lang="en-US"/>
        </a:p>
      </dgm:t>
    </dgm:pt>
    <dgm:pt modelId="{788F96E7-A8F5-4EF2-824C-2B39329DFC0E}" type="sibTrans" cxnId="{7780F7AB-AEE9-4D63-AD1B-3ADA0ED37F8C}">
      <dgm:prSet/>
      <dgm:spPr/>
      <dgm:t>
        <a:bodyPr/>
        <a:lstStyle/>
        <a:p>
          <a:endParaRPr lang="en-US"/>
        </a:p>
      </dgm:t>
    </dgm:pt>
    <dgm:pt modelId="{8BD950FF-86DD-42C5-860C-653DEF206DD9}">
      <dgm:prSet phldrT="[Text]" custT="1"/>
      <dgm:spPr/>
      <dgm:t>
        <a:bodyPr/>
        <a:lstStyle/>
        <a:p>
          <a:pPr>
            <a:spcAft>
              <a:spcPct val="35000"/>
            </a:spcAft>
          </a:pPr>
          <a:r>
            <a:rPr lang="en-US" sz="1300" dirty="0"/>
            <a:t>Enroll in Strategy</a:t>
          </a:r>
        </a:p>
      </dgm:t>
    </dgm:pt>
    <dgm:pt modelId="{0BAD796E-9B2D-4A00-BDC8-178D69ED16B5}" type="parTrans" cxnId="{C2B009AD-37E1-4AC5-AEEE-35E081AFAA0E}">
      <dgm:prSet/>
      <dgm:spPr/>
      <dgm:t>
        <a:bodyPr/>
        <a:lstStyle/>
        <a:p>
          <a:endParaRPr lang="en-US"/>
        </a:p>
      </dgm:t>
    </dgm:pt>
    <dgm:pt modelId="{B308CBE8-6E76-495D-9231-7B110CAD7E26}" type="sibTrans" cxnId="{C2B009AD-37E1-4AC5-AEEE-35E081AFAA0E}">
      <dgm:prSet/>
      <dgm:spPr/>
      <dgm:t>
        <a:bodyPr/>
        <a:lstStyle/>
        <a:p>
          <a:endParaRPr lang="en-US"/>
        </a:p>
      </dgm:t>
    </dgm:pt>
    <dgm:pt modelId="{19831629-5EC9-49B2-8CA4-7F09A12C2AE4}">
      <dgm:prSet phldrT="[Text]" custT="1"/>
      <dgm:spPr/>
      <dgm:t>
        <a:bodyPr/>
        <a:lstStyle/>
        <a:p>
          <a:pPr>
            <a:spcAft>
              <a:spcPct val="35000"/>
            </a:spcAft>
          </a:pPr>
          <a:r>
            <a:rPr lang="en-US" sz="1300" dirty="0"/>
            <a:t>Set Parameters:</a:t>
          </a:r>
        </a:p>
      </dgm:t>
    </dgm:pt>
    <dgm:pt modelId="{E54A6D63-647C-4EE6-9637-125C23962396}" type="parTrans" cxnId="{767CE14B-FF7A-43EE-86A9-AB4426798B5D}">
      <dgm:prSet/>
      <dgm:spPr/>
      <dgm:t>
        <a:bodyPr/>
        <a:lstStyle/>
        <a:p>
          <a:endParaRPr lang="en-US"/>
        </a:p>
      </dgm:t>
    </dgm:pt>
    <dgm:pt modelId="{5B6E8FAB-47F8-424D-A57B-9A33D9A89CFA}" type="sibTrans" cxnId="{767CE14B-FF7A-43EE-86A9-AB4426798B5D}">
      <dgm:prSet/>
      <dgm:spPr/>
      <dgm:t>
        <a:bodyPr/>
        <a:lstStyle/>
        <a:p>
          <a:endParaRPr lang="en-US"/>
        </a:p>
      </dgm:t>
    </dgm:pt>
    <dgm:pt modelId="{268944BF-AAF0-4731-887D-C50D55B435C2}">
      <dgm:prSet phldrT="[Text]"/>
      <dgm:spPr>
        <a:solidFill>
          <a:srgbClr val="4D4D4D"/>
        </a:solidFill>
      </dgm:spPr>
      <dgm:t>
        <a:bodyPr/>
        <a:lstStyle/>
        <a:p>
          <a:r>
            <a:rPr lang="en-US" b="1" dirty="0"/>
            <a:t>Week</a:t>
          </a:r>
          <a:r>
            <a:rPr lang="en-US" dirty="0"/>
            <a:t> </a:t>
          </a:r>
          <a:r>
            <a:rPr lang="en-US" b="1" dirty="0"/>
            <a:t>2</a:t>
          </a:r>
        </a:p>
      </dgm:t>
    </dgm:pt>
    <dgm:pt modelId="{75C233E2-8B71-47F9-8D4E-E61E0BC86FB7}" type="parTrans" cxnId="{B4EF28FC-C909-4112-9774-B5D45F2FAF60}">
      <dgm:prSet/>
      <dgm:spPr/>
      <dgm:t>
        <a:bodyPr/>
        <a:lstStyle/>
        <a:p>
          <a:endParaRPr lang="en-US"/>
        </a:p>
      </dgm:t>
    </dgm:pt>
    <dgm:pt modelId="{8663EE14-0EEC-4167-B3EC-02E84429E9DB}" type="sibTrans" cxnId="{B4EF28FC-C909-4112-9774-B5D45F2FAF60}">
      <dgm:prSet/>
      <dgm:spPr/>
      <dgm:t>
        <a:bodyPr/>
        <a:lstStyle/>
        <a:p>
          <a:endParaRPr lang="en-US"/>
        </a:p>
      </dgm:t>
    </dgm:pt>
    <dgm:pt modelId="{AE157FE1-E86B-403E-954C-A4C21EDC1130}">
      <dgm:prSet phldrT="[Text]" custT="1"/>
      <dgm:spPr/>
      <dgm:t>
        <a:bodyPr/>
        <a:lstStyle/>
        <a:p>
          <a:r>
            <a:rPr lang="en-US" sz="1200" b="1" dirty="0"/>
            <a:t>1 of 4 things Occur</a:t>
          </a:r>
        </a:p>
      </dgm:t>
    </dgm:pt>
    <dgm:pt modelId="{5389B7AA-6CAC-4252-837A-DEC0AD1413EA}" type="parTrans" cxnId="{2150208E-7379-4F66-AC6D-3C77FB4EFBCA}">
      <dgm:prSet/>
      <dgm:spPr/>
      <dgm:t>
        <a:bodyPr/>
        <a:lstStyle/>
        <a:p>
          <a:endParaRPr lang="en-US"/>
        </a:p>
      </dgm:t>
    </dgm:pt>
    <dgm:pt modelId="{A379996D-56FA-450E-847F-D54111542A0C}" type="sibTrans" cxnId="{2150208E-7379-4F66-AC6D-3C77FB4EFBCA}">
      <dgm:prSet/>
      <dgm:spPr/>
      <dgm:t>
        <a:bodyPr/>
        <a:lstStyle/>
        <a:p>
          <a:endParaRPr lang="en-US"/>
        </a:p>
      </dgm:t>
    </dgm:pt>
    <dgm:pt modelId="{BF129F17-EB7B-43E8-B4AA-A11034456AA3}">
      <dgm:prSet phldrT="[Text]"/>
      <dgm:spPr>
        <a:solidFill>
          <a:schemeClr val="bg1">
            <a:lumMod val="50000"/>
          </a:schemeClr>
        </a:solidFill>
      </dgm:spPr>
      <dgm:t>
        <a:bodyPr/>
        <a:lstStyle/>
        <a:p>
          <a:r>
            <a:rPr lang="en-US" b="1" dirty="0"/>
            <a:t>Week 3</a:t>
          </a:r>
        </a:p>
      </dgm:t>
    </dgm:pt>
    <dgm:pt modelId="{A1B457BD-D870-4D36-AF34-22B428743DF3}" type="parTrans" cxnId="{578C0DB2-C399-4ED5-8D6B-332A258A7309}">
      <dgm:prSet/>
      <dgm:spPr/>
      <dgm:t>
        <a:bodyPr/>
        <a:lstStyle/>
        <a:p>
          <a:endParaRPr lang="en-US"/>
        </a:p>
      </dgm:t>
    </dgm:pt>
    <dgm:pt modelId="{3441FE73-1381-48D5-9B8C-BB290FEEB30B}" type="sibTrans" cxnId="{578C0DB2-C399-4ED5-8D6B-332A258A7309}">
      <dgm:prSet/>
      <dgm:spPr/>
      <dgm:t>
        <a:bodyPr/>
        <a:lstStyle/>
        <a:p>
          <a:endParaRPr lang="en-US"/>
        </a:p>
      </dgm:t>
    </dgm:pt>
    <dgm:pt modelId="{F323CEDE-99FC-4FFD-9716-C109236604B4}">
      <dgm:prSet phldrT="[Text]" custT="1"/>
      <dgm:spPr/>
      <dgm:t>
        <a:bodyPr/>
        <a:lstStyle/>
        <a:p>
          <a:r>
            <a:rPr lang="en-US" sz="1200" b="1" dirty="0"/>
            <a:t>1 of 4 things Occur</a:t>
          </a:r>
        </a:p>
      </dgm:t>
    </dgm:pt>
    <dgm:pt modelId="{42649B3E-A76A-41B1-9291-ED08EECBEAE2}" type="parTrans" cxnId="{FB6ED610-B9DA-4B36-A9AD-EC337F6083B2}">
      <dgm:prSet/>
      <dgm:spPr/>
      <dgm:t>
        <a:bodyPr/>
        <a:lstStyle/>
        <a:p>
          <a:endParaRPr lang="en-US"/>
        </a:p>
      </dgm:t>
    </dgm:pt>
    <dgm:pt modelId="{40A23856-C30C-4F13-A381-1C31D59B7A30}" type="sibTrans" cxnId="{FB6ED610-B9DA-4B36-A9AD-EC337F6083B2}">
      <dgm:prSet/>
      <dgm:spPr/>
      <dgm:t>
        <a:bodyPr/>
        <a:lstStyle/>
        <a:p>
          <a:endParaRPr lang="en-US"/>
        </a:p>
      </dgm:t>
    </dgm:pt>
    <dgm:pt modelId="{D7AB03E9-EAAE-4866-BA57-93E30577600A}">
      <dgm:prSet phldrT="[Text]"/>
      <dgm:spPr>
        <a:solidFill>
          <a:srgbClr val="4D4D4D"/>
        </a:solidFill>
      </dgm:spPr>
      <dgm:t>
        <a:bodyPr/>
        <a:lstStyle/>
        <a:p>
          <a:r>
            <a:rPr lang="en-US" b="1" dirty="0"/>
            <a:t>Week 4</a:t>
          </a:r>
        </a:p>
      </dgm:t>
    </dgm:pt>
    <dgm:pt modelId="{6811C407-620F-44E6-80DF-237625DB273B}" type="parTrans" cxnId="{E38CBAE2-8C3B-4569-A873-90560FA86F41}">
      <dgm:prSet/>
      <dgm:spPr/>
      <dgm:t>
        <a:bodyPr/>
        <a:lstStyle/>
        <a:p>
          <a:endParaRPr lang="en-US"/>
        </a:p>
      </dgm:t>
    </dgm:pt>
    <dgm:pt modelId="{6D3B417B-6E34-4041-8418-748623934C92}" type="sibTrans" cxnId="{E38CBAE2-8C3B-4569-A873-90560FA86F41}">
      <dgm:prSet/>
      <dgm:spPr/>
      <dgm:t>
        <a:bodyPr/>
        <a:lstStyle/>
        <a:p>
          <a:endParaRPr lang="en-US"/>
        </a:p>
      </dgm:t>
    </dgm:pt>
    <dgm:pt modelId="{8C7FA9DA-5E9E-4B39-9FEF-FBEDDBDAD73F}">
      <dgm:prSet phldrT="[Text]" custT="1"/>
      <dgm:spPr/>
      <dgm:t>
        <a:bodyPr/>
        <a:lstStyle/>
        <a:p>
          <a:pPr>
            <a:spcAft>
              <a:spcPts val="0"/>
            </a:spcAft>
          </a:pPr>
          <a:r>
            <a:rPr lang="en-US" sz="1300" dirty="0"/>
            <a:t>1. Activity: Start with what they can do, then build each week vs. setting them up for failure.</a:t>
          </a:r>
        </a:p>
      </dgm:t>
    </dgm:pt>
    <dgm:pt modelId="{1266C276-34DA-41EF-9153-AF970C23525E}" type="parTrans" cxnId="{A6687317-72D3-4DD9-854E-196006D310BA}">
      <dgm:prSet/>
      <dgm:spPr/>
      <dgm:t>
        <a:bodyPr/>
        <a:lstStyle/>
        <a:p>
          <a:endParaRPr lang="en-US"/>
        </a:p>
      </dgm:t>
    </dgm:pt>
    <dgm:pt modelId="{1D4EFA1D-8906-421A-A6C9-11744222B0DB}" type="sibTrans" cxnId="{A6687317-72D3-4DD9-854E-196006D310BA}">
      <dgm:prSet/>
      <dgm:spPr/>
      <dgm:t>
        <a:bodyPr/>
        <a:lstStyle/>
        <a:p>
          <a:endParaRPr lang="en-US"/>
        </a:p>
      </dgm:t>
    </dgm:pt>
    <dgm:pt modelId="{961D7D25-E11F-4FBD-B1A6-EC758E719598}">
      <dgm:prSet phldrT="[Text]" custT="1"/>
      <dgm:spPr/>
      <dgm:t>
        <a:bodyPr/>
        <a:lstStyle/>
        <a:p>
          <a:pPr>
            <a:spcAft>
              <a:spcPts val="0"/>
            </a:spcAft>
          </a:pPr>
          <a:r>
            <a:rPr lang="en-US" sz="1300" dirty="0"/>
            <a:t>2. Quality</a:t>
          </a:r>
        </a:p>
      </dgm:t>
    </dgm:pt>
    <dgm:pt modelId="{2C0A21AE-B2F3-434A-A0AA-3D6DF5F00B62}" type="parTrans" cxnId="{26C3B9A2-4AD1-4EBB-81B9-38D98210F6DC}">
      <dgm:prSet/>
      <dgm:spPr/>
      <dgm:t>
        <a:bodyPr/>
        <a:lstStyle/>
        <a:p>
          <a:endParaRPr lang="en-US"/>
        </a:p>
      </dgm:t>
    </dgm:pt>
    <dgm:pt modelId="{6572F673-7146-4BEE-9CCC-B80D03508337}" type="sibTrans" cxnId="{26C3B9A2-4AD1-4EBB-81B9-38D98210F6DC}">
      <dgm:prSet/>
      <dgm:spPr/>
      <dgm:t>
        <a:bodyPr/>
        <a:lstStyle/>
        <a:p>
          <a:endParaRPr lang="en-US"/>
        </a:p>
      </dgm:t>
    </dgm:pt>
    <dgm:pt modelId="{6C299890-077A-492E-9F9E-3B5C44675A3A}">
      <dgm:prSet phldrT="[Text]" custT="1"/>
      <dgm:spPr/>
      <dgm:t>
        <a:bodyPr/>
        <a:lstStyle/>
        <a:p>
          <a:pPr>
            <a:spcAft>
              <a:spcPts val="0"/>
            </a:spcAft>
          </a:pPr>
          <a:r>
            <a:rPr lang="en-US" sz="1300" dirty="0"/>
            <a:t>4. Results</a:t>
          </a:r>
        </a:p>
      </dgm:t>
    </dgm:pt>
    <dgm:pt modelId="{DA2DE2D6-5EE8-4427-87B3-CDB40F1C0520}" type="parTrans" cxnId="{62F7ACAC-B9DB-449D-8273-698FF7F9CC41}">
      <dgm:prSet/>
      <dgm:spPr/>
      <dgm:t>
        <a:bodyPr/>
        <a:lstStyle/>
        <a:p>
          <a:endParaRPr lang="en-US"/>
        </a:p>
      </dgm:t>
    </dgm:pt>
    <dgm:pt modelId="{7F4BF178-7297-4ED7-8563-1132FC605C0D}" type="sibTrans" cxnId="{62F7ACAC-B9DB-449D-8273-698FF7F9CC41}">
      <dgm:prSet/>
      <dgm:spPr/>
      <dgm:t>
        <a:bodyPr/>
        <a:lstStyle/>
        <a:p>
          <a:endParaRPr lang="en-US"/>
        </a:p>
      </dgm:t>
    </dgm:pt>
    <dgm:pt modelId="{F0D61E10-4BEC-4E00-9050-9248135D25DB}">
      <dgm:prSet phldrT="[Text]" custT="1"/>
      <dgm:spPr/>
      <dgm:t>
        <a:bodyPr/>
        <a:lstStyle/>
        <a:p>
          <a:r>
            <a:rPr lang="en-US" sz="1200" dirty="0"/>
            <a:t>1. They Did it all- Acknowledge!</a:t>
          </a:r>
        </a:p>
      </dgm:t>
    </dgm:pt>
    <dgm:pt modelId="{CBDEBCFA-5929-4799-934A-0F118E325042}" type="parTrans" cxnId="{7B1D322F-7757-46A7-87D8-994C4D2C160A}">
      <dgm:prSet/>
      <dgm:spPr/>
      <dgm:t>
        <a:bodyPr/>
        <a:lstStyle/>
        <a:p>
          <a:endParaRPr lang="en-US"/>
        </a:p>
      </dgm:t>
    </dgm:pt>
    <dgm:pt modelId="{58307992-D553-4F3C-9943-1C1C6BE39AF5}" type="sibTrans" cxnId="{7B1D322F-7757-46A7-87D8-994C4D2C160A}">
      <dgm:prSet/>
      <dgm:spPr/>
      <dgm:t>
        <a:bodyPr/>
        <a:lstStyle/>
        <a:p>
          <a:endParaRPr lang="en-US"/>
        </a:p>
      </dgm:t>
    </dgm:pt>
    <dgm:pt modelId="{95A96CA0-4AC9-4660-ADB4-A3B1F28B920C}">
      <dgm:prSet phldrT="[Text]" custT="1"/>
      <dgm:spPr/>
      <dgm:t>
        <a:bodyPr/>
        <a:lstStyle/>
        <a:p>
          <a:r>
            <a:rPr lang="en-US" sz="1200" dirty="0"/>
            <a:t>2. They did some of it – Coach</a:t>
          </a:r>
        </a:p>
      </dgm:t>
    </dgm:pt>
    <dgm:pt modelId="{3015B5B8-1306-4063-8F7E-A7C73811B3A2}" type="parTrans" cxnId="{9E550DD8-A2CA-4799-8945-0C630ECDF6C1}">
      <dgm:prSet/>
      <dgm:spPr/>
      <dgm:t>
        <a:bodyPr/>
        <a:lstStyle/>
        <a:p>
          <a:endParaRPr lang="en-US"/>
        </a:p>
      </dgm:t>
    </dgm:pt>
    <dgm:pt modelId="{FFA64C25-64D9-44DF-8676-7C39AA10E6F6}" type="sibTrans" cxnId="{9E550DD8-A2CA-4799-8945-0C630ECDF6C1}">
      <dgm:prSet/>
      <dgm:spPr/>
      <dgm:t>
        <a:bodyPr/>
        <a:lstStyle/>
        <a:p>
          <a:endParaRPr lang="en-US"/>
        </a:p>
      </dgm:t>
    </dgm:pt>
    <dgm:pt modelId="{5CD712E9-80EB-469F-9B8A-365695D3DE1B}">
      <dgm:prSet phldrT="[Text]" custT="1"/>
      <dgm:spPr/>
      <dgm:t>
        <a:bodyPr/>
        <a:lstStyle/>
        <a:p>
          <a:r>
            <a:rPr lang="en-US" sz="1200" dirty="0"/>
            <a:t>3. They did none of it – Reaffirm commitment</a:t>
          </a:r>
        </a:p>
      </dgm:t>
    </dgm:pt>
    <dgm:pt modelId="{E73907CB-62B0-433B-8EA1-19D918A5F942}" type="parTrans" cxnId="{9143539D-064E-4D8D-880D-251E6184660D}">
      <dgm:prSet/>
      <dgm:spPr/>
      <dgm:t>
        <a:bodyPr/>
        <a:lstStyle/>
        <a:p>
          <a:endParaRPr lang="en-US"/>
        </a:p>
      </dgm:t>
    </dgm:pt>
    <dgm:pt modelId="{D497CF6C-B605-4D6C-99B2-A5F62E442136}" type="sibTrans" cxnId="{9143539D-064E-4D8D-880D-251E6184660D}">
      <dgm:prSet/>
      <dgm:spPr/>
      <dgm:t>
        <a:bodyPr/>
        <a:lstStyle/>
        <a:p>
          <a:endParaRPr lang="en-US"/>
        </a:p>
      </dgm:t>
    </dgm:pt>
    <dgm:pt modelId="{BBF5014C-A427-4799-9B1C-AD61DFB018CC}">
      <dgm:prSet phldrT="[Text]" custT="1"/>
      <dgm:spPr/>
      <dgm:t>
        <a:bodyPr/>
        <a:lstStyle/>
        <a:p>
          <a:r>
            <a:rPr lang="en-US" sz="1200" dirty="0"/>
            <a:t>4. They didn’t show up </a:t>
          </a:r>
        </a:p>
        <a:p>
          <a:r>
            <a:rPr lang="en-US" sz="1200" dirty="0"/>
            <a:t>Reaffirm next week’s activities</a:t>
          </a:r>
        </a:p>
      </dgm:t>
    </dgm:pt>
    <dgm:pt modelId="{70C8A2D8-CFEC-4474-8285-AB01D12B5861}" type="parTrans" cxnId="{9E61F34F-7537-409D-8E19-15D51DB5DAD0}">
      <dgm:prSet/>
      <dgm:spPr/>
      <dgm:t>
        <a:bodyPr/>
        <a:lstStyle/>
        <a:p>
          <a:endParaRPr lang="en-US"/>
        </a:p>
      </dgm:t>
    </dgm:pt>
    <dgm:pt modelId="{FAD54275-9C18-4EAC-A8FB-BC5AE21774D3}" type="sibTrans" cxnId="{9E61F34F-7537-409D-8E19-15D51DB5DAD0}">
      <dgm:prSet/>
      <dgm:spPr/>
      <dgm:t>
        <a:bodyPr/>
        <a:lstStyle/>
        <a:p>
          <a:endParaRPr lang="en-US"/>
        </a:p>
      </dgm:t>
    </dgm:pt>
    <dgm:pt modelId="{6438372C-FA92-4120-A876-0BF7231D8482}">
      <dgm:prSet custT="1"/>
      <dgm:spPr/>
      <dgm:t>
        <a:bodyPr/>
        <a:lstStyle/>
        <a:p>
          <a:pPr algn="l"/>
          <a:r>
            <a:rPr lang="en-US" sz="1200" b="1" dirty="0"/>
            <a:t>1 of 4 things Occur</a:t>
          </a:r>
        </a:p>
      </dgm:t>
    </dgm:pt>
    <dgm:pt modelId="{75807E6D-41A1-46B7-8975-D81AA482DC74}" type="parTrans" cxnId="{79C46A96-4EB6-4EC2-A267-C2B427E91132}">
      <dgm:prSet/>
      <dgm:spPr/>
      <dgm:t>
        <a:bodyPr/>
        <a:lstStyle/>
        <a:p>
          <a:endParaRPr lang="en-US"/>
        </a:p>
      </dgm:t>
    </dgm:pt>
    <dgm:pt modelId="{B3B9961B-ADFD-4E06-BBFA-454A3B2781E5}" type="sibTrans" cxnId="{79C46A96-4EB6-4EC2-A267-C2B427E91132}">
      <dgm:prSet/>
      <dgm:spPr/>
      <dgm:t>
        <a:bodyPr/>
        <a:lstStyle/>
        <a:p>
          <a:endParaRPr lang="en-US"/>
        </a:p>
      </dgm:t>
    </dgm:pt>
    <dgm:pt modelId="{3364A92F-3AC7-4732-9AD1-48CA4703C1EB}">
      <dgm:prSet phldrT="[Text]" custT="1"/>
      <dgm:spPr/>
      <dgm:t>
        <a:bodyPr/>
        <a:lstStyle/>
        <a:p>
          <a:pPr>
            <a:spcAft>
              <a:spcPts val="0"/>
            </a:spcAft>
          </a:pPr>
          <a:r>
            <a:rPr lang="en-US" sz="1300" dirty="0"/>
            <a:t>5. Observe</a:t>
          </a:r>
        </a:p>
      </dgm:t>
    </dgm:pt>
    <dgm:pt modelId="{3E3E7D49-7B60-4DC7-B9B4-C66548F2E66C}" type="parTrans" cxnId="{5E8ACFF8-A09C-435E-9B6A-D2D898612A19}">
      <dgm:prSet/>
      <dgm:spPr/>
      <dgm:t>
        <a:bodyPr/>
        <a:lstStyle/>
        <a:p>
          <a:endParaRPr lang="en-US"/>
        </a:p>
      </dgm:t>
    </dgm:pt>
    <dgm:pt modelId="{854C6116-F21C-430A-AE95-BAA4F39037AF}" type="sibTrans" cxnId="{5E8ACFF8-A09C-435E-9B6A-D2D898612A19}">
      <dgm:prSet/>
      <dgm:spPr/>
      <dgm:t>
        <a:bodyPr/>
        <a:lstStyle/>
        <a:p>
          <a:endParaRPr lang="en-US"/>
        </a:p>
      </dgm:t>
    </dgm:pt>
    <dgm:pt modelId="{24D91DFA-634A-42A4-8E86-39C228871CED}">
      <dgm:prSet phldrT="[Text]" custT="1"/>
      <dgm:spPr/>
      <dgm:t>
        <a:bodyPr/>
        <a:lstStyle/>
        <a:p>
          <a:pPr>
            <a:spcAft>
              <a:spcPts val="0"/>
            </a:spcAft>
          </a:pPr>
          <a:r>
            <a:rPr lang="en-US" sz="1300" dirty="0"/>
            <a:t>3. Attitude</a:t>
          </a:r>
        </a:p>
      </dgm:t>
    </dgm:pt>
    <dgm:pt modelId="{40784AED-5021-409D-82FE-2F281BFD92D8}" type="parTrans" cxnId="{36DC35BD-C42E-4517-8DCF-344D426366A3}">
      <dgm:prSet/>
      <dgm:spPr/>
      <dgm:t>
        <a:bodyPr/>
        <a:lstStyle/>
        <a:p>
          <a:endParaRPr lang="en-US"/>
        </a:p>
      </dgm:t>
    </dgm:pt>
    <dgm:pt modelId="{4A6FF427-C4D6-4AD0-B77C-A32F03067225}" type="sibTrans" cxnId="{36DC35BD-C42E-4517-8DCF-344D426366A3}">
      <dgm:prSet/>
      <dgm:spPr/>
      <dgm:t>
        <a:bodyPr/>
        <a:lstStyle/>
        <a:p>
          <a:endParaRPr lang="en-US"/>
        </a:p>
      </dgm:t>
    </dgm:pt>
    <dgm:pt modelId="{B33334FE-A465-4C2C-B53D-2F42E26A8C8B}">
      <dgm:prSet custT="1"/>
      <dgm:spPr/>
      <dgm:t>
        <a:bodyPr/>
        <a:lstStyle/>
        <a:p>
          <a:r>
            <a:rPr lang="en-US" sz="1200" dirty="0"/>
            <a:t>1. They Did it all- Acknowledge!</a:t>
          </a:r>
        </a:p>
      </dgm:t>
    </dgm:pt>
    <dgm:pt modelId="{22E253AB-2474-4D7E-A3F0-AFC26F79137F}" type="parTrans" cxnId="{7C6B2BD6-58E1-4A7F-99C9-AB6B700EFA13}">
      <dgm:prSet/>
      <dgm:spPr/>
      <dgm:t>
        <a:bodyPr/>
        <a:lstStyle/>
        <a:p>
          <a:endParaRPr lang="en-US"/>
        </a:p>
      </dgm:t>
    </dgm:pt>
    <dgm:pt modelId="{405469F3-42C5-4A74-B3B0-8202D6FCFC88}" type="sibTrans" cxnId="{7C6B2BD6-58E1-4A7F-99C9-AB6B700EFA13}">
      <dgm:prSet/>
      <dgm:spPr/>
      <dgm:t>
        <a:bodyPr/>
        <a:lstStyle/>
        <a:p>
          <a:endParaRPr lang="en-US"/>
        </a:p>
      </dgm:t>
    </dgm:pt>
    <dgm:pt modelId="{D1E9271B-AAAE-4D05-A07A-B6A5A159A056}">
      <dgm:prSet custT="1"/>
      <dgm:spPr/>
      <dgm:t>
        <a:bodyPr/>
        <a:lstStyle/>
        <a:p>
          <a:r>
            <a:rPr lang="en-US" sz="1200" dirty="0"/>
            <a:t>2. They did some of it – Coach</a:t>
          </a:r>
        </a:p>
      </dgm:t>
    </dgm:pt>
    <dgm:pt modelId="{A88DEC10-6960-4176-BDBD-B232BDA62DCB}" type="parTrans" cxnId="{688789C3-07BE-444B-B3BB-EDCCC8A9178E}">
      <dgm:prSet/>
      <dgm:spPr/>
      <dgm:t>
        <a:bodyPr/>
        <a:lstStyle/>
        <a:p>
          <a:endParaRPr lang="en-US"/>
        </a:p>
      </dgm:t>
    </dgm:pt>
    <dgm:pt modelId="{C671D25A-691E-4A2D-9FB6-708A9315353C}" type="sibTrans" cxnId="{688789C3-07BE-444B-B3BB-EDCCC8A9178E}">
      <dgm:prSet/>
      <dgm:spPr/>
      <dgm:t>
        <a:bodyPr/>
        <a:lstStyle/>
        <a:p>
          <a:endParaRPr lang="en-US"/>
        </a:p>
      </dgm:t>
    </dgm:pt>
    <dgm:pt modelId="{912F2793-47E0-4442-ACBD-75461960468A}">
      <dgm:prSet custT="1"/>
      <dgm:spPr/>
      <dgm:t>
        <a:bodyPr/>
        <a:lstStyle/>
        <a:p>
          <a:r>
            <a:rPr lang="en-US" sz="1200" dirty="0"/>
            <a:t>3. They did none of it – Reaffirm commitment</a:t>
          </a:r>
        </a:p>
      </dgm:t>
    </dgm:pt>
    <dgm:pt modelId="{F3B30552-50CC-4537-BD9A-8D0E6BAEB1D5}" type="parTrans" cxnId="{0383A604-7499-487F-8597-6AABAF727AF7}">
      <dgm:prSet/>
      <dgm:spPr/>
      <dgm:t>
        <a:bodyPr/>
        <a:lstStyle/>
        <a:p>
          <a:endParaRPr lang="en-US"/>
        </a:p>
      </dgm:t>
    </dgm:pt>
    <dgm:pt modelId="{2B0C331D-A91E-4559-AC9A-D71DF29EC8B6}" type="sibTrans" cxnId="{0383A604-7499-487F-8597-6AABAF727AF7}">
      <dgm:prSet/>
      <dgm:spPr/>
      <dgm:t>
        <a:bodyPr/>
        <a:lstStyle/>
        <a:p>
          <a:endParaRPr lang="en-US"/>
        </a:p>
      </dgm:t>
    </dgm:pt>
    <dgm:pt modelId="{23C0D29D-6B5B-416C-B414-850C45B8FE3D}">
      <dgm:prSet custT="1"/>
      <dgm:spPr/>
      <dgm:t>
        <a:bodyPr/>
        <a:lstStyle/>
        <a:p>
          <a:r>
            <a:rPr lang="en-US" sz="1200" dirty="0"/>
            <a:t>4. They didn’t show up </a:t>
          </a:r>
        </a:p>
      </dgm:t>
    </dgm:pt>
    <dgm:pt modelId="{5BC7D852-A3D9-4D6A-8E9A-E85D9B239115}" type="parTrans" cxnId="{4AEE7639-D6D8-4361-BE6F-CA34AF947D97}">
      <dgm:prSet/>
      <dgm:spPr/>
      <dgm:t>
        <a:bodyPr/>
        <a:lstStyle/>
        <a:p>
          <a:endParaRPr lang="en-US"/>
        </a:p>
      </dgm:t>
    </dgm:pt>
    <dgm:pt modelId="{C8EDF354-9B4D-4DFD-82A1-94EF9241F878}" type="sibTrans" cxnId="{4AEE7639-D6D8-4361-BE6F-CA34AF947D97}">
      <dgm:prSet/>
      <dgm:spPr/>
      <dgm:t>
        <a:bodyPr/>
        <a:lstStyle/>
        <a:p>
          <a:endParaRPr lang="en-US"/>
        </a:p>
      </dgm:t>
    </dgm:pt>
    <dgm:pt modelId="{EF4C6D36-CEED-4A09-A43E-0424B09BEC07}">
      <dgm:prSet custT="1"/>
      <dgm:spPr/>
      <dgm:t>
        <a:bodyPr/>
        <a:lstStyle/>
        <a:p>
          <a:r>
            <a:rPr lang="en-US" sz="1200" dirty="0"/>
            <a:t>Reaffirm next week’s activities</a:t>
          </a:r>
        </a:p>
      </dgm:t>
    </dgm:pt>
    <dgm:pt modelId="{013E70B9-3F7A-474E-A76D-D338BD7DE932}" type="parTrans" cxnId="{56DB5852-FFBB-4EFD-ABB5-B015A58C6B67}">
      <dgm:prSet/>
      <dgm:spPr/>
      <dgm:t>
        <a:bodyPr/>
        <a:lstStyle/>
        <a:p>
          <a:endParaRPr lang="en-US"/>
        </a:p>
      </dgm:t>
    </dgm:pt>
    <dgm:pt modelId="{579369A6-1CFA-4D9E-AC1C-D13A412B3873}" type="sibTrans" cxnId="{56DB5852-FFBB-4EFD-ABB5-B015A58C6B67}">
      <dgm:prSet/>
      <dgm:spPr/>
      <dgm:t>
        <a:bodyPr/>
        <a:lstStyle/>
        <a:p>
          <a:endParaRPr lang="en-US"/>
        </a:p>
      </dgm:t>
    </dgm:pt>
    <dgm:pt modelId="{8D11AB72-CD4F-44FB-A515-BEEDF8C0C208}">
      <dgm:prSet custT="1"/>
      <dgm:spPr/>
      <dgm:t>
        <a:bodyPr/>
        <a:lstStyle/>
        <a:p>
          <a:pPr algn="l"/>
          <a:r>
            <a:rPr lang="en-US" sz="1200" dirty="0"/>
            <a:t>1. They Did it all- Acknowledge!</a:t>
          </a:r>
        </a:p>
      </dgm:t>
    </dgm:pt>
    <dgm:pt modelId="{59D37A28-FCAE-442A-BED6-521E9A1892AA}" type="parTrans" cxnId="{0AE427F6-6FBE-44B3-A10F-36104FCEE3C3}">
      <dgm:prSet/>
      <dgm:spPr/>
      <dgm:t>
        <a:bodyPr/>
        <a:lstStyle/>
        <a:p>
          <a:endParaRPr lang="en-US"/>
        </a:p>
      </dgm:t>
    </dgm:pt>
    <dgm:pt modelId="{C00A4DD8-EE43-4CCD-B69C-348B5353396D}" type="sibTrans" cxnId="{0AE427F6-6FBE-44B3-A10F-36104FCEE3C3}">
      <dgm:prSet/>
      <dgm:spPr/>
      <dgm:t>
        <a:bodyPr/>
        <a:lstStyle/>
        <a:p>
          <a:endParaRPr lang="en-US"/>
        </a:p>
      </dgm:t>
    </dgm:pt>
    <dgm:pt modelId="{FEB81C54-6018-469E-BC05-3D54ECD34CCD}">
      <dgm:prSet custT="1"/>
      <dgm:spPr/>
      <dgm:t>
        <a:bodyPr/>
        <a:lstStyle/>
        <a:p>
          <a:pPr algn="l"/>
          <a:r>
            <a:rPr lang="en-US" sz="1200" b="1" i="0" dirty="0">
              <a:solidFill>
                <a:schemeClr val="bg1"/>
              </a:solidFill>
            </a:rPr>
            <a:t>2. They did some of it – Coach?</a:t>
          </a:r>
        </a:p>
      </dgm:t>
    </dgm:pt>
    <dgm:pt modelId="{7BD62B40-1811-4909-8942-E505F6DB1616}" type="parTrans" cxnId="{4DD578C6-BE59-487D-BFBC-ED6D242F8BCD}">
      <dgm:prSet/>
      <dgm:spPr/>
      <dgm:t>
        <a:bodyPr/>
        <a:lstStyle/>
        <a:p>
          <a:endParaRPr lang="en-US"/>
        </a:p>
      </dgm:t>
    </dgm:pt>
    <dgm:pt modelId="{83C08DB8-1B88-4585-95F6-0EBD23A060B0}" type="sibTrans" cxnId="{4DD578C6-BE59-487D-BFBC-ED6D242F8BCD}">
      <dgm:prSet/>
      <dgm:spPr/>
      <dgm:t>
        <a:bodyPr/>
        <a:lstStyle/>
        <a:p>
          <a:endParaRPr lang="en-US"/>
        </a:p>
      </dgm:t>
    </dgm:pt>
    <dgm:pt modelId="{1BF52A24-6660-48C4-91BA-086F8B520833}">
      <dgm:prSet custT="1"/>
      <dgm:spPr/>
      <dgm:t>
        <a:bodyPr/>
        <a:lstStyle/>
        <a:p>
          <a:pPr algn="l"/>
          <a:r>
            <a:rPr lang="en-US" sz="1200" dirty="0"/>
            <a:t>3. They did none of it – Reaffirm commitment</a:t>
          </a:r>
        </a:p>
      </dgm:t>
    </dgm:pt>
    <dgm:pt modelId="{0B0F3DF4-288B-4A4B-AAD3-A33E847A7A05}" type="parTrans" cxnId="{5DC6D93B-839F-42B4-99E8-B823BD3BDE6C}">
      <dgm:prSet/>
      <dgm:spPr/>
      <dgm:t>
        <a:bodyPr/>
        <a:lstStyle/>
        <a:p>
          <a:endParaRPr lang="en-US"/>
        </a:p>
      </dgm:t>
    </dgm:pt>
    <dgm:pt modelId="{8EF3DAD9-CB31-4D7B-9BA3-96D5B6487FD9}" type="sibTrans" cxnId="{5DC6D93B-839F-42B4-99E8-B823BD3BDE6C}">
      <dgm:prSet/>
      <dgm:spPr/>
      <dgm:t>
        <a:bodyPr/>
        <a:lstStyle/>
        <a:p>
          <a:endParaRPr lang="en-US"/>
        </a:p>
      </dgm:t>
    </dgm:pt>
    <dgm:pt modelId="{017539A7-98BF-4076-9E62-04AE3C38BBFE}">
      <dgm:prSet custT="1"/>
      <dgm:spPr/>
      <dgm:t>
        <a:bodyPr/>
        <a:lstStyle/>
        <a:p>
          <a:pPr algn="l"/>
          <a:r>
            <a:rPr lang="en-US" sz="1200" dirty="0"/>
            <a:t>4. They didn’t show up.</a:t>
          </a:r>
        </a:p>
        <a:p>
          <a:pPr algn="l"/>
          <a:r>
            <a:rPr lang="en-US" sz="1200" dirty="0"/>
            <a:t>REVIEW EVIDENCE OF CHANGE</a:t>
          </a:r>
        </a:p>
      </dgm:t>
    </dgm:pt>
    <dgm:pt modelId="{6CEF469B-9E22-4BBF-8BAE-971A1663449A}" type="parTrans" cxnId="{6777793A-EF53-4DB8-B25B-C97F0AB66A47}">
      <dgm:prSet/>
      <dgm:spPr/>
      <dgm:t>
        <a:bodyPr/>
        <a:lstStyle/>
        <a:p>
          <a:endParaRPr lang="en-US"/>
        </a:p>
      </dgm:t>
    </dgm:pt>
    <dgm:pt modelId="{AAFAB1E7-B214-43EE-A831-46A07237EF48}" type="sibTrans" cxnId="{6777793A-EF53-4DB8-B25B-C97F0AB66A47}">
      <dgm:prSet/>
      <dgm:spPr/>
      <dgm:t>
        <a:bodyPr/>
        <a:lstStyle/>
        <a:p>
          <a:endParaRPr lang="en-US"/>
        </a:p>
      </dgm:t>
    </dgm:pt>
    <dgm:pt modelId="{4525F5DE-930B-4B90-BDEC-31BB0C7EDBA1}" type="pres">
      <dgm:prSet presAssocID="{63A2349C-03CD-4335-9FF7-E1CC6148C615}" presName="Name0" presStyleCnt="0">
        <dgm:presLayoutVars>
          <dgm:dir/>
          <dgm:animLvl val="lvl"/>
          <dgm:resizeHandles val="exact"/>
        </dgm:presLayoutVars>
      </dgm:prSet>
      <dgm:spPr/>
    </dgm:pt>
    <dgm:pt modelId="{345C096F-AC8B-4EF7-8D5D-54AA7196DFB8}" type="pres">
      <dgm:prSet presAssocID="{4EA5EAA4-E2BB-4370-B727-6FF0EFCAF1EC}" presName="compositeNode" presStyleCnt="0">
        <dgm:presLayoutVars>
          <dgm:bulletEnabled val="1"/>
        </dgm:presLayoutVars>
      </dgm:prSet>
      <dgm:spPr/>
    </dgm:pt>
    <dgm:pt modelId="{03C29783-4D50-4065-A6F0-9A0CBB86DBEA}" type="pres">
      <dgm:prSet presAssocID="{4EA5EAA4-E2BB-4370-B727-6FF0EFCAF1EC}" presName="bgRect" presStyleLbl="node1" presStyleIdx="0" presStyleCnt="4" custScaleY="135764" custLinFactNeighborX="-166" custLinFactNeighborY="-3602"/>
      <dgm:spPr/>
    </dgm:pt>
    <dgm:pt modelId="{4D06B977-46C1-4B26-BE1F-0599475C40E3}" type="pres">
      <dgm:prSet presAssocID="{4EA5EAA4-E2BB-4370-B727-6FF0EFCAF1EC}" presName="parentNode" presStyleLbl="node1" presStyleIdx="0" presStyleCnt="4">
        <dgm:presLayoutVars>
          <dgm:chMax val="0"/>
          <dgm:bulletEnabled val="1"/>
        </dgm:presLayoutVars>
      </dgm:prSet>
      <dgm:spPr/>
    </dgm:pt>
    <dgm:pt modelId="{97AA3D24-BEF6-4A0C-AC3D-82F81AF1189D}" type="pres">
      <dgm:prSet presAssocID="{4EA5EAA4-E2BB-4370-B727-6FF0EFCAF1EC}" presName="childNode" presStyleLbl="node1" presStyleIdx="0" presStyleCnt="4">
        <dgm:presLayoutVars>
          <dgm:bulletEnabled val="1"/>
        </dgm:presLayoutVars>
      </dgm:prSet>
      <dgm:spPr/>
    </dgm:pt>
    <dgm:pt modelId="{7BB76C6C-73F8-4F06-9E7E-04A29EAE0162}" type="pres">
      <dgm:prSet presAssocID="{788F96E7-A8F5-4EF2-824C-2B39329DFC0E}" presName="hSp" presStyleCnt="0"/>
      <dgm:spPr/>
    </dgm:pt>
    <dgm:pt modelId="{1EBDC337-8D0E-410D-B093-12E678071102}" type="pres">
      <dgm:prSet presAssocID="{788F96E7-A8F5-4EF2-824C-2B39329DFC0E}" presName="vProcSp" presStyleCnt="0"/>
      <dgm:spPr/>
    </dgm:pt>
    <dgm:pt modelId="{2205BCE7-C8DD-4477-81B7-A66991A6EF1F}" type="pres">
      <dgm:prSet presAssocID="{788F96E7-A8F5-4EF2-824C-2B39329DFC0E}" presName="vSp1" presStyleCnt="0"/>
      <dgm:spPr/>
    </dgm:pt>
    <dgm:pt modelId="{D46EEC27-8515-4EE2-A128-1291AA142F2A}" type="pres">
      <dgm:prSet presAssocID="{788F96E7-A8F5-4EF2-824C-2B39329DFC0E}" presName="simulatedConn" presStyleLbl="solidFgAcc1" presStyleIdx="0" presStyleCnt="3"/>
      <dgm:spPr/>
    </dgm:pt>
    <dgm:pt modelId="{6495C669-2625-475C-85B8-6C955786A4AE}" type="pres">
      <dgm:prSet presAssocID="{788F96E7-A8F5-4EF2-824C-2B39329DFC0E}" presName="vSp2" presStyleCnt="0"/>
      <dgm:spPr/>
    </dgm:pt>
    <dgm:pt modelId="{06D3DD11-1267-4B6A-B3E1-CBD07C11F6E2}" type="pres">
      <dgm:prSet presAssocID="{788F96E7-A8F5-4EF2-824C-2B39329DFC0E}" presName="sibTrans" presStyleCnt="0"/>
      <dgm:spPr/>
    </dgm:pt>
    <dgm:pt modelId="{49408800-76AD-4882-A987-5C65AC36E4F3}" type="pres">
      <dgm:prSet presAssocID="{268944BF-AAF0-4731-887D-C50D55B435C2}" presName="compositeNode" presStyleCnt="0">
        <dgm:presLayoutVars>
          <dgm:bulletEnabled val="1"/>
        </dgm:presLayoutVars>
      </dgm:prSet>
      <dgm:spPr/>
    </dgm:pt>
    <dgm:pt modelId="{7EE84461-0B38-46DD-B362-52483AD61CCD}" type="pres">
      <dgm:prSet presAssocID="{268944BF-AAF0-4731-887D-C50D55B435C2}" presName="bgRect" presStyleLbl="node1" presStyleIdx="1" presStyleCnt="4" custScaleY="135764" custLinFactNeighborX="-6643"/>
      <dgm:spPr/>
    </dgm:pt>
    <dgm:pt modelId="{8AC238C6-5714-4543-A678-2098A721D583}" type="pres">
      <dgm:prSet presAssocID="{268944BF-AAF0-4731-887D-C50D55B435C2}" presName="parentNode" presStyleLbl="node1" presStyleIdx="1" presStyleCnt="4">
        <dgm:presLayoutVars>
          <dgm:chMax val="0"/>
          <dgm:bulletEnabled val="1"/>
        </dgm:presLayoutVars>
      </dgm:prSet>
      <dgm:spPr/>
    </dgm:pt>
    <dgm:pt modelId="{1B5A687A-AE04-4B17-ADB3-0FD2A0214C1E}" type="pres">
      <dgm:prSet presAssocID="{268944BF-AAF0-4731-887D-C50D55B435C2}" presName="childNode" presStyleLbl="node1" presStyleIdx="1" presStyleCnt="4">
        <dgm:presLayoutVars>
          <dgm:bulletEnabled val="1"/>
        </dgm:presLayoutVars>
      </dgm:prSet>
      <dgm:spPr/>
    </dgm:pt>
    <dgm:pt modelId="{C8E50AD7-2936-4EFA-AA64-8566408BC79E}" type="pres">
      <dgm:prSet presAssocID="{8663EE14-0EEC-4167-B3EC-02E84429E9DB}" presName="hSp" presStyleCnt="0"/>
      <dgm:spPr/>
    </dgm:pt>
    <dgm:pt modelId="{26E9B3CC-DF0C-400C-8F98-AABC89CF6655}" type="pres">
      <dgm:prSet presAssocID="{8663EE14-0EEC-4167-B3EC-02E84429E9DB}" presName="vProcSp" presStyleCnt="0"/>
      <dgm:spPr/>
    </dgm:pt>
    <dgm:pt modelId="{18DAD74D-BCA9-41E4-A5F0-20877C039B95}" type="pres">
      <dgm:prSet presAssocID="{8663EE14-0EEC-4167-B3EC-02E84429E9DB}" presName="vSp1" presStyleCnt="0"/>
      <dgm:spPr/>
    </dgm:pt>
    <dgm:pt modelId="{89BF705B-720A-4A6E-9622-9B6D1F554A50}" type="pres">
      <dgm:prSet presAssocID="{8663EE14-0EEC-4167-B3EC-02E84429E9DB}" presName="simulatedConn" presStyleLbl="solidFgAcc1" presStyleIdx="1" presStyleCnt="3"/>
      <dgm:spPr/>
    </dgm:pt>
    <dgm:pt modelId="{5CE03987-5C0B-4147-941A-717439D676BE}" type="pres">
      <dgm:prSet presAssocID="{8663EE14-0EEC-4167-B3EC-02E84429E9DB}" presName="vSp2" presStyleCnt="0"/>
      <dgm:spPr/>
    </dgm:pt>
    <dgm:pt modelId="{01573A15-E5E6-4722-AC83-368D598121F5}" type="pres">
      <dgm:prSet presAssocID="{8663EE14-0EEC-4167-B3EC-02E84429E9DB}" presName="sibTrans" presStyleCnt="0"/>
      <dgm:spPr/>
    </dgm:pt>
    <dgm:pt modelId="{238E7444-76D3-4CC9-92E0-9C54B799832A}" type="pres">
      <dgm:prSet presAssocID="{BF129F17-EB7B-43E8-B4AA-A11034456AA3}" presName="compositeNode" presStyleCnt="0">
        <dgm:presLayoutVars>
          <dgm:bulletEnabled val="1"/>
        </dgm:presLayoutVars>
      </dgm:prSet>
      <dgm:spPr/>
    </dgm:pt>
    <dgm:pt modelId="{9F8A39AF-7606-4448-9279-8F1E8581DFDD}" type="pres">
      <dgm:prSet presAssocID="{BF129F17-EB7B-43E8-B4AA-A11034456AA3}" presName="bgRect" presStyleLbl="node1" presStyleIdx="2" presStyleCnt="4" custScaleY="135764" custLinFactNeighborX="-10143"/>
      <dgm:spPr/>
    </dgm:pt>
    <dgm:pt modelId="{BD8CBB4E-0453-4AAA-AA67-8109F875EC38}" type="pres">
      <dgm:prSet presAssocID="{BF129F17-EB7B-43E8-B4AA-A11034456AA3}" presName="parentNode" presStyleLbl="node1" presStyleIdx="2" presStyleCnt="4">
        <dgm:presLayoutVars>
          <dgm:chMax val="0"/>
          <dgm:bulletEnabled val="1"/>
        </dgm:presLayoutVars>
      </dgm:prSet>
      <dgm:spPr/>
    </dgm:pt>
    <dgm:pt modelId="{60508BA8-1C11-465E-8357-CD6F01AE6829}" type="pres">
      <dgm:prSet presAssocID="{BF129F17-EB7B-43E8-B4AA-A11034456AA3}" presName="childNode" presStyleLbl="node1" presStyleIdx="2" presStyleCnt="4">
        <dgm:presLayoutVars>
          <dgm:bulletEnabled val="1"/>
        </dgm:presLayoutVars>
      </dgm:prSet>
      <dgm:spPr/>
    </dgm:pt>
    <dgm:pt modelId="{5D0AE344-6C8E-4677-BC5B-AA3DF54D292E}" type="pres">
      <dgm:prSet presAssocID="{3441FE73-1381-48D5-9B8C-BB290FEEB30B}" presName="hSp" presStyleCnt="0"/>
      <dgm:spPr/>
    </dgm:pt>
    <dgm:pt modelId="{E7E7ADDA-2D6D-41E9-81E7-378F3BFFB431}" type="pres">
      <dgm:prSet presAssocID="{3441FE73-1381-48D5-9B8C-BB290FEEB30B}" presName="vProcSp" presStyleCnt="0"/>
      <dgm:spPr/>
    </dgm:pt>
    <dgm:pt modelId="{C61AE568-9B38-45E3-948F-A58B56873F63}" type="pres">
      <dgm:prSet presAssocID="{3441FE73-1381-48D5-9B8C-BB290FEEB30B}" presName="vSp1" presStyleCnt="0"/>
      <dgm:spPr/>
    </dgm:pt>
    <dgm:pt modelId="{D2D9D38B-8BA4-4F2F-AC5C-AA491A9DA1F3}" type="pres">
      <dgm:prSet presAssocID="{3441FE73-1381-48D5-9B8C-BB290FEEB30B}" presName="simulatedConn" presStyleLbl="solidFgAcc1" presStyleIdx="2" presStyleCnt="3"/>
      <dgm:spPr/>
    </dgm:pt>
    <dgm:pt modelId="{5BCA67C2-AC8F-47CA-80C5-1DA92EA09919}" type="pres">
      <dgm:prSet presAssocID="{3441FE73-1381-48D5-9B8C-BB290FEEB30B}" presName="vSp2" presStyleCnt="0"/>
      <dgm:spPr/>
    </dgm:pt>
    <dgm:pt modelId="{573EED90-78C2-4A1C-9C32-36806AEC250F}" type="pres">
      <dgm:prSet presAssocID="{3441FE73-1381-48D5-9B8C-BB290FEEB30B}" presName="sibTrans" presStyleCnt="0"/>
      <dgm:spPr/>
    </dgm:pt>
    <dgm:pt modelId="{6EB6FFC4-F734-468D-8B1F-E3F795D04E61}" type="pres">
      <dgm:prSet presAssocID="{D7AB03E9-EAAE-4866-BA57-93E30577600A}" presName="compositeNode" presStyleCnt="0">
        <dgm:presLayoutVars>
          <dgm:bulletEnabled val="1"/>
        </dgm:presLayoutVars>
      </dgm:prSet>
      <dgm:spPr/>
    </dgm:pt>
    <dgm:pt modelId="{C1D9A270-F87F-4BF7-B5F8-7E6159E0ACCE}" type="pres">
      <dgm:prSet presAssocID="{D7AB03E9-EAAE-4866-BA57-93E30577600A}" presName="bgRect" presStyleLbl="node1" presStyleIdx="3" presStyleCnt="4" custScaleY="135764" custLinFactNeighborX="-16620" custLinFactNeighborY="-2928"/>
      <dgm:spPr/>
    </dgm:pt>
    <dgm:pt modelId="{E075FA61-1625-4B1B-AAC1-6E95107B3E16}" type="pres">
      <dgm:prSet presAssocID="{D7AB03E9-EAAE-4866-BA57-93E30577600A}" presName="parentNode" presStyleLbl="node1" presStyleIdx="3" presStyleCnt="4">
        <dgm:presLayoutVars>
          <dgm:chMax val="0"/>
          <dgm:bulletEnabled val="1"/>
        </dgm:presLayoutVars>
      </dgm:prSet>
      <dgm:spPr/>
    </dgm:pt>
    <dgm:pt modelId="{555E5BA5-C1E8-42F7-A814-3BFEB2031898}" type="pres">
      <dgm:prSet presAssocID="{D7AB03E9-EAAE-4866-BA57-93E30577600A}" presName="childNode" presStyleLbl="node1" presStyleIdx="3" presStyleCnt="4">
        <dgm:presLayoutVars>
          <dgm:bulletEnabled val="1"/>
        </dgm:presLayoutVars>
      </dgm:prSet>
      <dgm:spPr/>
    </dgm:pt>
  </dgm:ptLst>
  <dgm:cxnLst>
    <dgm:cxn modelId="{6236EE70-1C22-4F64-AE9D-4B1C717054F9}" type="presOf" srcId="{4EA5EAA4-E2BB-4370-B727-6FF0EFCAF1EC}" destId="{03C29783-4D50-4065-A6F0-9A0CBB86DBEA}" srcOrd="0" destOrd="0" presId="urn:microsoft.com/office/officeart/2005/8/layout/hProcess7#1"/>
    <dgm:cxn modelId="{B76AE955-22A9-4F31-9834-25CE4CBFBC57}" type="presOf" srcId="{F0D61E10-4BEC-4E00-9050-9248135D25DB}" destId="{1B5A687A-AE04-4B17-ADB3-0FD2A0214C1E}" srcOrd="0" destOrd="1" presId="urn:microsoft.com/office/officeart/2005/8/layout/hProcess7#1"/>
    <dgm:cxn modelId="{5431FF3D-90FB-4864-9177-459A487641A3}" type="presOf" srcId="{8BD950FF-86DD-42C5-860C-653DEF206DD9}" destId="{97AA3D24-BEF6-4A0C-AC3D-82F81AF1189D}" srcOrd="0" destOrd="0" presId="urn:microsoft.com/office/officeart/2005/8/layout/hProcess7#1"/>
    <dgm:cxn modelId="{79C46A96-4EB6-4EC2-A267-C2B427E91132}" srcId="{D7AB03E9-EAAE-4866-BA57-93E30577600A}" destId="{6438372C-FA92-4120-A876-0BF7231D8482}" srcOrd="0" destOrd="0" parTransId="{75807E6D-41A1-46B7-8975-D81AA482DC74}" sibTransId="{B3B9961B-ADFD-4E06-BBFA-454A3B2781E5}"/>
    <dgm:cxn modelId="{058CA010-827C-497C-AAB0-C77CE307035B}" type="presOf" srcId="{D1E9271B-AAAE-4D05-A07A-B6A5A159A056}" destId="{60508BA8-1C11-465E-8357-CD6F01AE6829}" srcOrd="0" destOrd="2" presId="urn:microsoft.com/office/officeart/2005/8/layout/hProcess7#1"/>
    <dgm:cxn modelId="{0383A604-7499-487F-8597-6AABAF727AF7}" srcId="{BF129F17-EB7B-43E8-B4AA-A11034456AA3}" destId="{912F2793-47E0-4442-ACBD-75461960468A}" srcOrd="3" destOrd="0" parTransId="{F3B30552-50CC-4537-BD9A-8D0E6BAEB1D5}" sibTransId="{2B0C331D-A91E-4559-AC9A-D71DF29EC8B6}"/>
    <dgm:cxn modelId="{56DB5852-FFBB-4EFD-ABB5-B015A58C6B67}" srcId="{BF129F17-EB7B-43E8-B4AA-A11034456AA3}" destId="{EF4C6D36-CEED-4A09-A43E-0424B09BEC07}" srcOrd="5" destOrd="0" parTransId="{013E70B9-3F7A-474E-A76D-D338BD7DE932}" sibTransId="{579369A6-1CFA-4D9E-AC1C-D13A412B3873}"/>
    <dgm:cxn modelId="{4DD578C6-BE59-487D-BFBC-ED6D242F8BCD}" srcId="{D7AB03E9-EAAE-4866-BA57-93E30577600A}" destId="{FEB81C54-6018-469E-BC05-3D54ECD34CCD}" srcOrd="2" destOrd="0" parTransId="{7BD62B40-1811-4909-8942-E505F6DB1616}" sibTransId="{83C08DB8-1B88-4585-95F6-0EBD23A060B0}"/>
    <dgm:cxn modelId="{A6687317-72D3-4DD9-854E-196006D310BA}" srcId="{4EA5EAA4-E2BB-4370-B727-6FF0EFCAF1EC}" destId="{8C7FA9DA-5E9E-4B39-9FEF-FBEDDBDAD73F}" srcOrd="2" destOrd="0" parTransId="{1266C276-34DA-41EF-9153-AF970C23525E}" sibTransId="{1D4EFA1D-8906-421A-A6C9-11744222B0DB}"/>
    <dgm:cxn modelId="{7A75A1D0-FED8-4E41-AD9C-B01FBBE8D1F0}" type="presOf" srcId="{FEB81C54-6018-469E-BC05-3D54ECD34CCD}" destId="{555E5BA5-C1E8-42F7-A814-3BFEB2031898}" srcOrd="0" destOrd="2" presId="urn:microsoft.com/office/officeart/2005/8/layout/hProcess7#1"/>
    <dgm:cxn modelId="{5DC6D93B-839F-42B4-99E8-B823BD3BDE6C}" srcId="{D7AB03E9-EAAE-4866-BA57-93E30577600A}" destId="{1BF52A24-6660-48C4-91BA-086F8B520833}" srcOrd="3" destOrd="0" parTransId="{0B0F3DF4-288B-4A4B-AAD3-A33E847A7A05}" sibTransId="{8EF3DAD9-CB31-4D7B-9BA3-96D5B6487FD9}"/>
    <dgm:cxn modelId="{6777793A-EF53-4DB8-B25B-C97F0AB66A47}" srcId="{D7AB03E9-EAAE-4866-BA57-93E30577600A}" destId="{017539A7-98BF-4076-9E62-04AE3C38BBFE}" srcOrd="4" destOrd="0" parTransId="{6CEF469B-9E22-4BBF-8BAE-971A1663449A}" sibTransId="{AAFAB1E7-B214-43EE-A831-46A07237EF48}"/>
    <dgm:cxn modelId="{B4EF28FC-C909-4112-9774-B5D45F2FAF60}" srcId="{63A2349C-03CD-4335-9FF7-E1CC6148C615}" destId="{268944BF-AAF0-4731-887D-C50D55B435C2}" srcOrd="1" destOrd="0" parTransId="{75C233E2-8B71-47F9-8D4E-E61E0BC86FB7}" sibTransId="{8663EE14-0EEC-4167-B3EC-02E84429E9DB}"/>
    <dgm:cxn modelId="{18F7A5A6-A7EF-42C9-B772-64A06B95D848}" type="presOf" srcId="{BF129F17-EB7B-43E8-B4AA-A11034456AA3}" destId="{BD8CBB4E-0453-4AAA-AA67-8109F875EC38}" srcOrd="1" destOrd="0" presId="urn:microsoft.com/office/officeart/2005/8/layout/hProcess7#1"/>
    <dgm:cxn modelId="{9E61F34F-7537-409D-8E19-15D51DB5DAD0}" srcId="{268944BF-AAF0-4731-887D-C50D55B435C2}" destId="{BBF5014C-A427-4799-9B1C-AD61DFB018CC}" srcOrd="4" destOrd="0" parTransId="{70C8A2D8-CFEC-4474-8285-AB01D12B5861}" sibTransId="{FAD54275-9C18-4EAC-A8FB-BC5AE21774D3}"/>
    <dgm:cxn modelId="{9143539D-064E-4D8D-880D-251E6184660D}" srcId="{268944BF-AAF0-4731-887D-C50D55B435C2}" destId="{5CD712E9-80EB-469F-9B8A-365695D3DE1B}" srcOrd="3" destOrd="0" parTransId="{E73907CB-62B0-433B-8EA1-19D918A5F942}" sibTransId="{D497CF6C-B605-4D6C-99B2-A5F62E442136}"/>
    <dgm:cxn modelId="{B25D5174-8EBF-419A-8105-A4B156F18B21}" type="presOf" srcId="{AE157FE1-E86B-403E-954C-A4C21EDC1130}" destId="{1B5A687A-AE04-4B17-ADB3-0FD2A0214C1E}" srcOrd="0" destOrd="0" presId="urn:microsoft.com/office/officeart/2005/8/layout/hProcess7#1"/>
    <dgm:cxn modelId="{5E8ACFF8-A09C-435E-9B6A-D2D898612A19}" srcId="{4EA5EAA4-E2BB-4370-B727-6FF0EFCAF1EC}" destId="{3364A92F-3AC7-4732-9AD1-48CA4703C1EB}" srcOrd="6" destOrd="0" parTransId="{3E3E7D49-7B60-4DC7-B9B4-C66548F2E66C}" sibTransId="{854C6116-F21C-430A-AE95-BAA4F39037AF}"/>
    <dgm:cxn modelId="{97662E3E-3F75-44BB-A499-89E5AB102FF4}" type="presOf" srcId="{24D91DFA-634A-42A4-8E86-39C228871CED}" destId="{97AA3D24-BEF6-4A0C-AC3D-82F81AF1189D}" srcOrd="0" destOrd="4" presId="urn:microsoft.com/office/officeart/2005/8/layout/hProcess7#1"/>
    <dgm:cxn modelId="{46649FA2-7C7B-47D8-948D-E16E34E7E7F2}" type="presOf" srcId="{D7AB03E9-EAAE-4866-BA57-93E30577600A}" destId="{E075FA61-1625-4B1B-AAC1-6E95107B3E16}" srcOrd="1" destOrd="0" presId="urn:microsoft.com/office/officeart/2005/8/layout/hProcess7#1"/>
    <dgm:cxn modelId="{7D84FCC6-EE95-4675-831B-F1A2E2FE0C51}" type="presOf" srcId="{268944BF-AAF0-4731-887D-C50D55B435C2}" destId="{8AC238C6-5714-4543-A678-2098A721D583}" srcOrd="1" destOrd="0" presId="urn:microsoft.com/office/officeart/2005/8/layout/hProcess7#1"/>
    <dgm:cxn modelId="{FEE1EEE2-1314-40D4-B4DC-C04EF9EFD974}" type="presOf" srcId="{017539A7-98BF-4076-9E62-04AE3C38BBFE}" destId="{555E5BA5-C1E8-42F7-A814-3BFEB2031898}" srcOrd="0" destOrd="4" presId="urn:microsoft.com/office/officeart/2005/8/layout/hProcess7#1"/>
    <dgm:cxn modelId="{2150208E-7379-4F66-AC6D-3C77FB4EFBCA}" srcId="{268944BF-AAF0-4731-887D-C50D55B435C2}" destId="{AE157FE1-E86B-403E-954C-A4C21EDC1130}" srcOrd="0" destOrd="0" parTransId="{5389B7AA-6CAC-4252-837A-DEC0AD1413EA}" sibTransId="{A379996D-56FA-450E-847F-D54111542A0C}"/>
    <dgm:cxn modelId="{9E550DD8-A2CA-4799-8945-0C630ECDF6C1}" srcId="{268944BF-AAF0-4731-887D-C50D55B435C2}" destId="{95A96CA0-4AC9-4660-ADB4-A3B1F28B920C}" srcOrd="2" destOrd="0" parTransId="{3015B5B8-1306-4063-8F7E-A7C73811B3A2}" sibTransId="{FFA64C25-64D9-44DF-8676-7C39AA10E6F6}"/>
    <dgm:cxn modelId="{3C0AB4EF-D329-4B6F-9864-8FD25335E694}" type="presOf" srcId="{19831629-5EC9-49B2-8CA4-7F09A12C2AE4}" destId="{97AA3D24-BEF6-4A0C-AC3D-82F81AF1189D}" srcOrd="0" destOrd="1" presId="urn:microsoft.com/office/officeart/2005/8/layout/hProcess7#1"/>
    <dgm:cxn modelId="{B85880BD-8AFE-4AA0-BB12-C6A0D8904A1B}" type="presOf" srcId="{95A96CA0-4AC9-4660-ADB4-A3B1F28B920C}" destId="{1B5A687A-AE04-4B17-ADB3-0FD2A0214C1E}" srcOrd="0" destOrd="2" presId="urn:microsoft.com/office/officeart/2005/8/layout/hProcess7#1"/>
    <dgm:cxn modelId="{62F7ACAC-B9DB-449D-8273-698FF7F9CC41}" srcId="{4EA5EAA4-E2BB-4370-B727-6FF0EFCAF1EC}" destId="{6C299890-077A-492E-9F9E-3B5C44675A3A}" srcOrd="5" destOrd="0" parTransId="{DA2DE2D6-5EE8-4427-87B3-CDB40F1C0520}" sibTransId="{7F4BF178-7297-4ED7-8563-1132FC605C0D}"/>
    <dgm:cxn modelId="{C2B009AD-37E1-4AC5-AEEE-35E081AFAA0E}" srcId="{4EA5EAA4-E2BB-4370-B727-6FF0EFCAF1EC}" destId="{8BD950FF-86DD-42C5-860C-653DEF206DD9}" srcOrd="0" destOrd="0" parTransId="{0BAD796E-9B2D-4A00-BDC8-178D69ED16B5}" sibTransId="{B308CBE8-6E76-495D-9231-7B110CAD7E26}"/>
    <dgm:cxn modelId="{F7D90DFB-47DA-41B2-9C6D-1D255658B1DF}" type="presOf" srcId="{6C299890-077A-492E-9F9E-3B5C44675A3A}" destId="{97AA3D24-BEF6-4A0C-AC3D-82F81AF1189D}" srcOrd="0" destOrd="5" presId="urn:microsoft.com/office/officeart/2005/8/layout/hProcess7#1"/>
    <dgm:cxn modelId="{E38CBAE2-8C3B-4569-A873-90560FA86F41}" srcId="{63A2349C-03CD-4335-9FF7-E1CC6148C615}" destId="{D7AB03E9-EAAE-4866-BA57-93E30577600A}" srcOrd="3" destOrd="0" parTransId="{6811C407-620F-44E6-80DF-237625DB273B}" sibTransId="{6D3B417B-6E34-4041-8418-748623934C92}"/>
    <dgm:cxn modelId="{26C3B9A2-4AD1-4EBB-81B9-38D98210F6DC}" srcId="{4EA5EAA4-E2BB-4370-B727-6FF0EFCAF1EC}" destId="{961D7D25-E11F-4FBD-B1A6-EC758E719598}" srcOrd="3" destOrd="0" parTransId="{2C0A21AE-B2F3-434A-A0AA-3D6DF5F00B62}" sibTransId="{6572F673-7146-4BEE-9CCC-B80D03508337}"/>
    <dgm:cxn modelId="{0AE427F6-6FBE-44B3-A10F-36104FCEE3C3}" srcId="{D7AB03E9-EAAE-4866-BA57-93E30577600A}" destId="{8D11AB72-CD4F-44FB-A515-BEEDF8C0C208}" srcOrd="1" destOrd="0" parTransId="{59D37A28-FCAE-442A-BED6-521E9A1892AA}" sibTransId="{C00A4DD8-EE43-4CCD-B69C-348B5353396D}"/>
    <dgm:cxn modelId="{6702569C-AC4C-4BAA-BB6E-61D01D0A4CD4}" type="presOf" srcId="{3364A92F-3AC7-4732-9AD1-48CA4703C1EB}" destId="{97AA3D24-BEF6-4A0C-AC3D-82F81AF1189D}" srcOrd="0" destOrd="6" presId="urn:microsoft.com/office/officeart/2005/8/layout/hProcess7#1"/>
    <dgm:cxn modelId="{78CAAD7A-7EF2-4817-AE53-984648FDDE40}" type="presOf" srcId="{8D11AB72-CD4F-44FB-A515-BEEDF8C0C208}" destId="{555E5BA5-C1E8-42F7-A814-3BFEB2031898}" srcOrd="0" destOrd="1" presId="urn:microsoft.com/office/officeart/2005/8/layout/hProcess7#1"/>
    <dgm:cxn modelId="{578C0DB2-C399-4ED5-8D6B-332A258A7309}" srcId="{63A2349C-03CD-4335-9FF7-E1CC6148C615}" destId="{BF129F17-EB7B-43E8-B4AA-A11034456AA3}" srcOrd="2" destOrd="0" parTransId="{A1B457BD-D870-4D36-AF34-22B428743DF3}" sibTransId="{3441FE73-1381-48D5-9B8C-BB290FEEB30B}"/>
    <dgm:cxn modelId="{4C4D0E9A-5A8D-4EAC-A4C0-2664A43497E1}" type="presOf" srcId="{D7AB03E9-EAAE-4866-BA57-93E30577600A}" destId="{C1D9A270-F87F-4BF7-B5F8-7E6159E0ACCE}" srcOrd="0" destOrd="0" presId="urn:microsoft.com/office/officeart/2005/8/layout/hProcess7#1"/>
    <dgm:cxn modelId="{E093FEFE-08DB-4F7F-9964-56C0B5EBB5AB}" type="presOf" srcId="{BBF5014C-A427-4799-9B1C-AD61DFB018CC}" destId="{1B5A687A-AE04-4B17-ADB3-0FD2A0214C1E}" srcOrd="0" destOrd="4" presId="urn:microsoft.com/office/officeart/2005/8/layout/hProcess7#1"/>
    <dgm:cxn modelId="{0FFCA22D-0284-42BE-A259-424F6680CE33}" type="presOf" srcId="{63A2349C-03CD-4335-9FF7-E1CC6148C615}" destId="{4525F5DE-930B-4B90-BDEC-31BB0C7EDBA1}" srcOrd="0" destOrd="0" presId="urn:microsoft.com/office/officeart/2005/8/layout/hProcess7#1"/>
    <dgm:cxn modelId="{36DC35BD-C42E-4517-8DCF-344D426366A3}" srcId="{4EA5EAA4-E2BB-4370-B727-6FF0EFCAF1EC}" destId="{24D91DFA-634A-42A4-8E86-39C228871CED}" srcOrd="4" destOrd="0" parTransId="{40784AED-5021-409D-82FE-2F281BFD92D8}" sibTransId="{4A6FF427-C4D6-4AD0-B77C-A32F03067225}"/>
    <dgm:cxn modelId="{7780F7AB-AEE9-4D63-AD1B-3ADA0ED37F8C}" srcId="{63A2349C-03CD-4335-9FF7-E1CC6148C615}" destId="{4EA5EAA4-E2BB-4370-B727-6FF0EFCAF1EC}" srcOrd="0" destOrd="0" parTransId="{9D41D6E4-C32E-4E2A-815C-81C020DDD68B}" sibTransId="{788F96E7-A8F5-4EF2-824C-2B39329DFC0E}"/>
    <dgm:cxn modelId="{F995C753-1AD7-4920-A8FA-E328DAB54D46}" type="presOf" srcId="{4EA5EAA4-E2BB-4370-B727-6FF0EFCAF1EC}" destId="{4D06B977-46C1-4B26-BE1F-0599475C40E3}" srcOrd="1" destOrd="0" presId="urn:microsoft.com/office/officeart/2005/8/layout/hProcess7#1"/>
    <dgm:cxn modelId="{400F26ED-DDD1-4695-818C-4FD94EA90E6D}" type="presOf" srcId="{8C7FA9DA-5E9E-4B39-9FEF-FBEDDBDAD73F}" destId="{97AA3D24-BEF6-4A0C-AC3D-82F81AF1189D}" srcOrd="0" destOrd="2" presId="urn:microsoft.com/office/officeart/2005/8/layout/hProcess7#1"/>
    <dgm:cxn modelId="{7B1D322F-7757-46A7-87D8-994C4D2C160A}" srcId="{268944BF-AAF0-4731-887D-C50D55B435C2}" destId="{F0D61E10-4BEC-4E00-9050-9248135D25DB}" srcOrd="1" destOrd="0" parTransId="{CBDEBCFA-5929-4799-934A-0F118E325042}" sibTransId="{58307992-D553-4F3C-9943-1C1C6BE39AF5}"/>
    <dgm:cxn modelId="{7671C2E7-3F35-4CCD-9A7A-C65D8FC0F62E}" type="presOf" srcId="{EF4C6D36-CEED-4A09-A43E-0424B09BEC07}" destId="{60508BA8-1C11-465E-8357-CD6F01AE6829}" srcOrd="0" destOrd="5" presId="urn:microsoft.com/office/officeart/2005/8/layout/hProcess7#1"/>
    <dgm:cxn modelId="{4FC01839-AC1A-4D50-9643-7E7B9A77778E}" type="presOf" srcId="{912F2793-47E0-4442-ACBD-75461960468A}" destId="{60508BA8-1C11-465E-8357-CD6F01AE6829}" srcOrd="0" destOrd="3" presId="urn:microsoft.com/office/officeart/2005/8/layout/hProcess7#1"/>
    <dgm:cxn modelId="{7D12D502-73CE-4C0F-B209-0E67E6F9942F}" type="presOf" srcId="{6438372C-FA92-4120-A876-0BF7231D8482}" destId="{555E5BA5-C1E8-42F7-A814-3BFEB2031898}" srcOrd="0" destOrd="0" presId="urn:microsoft.com/office/officeart/2005/8/layout/hProcess7#1"/>
    <dgm:cxn modelId="{E389098E-3B09-4ECF-9FDC-A09F37A3E3F1}" type="presOf" srcId="{268944BF-AAF0-4731-887D-C50D55B435C2}" destId="{7EE84461-0B38-46DD-B362-52483AD61CCD}" srcOrd="0" destOrd="0" presId="urn:microsoft.com/office/officeart/2005/8/layout/hProcess7#1"/>
    <dgm:cxn modelId="{767CE14B-FF7A-43EE-86A9-AB4426798B5D}" srcId="{4EA5EAA4-E2BB-4370-B727-6FF0EFCAF1EC}" destId="{19831629-5EC9-49B2-8CA4-7F09A12C2AE4}" srcOrd="1" destOrd="0" parTransId="{E54A6D63-647C-4EE6-9637-125C23962396}" sibTransId="{5B6E8FAB-47F8-424D-A57B-9A33D9A89CFA}"/>
    <dgm:cxn modelId="{FB6ED610-B9DA-4B36-A9AD-EC337F6083B2}" srcId="{BF129F17-EB7B-43E8-B4AA-A11034456AA3}" destId="{F323CEDE-99FC-4FFD-9716-C109236604B4}" srcOrd="0" destOrd="0" parTransId="{42649B3E-A76A-41B1-9291-ED08EECBEAE2}" sibTransId="{40A23856-C30C-4F13-A381-1C31D59B7A30}"/>
    <dgm:cxn modelId="{47162382-FF0C-48EF-80C3-59FD04CDD62A}" type="presOf" srcId="{5CD712E9-80EB-469F-9B8A-365695D3DE1B}" destId="{1B5A687A-AE04-4B17-ADB3-0FD2A0214C1E}" srcOrd="0" destOrd="3" presId="urn:microsoft.com/office/officeart/2005/8/layout/hProcess7#1"/>
    <dgm:cxn modelId="{7C6B2BD6-58E1-4A7F-99C9-AB6B700EFA13}" srcId="{BF129F17-EB7B-43E8-B4AA-A11034456AA3}" destId="{B33334FE-A465-4C2C-B53D-2F42E26A8C8B}" srcOrd="1" destOrd="0" parTransId="{22E253AB-2474-4D7E-A3F0-AFC26F79137F}" sibTransId="{405469F3-42C5-4A74-B3B0-8202D6FCFC88}"/>
    <dgm:cxn modelId="{9F59EDF0-712D-4A62-8AC3-A99FF2F17743}" type="presOf" srcId="{BF129F17-EB7B-43E8-B4AA-A11034456AA3}" destId="{9F8A39AF-7606-4448-9279-8F1E8581DFDD}" srcOrd="0" destOrd="0" presId="urn:microsoft.com/office/officeart/2005/8/layout/hProcess7#1"/>
    <dgm:cxn modelId="{C1B4FE28-09C9-48DF-A2E9-B7B1A5D01A92}" type="presOf" srcId="{B33334FE-A465-4C2C-B53D-2F42E26A8C8B}" destId="{60508BA8-1C11-465E-8357-CD6F01AE6829}" srcOrd="0" destOrd="1" presId="urn:microsoft.com/office/officeart/2005/8/layout/hProcess7#1"/>
    <dgm:cxn modelId="{49B55327-E9BD-4C41-92B7-0C4AC74F9E52}" type="presOf" srcId="{F323CEDE-99FC-4FFD-9716-C109236604B4}" destId="{60508BA8-1C11-465E-8357-CD6F01AE6829}" srcOrd="0" destOrd="0" presId="urn:microsoft.com/office/officeart/2005/8/layout/hProcess7#1"/>
    <dgm:cxn modelId="{7A548E16-D6A6-434A-86DE-34F894FA7144}" type="presOf" srcId="{1BF52A24-6660-48C4-91BA-086F8B520833}" destId="{555E5BA5-C1E8-42F7-A814-3BFEB2031898}" srcOrd="0" destOrd="3" presId="urn:microsoft.com/office/officeart/2005/8/layout/hProcess7#1"/>
    <dgm:cxn modelId="{52306A1E-E778-4FD8-BD92-D8BC9251EB5E}" type="presOf" srcId="{23C0D29D-6B5B-416C-B414-850C45B8FE3D}" destId="{60508BA8-1C11-465E-8357-CD6F01AE6829}" srcOrd="0" destOrd="4" presId="urn:microsoft.com/office/officeart/2005/8/layout/hProcess7#1"/>
    <dgm:cxn modelId="{4AEE7639-D6D8-4361-BE6F-CA34AF947D97}" srcId="{BF129F17-EB7B-43E8-B4AA-A11034456AA3}" destId="{23C0D29D-6B5B-416C-B414-850C45B8FE3D}" srcOrd="4" destOrd="0" parTransId="{5BC7D852-A3D9-4D6A-8E9A-E85D9B239115}" sibTransId="{C8EDF354-9B4D-4DFD-82A1-94EF9241F878}"/>
    <dgm:cxn modelId="{688789C3-07BE-444B-B3BB-EDCCC8A9178E}" srcId="{BF129F17-EB7B-43E8-B4AA-A11034456AA3}" destId="{D1E9271B-AAAE-4D05-A07A-B6A5A159A056}" srcOrd="2" destOrd="0" parTransId="{A88DEC10-6960-4176-BDBD-B232BDA62DCB}" sibTransId="{C671D25A-691E-4A2D-9FB6-708A9315353C}"/>
    <dgm:cxn modelId="{9617BB4C-93F6-45DF-8E26-EF14A4CF70B3}" type="presOf" srcId="{961D7D25-E11F-4FBD-B1A6-EC758E719598}" destId="{97AA3D24-BEF6-4A0C-AC3D-82F81AF1189D}" srcOrd="0" destOrd="3" presId="urn:microsoft.com/office/officeart/2005/8/layout/hProcess7#1"/>
    <dgm:cxn modelId="{48061014-7014-4E4A-8722-E65EAD73C1A6}" type="presParOf" srcId="{4525F5DE-930B-4B90-BDEC-31BB0C7EDBA1}" destId="{345C096F-AC8B-4EF7-8D5D-54AA7196DFB8}" srcOrd="0" destOrd="0" presId="urn:microsoft.com/office/officeart/2005/8/layout/hProcess7#1"/>
    <dgm:cxn modelId="{B77415B0-1B39-42E8-8835-2A920F8B309C}" type="presParOf" srcId="{345C096F-AC8B-4EF7-8D5D-54AA7196DFB8}" destId="{03C29783-4D50-4065-A6F0-9A0CBB86DBEA}" srcOrd="0" destOrd="0" presId="urn:microsoft.com/office/officeart/2005/8/layout/hProcess7#1"/>
    <dgm:cxn modelId="{472B1845-38DD-40DD-8DE6-D9AA9321921F}" type="presParOf" srcId="{345C096F-AC8B-4EF7-8D5D-54AA7196DFB8}" destId="{4D06B977-46C1-4B26-BE1F-0599475C40E3}" srcOrd="1" destOrd="0" presId="urn:microsoft.com/office/officeart/2005/8/layout/hProcess7#1"/>
    <dgm:cxn modelId="{5934A211-6C23-4CB0-85D8-A0FA2B738083}" type="presParOf" srcId="{345C096F-AC8B-4EF7-8D5D-54AA7196DFB8}" destId="{97AA3D24-BEF6-4A0C-AC3D-82F81AF1189D}" srcOrd="2" destOrd="0" presId="urn:microsoft.com/office/officeart/2005/8/layout/hProcess7#1"/>
    <dgm:cxn modelId="{845D9B35-E3B0-47E9-87F1-387CBA0F8A6F}" type="presParOf" srcId="{4525F5DE-930B-4B90-BDEC-31BB0C7EDBA1}" destId="{7BB76C6C-73F8-4F06-9E7E-04A29EAE0162}" srcOrd="1" destOrd="0" presId="urn:microsoft.com/office/officeart/2005/8/layout/hProcess7#1"/>
    <dgm:cxn modelId="{749ACD19-CD43-4150-BCF4-91418905D512}" type="presParOf" srcId="{4525F5DE-930B-4B90-BDEC-31BB0C7EDBA1}" destId="{1EBDC337-8D0E-410D-B093-12E678071102}" srcOrd="2" destOrd="0" presId="urn:microsoft.com/office/officeart/2005/8/layout/hProcess7#1"/>
    <dgm:cxn modelId="{2532929B-8777-412F-8979-694F7D4BFA0D}" type="presParOf" srcId="{1EBDC337-8D0E-410D-B093-12E678071102}" destId="{2205BCE7-C8DD-4477-81B7-A66991A6EF1F}" srcOrd="0" destOrd="0" presId="urn:microsoft.com/office/officeart/2005/8/layout/hProcess7#1"/>
    <dgm:cxn modelId="{7A30BA6A-C11A-46DD-BF92-A0FAB7461504}" type="presParOf" srcId="{1EBDC337-8D0E-410D-B093-12E678071102}" destId="{D46EEC27-8515-4EE2-A128-1291AA142F2A}" srcOrd="1" destOrd="0" presId="urn:microsoft.com/office/officeart/2005/8/layout/hProcess7#1"/>
    <dgm:cxn modelId="{892A90CB-6961-4646-9337-37BEE8C77FC4}" type="presParOf" srcId="{1EBDC337-8D0E-410D-B093-12E678071102}" destId="{6495C669-2625-475C-85B8-6C955786A4AE}" srcOrd="2" destOrd="0" presId="urn:microsoft.com/office/officeart/2005/8/layout/hProcess7#1"/>
    <dgm:cxn modelId="{3E26BF14-8D63-4BD3-8FF4-CDE0C262648C}" type="presParOf" srcId="{4525F5DE-930B-4B90-BDEC-31BB0C7EDBA1}" destId="{06D3DD11-1267-4B6A-B3E1-CBD07C11F6E2}" srcOrd="3" destOrd="0" presId="urn:microsoft.com/office/officeart/2005/8/layout/hProcess7#1"/>
    <dgm:cxn modelId="{C9B67FA0-C356-4EA5-B87D-B466422EF5DF}" type="presParOf" srcId="{4525F5DE-930B-4B90-BDEC-31BB0C7EDBA1}" destId="{49408800-76AD-4882-A987-5C65AC36E4F3}" srcOrd="4" destOrd="0" presId="urn:microsoft.com/office/officeart/2005/8/layout/hProcess7#1"/>
    <dgm:cxn modelId="{F5AC1138-F830-4F71-A5D8-F9BCC39EE510}" type="presParOf" srcId="{49408800-76AD-4882-A987-5C65AC36E4F3}" destId="{7EE84461-0B38-46DD-B362-52483AD61CCD}" srcOrd="0" destOrd="0" presId="urn:microsoft.com/office/officeart/2005/8/layout/hProcess7#1"/>
    <dgm:cxn modelId="{72567977-AEE7-44AF-B637-4EBB00CDA206}" type="presParOf" srcId="{49408800-76AD-4882-A987-5C65AC36E4F3}" destId="{8AC238C6-5714-4543-A678-2098A721D583}" srcOrd="1" destOrd="0" presId="urn:microsoft.com/office/officeart/2005/8/layout/hProcess7#1"/>
    <dgm:cxn modelId="{85B46925-CFF5-4228-9485-259D1F01D9E2}" type="presParOf" srcId="{49408800-76AD-4882-A987-5C65AC36E4F3}" destId="{1B5A687A-AE04-4B17-ADB3-0FD2A0214C1E}" srcOrd="2" destOrd="0" presId="urn:microsoft.com/office/officeart/2005/8/layout/hProcess7#1"/>
    <dgm:cxn modelId="{3AF4C753-4451-4094-885E-4B193546D510}" type="presParOf" srcId="{4525F5DE-930B-4B90-BDEC-31BB0C7EDBA1}" destId="{C8E50AD7-2936-4EFA-AA64-8566408BC79E}" srcOrd="5" destOrd="0" presId="urn:microsoft.com/office/officeart/2005/8/layout/hProcess7#1"/>
    <dgm:cxn modelId="{0C8908DC-D503-4082-8D6E-AEE26D4AC21E}" type="presParOf" srcId="{4525F5DE-930B-4B90-BDEC-31BB0C7EDBA1}" destId="{26E9B3CC-DF0C-400C-8F98-AABC89CF6655}" srcOrd="6" destOrd="0" presId="urn:microsoft.com/office/officeart/2005/8/layout/hProcess7#1"/>
    <dgm:cxn modelId="{000752D4-EE87-479A-AC3C-63F5BA5BA62D}" type="presParOf" srcId="{26E9B3CC-DF0C-400C-8F98-AABC89CF6655}" destId="{18DAD74D-BCA9-41E4-A5F0-20877C039B95}" srcOrd="0" destOrd="0" presId="urn:microsoft.com/office/officeart/2005/8/layout/hProcess7#1"/>
    <dgm:cxn modelId="{45BBD0BF-08DA-4934-850F-493374193230}" type="presParOf" srcId="{26E9B3CC-DF0C-400C-8F98-AABC89CF6655}" destId="{89BF705B-720A-4A6E-9622-9B6D1F554A50}" srcOrd="1" destOrd="0" presId="urn:microsoft.com/office/officeart/2005/8/layout/hProcess7#1"/>
    <dgm:cxn modelId="{05448582-8CD7-4CB6-BC12-D7E3C525FBC3}" type="presParOf" srcId="{26E9B3CC-DF0C-400C-8F98-AABC89CF6655}" destId="{5CE03987-5C0B-4147-941A-717439D676BE}" srcOrd="2" destOrd="0" presId="urn:microsoft.com/office/officeart/2005/8/layout/hProcess7#1"/>
    <dgm:cxn modelId="{67B47CD8-74E7-487B-9447-78DF0D0E6984}" type="presParOf" srcId="{4525F5DE-930B-4B90-BDEC-31BB0C7EDBA1}" destId="{01573A15-E5E6-4722-AC83-368D598121F5}" srcOrd="7" destOrd="0" presId="urn:microsoft.com/office/officeart/2005/8/layout/hProcess7#1"/>
    <dgm:cxn modelId="{92B45EF7-4A84-4F28-8E77-1C9E18B74EA3}" type="presParOf" srcId="{4525F5DE-930B-4B90-BDEC-31BB0C7EDBA1}" destId="{238E7444-76D3-4CC9-92E0-9C54B799832A}" srcOrd="8" destOrd="0" presId="urn:microsoft.com/office/officeart/2005/8/layout/hProcess7#1"/>
    <dgm:cxn modelId="{35497F72-334A-423F-B824-A8C125C3B81F}" type="presParOf" srcId="{238E7444-76D3-4CC9-92E0-9C54B799832A}" destId="{9F8A39AF-7606-4448-9279-8F1E8581DFDD}" srcOrd="0" destOrd="0" presId="urn:microsoft.com/office/officeart/2005/8/layout/hProcess7#1"/>
    <dgm:cxn modelId="{1CB9888B-1931-4C46-B447-30E4908EC4A8}" type="presParOf" srcId="{238E7444-76D3-4CC9-92E0-9C54B799832A}" destId="{BD8CBB4E-0453-4AAA-AA67-8109F875EC38}" srcOrd="1" destOrd="0" presId="urn:microsoft.com/office/officeart/2005/8/layout/hProcess7#1"/>
    <dgm:cxn modelId="{CD93F2DE-381C-4740-A058-4FDF557B078B}" type="presParOf" srcId="{238E7444-76D3-4CC9-92E0-9C54B799832A}" destId="{60508BA8-1C11-465E-8357-CD6F01AE6829}" srcOrd="2" destOrd="0" presId="urn:microsoft.com/office/officeart/2005/8/layout/hProcess7#1"/>
    <dgm:cxn modelId="{98467F4F-8C24-4366-8FFF-F8025590D2E3}" type="presParOf" srcId="{4525F5DE-930B-4B90-BDEC-31BB0C7EDBA1}" destId="{5D0AE344-6C8E-4677-BC5B-AA3DF54D292E}" srcOrd="9" destOrd="0" presId="urn:microsoft.com/office/officeart/2005/8/layout/hProcess7#1"/>
    <dgm:cxn modelId="{44165F8B-69E3-4DD4-96F7-E3CB916C22C3}" type="presParOf" srcId="{4525F5DE-930B-4B90-BDEC-31BB0C7EDBA1}" destId="{E7E7ADDA-2D6D-41E9-81E7-378F3BFFB431}" srcOrd="10" destOrd="0" presId="urn:microsoft.com/office/officeart/2005/8/layout/hProcess7#1"/>
    <dgm:cxn modelId="{4A2097E4-6A99-4A6B-81F0-52F3259A1C0A}" type="presParOf" srcId="{E7E7ADDA-2D6D-41E9-81E7-378F3BFFB431}" destId="{C61AE568-9B38-45E3-948F-A58B56873F63}" srcOrd="0" destOrd="0" presId="urn:microsoft.com/office/officeart/2005/8/layout/hProcess7#1"/>
    <dgm:cxn modelId="{D65C15CA-3800-42DF-9326-CB055154E93D}" type="presParOf" srcId="{E7E7ADDA-2D6D-41E9-81E7-378F3BFFB431}" destId="{D2D9D38B-8BA4-4F2F-AC5C-AA491A9DA1F3}" srcOrd="1" destOrd="0" presId="urn:microsoft.com/office/officeart/2005/8/layout/hProcess7#1"/>
    <dgm:cxn modelId="{E2D32DA9-D82A-43D6-BC3B-75501397B9F4}" type="presParOf" srcId="{E7E7ADDA-2D6D-41E9-81E7-378F3BFFB431}" destId="{5BCA67C2-AC8F-47CA-80C5-1DA92EA09919}" srcOrd="2" destOrd="0" presId="urn:microsoft.com/office/officeart/2005/8/layout/hProcess7#1"/>
    <dgm:cxn modelId="{76F687A3-3F1A-4DA3-BB30-105DF3BF28A5}" type="presParOf" srcId="{4525F5DE-930B-4B90-BDEC-31BB0C7EDBA1}" destId="{573EED90-78C2-4A1C-9C32-36806AEC250F}" srcOrd="11" destOrd="0" presId="urn:microsoft.com/office/officeart/2005/8/layout/hProcess7#1"/>
    <dgm:cxn modelId="{2228CC14-A05F-4457-B225-D61E9E4A349A}" type="presParOf" srcId="{4525F5DE-930B-4B90-BDEC-31BB0C7EDBA1}" destId="{6EB6FFC4-F734-468D-8B1F-E3F795D04E61}" srcOrd="12" destOrd="0" presId="urn:microsoft.com/office/officeart/2005/8/layout/hProcess7#1"/>
    <dgm:cxn modelId="{44E7400E-7168-493B-AB60-546C5A22BBA6}" type="presParOf" srcId="{6EB6FFC4-F734-468D-8B1F-E3F795D04E61}" destId="{C1D9A270-F87F-4BF7-B5F8-7E6159E0ACCE}" srcOrd="0" destOrd="0" presId="urn:microsoft.com/office/officeart/2005/8/layout/hProcess7#1"/>
    <dgm:cxn modelId="{9C1A3340-D45E-403C-AD34-92422A656BF6}" type="presParOf" srcId="{6EB6FFC4-F734-468D-8B1F-E3F795D04E61}" destId="{E075FA61-1625-4B1B-AAC1-6E95107B3E16}" srcOrd="1" destOrd="0" presId="urn:microsoft.com/office/officeart/2005/8/layout/hProcess7#1"/>
    <dgm:cxn modelId="{8EBFAC59-A6ED-4C44-A1CC-87D3D059CF45}" type="presParOf" srcId="{6EB6FFC4-F734-468D-8B1F-E3F795D04E61}" destId="{555E5BA5-C1E8-42F7-A814-3BFEB2031898}"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497D8-7F63-894B-AEFF-0537D0992493}">
      <dsp:nvSpPr>
        <dsp:cNvPr id="0" name=""/>
        <dsp:cNvSpPr/>
      </dsp:nvSpPr>
      <dsp:spPr>
        <a:xfrm>
          <a:off x="3528499"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solidFill>
                <a:srgbClr val="B41A1B"/>
              </a:solidFill>
              <a:latin typeface="Arial Black"/>
            </a:rPr>
            <a:t>?</a:t>
          </a:r>
        </a:p>
      </dsp:txBody>
      <dsp:txXfrm>
        <a:off x="3528499" y="29355"/>
        <a:ext cx="1006078" cy="1006078"/>
      </dsp:txXfrm>
    </dsp:sp>
    <dsp:sp modelId="{7B4DBBC1-9198-704E-B6E5-384278867EFE}">
      <dsp:nvSpPr>
        <dsp:cNvPr id="0" name=""/>
        <dsp:cNvSpPr/>
      </dsp:nvSpPr>
      <dsp:spPr>
        <a:xfrm>
          <a:off x="1162170" y="289"/>
          <a:ext cx="3771658" cy="3771658"/>
        </a:xfrm>
        <a:prstGeom prst="circularArrow">
          <a:avLst>
            <a:gd name="adj1" fmla="val 5202"/>
            <a:gd name="adj2" fmla="val 336015"/>
            <a:gd name="adj3" fmla="val 21292825"/>
            <a:gd name="adj4" fmla="val 19766604"/>
            <a:gd name="adj5" fmla="val 6068"/>
          </a:avLst>
        </a:prstGeom>
        <a:solidFill>
          <a:srgbClr val="F2F2F2"/>
        </a:solidFill>
        <a:ln>
          <a:noFill/>
        </a:ln>
        <a:effectLst/>
      </dsp:spPr>
      <dsp:style>
        <a:lnRef idx="0">
          <a:scrgbClr r="0" g="0" b="0"/>
        </a:lnRef>
        <a:fillRef idx="3">
          <a:scrgbClr r="0" g="0" b="0"/>
        </a:fillRef>
        <a:effectRef idx="2">
          <a:scrgbClr r="0" g="0" b="0"/>
        </a:effectRef>
        <a:fontRef idx="minor">
          <a:schemeClr val="lt1"/>
        </a:fontRef>
      </dsp:style>
    </dsp:sp>
    <dsp:sp modelId="{857463E5-B615-474F-A837-78057CC1AF62}">
      <dsp:nvSpPr>
        <dsp:cNvPr id="0" name=""/>
        <dsp:cNvSpPr/>
      </dsp:nvSpPr>
      <dsp:spPr>
        <a:xfrm>
          <a:off x="4136359"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rgbClr val="B41A1B"/>
              </a:solidFill>
              <a:latin typeface="Arial Black"/>
            </a:rPr>
            <a:t>?</a:t>
          </a:r>
        </a:p>
      </dsp:txBody>
      <dsp:txXfrm>
        <a:off x="4136359" y="1900156"/>
        <a:ext cx="1006078" cy="1006078"/>
      </dsp:txXfrm>
    </dsp:sp>
    <dsp:sp modelId="{E67129FD-3099-D54F-A8B3-C8725F394FDB}">
      <dsp:nvSpPr>
        <dsp:cNvPr id="0" name=""/>
        <dsp:cNvSpPr/>
      </dsp:nvSpPr>
      <dsp:spPr>
        <a:xfrm>
          <a:off x="1162170" y="289"/>
          <a:ext cx="3771658" cy="3771658"/>
        </a:xfrm>
        <a:prstGeom prst="circularArrow">
          <a:avLst>
            <a:gd name="adj1" fmla="val 5202"/>
            <a:gd name="adj2" fmla="val 336015"/>
            <a:gd name="adj3" fmla="val 4014266"/>
            <a:gd name="adj4" fmla="val 2253829"/>
            <a:gd name="adj5" fmla="val 6068"/>
          </a:avLst>
        </a:prstGeom>
        <a:solidFill>
          <a:srgbClr val="F2F2F2"/>
        </a:solidFill>
        <a:ln>
          <a:noFill/>
        </a:ln>
        <a:effectLst/>
      </dsp:spPr>
      <dsp:style>
        <a:lnRef idx="0">
          <a:scrgbClr r="0" g="0" b="0"/>
        </a:lnRef>
        <a:fillRef idx="3">
          <a:scrgbClr r="0" g="0" b="0"/>
        </a:fillRef>
        <a:effectRef idx="2">
          <a:scrgbClr r="0" g="0" b="0"/>
        </a:effectRef>
        <a:fontRef idx="minor">
          <a:schemeClr val="lt1"/>
        </a:fontRef>
      </dsp:style>
    </dsp:sp>
    <dsp:sp modelId="{B6891AAB-3625-9B48-959F-8D664FA530D1}">
      <dsp:nvSpPr>
        <dsp:cNvPr id="0" name=""/>
        <dsp:cNvSpPr/>
      </dsp:nvSpPr>
      <dsp:spPr>
        <a:xfrm>
          <a:off x="2544960" y="3056374"/>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solidFill>
                <a:srgbClr val="B41A1B"/>
              </a:solidFill>
              <a:latin typeface="Arial Black"/>
            </a:rPr>
            <a:t>?</a:t>
          </a:r>
        </a:p>
      </dsp:txBody>
      <dsp:txXfrm>
        <a:off x="2544960" y="3056374"/>
        <a:ext cx="1006078" cy="1006078"/>
      </dsp:txXfrm>
    </dsp:sp>
    <dsp:sp modelId="{0BBF52CA-FA8E-F546-8906-2EB5A16C7581}">
      <dsp:nvSpPr>
        <dsp:cNvPr id="0" name=""/>
        <dsp:cNvSpPr/>
      </dsp:nvSpPr>
      <dsp:spPr>
        <a:xfrm>
          <a:off x="1162170" y="289"/>
          <a:ext cx="3771658" cy="3771658"/>
        </a:xfrm>
        <a:prstGeom prst="circularArrow">
          <a:avLst>
            <a:gd name="adj1" fmla="val 5202"/>
            <a:gd name="adj2" fmla="val 336015"/>
            <a:gd name="adj3" fmla="val 8210155"/>
            <a:gd name="adj4" fmla="val 6449719"/>
            <a:gd name="adj5" fmla="val 6068"/>
          </a:avLst>
        </a:prstGeom>
        <a:solidFill>
          <a:srgbClr val="F2F2F2"/>
        </a:solidFill>
        <a:ln>
          <a:noFill/>
        </a:ln>
        <a:effectLst/>
      </dsp:spPr>
      <dsp:style>
        <a:lnRef idx="0">
          <a:scrgbClr r="0" g="0" b="0"/>
        </a:lnRef>
        <a:fillRef idx="3">
          <a:scrgbClr r="0" g="0" b="0"/>
        </a:fillRef>
        <a:effectRef idx="2">
          <a:scrgbClr r="0" g="0" b="0"/>
        </a:effectRef>
        <a:fontRef idx="minor">
          <a:schemeClr val="lt1"/>
        </a:fontRef>
      </dsp:style>
    </dsp:sp>
    <dsp:sp modelId="{FF5A4432-7742-DD43-BC29-B3102A2FC76A}">
      <dsp:nvSpPr>
        <dsp:cNvPr id="0" name=""/>
        <dsp:cNvSpPr/>
      </dsp:nvSpPr>
      <dsp:spPr>
        <a:xfrm>
          <a:off x="953562"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solidFill>
                <a:srgbClr val="B41A1B"/>
              </a:solidFill>
              <a:latin typeface="Arial Black"/>
            </a:rPr>
            <a:t>?</a:t>
          </a:r>
        </a:p>
      </dsp:txBody>
      <dsp:txXfrm>
        <a:off x="953562" y="1900156"/>
        <a:ext cx="1006078" cy="1006078"/>
      </dsp:txXfrm>
    </dsp:sp>
    <dsp:sp modelId="{E07734B2-D022-B341-8770-5084E0E718A3}">
      <dsp:nvSpPr>
        <dsp:cNvPr id="0" name=""/>
        <dsp:cNvSpPr/>
      </dsp:nvSpPr>
      <dsp:spPr>
        <a:xfrm>
          <a:off x="1162170" y="289"/>
          <a:ext cx="3771658" cy="3771658"/>
        </a:xfrm>
        <a:prstGeom prst="circularArrow">
          <a:avLst>
            <a:gd name="adj1" fmla="val 5202"/>
            <a:gd name="adj2" fmla="val 336015"/>
            <a:gd name="adj3" fmla="val 12297380"/>
            <a:gd name="adj4" fmla="val 10771160"/>
            <a:gd name="adj5" fmla="val 6068"/>
          </a:avLst>
        </a:prstGeom>
        <a:solidFill>
          <a:srgbClr val="F2F2F2"/>
        </a:solidFill>
        <a:ln>
          <a:noFill/>
        </a:ln>
        <a:effectLst/>
      </dsp:spPr>
      <dsp:style>
        <a:lnRef idx="0">
          <a:scrgbClr r="0" g="0" b="0"/>
        </a:lnRef>
        <a:fillRef idx="3">
          <a:scrgbClr r="0" g="0" b="0"/>
        </a:fillRef>
        <a:effectRef idx="2">
          <a:scrgbClr r="0" g="0" b="0"/>
        </a:effectRef>
        <a:fontRef idx="minor">
          <a:schemeClr val="lt1"/>
        </a:fontRef>
      </dsp:style>
    </dsp:sp>
    <dsp:sp modelId="{669CEBD5-14C7-EF4E-9601-4A1751152FD1}">
      <dsp:nvSpPr>
        <dsp:cNvPr id="0" name=""/>
        <dsp:cNvSpPr/>
      </dsp:nvSpPr>
      <dsp:spPr>
        <a:xfrm>
          <a:off x="1561422"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solidFill>
                <a:srgbClr val="B41A1B"/>
              </a:solidFill>
              <a:latin typeface="Arial Black"/>
            </a:rPr>
            <a:t>?</a:t>
          </a:r>
        </a:p>
      </dsp:txBody>
      <dsp:txXfrm>
        <a:off x="1561422" y="29355"/>
        <a:ext cx="1006078" cy="1006078"/>
      </dsp:txXfrm>
    </dsp:sp>
    <dsp:sp modelId="{BDCA6A0F-A6CE-E844-849A-DAF03CFBC2C5}">
      <dsp:nvSpPr>
        <dsp:cNvPr id="0" name=""/>
        <dsp:cNvSpPr/>
      </dsp:nvSpPr>
      <dsp:spPr>
        <a:xfrm>
          <a:off x="1162170" y="289"/>
          <a:ext cx="3771658" cy="3771658"/>
        </a:xfrm>
        <a:prstGeom prst="circularArrow">
          <a:avLst>
            <a:gd name="adj1" fmla="val 5202"/>
            <a:gd name="adj2" fmla="val 336015"/>
            <a:gd name="adj3" fmla="val 16865256"/>
            <a:gd name="adj4" fmla="val 15198729"/>
            <a:gd name="adj5" fmla="val 6068"/>
          </a:avLst>
        </a:prstGeom>
        <a:solidFill>
          <a:srgbClr val="F2F2F2"/>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9783-4D50-4065-A6F0-9A0CBB86DBEA}">
      <dsp:nvSpPr>
        <dsp:cNvPr id="0" name=""/>
        <dsp:cNvSpPr/>
      </dsp:nvSpPr>
      <dsp:spPr>
        <a:xfrm>
          <a:off x="4" y="-243642"/>
          <a:ext cx="1740403" cy="2835410"/>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kern="1200" dirty="0"/>
            <a:t>Week 1</a:t>
          </a:r>
        </a:p>
      </dsp:txBody>
      <dsp:txXfrm rot="16200000">
        <a:off x="-988473" y="744835"/>
        <a:ext cx="2325036" cy="348080"/>
      </dsp:txXfrm>
    </dsp:sp>
    <dsp:sp modelId="{97AA3D24-BEF6-4A0C-AC3D-82F81AF1189D}">
      <dsp:nvSpPr>
        <dsp:cNvPr id="0" name=""/>
        <dsp:cNvSpPr/>
      </dsp:nvSpPr>
      <dsp:spPr>
        <a:xfrm>
          <a:off x="348085" y="-243642"/>
          <a:ext cx="1296600" cy="283541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n-US" sz="1300" kern="1200" dirty="0"/>
            <a:t>Enroll in Strategy</a:t>
          </a:r>
        </a:p>
        <a:p>
          <a:pPr marL="0" lvl="0" indent="0" algn="l" defTabSz="577850">
            <a:lnSpc>
              <a:spcPct val="90000"/>
            </a:lnSpc>
            <a:spcBef>
              <a:spcPct val="0"/>
            </a:spcBef>
            <a:spcAft>
              <a:spcPct val="35000"/>
            </a:spcAft>
            <a:buNone/>
          </a:pPr>
          <a:r>
            <a:rPr lang="en-US" sz="1300" kern="1200" dirty="0"/>
            <a:t>Set Parameters:</a:t>
          </a:r>
        </a:p>
        <a:p>
          <a:pPr marL="0" lvl="0" indent="0" algn="l" defTabSz="577850">
            <a:lnSpc>
              <a:spcPct val="90000"/>
            </a:lnSpc>
            <a:spcBef>
              <a:spcPct val="0"/>
            </a:spcBef>
            <a:spcAft>
              <a:spcPts val="0"/>
            </a:spcAft>
            <a:buNone/>
          </a:pPr>
          <a:r>
            <a:rPr lang="en-US" sz="1300" kern="1200" dirty="0"/>
            <a:t>1. Activity: Start with what they can do, then build each week vs. setting them up for failure.</a:t>
          </a:r>
        </a:p>
        <a:p>
          <a:pPr marL="0" lvl="0" indent="0" algn="l" defTabSz="577850">
            <a:lnSpc>
              <a:spcPct val="90000"/>
            </a:lnSpc>
            <a:spcBef>
              <a:spcPct val="0"/>
            </a:spcBef>
            <a:spcAft>
              <a:spcPts val="0"/>
            </a:spcAft>
            <a:buNone/>
          </a:pPr>
          <a:r>
            <a:rPr lang="en-US" sz="1300" kern="1200" dirty="0"/>
            <a:t>2. Quality</a:t>
          </a:r>
        </a:p>
        <a:p>
          <a:pPr marL="0" lvl="0" indent="0" algn="l" defTabSz="577850">
            <a:lnSpc>
              <a:spcPct val="90000"/>
            </a:lnSpc>
            <a:spcBef>
              <a:spcPct val="0"/>
            </a:spcBef>
            <a:spcAft>
              <a:spcPts val="0"/>
            </a:spcAft>
            <a:buNone/>
          </a:pPr>
          <a:r>
            <a:rPr lang="en-US" sz="1300" kern="1200" dirty="0"/>
            <a:t>3. Attitude</a:t>
          </a:r>
        </a:p>
        <a:p>
          <a:pPr marL="0" lvl="0" indent="0" algn="l" defTabSz="577850">
            <a:lnSpc>
              <a:spcPct val="90000"/>
            </a:lnSpc>
            <a:spcBef>
              <a:spcPct val="0"/>
            </a:spcBef>
            <a:spcAft>
              <a:spcPts val="0"/>
            </a:spcAft>
            <a:buNone/>
          </a:pPr>
          <a:r>
            <a:rPr lang="en-US" sz="1300" kern="1200" dirty="0"/>
            <a:t>4. Results</a:t>
          </a:r>
        </a:p>
        <a:p>
          <a:pPr marL="0" lvl="0" indent="0" algn="l" defTabSz="577850">
            <a:lnSpc>
              <a:spcPct val="90000"/>
            </a:lnSpc>
            <a:spcBef>
              <a:spcPct val="0"/>
            </a:spcBef>
            <a:spcAft>
              <a:spcPts val="0"/>
            </a:spcAft>
            <a:buNone/>
          </a:pPr>
          <a:r>
            <a:rPr lang="en-US" sz="1300" kern="1200" dirty="0"/>
            <a:t>5. Observe</a:t>
          </a:r>
        </a:p>
      </dsp:txBody>
      <dsp:txXfrm>
        <a:off x="348085" y="-243642"/>
        <a:ext cx="1296600" cy="2835410"/>
      </dsp:txXfrm>
    </dsp:sp>
    <dsp:sp modelId="{7EE84461-0B38-46DD-B362-52483AD61CCD}">
      <dsp:nvSpPr>
        <dsp:cNvPr id="0" name=""/>
        <dsp:cNvSpPr/>
      </dsp:nvSpPr>
      <dsp:spPr>
        <a:xfrm>
          <a:off x="1688596" y="-243642"/>
          <a:ext cx="1740403" cy="2835410"/>
        </a:xfrm>
        <a:prstGeom prst="roundRect">
          <a:avLst>
            <a:gd name="adj" fmla="val 5000"/>
          </a:avLst>
        </a:prstGeom>
        <a:solidFill>
          <a:srgbClr val="4D4D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kern="1200" dirty="0"/>
            <a:t>Week</a:t>
          </a:r>
          <a:r>
            <a:rPr lang="en-US" sz="2000" kern="1200" dirty="0"/>
            <a:t> </a:t>
          </a:r>
          <a:r>
            <a:rPr lang="en-US" sz="2000" b="1" kern="1200" dirty="0"/>
            <a:t>2</a:t>
          </a:r>
        </a:p>
      </dsp:txBody>
      <dsp:txXfrm rot="16200000">
        <a:off x="700118" y="744835"/>
        <a:ext cx="2325036" cy="348080"/>
      </dsp:txXfrm>
    </dsp:sp>
    <dsp:sp modelId="{D46EEC27-8515-4EE2-A128-1291AA142F2A}">
      <dsp:nvSpPr>
        <dsp:cNvPr id="0" name=""/>
        <dsp:cNvSpPr/>
      </dsp:nvSpPr>
      <dsp:spPr>
        <a:xfrm rot="5400000">
          <a:off x="1659398" y="1416831"/>
          <a:ext cx="307029" cy="261060"/>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B5A687A-AE04-4B17-ADB3-0FD2A0214C1E}">
      <dsp:nvSpPr>
        <dsp:cNvPr id="0" name=""/>
        <dsp:cNvSpPr/>
      </dsp:nvSpPr>
      <dsp:spPr>
        <a:xfrm>
          <a:off x="2036676" y="-243642"/>
          <a:ext cx="1296600" cy="283541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b="1" kern="1200" dirty="0"/>
            <a:t>1 of 4 things Occur</a:t>
          </a:r>
        </a:p>
        <a:p>
          <a:pPr marL="0" lvl="0" indent="0" algn="l" defTabSz="533400">
            <a:lnSpc>
              <a:spcPct val="90000"/>
            </a:lnSpc>
            <a:spcBef>
              <a:spcPct val="0"/>
            </a:spcBef>
            <a:spcAft>
              <a:spcPct val="35000"/>
            </a:spcAft>
            <a:buNone/>
          </a:pPr>
          <a:r>
            <a:rPr lang="en-US" sz="1200" kern="1200" dirty="0"/>
            <a:t>1. They Did it all- Acknowledge!</a:t>
          </a:r>
        </a:p>
        <a:p>
          <a:pPr marL="0" lvl="0" indent="0" algn="l" defTabSz="533400">
            <a:lnSpc>
              <a:spcPct val="90000"/>
            </a:lnSpc>
            <a:spcBef>
              <a:spcPct val="0"/>
            </a:spcBef>
            <a:spcAft>
              <a:spcPct val="35000"/>
            </a:spcAft>
            <a:buNone/>
          </a:pPr>
          <a:r>
            <a:rPr lang="en-US" sz="1200" kern="1200" dirty="0"/>
            <a:t>2. They did some of it – Coach</a:t>
          </a:r>
        </a:p>
        <a:p>
          <a:pPr marL="0" lvl="0" indent="0" algn="l" defTabSz="533400">
            <a:lnSpc>
              <a:spcPct val="90000"/>
            </a:lnSpc>
            <a:spcBef>
              <a:spcPct val="0"/>
            </a:spcBef>
            <a:spcAft>
              <a:spcPct val="35000"/>
            </a:spcAft>
            <a:buNone/>
          </a:pPr>
          <a:r>
            <a:rPr lang="en-US" sz="1200" kern="1200" dirty="0"/>
            <a:t>3. They did none of it – Reaffirm commitment</a:t>
          </a:r>
        </a:p>
        <a:p>
          <a:pPr marL="0" lvl="0" indent="0" algn="l" defTabSz="533400">
            <a:lnSpc>
              <a:spcPct val="90000"/>
            </a:lnSpc>
            <a:spcBef>
              <a:spcPct val="0"/>
            </a:spcBef>
            <a:spcAft>
              <a:spcPct val="35000"/>
            </a:spcAft>
            <a:buNone/>
          </a:pPr>
          <a:r>
            <a:rPr lang="en-US" sz="1200" kern="1200" dirty="0"/>
            <a:t>4. They didn’t show up </a:t>
          </a:r>
        </a:p>
        <a:p>
          <a:pPr marL="0" lvl="0" indent="0" algn="l" defTabSz="533400">
            <a:lnSpc>
              <a:spcPct val="90000"/>
            </a:lnSpc>
            <a:spcBef>
              <a:spcPct val="0"/>
            </a:spcBef>
            <a:spcAft>
              <a:spcPct val="35000"/>
            </a:spcAft>
            <a:buNone/>
          </a:pPr>
          <a:r>
            <a:rPr lang="en-US" sz="1200" kern="1200" dirty="0"/>
            <a:t>Reaffirm next week’s activities</a:t>
          </a:r>
        </a:p>
      </dsp:txBody>
      <dsp:txXfrm>
        <a:off x="2036676" y="-243642"/>
        <a:ext cx="1296600" cy="2835410"/>
      </dsp:txXfrm>
    </dsp:sp>
    <dsp:sp modelId="{9F8A39AF-7606-4448-9279-8F1E8581DFDD}">
      <dsp:nvSpPr>
        <dsp:cNvPr id="0" name=""/>
        <dsp:cNvSpPr/>
      </dsp:nvSpPr>
      <dsp:spPr>
        <a:xfrm>
          <a:off x="3428999" y="-243642"/>
          <a:ext cx="1740403" cy="2835410"/>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kern="1200" dirty="0"/>
            <a:t>Week 3</a:t>
          </a:r>
        </a:p>
      </dsp:txBody>
      <dsp:txXfrm rot="16200000">
        <a:off x="2440522" y="744835"/>
        <a:ext cx="2325036" cy="348080"/>
      </dsp:txXfrm>
    </dsp:sp>
    <dsp:sp modelId="{89BF705B-720A-4A6E-9622-9B6D1F554A50}">
      <dsp:nvSpPr>
        <dsp:cNvPr id="0" name=""/>
        <dsp:cNvSpPr/>
      </dsp:nvSpPr>
      <dsp:spPr>
        <a:xfrm rot="5400000">
          <a:off x="3460716" y="1416831"/>
          <a:ext cx="307029" cy="261060"/>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508BA8-1C11-465E-8357-CD6F01AE6829}">
      <dsp:nvSpPr>
        <dsp:cNvPr id="0" name=""/>
        <dsp:cNvSpPr/>
      </dsp:nvSpPr>
      <dsp:spPr>
        <a:xfrm>
          <a:off x="3777080" y="-243642"/>
          <a:ext cx="1296600" cy="283541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b="1" kern="1200" dirty="0"/>
            <a:t>1 of 4 things Occur</a:t>
          </a:r>
        </a:p>
        <a:p>
          <a:pPr marL="0" lvl="0" indent="0" algn="l" defTabSz="533400">
            <a:lnSpc>
              <a:spcPct val="90000"/>
            </a:lnSpc>
            <a:spcBef>
              <a:spcPct val="0"/>
            </a:spcBef>
            <a:spcAft>
              <a:spcPct val="35000"/>
            </a:spcAft>
            <a:buNone/>
          </a:pPr>
          <a:r>
            <a:rPr lang="en-US" sz="1200" kern="1200" dirty="0"/>
            <a:t>1. They Did it all- Acknowledge!</a:t>
          </a:r>
        </a:p>
        <a:p>
          <a:pPr marL="0" lvl="0" indent="0" algn="l" defTabSz="533400">
            <a:lnSpc>
              <a:spcPct val="90000"/>
            </a:lnSpc>
            <a:spcBef>
              <a:spcPct val="0"/>
            </a:spcBef>
            <a:spcAft>
              <a:spcPct val="35000"/>
            </a:spcAft>
            <a:buNone/>
          </a:pPr>
          <a:r>
            <a:rPr lang="en-US" sz="1200" kern="1200" dirty="0"/>
            <a:t>2. They did some of it – Coach</a:t>
          </a:r>
        </a:p>
        <a:p>
          <a:pPr marL="0" lvl="0" indent="0" algn="l" defTabSz="533400">
            <a:lnSpc>
              <a:spcPct val="90000"/>
            </a:lnSpc>
            <a:spcBef>
              <a:spcPct val="0"/>
            </a:spcBef>
            <a:spcAft>
              <a:spcPct val="35000"/>
            </a:spcAft>
            <a:buNone/>
          </a:pPr>
          <a:r>
            <a:rPr lang="en-US" sz="1200" kern="1200" dirty="0"/>
            <a:t>3. They did none of it – Reaffirm commitment</a:t>
          </a:r>
        </a:p>
        <a:p>
          <a:pPr marL="0" lvl="0" indent="0" algn="l" defTabSz="533400">
            <a:lnSpc>
              <a:spcPct val="90000"/>
            </a:lnSpc>
            <a:spcBef>
              <a:spcPct val="0"/>
            </a:spcBef>
            <a:spcAft>
              <a:spcPct val="35000"/>
            </a:spcAft>
            <a:buNone/>
          </a:pPr>
          <a:r>
            <a:rPr lang="en-US" sz="1200" kern="1200" dirty="0"/>
            <a:t>4. They didn’t show up </a:t>
          </a:r>
        </a:p>
        <a:p>
          <a:pPr marL="0" lvl="0" indent="0" algn="l" defTabSz="533400">
            <a:lnSpc>
              <a:spcPct val="90000"/>
            </a:lnSpc>
            <a:spcBef>
              <a:spcPct val="0"/>
            </a:spcBef>
            <a:spcAft>
              <a:spcPct val="35000"/>
            </a:spcAft>
            <a:buNone/>
          </a:pPr>
          <a:r>
            <a:rPr lang="en-US" sz="1200" kern="1200" dirty="0"/>
            <a:t>Reaffirm next week’s activities</a:t>
          </a:r>
        </a:p>
      </dsp:txBody>
      <dsp:txXfrm>
        <a:off x="3777080" y="-243642"/>
        <a:ext cx="1296600" cy="2835410"/>
      </dsp:txXfrm>
    </dsp:sp>
    <dsp:sp modelId="{C1D9A270-F87F-4BF7-B5F8-7E6159E0ACCE}">
      <dsp:nvSpPr>
        <dsp:cNvPr id="0" name=""/>
        <dsp:cNvSpPr/>
      </dsp:nvSpPr>
      <dsp:spPr>
        <a:xfrm>
          <a:off x="5117591" y="-243642"/>
          <a:ext cx="1740403" cy="2835410"/>
        </a:xfrm>
        <a:prstGeom prst="roundRect">
          <a:avLst>
            <a:gd name="adj" fmla="val 5000"/>
          </a:avLst>
        </a:prstGeom>
        <a:solidFill>
          <a:srgbClr val="4D4D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b="1" kern="1200" dirty="0"/>
            <a:t>Week 4</a:t>
          </a:r>
        </a:p>
      </dsp:txBody>
      <dsp:txXfrm rot="16200000">
        <a:off x="4129114" y="744835"/>
        <a:ext cx="2325036" cy="348080"/>
      </dsp:txXfrm>
    </dsp:sp>
    <dsp:sp modelId="{D2D9D38B-8BA4-4F2F-AC5C-AA491A9DA1F3}">
      <dsp:nvSpPr>
        <dsp:cNvPr id="0" name=""/>
        <dsp:cNvSpPr/>
      </dsp:nvSpPr>
      <dsp:spPr>
        <a:xfrm rot="5400000">
          <a:off x="5262034" y="1416831"/>
          <a:ext cx="307029" cy="261060"/>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5E5BA5-C1E8-42F7-A814-3BFEB2031898}">
      <dsp:nvSpPr>
        <dsp:cNvPr id="0" name=""/>
        <dsp:cNvSpPr/>
      </dsp:nvSpPr>
      <dsp:spPr>
        <a:xfrm>
          <a:off x="5465672" y="-243642"/>
          <a:ext cx="1296600" cy="283541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b="1" kern="1200" dirty="0"/>
            <a:t>1 of 4 things Occur</a:t>
          </a:r>
        </a:p>
        <a:p>
          <a:pPr marL="0" lvl="0" indent="0" algn="l" defTabSz="533400">
            <a:lnSpc>
              <a:spcPct val="90000"/>
            </a:lnSpc>
            <a:spcBef>
              <a:spcPct val="0"/>
            </a:spcBef>
            <a:spcAft>
              <a:spcPct val="35000"/>
            </a:spcAft>
            <a:buNone/>
          </a:pPr>
          <a:r>
            <a:rPr lang="en-US" sz="1200" kern="1200" dirty="0"/>
            <a:t>1. They Did it all- Acknowledge!</a:t>
          </a:r>
        </a:p>
        <a:p>
          <a:pPr marL="0" lvl="0" indent="0" algn="l" defTabSz="533400">
            <a:lnSpc>
              <a:spcPct val="90000"/>
            </a:lnSpc>
            <a:spcBef>
              <a:spcPct val="0"/>
            </a:spcBef>
            <a:spcAft>
              <a:spcPct val="35000"/>
            </a:spcAft>
            <a:buNone/>
          </a:pPr>
          <a:r>
            <a:rPr lang="en-US" sz="1200" b="1" i="0" kern="1200" dirty="0">
              <a:solidFill>
                <a:schemeClr val="bg1"/>
              </a:solidFill>
            </a:rPr>
            <a:t>2. They did some of it – Coach?</a:t>
          </a:r>
        </a:p>
        <a:p>
          <a:pPr marL="0" lvl="0" indent="0" algn="l" defTabSz="533400">
            <a:lnSpc>
              <a:spcPct val="90000"/>
            </a:lnSpc>
            <a:spcBef>
              <a:spcPct val="0"/>
            </a:spcBef>
            <a:spcAft>
              <a:spcPct val="35000"/>
            </a:spcAft>
            <a:buNone/>
          </a:pPr>
          <a:r>
            <a:rPr lang="en-US" sz="1200" kern="1200" dirty="0"/>
            <a:t>3. They did none of it – Reaffirm commitment</a:t>
          </a:r>
        </a:p>
        <a:p>
          <a:pPr marL="0" lvl="0" indent="0" algn="l" defTabSz="533400">
            <a:lnSpc>
              <a:spcPct val="90000"/>
            </a:lnSpc>
            <a:spcBef>
              <a:spcPct val="0"/>
            </a:spcBef>
            <a:spcAft>
              <a:spcPct val="35000"/>
            </a:spcAft>
            <a:buNone/>
          </a:pPr>
          <a:r>
            <a:rPr lang="en-US" sz="1200" kern="1200" dirty="0"/>
            <a:t>4. They didn’t show up.</a:t>
          </a:r>
        </a:p>
        <a:p>
          <a:pPr marL="0" lvl="0" indent="0" algn="l" defTabSz="533400">
            <a:lnSpc>
              <a:spcPct val="90000"/>
            </a:lnSpc>
            <a:spcBef>
              <a:spcPct val="0"/>
            </a:spcBef>
            <a:spcAft>
              <a:spcPct val="35000"/>
            </a:spcAft>
            <a:buNone/>
          </a:pPr>
          <a:r>
            <a:rPr lang="en-US" sz="1200" kern="1200" dirty="0"/>
            <a:t>REVIEW EVIDENCE OF CHANGE</a:t>
          </a:r>
        </a:p>
      </dsp:txBody>
      <dsp:txXfrm>
        <a:off x="5465672" y="-243642"/>
        <a:ext cx="1296600" cy="283541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B1E2B0-1913-49BC-A3EA-BF9CD3C2500C}" type="datetimeFigureOut">
              <a:rPr lang="en-US"/>
              <a:pPr>
                <a:defRPr/>
              </a:pPr>
              <a:t>10/25/2016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DBFCBB9-82D8-4352-B4ED-68B06E83BFB9}" type="slidenum">
              <a:rPr lang="en-US"/>
              <a:pPr>
                <a:defRPr/>
              </a:pPr>
              <a:t>‹#›</a:t>
            </a:fld>
            <a:endParaRPr lang="en-US" dirty="0"/>
          </a:p>
        </p:txBody>
      </p:sp>
    </p:spTree>
    <p:extLst>
      <p:ext uri="{BB962C8B-B14F-4D97-AF65-F5344CB8AC3E}">
        <p14:creationId xmlns:p14="http://schemas.microsoft.com/office/powerpoint/2010/main" val="3901188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D232EB-8A32-4BCC-B015-D61143624DA5}" type="datetimeFigureOut">
              <a:rPr lang="en-US"/>
              <a:pPr>
                <a:defRPr/>
              </a:pPr>
              <a:t>10/25/2016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89E0611-5ADC-4ACF-98A3-FD2724965030}" type="slidenum">
              <a:rPr lang="en-US"/>
              <a:pPr>
                <a:defRPr/>
              </a:pPr>
              <a:t>‹#›</a:t>
            </a:fld>
            <a:endParaRPr lang="en-US" dirty="0"/>
          </a:p>
        </p:txBody>
      </p:sp>
    </p:spTree>
    <p:extLst>
      <p:ext uri="{BB962C8B-B14F-4D97-AF65-F5344CB8AC3E}">
        <p14:creationId xmlns:p14="http://schemas.microsoft.com/office/powerpoint/2010/main" val="486865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Diffuse coaching resistance ASAP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why are you here?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You’re here for a number of reasons: </a:t>
            </a:r>
          </a:p>
          <a:p>
            <a:r>
              <a:rPr lang="en-US" sz="1200" b="0" i="0" u="none" strike="noStrike" kern="1200" baseline="0" dirty="0">
                <a:solidFill>
                  <a:schemeClr val="tx1"/>
                </a:solidFill>
                <a:latin typeface="+mn-lt"/>
                <a:ea typeface="+mn-ea"/>
                <a:cs typeface="+mn-cs"/>
              </a:rPr>
              <a:t>o You are a believer that coaching will increase your performance – or – </a:t>
            </a:r>
          </a:p>
          <a:p>
            <a:r>
              <a:rPr lang="en-US" sz="1200" b="0" i="0" u="none" strike="noStrike" kern="1200" baseline="0" dirty="0">
                <a:solidFill>
                  <a:schemeClr val="tx1"/>
                </a:solidFill>
                <a:latin typeface="+mn-lt"/>
                <a:ea typeface="+mn-ea"/>
                <a:cs typeface="+mn-cs"/>
              </a:rPr>
              <a:t>o You were told to be here – or – </a:t>
            </a:r>
          </a:p>
          <a:p>
            <a:r>
              <a:rPr lang="en-US" sz="1200" b="0" i="0" u="none" strike="noStrike" kern="1200" baseline="0" dirty="0">
                <a:solidFill>
                  <a:schemeClr val="tx1"/>
                </a:solidFill>
                <a:latin typeface="+mn-lt"/>
                <a:ea typeface="+mn-ea"/>
                <a:cs typeface="+mn-cs"/>
              </a:rPr>
              <a:t>o You wanted to come but are a little skeptical about what type of ROI you can expect from coaching</a:t>
            </a:r>
          </a:p>
          <a:p>
            <a:r>
              <a:rPr lang="en-US" sz="1200" b="0" i="0" u="none" strike="noStrike" kern="1200" baseline="0" dirty="0">
                <a:solidFill>
                  <a:schemeClr val="tx1"/>
                </a:solidFill>
                <a:latin typeface="+mn-lt"/>
                <a:ea typeface="+mn-ea"/>
                <a:cs typeface="+mn-cs"/>
              </a:rPr>
              <a:t>Or you’re already coaching and looking for some more best practices to increase the impact of your coaching.</a:t>
            </a:r>
          </a:p>
          <a:p>
            <a:r>
              <a:rPr lang="en-US" sz="1200" b="0" i="0" u="none" strike="noStrike" kern="1200" baseline="0" dirty="0">
                <a:solidFill>
                  <a:schemeClr val="tx1"/>
                </a:solidFill>
                <a:latin typeface="+mn-lt"/>
                <a:ea typeface="+mn-ea"/>
                <a:cs typeface="+mn-cs"/>
              </a:rPr>
              <a:t>Or you haven't coached as of yet and are looking for a proven framework you can use and how to get buy in around coaching from your team.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Regardless of why you came, know that there are 5 </a:t>
            </a:r>
            <a:r>
              <a:rPr lang="en-US" sz="1200" b="1" i="0" u="none" strike="noStrike" kern="1200" baseline="0" dirty="0">
                <a:solidFill>
                  <a:schemeClr val="tx1"/>
                </a:solidFill>
                <a:latin typeface="+mn-lt"/>
                <a:ea typeface="+mn-ea"/>
                <a:cs typeface="+mn-cs"/>
              </a:rPr>
              <a:t>things </a:t>
            </a:r>
            <a:r>
              <a:rPr lang="en-US" sz="1200" b="0" i="0" u="none" strike="noStrike" kern="1200" baseline="0" dirty="0">
                <a:solidFill>
                  <a:schemeClr val="tx1"/>
                </a:solidFill>
                <a:latin typeface="+mn-lt"/>
                <a:ea typeface="+mn-ea"/>
                <a:cs typeface="+mn-cs"/>
              </a:rPr>
              <a:t>this course will answer: </a:t>
            </a:r>
          </a:p>
          <a:p>
            <a:pPr marL="514350" indent="-514350" eaLnBrk="1" hangingPunct="1">
              <a:lnSpc>
                <a:spcPct val="80000"/>
              </a:lnSpc>
              <a:spcAft>
                <a:spcPts val="1800"/>
              </a:spcAft>
              <a:buClr>
                <a:srgbClr val="00823B"/>
              </a:buClr>
              <a:buFont typeface="+mj-lt"/>
              <a:buAutoNum type="arabicPeriod"/>
              <a:defRPr/>
            </a:pPr>
            <a:r>
              <a:rPr lang="en-US" sz="1200" dirty="0"/>
              <a:t>What is Coaching?</a:t>
            </a:r>
          </a:p>
          <a:p>
            <a:pPr marL="514350" indent="-514350" eaLnBrk="1" hangingPunct="1">
              <a:lnSpc>
                <a:spcPct val="80000"/>
              </a:lnSpc>
              <a:spcAft>
                <a:spcPts val="1800"/>
              </a:spcAft>
              <a:buClr>
                <a:srgbClr val="00823B"/>
              </a:buClr>
              <a:buFont typeface="+mj-lt"/>
              <a:buAutoNum type="arabicPeriod"/>
              <a:defRPr/>
            </a:pPr>
            <a:r>
              <a:rPr lang="en-US" sz="1200" dirty="0"/>
              <a:t>When should you coach your people?</a:t>
            </a:r>
          </a:p>
          <a:p>
            <a:pPr marL="514350" indent="-514350" eaLnBrk="1" hangingPunct="1">
              <a:lnSpc>
                <a:spcPct val="80000"/>
              </a:lnSpc>
              <a:spcAft>
                <a:spcPts val="1800"/>
              </a:spcAft>
              <a:buClr>
                <a:srgbClr val="00823B"/>
              </a:buClr>
              <a:buFont typeface="+mj-lt"/>
              <a:buAutoNum type="arabicPeriod"/>
              <a:defRPr/>
            </a:pPr>
            <a:r>
              <a:rPr lang="en-US" sz="1200" dirty="0"/>
              <a:t>How should you coach your people?</a:t>
            </a:r>
          </a:p>
          <a:p>
            <a:pPr marL="514350" indent="-514350" eaLnBrk="1" hangingPunct="1">
              <a:lnSpc>
                <a:spcPct val="150000"/>
              </a:lnSpc>
              <a:spcAft>
                <a:spcPts val="1800"/>
              </a:spcAft>
              <a:buClr>
                <a:srgbClr val="00823B"/>
              </a:buClr>
              <a:buFont typeface="+mj-lt"/>
              <a:buAutoNum type="arabicPeriod"/>
              <a:defRPr/>
            </a:pPr>
            <a:r>
              <a:rPr lang="en-US" sz="1200" u="sng" dirty="0"/>
              <a:t>Why</a:t>
            </a:r>
            <a:r>
              <a:rPr lang="en-US" sz="1200" dirty="0"/>
              <a:t> should coaching your people be your #1 priority that generates a return on investment for you? </a:t>
            </a:r>
          </a:p>
          <a:p>
            <a:r>
              <a:rPr lang="en-US" sz="1200" b="0" i="0" u="none" strike="noStrike" kern="1200" baseline="0" dirty="0">
                <a:solidFill>
                  <a:schemeClr val="tx1"/>
                </a:solidFill>
                <a:latin typeface="+mn-lt"/>
                <a:ea typeface="+mn-ea"/>
                <a:cs typeface="+mn-cs"/>
              </a:rPr>
              <a:t> </a:t>
            </a:r>
          </a:p>
          <a:p>
            <a:pPr>
              <a:defRPr/>
            </a:pPr>
            <a:r>
              <a:rPr lang="en-US" dirty="0"/>
              <a:t>And ultimately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84456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Brief look at program flow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a very high-level look at the flow of our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Briefly walk through slide for each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Facilitation Tips: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Note that this is not a traditional agenda review…just introducing structure…want to get them more involved before get into agenda specifics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Explain that Day One sets the </a:t>
            </a:r>
            <a:r>
              <a:rPr lang="en-US" sz="1200" b="1" i="0" u="none" strike="noStrike" kern="1200" baseline="0" dirty="0">
                <a:solidFill>
                  <a:schemeClr val="tx1"/>
                </a:solidFill>
                <a:latin typeface="+mn-lt"/>
                <a:ea typeface="+mn-ea"/>
                <a:cs typeface="+mn-cs"/>
              </a:rPr>
              <a:t>foundation</a:t>
            </a:r>
            <a:r>
              <a:rPr lang="en-US" sz="1200" b="0" i="0" u="none" strike="noStrike" kern="1200" baseline="0" dirty="0">
                <a:solidFill>
                  <a:schemeClr val="tx1"/>
                </a:solidFill>
                <a:latin typeface="+mn-lt"/>
                <a:ea typeface="+mn-ea"/>
                <a:cs typeface="+mn-cs"/>
              </a:rPr>
              <a:t>, Day Two goes </a:t>
            </a:r>
            <a:r>
              <a:rPr lang="en-US" sz="1200" b="1" i="0" u="none" strike="noStrike" kern="1200" baseline="0" dirty="0">
                <a:solidFill>
                  <a:schemeClr val="tx1"/>
                </a:solidFill>
                <a:latin typeface="+mn-lt"/>
                <a:ea typeface="+mn-ea"/>
                <a:cs typeface="+mn-cs"/>
              </a:rPr>
              <a:t>deeper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Set the expectation </a:t>
            </a:r>
            <a:r>
              <a:rPr lang="en-US" sz="1200" b="0" i="0" u="none" strike="noStrike" kern="1200" baseline="0" dirty="0">
                <a:solidFill>
                  <a:schemeClr val="tx1"/>
                </a:solidFill>
                <a:latin typeface="+mn-lt"/>
                <a:ea typeface="+mn-ea"/>
                <a:cs typeface="+mn-cs"/>
              </a:rPr>
              <a:t>– At end of Day One some managers will see how the framework works but will be looking for more of a </a:t>
            </a:r>
            <a:r>
              <a:rPr lang="en-US" sz="1200" b="1" i="0" u="none" strike="noStrike" kern="1200" baseline="0" dirty="0">
                <a:solidFill>
                  <a:schemeClr val="tx1"/>
                </a:solidFill>
                <a:latin typeface="+mn-lt"/>
                <a:ea typeface="+mn-ea"/>
                <a:cs typeface="+mn-cs"/>
              </a:rPr>
              <a:t>‘sales specific’ </a:t>
            </a:r>
            <a:r>
              <a:rPr lang="en-US" sz="1200" b="0" i="0" u="none" strike="noStrike" kern="1200" baseline="0" dirty="0">
                <a:solidFill>
                  <a:schemeClr val="tx1"/>
                </a:solidFill>
                <a:latin typeface="+mn-lt"/>
                <a:ea typeface="+mn-ea"/>
                <a:cs typeface="+mn-cs"/>
              </a:rPr>
              <a:t>coaching framework. Before you hear this, be clear that today is about pouring the foundation. Day two goes deeper into relevant, specific, sales scenarios. It’s important to set this expectation now.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r>
              <a:rPr lang="en-US" sz="1200" b="1" i="1" u="none" strike="noStrike" kern="1200" baseline="0" dirty="0">
                <a:solidFill>
                  <a:schemeClr val="tx1"/>
                </a:solidFill>
                <a:latin typeface="+mn-lt"/>
                <a:ea typeface="+mn-ea"/>
                <a:cs typeface="+mn-cs"/>
              </a:rPr>
              <a:t>Let’s take a look at a few logistics to maximize the time we spend together… </a:t>
            </a:r>
            <a:endParaRPr lang="en-US" b="1" dirty="0"/>
          </a:p>
          <a:p>
            <a:pPr eaLnBrk="1" hangingPunct="1">
              <a:spcBef>
                <a:spcPct val="0"/>
              </a:spcBef>
            </a:pPr>
            <a:endParaRPr lang="en-US" dirty="0"/>
          </a:p>
          <a:p>
            <a:pPr eaLnBrk="1" hangingPunct="1">
              <a:spcBef>
                <a:spcPct val="0"/>
              </a:spcBef>
            </a:pPr>
            <a:r>
              <a:rPr lang="en-US" b="1" dirty="0"/>
              <a:t>Facilitator: </a:t>
            </a:r>
            <a:r>
              <a:rPr lang="en-US" dirty="0"/>
              <a:t>you can go through the outline of day one and two very briefly.</a:t>
            </a:r>
          </a:p>
          <a:p>
            <a:pPr eaLnBrk="1" hangingPunct="1">
              <a:spcBef>
                <a:spcPct val="0"/>
              </a:spcBef>
            </a:pPr>
            <a:endParaRPr lang="en-US" dirty="0"/>
          </a:p>
          <a:p>
            <a:pPr eaLnBrk="1" hangingPunct="1">
              <a:spcBef>
                <a:spcPct val="0"/>
              </a:spcBef>
            </a:pPr>
            <a:r>
              <a:rPr lang="en-US" b="1" dirty="0"/>
              <a:t>NOTE</a:t>
            </a:r>
            <a:r>
              <a:rPr lang="en-US" dirty="0"/>
              <a:t>: sometimes class times will change so make sure they are reflected in this schedule. For example, some times the class starts at 9am, 8:30am or if people are flying in that morning it may start at 9:30 am. Of course this pushes the day a little longer. However, for day 2 I would also suggest and take a poll with the audience to start day 2 earlier since some people may have to leave early to catch a flight. I would suggest starting day 2 as early as 8am and let them know for two reasons. We will end earlier and I don’t want anyone to miss any valuable content that will make you more successful as a manager. </a:t>
            </a:r>
          </a:p>
          <a:p>
            <a:pPr eaLnBrk="1" hangingPunct="1">
              <a:spcBef>
                <a:spcPct val="0"/>
              </a:spcBef>
            </a:pPr>
            <a:endParaRPr lang="en-US" dirty="0"/>
          </a:p>
          <a:p>
            <a:pPr eaLnBrk="1" hangingPunct="1">
              <a:spcBef>
                <a:spcPct val="0"/>
              </a:spcBef>
            </a:pPr>
            <a:r>
              <a:rPr lang="en-US" b="1" dirty="0"/>
              <a:t>NOTE</a:t>
            </a:r>
            <a:r>
              <a:rPr lang="en-US" dirty="0"/>
              <a:t>: I find that if you start at 8am on Day 2, you can wrap up at around 4pm on the second day as long as you keep the audience focused and don’t get caught up in the weeds with questions that will throw you off track. </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153-BDCD-482B-A1FA-1F8EE746A0A8}" type="slidenum">
              <a:rPr lang="en-US" smtClean="0">
                <a:latin typeface="Arial" pitchFamily="34" charset="0"/>
              </a:rPr>
              <a:pPr>
                <a:defRPr/>
              </a:pPr>
              <a:t>10</a:t>
            </a:fld>
            <a:endParaRPr lang="en-US" dirty="0">
              <a:latin typeface="Arial" pitchFamily="34" charset="0"/>
            </a:endParaRPr>
          </a:p>
        </p:txBody>
      </p:sp>
    </p:spTree>
    <p:extLst>
      <p:ext uri="{BB962C8B-B14F-4D97-AF65-F5344CB8AC3E}">
        <p14:creationId xmlns:p14="http://schemas.microsoft.com/office/powerpoint/2010/main" val="6786348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b="1" dirty="0"/>
              <a:t>TIME: 2 MINUTES</a:t>
            </a:r>
          </a:p>
          <a:p>
            <a:pPr eaLnBrk="1" hangingPunct="1">
              <a:spcBef>
                <a:spcPct val="0"/>
              </a:spcBef>
            </a:pPr>
            <a:r>
              <a:rPr lang="en-US" dirty="0"/>
              <a:t>You must make a fundamental shift in what you feel your role is – READ HEADER</a:t>
            </a:r>
            <a:r>
              <a:rPr lang="en-US" baseline="0" dirty="0"/>
              <a:t> OF SLIDE</a:t>
            </a:r>
          </a:p>
          <a:p>
            <a:pPr eaLnBrk="1" hangingPunct="1">
              <a:spcBef>
                <a:spcPct val="0"/>
              </a:spcBef>
            </a:pPr>
            <a:r>
              <a:rPr lang="en-US" dirty="0"/>
              <a:t> not solve problem solve: BUT MAKE YOUR PEOPLE MORE VALUABLE. </a:t>
            </a:r>
          </a:p>
          <a:p>
            <a:pPr eaLnBrk="1" hangingPunct="1">
              <a:spcBef>
                <a:spcPct val="0"/>
              </a:spcBef>
            </a:pPr>
            <a:endParaRPr lang="en-US" dirty="0"/>
          </a:p>
          <a:p>
            <a:pPr eaLnBrk="1" hangingPunct="1">
              <a:spcBef>
                <a:spcPct val="0"/>
              </a:spcBef>
            </a:pPr>
            <a:r>
              <a:rPr lang="en-US" b="1" dirty="0"/>
              <a:t>Read through slide. And discuss.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Interaction point: Why do managers feel they NEED to have all the answers?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powerful to be the S.M.E. </a:t>
            </a:r>
          </a:p>
          <a:p>
            <a:r>
              <a:rPr lang="en-US" sz="1200" b="0" i="0" u="none" strike="noStrike" kern="1200" baseline="0" dirty="0">
                <a:solidFill>
                  <a:schemeClr val="tx1"/>
                </a:solidFill>
                <a:latin typeface="+mn-lt"/>
                <a:ea typeface="+mn-ea"/>
                <a:cs typeface="+mn-cs"/>
              </a:rPr>
              <a:t>o Want their people to know they’re the boss </a:t>
            </a:r>
          </a:p>
          <a:p>
            <a:r>
              <a:rPr lang="en-US" sz="1200" b="0" i="0" u="none" strike="noStrike" kern="1200" baseline="0" dirty="0">
                <a:solidFill>
                  <a:schemeClr val="tx1"/>
                </a:solidFill>
                <a:latin typeface="+mn-lt"/>
                <a:ea typeface="+mn-ea"/>
                <a:cs typeface="+mn-cs"/>
              </a:rPr>
              <a:t>o Need to feel important – LOVE to be loved </a:t>
            </a:r>
          </a:p>
          <a:p>
            <a:r>
              <a:rPr lang="en-US" sz="1200" b="0" i="0" u="none" strike="noStrike" kern="1200" baseline="0" dirty="0">
                <a:solidFill>
                  <a:schemeClr val="tx1"/>
                </a:solidFill>
                <a:latin typeface="+mn-lt"/>
                <a:ea typeface="+mn-ea"/>
                <a:cs typeface="+mn-cs"/>
              </a:rPr>
              <a:t>o Want people to ask for help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Eventually you will hear or you share: Our</a:t>
            </a:r>
            <a:r>
              <a:rPr lang="en-US" baseline="0" dirty="0"/>
              <a:t> people expect this. This is my job. This is why I was hired as  manager. Then get to the real core issue: </a:t>
            </a:r>
            <a:r>
              <a:rPr lang="en-US" dirty="0"/>
              <a:t>We love to be needed, be the subject matter expert, feel important, WE feel the love, etc.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Want to be accepted, acknowledged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Does having the answers mean you’re a great manager? How much training did your company give you so that you were able to </a:t>
            </a:r>
            <a:r>
              <a:rPr lang="en-US" sz="1200" b="1" i="0" u="none" strike="noStrike" kern="1200" baseline="0" dirty="0">
                <a:solidFill>
                  <a:schemeClr val="tx1"/>
                </a:solidFill>
                <a:latin typeface="+mn-lt"/>
                <a:ea typeface="+mn-ea"/>
                <a:cs typeface="+mn-cs"/>
              </a:rPr>
              <a:t>effectively transition </a:t>
            </a:r>
            <a:r>
              <a:rPr lang="en-US" sz="1200" b="0" i="0" u="none" strike="noStrike" kern="1200" baseline="0" dirty="0">
                <a:solidFill>
                  <a:schemeClr val="tx1"/>
                </a:solidFill>
                <a:latin typeface="+mn-lt"/>
                <a:ea typeface="+mn-ea"/>
                <a:cs typeface="+mn-cs"/>
              </a:rPr>
              <a:t>into this position with the right new skill set as coach? A</a:t>
            </a:r>
            <a:r>
              <a:rPr lang="en-US" dirty="0"/>
              <a:t>nd so we have learned the wrong lesson, typically from our boss or our past experiences being managed. So you having walked in their shoes is both your blessing and curse.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We’ve learned the wrong lesson, typically from our boss or past experience </a:t>
            </a:r>
          </a:p>
          <a:p>
            <a:r>
              <a:rPr lang="en-US" sz="1200" b="0" i="0" u="none" strike="noStrike" kern="1200" baseline="0" dirty="0">
                <a:solidFill>
                  <a:schemeClr val="tx1"/>
                </a:solidFill>
                <a:latin typeface="+mn-lt"/>
                <a:ea typeface="+mn-ea"/>
                <a:cs typeface="+mn-cs"/>
              </a:rPr>
              <a:t>My </a:t>
            </a:r>
            <a:r>
              <a:rPr lang="en-US" sz="1200" b="1" i="0" u="none" strike="noStrike" kern="1200" baseline="0" dirty="0">
                <a:solidFill>
                  <a:schemeClr val="tx1"/>
                </a:solidFill>
                <a:latin typeface="+mn-lt"/>
                <a:ea typeface="+mn-ea"/>
                <a:cs typeface="+mn-cs"/>
              </a:rPr>
              <a:t>Value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Being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S.M.E </a:t>
            </a:r>
          </a:p>
          <a:p>
            <a:pPr eaLnBrk="1" hangingPunct="1">
              <a:spcBef>
                <a:spcPct val="0"/>
              </a:spcBef>
            </a:pPr>
            <a:endParaRPr lang="en-US" dirty="0"/>
          </a:p>
          <a:p>
            <a:pPr eaLnBrk="1" hangingPunct="1">
              <a:spcBef>
                <a:spcPct val="0"/>
              </a:spcBef>
            </a:pPr>
            <a:r>
              <a:rPr lang="en-US" b="1" dirty="0"/>
              <a:t>MOVE</a:t>
            </a:r>
            <a:r>
              <a:rPr lang="en-US" b="1" baseline="0" dirty="0"/>
              <a:t> TO NEXT SLIDE</a:t>
            </a:r>
          </a:p>
          <a:p>
            <a:pPr eaLnBrk="1" hangingPunct="1">
              <a:spcBef>
                <a:spcPct val="0"/>
              </a:spcBef>
            </a:pP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8A9E7-318C-4017-9E0D-447E41103758}" type="slidenum">
              <a:rPr lang="en-US" smtClean="0">
                <a:solidFill>
                  <a:srgbClr val="000000"/>
                </a:solidFill>
              </a:rPr>
              <a:pPr fontAlgn="base">
                <a:spcBef>
                  <a:spcPct val="0"/>
                </a:spcBef>
                <a:spcAft>
                  <a:spcPct val="0"/>
                </a:spcAft>
                <a:defRPr/>
              </a:pPr>
              <a:t>107</a:t>
            </a:fld>
            <a:endParaRPr lang="en-US" dirty="0">
              <a:solidFill>
                <a:srgbClr val="000000"/>
              </a:solidFill>
            </a:endParaRPr>
          </a:p>
        </p:txBody>
      </p:sp>
    </p:spTree>
    <p:extLst>
      <p:ext uri="{BB962C8B-B14F-4D97-AF65-F5344CB8AC3E}">
        <p14:creationId xmlns:p14="http://schemas.microsoft.com/office/powerpoint/2010/main" val="18777647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b="1" dirty="0"/>
              <a:t>TIME: 2 MINUTES</a:t>
            </a:r>
          </a:p>
          <a:p>
            <a:pPr eaLnBrk="1" hangingPunct="1">
              <a:spcBef>
                <a:spcPct val="0"/>
              </a:spcBef>
            </a:pPr>
            <a:r>
              <a:rPr lang="en-US" dirty="0"/>
              <a:t>You must make a fundamental shift in what you feel your role is – READ HEADER</a:t>
            </a:r>
            <a:r>
              <a:rPr lang="en-US" baseline="0" dirty="0"/>
              <a:t> OF SLIDE</a:t>
            </a:r>
          </a:p>
          <a:p>
            <a:pPr eaLnBrk="1" hangingPunct="1">
              <a:spcBef>
                <a:spcPct val="0"/>
              </a:spcBef>
            </a:pPr>
            <a:r>
              <a:rPr lang="en-US" dirty="0"/>
              <a:t> not solve problem solve: BUT MAKE YOUR PEOPLE MORE VALUABLE. </a:t>
            </a:r>
          </a:p>
          <a:p>
            <a:pPr eaLnBrk="1" hangingPunct="1">
              <a:spcBef>
                <a:spcPct val="0"/>
              </a:spcBef>
            </a:pPr>
            <a:endParaRPr lang="en-US" dirty="0"/>
          </a:p>
          <a:p>
            <a:pPr eaLnBrk="1" hangingPunct="1">
              <a:spcBef>
                <a:spcPct val="0"/>
              </a:spcBef>
            </a:pPr>
            <a:r>
              <a:rPr lang="en-US" b="1" dirty="0"/>
              <a:t>Read through slide. And discuss.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Interaction point: Why do managers feel they NEED to have all the answers?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powerful to be the S.M.E. </a:t>
            </a:r>
          </a:p>
          <a:p>
            <a:r>
              <a:rPr lang="en-US" sz="1200" b="0" i="0" u="none" strike="noStrike" kern="1200" baseline="0" dirty="0">
                <a:solidFill>
                  <a:schemeClr val="tx1"/>
                </a:solidFill>
                <a:latin typeface="+mn-lt"/>
                <a:ea typeface="+mn-ea"/>
                <a:cs typeface="+mn-cs"/>
              </a:rPr>
              <a:t>o Want their people to know they’re the boss </a:t>
            </a:r>
          </a:p>
          <a:p>
            <a:r>
              <a:rPr lang="en-US" sz="1200" b="0" i="0" u="none" strike="noStrike" kern="1200" baseline="0" dirty="0">
                <a:solidFill>
                  <a:schemeClr val="tx1"/>
                </a:solidFill>
                <a:latin typeface="+mn-lt"/>
                <a:ea typeface="+mn-ea"/>
                <a:cs typeface="+mn-cs"/>
              </a:rPr>
              <a:t>o Need to feel important – LOVE to be loved </a:t>
            </a:r>
          </a:p>
          <a:p>
            <a:r>
              <a:rPr lang="en-US" sz="1200" b="0" i="0" u="none" strike="noStrike" kern="1200" baseline="0" dirty="0">
                <a:solidFill>
                  <a:schemeClr val="tx1"/>
                </a:solidFill>
                <a:latin typeface="+mn-lt"/>
                <a:ea typeface="+mn-ea"/>
                <a:cs typeface="+mn-cs"/>
              </a:rPr>
              <a:t>o Want people to ask for help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Eventually you will hear or you share: Our</a:t>
            </a:r>
            <a:r>
              <a:rPr lang="en-US" baseline="0" dirty="0"/>
              <a:t> people expect this. This is my job. This is why I was hired as  manager. Then get to the real core issue: </a:t>
            </a:r>
            <a:r>
              <a:rPr lang="en-US" dirty="0"/>
              <a:t>We love to be needed, be the subject matter expert, feel important, WE feel the love, etc.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Want to be accepted, acknowledged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Does having the answers mean you’re a great manager? How much training did your company give you so that you were able to </a:t>
            </a:r>
            <a:r>
              <a:rPr lang="en-US" sz="1200" b="1" i="0" u="none" strike="noStrike" kern="1200" baseline="0" dirty="0">
                <a:solidFill>
                  <a:schemeClr val="tx1"/>
                </a:solidFill>
                <a:latin typeface="+mn-lt"/>
                <a:ea typeface="+mn-ea"/>
                <a:cs typeface="+mn-cs"/>
              </a:rPr>
              <a:t>effectively transition </a:t>
            </a:r>
            <a:r>
              <a:rPr lang="en-US" sz="1200" b="0" i="0" u="none" strike="noStrike" kern="1200" baseline="0" dirty="0">
                <a:solidFill>
                  <a:schemeClr val="tx1"/>
                </a:solidFill>
                <a:latin typeface="+mn-lt"/>
                <a:ea typeface="+mn-ea"/>
                <a:cs typeface="+mn-cs"/>
              </a:rPr>
              <a:t>into this position with the right new skill set as coach? A</a:t>
            </a:r>
            <a:r>
              <a:rPr lang="en-US" dirty="0"/>
              <a:t>nd so we have learned the wrong lesson, typically from our boss or our past experiences being managed. So you having walked in their shoes is both your blessing and curse.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We’ve learned the wrong lesson, typically from our boss or past experience </a:t>
            </a:r>
          </a:p>
          <a:p>
            <a:r>
              <a:rPr lang="en-US" sz="1200" b="0" i="0" u="none" strike="noStrike" kern="1200" baseline="0" dirty="0">
                <a:solidFill>
                  <a:schemeClr val="tx1"/>
                </a:solidFill>
                <a:latin typeface="+mn-lt"/>
                <a:ea typeface="+mn-ea"/>
                <a:cs typeface="+mn-cs"/>
              </a:rPr>
              <a:t>My </a:t>
            </a:r>
            <a:r>
              <a:rPr lang="en-US" sz="1200" b="1" i="0" u="none" strike="noStrike" kern="1200" baseline="0" dirty="0">
                <a:solidFill>
                  <a:schemeClr val="tx1"/>
                </a:solidFill>
                <a:latin typeface="+mn-lt"/>
                <a:ea typeface="+mn-ea"/>
                <a:cs typeface="+mn-cs"/>
              </a:rPr>
              <a:t>Value </a:t>
            </a:r>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Being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S.M.E </a:t>
            </a:r>
          </a:p>
          <a:p>
            <a:pPr eaLnBrk="1" hangingPunct="1">
              <a:spcBef>
                <a:spcPct val="0"/>
              </a:spcBef>
            </a:pPr>
            <a:endParaRPr lang="en-US" dirty="0"/>
          </a:p>
          <a:p>
            <a:pPr eaLnBrk="1" hangingPunct="1">
              <a:spcBef>
                <a:spcPct val="0"/>
              </a:spcBef>
            </a:pPr>
            <a:r>
              <a:rPr lang="en-US" b="1" dirty="0"/>
              <a:t>MOVE</a:t>
            </a:r>
            <a:r>
              <a:rPr lang="en-US" b="1" baseline="0" dirty="0"/>
              <a:t> TO NEXT SLIDE</a:t>
            </a:r>
          </a:p>
          <a:p>
            <a:pPr eaLnBrk="1" hangingPunct="1">
              <a:spcBef>
                <a:spcPct val="0"/>
              </a:spcBef>
            </a:pP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8A9E7-318C-4017-9E0D-447E41103758}" type="slidenum">
              <a:rPr lang="en-US" smtClean="0">
                <a:solidFill>
                  <a:srgbClr val="000000"/>
                </a:solidFill>
              </a:rPr>
              <a:pPr fontAlgn="base">
                <a:spcBef>
                  <a:spcPct val="0"/>
                </a:spcBef>
                <a:spcAft>
                  <a:spcPct val="0"/>
                </a:spcAft>
                <a:defRPr/>
              </a:pPr>
              <a:t>108</a:t>
            </a:fld>
            <a:endParaRPr lang="en-US" dirty="0">
              <a:solidFill>
                <a:srgbClr val="000000"/>
              </a:solidFill>
            </a:endParaRPr>
          </a:p>
        </p:txBody>
      </p:sp>
    </p:spTree>
    <p:extLst>
      <p:ext uri="{BB962C8B-B14F-4D97-AF65-F5344CB8AC3E}">
        <p14:creationId xmlns:p14="http://schemas.microsoft.com/office/powerpoint/2010/main" val="18777647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4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Paradigm shift – your role is NOT problem solver or S.M.E.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To be a great coach, you need to relinquish your role as problem solver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pPr eaLnBrk="1" hangingPunct="1">
              <a:spcBef>
                <a:spcPct val="0"/>
              </a:spcBef>
            </a:pPr>
            <a:r>
              <a:rPr lang="en-US" b="1" dirty="0"/>
              <a:t>TOP HEADER. </a:t>
            </a:r>
            <a:r>
              <a:rPr lang="en-US" dirty="0"/>
              <a:t>And herein lies the greatest paradox of management. We</a:t>
            </a:r>
            <a:r>
              <a:rPr lang="en-US" baseline="0" dirty="0"/>
              <a:t> create the very problems we want to avoid. </a:t>
            </a:r>
          </a:p>
          <a:p>
            <a:pPr eaLnBrk="1" hangingPunct="1">
              <a:spcBef>
                <a:spcPct val="0"/>
              </a:spcBef>
            </a:pPr>
            <a:r>
              <a:rPr lang="en-US" baseline="0" dirty="0"/>
              <a:t>Think about it, every manager wants a team of independent, accountable people however, what message do you send every time you give them a solution?</a:t>
            </a:r>
            <a:endParaRPr lang="en-US" dirty="0"/>
          </a:p>
          <a:p>
            <a:pPr eaLnBrk="1" hangingPunct="1">
              <a:spcBef>
                <a:spcPct val="0"/>
              </a:spcBef>
            </a:pPr>
            <a:r>
              <a:rPr lang="en-US" dirty="0"/>
              <a:t>Example: You come to me with a problem, I think about</a:t>
            </a:r>
            <a:r>
              <a:rPr lang="en-US" baseline="0" dirty="0"/>
              <a:t> </a:t>
            </a:r>
            <a:r>
              <a:rPr lang="en-US" dirty="0"/>
              <a:t>my experience and I say, I’ve been there, here’s what we’re going to do.  What is the message there?  Depend on me.  And here’s the real irony.</a:t>
            </a:r>
          </a:p>
          <a:p>
            <a:pPr eaLnBrk="1" hangingPunct="1">
              <a:spcBef>
                <a:spcPct val="0"/>
              </a:spcBef>
            </a:pPr>
            <a:r>
              <a:rPr lang="en-US" dirty="0"/>
              <a:t>What about when it doesn’t work.  Then it’s my fault, right.  Because we’re not allowing them to self-generate, we can’t hold them accountable. They get to say my hands are clean boss. You just told me what to do.  </a:t>
            </a:r>
          </a:p>
          <a:p>
            <a:r>
              <a:rPr lang="en-US" sz="1200" b="0" i="0" u="none" strike="noStrike" kern="1200" baseline="0" dirty="0">
                <a:solidFill>
                  <a:schemeClr val="tx1"/>
                </a:solidFill>
                <a:latin typeface="+mn-lt"/>
                <a:ea typeface="+mn-ea"/>
                <a:cs typeface="+mn-cs"/>
              </a:rPr>
              <a:t>Here lies the greatest paradox of management: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We create what we want to avoid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We create an environment/expectation of </a:t>
            </a:r>
            <a:r>
              <a:rPr lang="en-US" sz="1200" b="0" i="1" u="none" strike="noStrike" kern="1200" baseline="0" dirty="0">
                <a:solidFill>
                  <a:schemeClr val="tx1"/>
                </a:solidFill>
                <a:latin typeface="+mn-lt"/>
                <a:ea typeface="+mn-ea"/>
                <a:cs typeface="+mn-cs"/>
              </a:rPr>
              <a:t>“If you have a problem, it’s my job to give you the answer” </a:t>
            </a:r>
            <a:r>
              <a:rPr lang="en-US" sz="1200" b="0" i="0" u="none" strike="noStrike" kern="1200" baseline="0" dirty="0">
                <a:solidFill>
                  <a:schemeClr val="tx1"/>
                </a:solidFill>
                <a:latin typeface="+mn-lt"/>
                <a:ea typeface="+mn-ea"/>
                <a:cs typeface="+mn-cs"/>
              </a:rPr>
              <a:t>(so if the answer is wrong, it’s the manager’s fault) </a:t>
            </a:r>
          </a:p>
          <a:p>
            <a:r>
              <a:rPr lang="en-US" sz="1200" b="0" i="0" u="none" strike="noStrike" kern="1200" baseline="0" dirty="0">
                <a:solidFill>
                  <a:schemeClr val="tx1"/>
                </a:solidFill>
                <a:latin typeface="+mn-lt"/>
                <a:ea typeface="+mn-ea"/>
                <a:cs typeface="+mn-cs"/>
              </a:rPr>
              <a:t> This creates </a:t>
            </a:r>
            <a:r>
              <a:rPr lang="en-US" sz="1200" b="1" i="0" u="none" strike="noStrike" kern="1200" baseline="0" dirty="0">
                <a:solidFill>
                  <a:schemeClr val="tx1"/>
                </a:solidFill>
                <a:latin typeface="+mn-lt"/>
                <a:ea typeface="+mn-ea"/>
                <a:cs typeface="+mn-cs"/>
              </a:rPr>
              <a:t>dependency</a:t>
            </a:r>
            <a:r>
              <a:rPr lang="en-US" sz="1200" b="0" i="0" u="none" strike="noStrike" kern="1200" baseline="0" dirty="0">
                <a:solidFill>
                  <a:schemeClr val="tx1"/>
                </a:solidFill>
                <a:latin typeface="+mn-lt"/>
                <a:ea typeface="+mn-ea"/>
                <a:cs typeface="+mn-cs"/>
              </a:rPr>
              <a:t>, less accountability </a:t>
            </a:r>
          </a:p>
          <a:p>
            <a:r>
              <a:rPr lang="en-US" sz="1200" b="0" i="0" u="none" strike="noStrike" kern="1200" baseline="0" dirty="0">
                <a:solidFill>
                  <a:schemeClr val="tx1"/>
                </a:solidFill>
                <a:latin typeface="+mn-lt"/>
                <a:ea typeface="+mn-ea"/>
                <a:cs typeface="+mn-cs"/>
              </a:rPr>
              <a:t> So while we want our people to be smart, independent, self-sufficient, empowered </a:t>
            </a:r>
          </a:p>
          <a:p>
            <a:r>
              <a:rPr lang="en-US" sz="1200" b="0" i="0" u="none" strike="noStrike" kern="1200" baseline="0" dirty="0">
                <a:solidFill>
                  <a:schemeClr val="tx1"/>
                </a:solidFill>
                <a:latin typeface="+mn-lt"/>
                <a:ea typeface="+mn-ea"/>
                <a:cs typeface="+mn-cs"/>
              </a:rPr>
              <a:t> We are robbing them of the very traits we want to instill by giving them all the answers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what does </a:t>
            </a:r>
            <a:r>
              <a:rPr lang="en-US" sz="1200" b="1" i="0" u="none" strike="noStrike" kern="1200" baseline="0" dirty="0">
                <a:solidFill>
                  <a:schemeClr val="tx1"/>
                </a:solidFill>
                <a:latin typeface="+mn-lt"/>
                <a:ea typeface="+mn-ea"/>
                <a:cs typeface="+mn-cs"/>
              </a:rPr>
              <a:t>empowerment </a:t>
            </a:r>
            <a:r>
              <a:rPr lang="en-US" sz="1200" b="0" i="0" u="none" strike="noStrike" kern="1200" baseline="0" dirty="0">
                <a:solidFill>
                  <a:schemeClr val="tx1"/>
                </a:solidFill>
                <a:latin typeface="+mn-lt"/>
                <a:ea typeface="+mn-ea"/>
                <a:cs typeface="+mn-cs"/>
              </a:rPr>
              <a:t>mean? </a:t>
            </a:r>
          </a:p>
          <a:p>
            <a:r>
              <a:rPr lang="en-US" sz="1200" b="0" i="0" u="none" strike="noStrike" kern="1200" baseline="0" dirty="0">
                <a:solidFill>
                  <a:schemeClr val="tx1"/>
                </a:solidFill>
                <a:latin typeface="+mn-lt"/>
                <a:ea typeface="+mn-ea"/>
                <a:cs typeface="+mn-cs"/>
              </a:rPr>
              <a:t>o “To give power to” </a:t>
            </a:r>
          </a:p>
          <a:p>
            <a:r>
              <a:rPr lang="en-US" sz="1200" b="0" i="0" u="none" strike="noStrike" kern="1200" baseline="0" dirty="0">
                <a:solidFill>
                  <a:schemeClr val="tx1"/>
                </a:solidFill>
                <a:latin typeface="+mn-lt"/>
                <a:ea typeface="+mn-ea"/>
                <a:cs typeface="+mn-cs"/>
              </a:rPr>
              <a:t>o But is this what we do when we provide all the answers? NO! </a:t>
            </a:r>
          </a:p>
          <a:p>
            <a:r>
              <a:rPr lang="en-US" sz="1200" b="0" i="0" u="none" strike="noStrike" kern="1200" baseline="0" dirty="0">
                <a:solidFill>
                  <a:schemeClr val="tx1"/>
                </a:solidFill>
                <a:latin typeface="+mn-lt"/>
                <a:ea typeface="+mn-ea"/>
                <a:cs typeface="+mn-cs"/>
              </a:rPr>
              <a:t>o We are dis-empowering… that doesn’t tap into people’s natural talents and individuality. In stead you’re building mini me’s and building robots we are doing what I refer to as coaching in our own image.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i="1" dirty="0">
                <a:solidFill>
                  <a:srgbClr val="000000"/>
                </a:solidFill>
              </a:rPr>
              <a:t>If</a:t>
            </a:r>
            <a:r>
              <a:rPr lang="en-US" b="1" i="1" baseline="0" dirty="0">
                <a:solidFill>
                  <a:srgbClr val="000000"/>
                </a:solidFill>
              </a:rPr>
              <a:t> you put fences around people you get sheep.</a:t>
            </a:r>
            <a:endParaRPr lang="en-US" sz="1200" b="1" i="1"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 this story is optional depending on how you are doing with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Story: The Butterfly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remember a story about a young boy who found a butterfly cocoon. Each day, the boy went to visit the cocoon, until one day a small opening appeared. The boy watched the butterfly for several hours as it struggled to force its body through the little hole. Suddenly the butterfly stopped trying to make its way out of the cocoon. It didn’t seem to be making any progress. The butterfly was no longer moving. With good intentions, the boy felt that he</a:t>
            </a:r>
          </a:p>
          <a:p>
            <a:r>
              <a:rPr lang="en-US" sz="1200" kern="1200" dirty="0">
                <a:solidFill>
                  <a:schemeClr val="tx1"/>
                </a:solidFill>
                <a:effectLst/>
                <a:latin typeface="+mn-lt"/>
                <a:ea typeface="+mn-ea"/>
                <a:cs typeface="+mn-cs"/>
              </a:rPr>
              <a:t>needed to help the butterfly. He took a pair of scissors and very slowly with surgical precision, snipped the remaining bit of cocoon being careful not to hurt the butterfly. The butterfly then easily emerged.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Except something was strange. The butterfly’s body was swollen, and its wings were all shriveled and deformed. Nevertheless, the boy continued to watch the butterfly, expecting that, at any moment, the wings would expand to support the body, which would contract in time. Unfortunately, neither happened. In fact, the butterfly spent the rest of its life crawling around with a swollen body and deformed wings. It was never able to fly.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the boy in his kindness and impatience did not understand was the natural evolution of life. The restrictive cocoon and the struggle through the small opening of the cocoon is natures way of forcing fluid from the butterfly’s body into its wings, so that it would be ready for flight after it emerged from the cocoon.</a:t>
            </a:r>
          </a:p>
          <a:p>
            <a:r>
              <a:rPr lang="en-US" sz="1200" kern="1200" dirty="0">
                <a:solidFill>
                  <a:schemeClr val="tx1"/>
                </a:solidFill>
                <a:effectLst/>
                <a:latin typeface="+mn-lt"/>
                <a:ea typeface="+mn-ea"/>
                <a:cs typeface="+mn-cs"/>
              </a:rPr>
              <a:t>Sometimes struggles are exactly what we need in our lives. If we went through life without any obstacles, both our minds and bodies would atrophy. There would be no opportunities for us to learn and grow from each experience. We would never be able to spread our wings and fly on our own. The premise of coaching is to develop a safe place to co-create new possibilities with people so they can reinvent themselves and who they are at their very core.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the last time you worked through a challenge or project and you got to the other side successfully. how did that feel? Great! That’s the gift we give to our people when coaching and conversely it’s what we </a:t>
            </a:r>
            <a:r>
              <a:rPr lang="en-US" sz="1200" b="1" kern="1200" dirty="0">
                <a:solidFill>
                  <a:schemeClr val="tx1"/>
                </a:solidFill>
                <a:effectLst/>
                <a:latin typeface="+mn-lt"/>
                <a:ea typeface="+mn-ea"/>
                <a:cs typeface="+mn-cs"/>
              </a:rPr>
              <a:t>rob them of that experience when handing out solutions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Coaching provides the opportunity for people to generate solutions and solve problems on their own, while bringing out their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very best. </a:t>
            </a:r>
            <a:r>
              <a:rPr lang="en-US" sz="1200" kern="1200" baseline="0" dirty="0">
                <a:solidFill>
                  <a:srgbClr val="000000"/>
                </a:solidFill>
                <a:effectLst/>
                <a:latin typeface="+mn-lt"/>
                <a:ea typeface="+mn-ea"/>
                <a:cs typeface="+mn-cs"/>
              </a:rPr>
              <a:t>G</a:t>
            </a:r>
            <a:r>
              <a:rPr lang="en-US" baseline="0" dirty="0">
                <a:solidFill>
                  <a:srgbClr val="000000"/>
                </a:solidFill>
              </a:rPr>
              <a:t>ive people the room they need to grow and learn on their own.</a:t>
            </a: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how can you make the shift away from being the S.M.E.? </a:t>
            </a:r>
            <a:r>
              <a:rPr lang="en-US" baseline="0" dirty="0">
                <a:solidFill>
                  <a:srgbClr val="000000"/>
                </a:solidFill>
              </a:rPr>
              <a:t>. </a:t>
            </a:r>
            <a:endParaRPr lang="en-US" dirty="0">
              <a:solidFill>
                <a:srgbClr val="000000"/>
              </a:solidFill>
            </a:endParaRPr>
          </a:p>
          <a:p>
            <a:pPr eaLnBrk="1" hangingPunct="1">
              <a:spcBef>
                <a:spcPct val="0"/>
              </a:spcBef>
            </a:pP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8A9E7-318C-4017-9E0D-447E41103758}" type="slidenum">
              <a:rPr lang="en-US" smtClean="0">
                <a:solidFill>
                  <a:srgbClr val="000000"/>
                </a:solidFill>
              </a:rPr>
              <a:pPr fontAlgn="base">
                <a:spcBef>
                  <a:spcPct val="0"/>
                </a:spcBef>
                <a:spcAft>
                  <a:spcPct val="0"/>
                </a:spcAft>
                <a:defRPr/>
              </a:pPr>
              <a:t>109</a:t>
            </a:fld>
            <a:endParaRPr lang="en-US" dirty="0">
              <a:solidFill>
                <a:srgbClr val="000000"/>
              </a:solidFill>
            </a:endParaRPr>
          </a:p>
        </p:txBody>
      </p:sp>
    </p:spTree>
    <p:extLst>
      <p:ext uri="{BB962C8B-B14F-4D97-AF65-F5344CB8AC3E}">
        <p14:creationId xmlns:p14="http://schemas.microsoft.com/office/powerpoint/2010/main" val="20946262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4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Paradigm shift – your role is NOT problem solver or S.M.E.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To be a great coach, you need to relinquish your role as problem solver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pPr eaLnBrk="1" hangingPunct="1">
              <a:spcBef>
                <a:spcPct val="0"/>
              </a:spcBef>
            </a:pPr>
            <a:r>
              <a:rPr lang="en-US" b="1" dirty="0"/>
              <a:t>TOP HEADER. </a:t>
            </a:r>
            <a:r>
              <a:rPr lang="en-US" dirty="0"/>
              <a:t>And herein lies the greatest paradox of management. We</a:t>
            </a:r>
            <a:r>
              <a:rPr lang="en-US" baseline="0" dirty="0"/>
              <a:t> create the very problems we want to avoid. </a:t>
            </a:r>
          </a:p>
          <a:p>
            <a:pPr eaLnBrk="1" hangingPunct="1">
              <a:spcBef>
                <a:spcPct val="0"/>
              </a:spcBef>
            </a:pPr>
            <a:r>
              <a:rPr lang="en-US" baseline="0" dirty="0"/>
              <a:t>Think about it, every manager wants a team of independent, accountable people however, what message do you send every time you give them a solution?</a:t>
            </a:r>
            <a:endParaRPr lang="en-US" dirty="0"/>
          </a:p>
          <a:p>
            <a:pPr eaLnBrk="1" hangingPunct="1">
              <a:spcBef>
                <a:spcPct val="0"/>
              </a:spcBef>
            </a:pPr>
            <a:r>
              <a:rPr lang="en-US" dirty="0"/>
              <a:t>Example: You come to me with a problem, I think about</a:t>
            </a:r>
            <a:r>
              <a:rPr lang="en-US" baseline="0" dirty="0"/>
              <a:t> </a:t>
            </a:r>
            <a:r>
              <a:rPr lang="en-US" dirty="0"/>
              <a:t>my experience and I say, I’ve been there, here’s what we’re going to do.  What is the message there?  Depend on me.  And here’s the real irony.</a:t>
            </a:r>
          </a:p>
          <a:p>
            <a:pPr eaLnBrk="1" hangingPunct="1">
              <a:spcBef>
                <a:spcPct val="0"/>
              </a:spcBef>
            </a:pPr>
            <a:r>
              <a:rPr lang="en-US" dirty="0"/>
              <a:t>What about when it doesn’t work.  Then it’s my fault, right.  Because we’re not allowing them to self-generate, we can’t hold them accountable. They get to say my hands are clean boss. You just told me what to do.  </a:t>
            </a:r>
          </a:p>
          <a:p>
            <a:r>
              <a:rPr lang="en-US" sz="1200" b="0" i="0" u="none" strike="noStrike" kern="1200" baseline="0" dirty="0">
                <a:solidFill>
                  <a:schemeClr val="tx1"/>
                </a:solidFill>
                <a:latin typeface="+mn-lt"/>
                <a:ea typeface="+mn-ea"/>
                <a:cs typeface="+mn-cs"/>
              </a:rPr>
              <a:t>Here lies the greatest paradox of management: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We create what we want to avoid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We create an environment/expectation of </a:t>
            </a:r>
            <a:r>
              <a:rPr lang="en-US" sz="1200" b="0" i="1" u="none" strike="noStrike" kern="1200" baseline="0" dirty="0">
                <a:solidFill>
                  <a:schemeClr val="tx1"/>
                </a:solidFill>
                <a:latin typeface="+mn-lt"/>
                <a:ea typeface="+mn-ea"/>
                <a:cs typeface="+mn-cs"/>
              </a:rPr>
              <a:t>“If you have a problem, it’s my job to give you the answer” </a:t>
            </a:r>
            <a:r>
              <a:rPr lang="en-US" sz="1200" b="0" i="0" u="none" strike="noStrike" kern="1200" baseline="0" dirty="0">
                <a:solidFill>
                  <a:schemeClr val="tx1"/>
                </a:solidFill>
                <a:latin typeface="+mn-lt"/>
                <a:ea typeface="+mn-ea"/>
                <a:cs typeface="+mn-cs"/>
              </a:rPr>
              <a:t>(so if the answer is wrong, it’s the manager’s fault) </a:t>
            </a:r>
          </a:p>
          <a:p>
            <a:r>
              <a:rPr lang="en-US" sz="1200" b="0" i="0" u="none" strike="noStrike" kern="1200" baseline="0" dirty="0">
                <a:solidFill>
                  <a:schemeClr val="tx1"/>
                </a:solidFill>
                <a:latin typeface="+mn-lt"/>
                <a:ea typeface="+mn-ea"/>
                <a:cs typeface="+mn-cs"/>
              </a:rPr>
              <a:t> This creates </a:t>
            </a:r>
            <a:r>
              <a:rPr lang="en-US" sz="1200" b="1" i="0" u="none" strike="noStrike" kern="1200" baseline="0" dirty="0">
                <a:solidFill>
                  <a:schemeClr val="tx1"/>
                </a:solidFill>
                <a:latin typeface="+mn-lt"/>
                <a:ea typeface="+mn-ea"/>
                <a:cs typeface="+mn-cs"/>
              </a:rPr>
              <a:t>dependency</a:t>
            </a:r>
            <a:r>
              <a:rPr lang="en-US" sz="1200" b="0" i="0" u="none" strike="noStrike" kern="1200" baseline="0" dirty="0">
                <a:solidFill>
                  <a:schemeClr val="tx1"/>
                </a:solidFill>
                <a:latin typeface="+mn-lt"/>
                <a:ea typeface="+mn-ea"/>
                <a:cs typeface="+mn-cs"/>
              </a:rPr>
              <a:t>, less accountability </a:t>
            </a:r>
          </a:p>
          <a:p>
            <a:r>
              <a:rPr lang="en-US" sz="1200" b="0" i="0" u="none" strike="noStrike" kern="1200" baseline="0" dirty="0">
                <a:solidFill>
                  <a:schemeClr val="tx1"/>
                </a:solidFill>
                <a:latin typeface="+mn-lt"/>
                <a:ea typeface="+mn-ea"/>
                <a:cs typeface="+mn-cs"/>
              </a:rPr>
              <a:t> So while we want our people to be smart, independent, self-sufficient, empowered </a:t>
            </a:r>
          </a:p>
          <a:p>
            <a:r>
              <a:rPr lang="en-US" sz="1200" b="0" i="0" u="none" strike="noStrike" kern="1200" baseline="0" dirty="0">
                <a:solidFill>
                  <a:schemeClr val="tx1"/>
                </a:solidFill>
                <a:latin typeface="+mn-lt"/>
                <a:ea typeface="+mn-ea"/>
                <a:cs typeface="+mn-cs"/>
              </a:rPr>
              <a:t> We are robbing them of the very traits we want to instill by giving them all the answers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what does </a:t>
            </a:r>
            <a:r>
              <a:rPr lang="en-US" sz="1200" b="1" i="0" u="none" strike="noStrike" kern="1200" baseline="0" dirty="0">
                <a:solidFill>
                  <a:schemeClr val="tx1"/>
                </a:solidFill>
                <a:latin typeface="+mn-lt"/>
                <a:ea typeface="+mn-ea"/>
                <a:cs typeface="+mn-cs"/>
              </a:rPr>
              <a:t>empowerment </a:t>
            </a:r>
            <a:r>
              <a:rPr lang="en-US" sz="1200" b="0" i="0" u="none" strike="noStrike" kern="1200" baseline="0" dirty="0">
                <a:solidFill>
                  <a:schemeClr val="tx1"/>
                </a:solidFill>
                <a:latin typeface="+mn-lt"/>
                <a:ea typeface="+mn-ea"/>
                <a:cs typeface="+mn-cs"/>
              </a:rPr>
              <a:t>mean? </a:t>
            </a:r>
          </a:p>
          <a:p>
            <a:r>
              <a:rPr lang="en-US" sz="1200" b="0" i="0" u="none" strike="noStrike" kern="1200" baseline="0" dirty="0">
                <a:solidFill>
                  <a:schemeClr val="tx1"/>
                </a:solidFill>
                <a:latin typeface="+mn-lt"/>
                <a:ea typeface="+mn-ea"/>
                <a:cs typeface="+mn-cs"/>
              </a:rPr>
              <a:t>o “To give power to” </a:t>
            </a:r>
          </a:p>
          <a:p>
            <a:r>
              <a:rPr lang="en-US" sz="1200" b="0" i="0" u="none" strike="noStrike" kern="1200" baseline="0" dirty="0">
                <a:solidFill>
                  <a:schemeClr val="tx1"/>
                </a:solidFill>
                <a:latin typeface="+mn-lt"/>
                <a:ea typeface="+mn-ea"/>
                <a:cs typeface="+mn-cs"/>
              </a:rPr>
              <a:t>o But is this what we do when we provide all the answers? NO! </a:t>
            </a:r>
          </a:p>
          <a:p>
            <a:r>
              <a:rPr lang="en-US" sz="1200" b="0" i="0" u="none" strike="noStrike" kern="1200" baseline="0" dirty="0">
                <a:solidFill>
                  <a:schemeClr val="tx1"/>
                </a:solidFill>
                <a:latin typeface="+mn-lt"/>
                <a:ea typeface="+mn-ea"/>
                <a:cs typeface="+mn-cs"/>
              </a:rPr>
              <a:t>o We are dis-empowering… that doesn’t tap into people’s natural talents and individuality. In stead you’re building mini me’s and building robots we are doing what I refer to as coaching in our own image.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i="1" dirty="0">
                <a:solidFill>
                  <a:srgbClr val="000000"/>
                </a:solidFill>
              </a:rPr>
              <a:t>If</a:t>
            </a:r>
            <a:r>
              <a:rPr lang="en-US" b="1" i="1" baseline="0" dirty="0">
                <a:solidFill>
                  <a:srgbClr val="000000"/>
                </a:solidFill>
              </a:rPr>
              <a:t> you put fences around people you get sheep.</a:t>
            </a:r>
            <a:endParaRPr lang="en-US" sz="1200" b="1" i="1"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 this story is optional depending on how you are doing with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Story: The Butterfly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remember a story about a young boy who found a butterfly cocoon. Each day, the boy went to visit the cocoon, until one day a small opening appeared. The boy watched the butterfly for several hours as it struggled to force its body through the little hole. Suddenly the butterfly stopped trying to make its way out of the cocoon. It didn’t seem to be making any progress. The butterfly was no longer moving. With good intentions, the boy felt that he</a:t>
            </a:r>
          </a:p>
          <a:p>
            <a:r>
              <a:rPr lang="en-US" sz="1200" kern="1200" dirty="0">
                <a:solidFill>
                  <a:schemeClr val="tx1"/>
                </a:solidFill>
                <a:effectLst/>
                <a:latin typeface="+mn-lt"/>
                <a:ea typeface="+mn-ea"/>
                <a:cs typeface="+mn-cs"/>
              </a:rPr>
              <a:t>needed to help the butterfly. He took a pair of scissors and very slowly with surgical precision, snipped the remaining bit of cocoon being careful not to hurt the butterfly. The butterfly then easily emerged.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Except something was strange. The butterfly’s body was swollen, and its wings were all shriveled and deformed. Nevertheless, the boy continued to watch the butterfly, expecting that, at any moment, the wings would expand to support the body, which would contract in time. Unfortunately, neither happened. In fact, the butterfly spent the rest of its life crawling around with a swollen body and deformed wings. It was never able to fly.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the boy in his kindness and impatience did not understand was the natural evolution of life. The restrictive cocoon and the struggle through the small opening of the cocoon is natures way of forcing fluid from the butterfly’s body into its wings, so that it would be ready for flight after it emerged from the cocoon.</a:t>
            </a:r>
          </a:p>
          <a:p>
            <a:r>
              <a:rPr lang="en-US" sz="1200" kern="1200" dirty="0">
                <a:solidFill>
                  <a:schemeClr val="tx1"/>
                </a:solidFill>
                <a:effectLst/>
                <a:latin typeface="+mn-lt"/>
                <a:ea typeface="+mn-ea"/>
                <a:cs typeface="+mn-cs"/>
              </a:rPr>
              <a:t>Sometimes struggles are exactly what we need in our lives. If we went through life without any obstacles, both our minds and bodies would atrophy. There would be no opportunities for us to learn and grow from each experience. We would never be able to spread our wings and fly on our own. The premise of coaching is to develop a safe place to co-create new possibilities with people so they can reinvent themselves and who they are at their very core.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the last time you worked through a challenge or project and you got to the other side successfully. how did that feel? Great! That’s the gift we give to our people when coaching and conversely it’s what we </a:t>
            </a:r>
            <a:r>
              <a:rPr lang="en-US" sz="1200" b="1" kern="1200" dirty="0">
                <a:solidFill>
                  <a:schemeClr val="tx1"/>
                </a:solidFill>
                <a:effectLst/>
                <a:latin typeface="+mn-lt"/>
                <a:ea typeface="+mn-ea"/>
                <a:cs typeface="+mn-cs"/>
              </a:rPr>
              <a:t>rob them of that experience when handing out solutions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Coaching provides the opportunity for people to generate solutions and solve problems on their own, while bringing out their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very best. </a:t>
            </a:r>
            <a:r>
              <a:rPr lang="en-US" sz="1200" kern="1200" baseline="0" dirty="0">
                <a:solidFill>
                  <a:srgbClr val="000000"/>
                </a:solidFill>
                <a:effectLst/>
                <a:latin typeface="+mn-lt"/>
                <a:ea typeface="+mn-ea"/>
                <a:cs typeface="+mn-cs"/>
              </a:rPr>
              <a:t>G</a:t>
            </a:r>
            <a:r>
              <a:rPr lang="en-US" baseline="0" dirty="0">
                <a:solidFill>
                  <a:srgbClr val="000000"/>
                </a:solidFill>
              </a:rPr>
              <a:t>ive people the room they need to grow and learn on their own.</a:t>
            </a: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how can you make the shift away from being the S.M.E.? </a:t>
            </a:r>
            <a:r>
              <a:rPr lang="en-US" baseline="0" dirty="0">
                <a:solidFill>
                  <a:srgbClr val="000000"/>
                </a:solidFill>
              </a:rPr>
              <a:t>. </a:t>
            </a:r>
            <a:endParaRPr lang="en-US" dirty="0">
              <a:solidFill>
                <a:srgbClr val="000000"/>
              </a:solidFill>
            </a:endParaRPr>
          </a:p>
          <a:p>
            <a:pPr eaLnBrk="1" hangingPunct="1">
              <a:spcBef>
                <a:spcPct val="0"/>
              </a:spcBef>
            </a:pP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8A9E7-318C-4017-9E0D-447E41103758}" type="slidenum">
              <a:rPr lang="en-US" smtClean="0">
                <a:solidFill>
                  <a:srgbClr val="000000"/>
                </a:solidFill>
              </a:rPr>
              <a:pPr fontAlgn="base">
                <a:spcBef>
                  <a:spcPct val="0"/>
                </a:spcBef>
                <a:spcAft>
                  <a:spcPct val="0"/>
                </a:spcAft>
                <a:defRPr/>
              </a:pPr>
              <a:t>110</a:t>
            </a:fld>
            <a:endParaRPr lang="en-US" dirty="0">
              <a:solidFill>
                <a:srgbClr val="000000"/>
              </a:solidFill>
            </a:endParaRPr>
          </a:p>
        </p:txBody>
      </p:sp>
    </p:spTree>
    <p:extLst>
      <p:ext uri="{BB962C8B-B14F-4D97-AF65-F5344CB8AC3E}">
        <p14:creationId xmlns:p14="http://schemas.microsoft.com/office/powerpoint/2010/main" val="20946262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4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Paradigm shift – your role is NOT problem solver or S.M.E.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To be a great coach, you need to relinquish your role as problem solver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pPr eaLnBrk="1" hangingPunct="1">
              <a:spcBef>
                <a:spcPct val="0"/>
              </a:spcBef>
            </a:pPr>
            <a:r>
              <a:rPr lang="en-US" b="1" dirty="0"/>
              <a:t>TOP HEADER. </a:t>
            </a:r>
            <a:r>
              <a:rPr lang="en-US" dirty="0"/>
              <a:t>And herein lies the greatest paradox of management. We</a:t>
            </a:r>
            <a:r>
              <a:rPr lang="en-US" baseline="0" dirty="0"/>
              <a:t> create the very problems we want to avoid. </a:t>
            </a:r>
          </a:p>
          <a:p>
            <a:pPr eaLnBrk="1" hangingPunct="1">
              <a:spcBef>
                <a:spcPct val="0"/>
              </a:spcBef>
            </a:pPr>
            <a:r>
              <a:rPr lang="en-US" baseline="0" dirty="0"/>
              <a:t>Think about it, every manager wants a team of independent, accountable people however, what message do you send every time you give them a solution?</a:t>
            </a:r>
            <a:endParaRPr lang="en-US" dirty="0"/>
          </a:p>
          <a:p>
            <a:pPr eaLnBrk="1" hangingPunct="1">
              <a:spcBef>
                <a:spcPct val="0"/>
              </a:spcBef>
            </a:pPr>
            <a:r>
              <a:rPr lang="en-US" dirty="0"/>
              <a:t>Example: You come to me with a problem, I think about</a:t>
            </a:r>
            <a:r>
              <a:rPr lang="en-US" baseline="0" dirty="0"/>
              <a:t> </a:t>
            </a:r>
            <a:r>
              <a:rPr lang="en-US" dirty="0"/>
              <a:t>my experience and I say, I’ve been there, here’s what we’re going to do.  What is the message there?  Depend on me.  And here’s the real irony.</a:t>
            </a:r>
          </a:p>
          <a:p>
            <a:pPr eaLnBrk="1" hangingPunct="1">
              <a:spcBef>
                <a:spcPct val="0"/>
              </a:spcBef>
            </a:pPr>
            <a:r>
              <a:rPr lang="en-US" dirty="0"/>
              <a:t>What about when it doesn’t work.  Then it’s my fault, right.  Because we’re not allowing them to self-generate, we can’t hold them accountable. They get to say my hands are clean boss. You just told me what to do.  </a:t>
            </a:r>
          </a:p>
          <a:p>
            <a:r>
              <a:rPr lang="en-US" sz="1200" b="0" i="0" u="none" strike="noStrike" kern="1200" baseline="0" dirty="0">
                <a:solidFill>
                  <a:schemeClr val="tx1"/>
                </a:solidFill>
                <a:latin typeface="+mn-lt"/>
                <a:ea typeface="+mn-ea"/>
                <a:cs typeface="+mn-cs"/>
              </a:rPr>
              <a:t>Here lies the greatest paradox of management: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We create what we want to avoid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We create an environment/expectation of </a:t>
            </a:r>
            <a:r>
              <a:rPr lang="en-US" sz="1200" b="0" i="1" u="none" strike="noStrike" kern="1200" baseline="0" dirty="0">
                <a:solidFill>
                  <a:schemeClr val="tx1"/>
                </a:solidFill>
                <a:latin typeface="+mn-lt"/>
                <a:ea typeface="+mn-ea"/>
                <a:cs typeface="+mn-cs"/>
              </a:rPr>
              <a:t>“If you have a problem, it’s my job to give you the answer” </a:t>
            </a:r>
            <a:r>
              <a:rPr lang="en-US" sz="1200" b="0" i="0" u="none" strike="noStrike" kern="1200" baseline="0" dirty="0">
                <a:solidFill>
                  <a:schemeClr val="tx1"/>
                </a:solidFill>
                <a:latin typeface="+mn-lt"/>
                <a:ea typeface="+mn-ea"/>
                <a:cs typeface="+mn-cs"/>
              </a:rPr>
              <a:t>(so if the answer is wrong, it’s the manager’s fault) </a:t>
            </a:r>
          </a:p>
          <a:p>
            <a:r>
              <a:rPr lang="en-US" sz="1200" b="0" i="0" u="none" strike="noStrike" kern="1200" baseline="0" dirty="0">
                <a:solidFill>
                  <a:schemeClr val="tx1"/>
                </a:solidFill>
                <a:latin typeface="+mn-lt"/>
                <a:ea typeface="+mn-ea"/>
                <a:cs typeface="+mn-cs"/>
              </a:rPr>
              <a:t> This creates </a:t>
            </a:r>
            <a:r>
              <a:rPr lang="en-US" sz="1200" b="1" i="0" u="none" strike="noStrike" kern="1200" baseline="0" dirty="0">
                <a:solidFill>
                  <a:schemeClr val="tx1"/>
                </a:solidFill>
                <a:latin typeface="+mn-lt"/>
                <a:ea typeface="+mn-ea"/>
                <a:cs typeface="+mn-cs"/>
              </a:rPr>
              <a:t>dependency</a:t>
            </a:r>
            <a:r>
              <a:rPr lang="en-US" sz="1200" b="0" i="0" u="none" strike="noStrike" kern="1200" baseline="0" dirty="0">
                <a:solidFill>
                  <a:schemeClr val="tx1"/>
                </a:solidFill>
                <a:latin typeface="+mn-lt"/>
                <a:ea typeface="+mn-ea"/>
                <a:cs typeface="+mn-cs"/>
              </a:rPr>
              <a:t>, less accountability </a:t>
            </a:r>
          </a:p>
          <a:p>
            <a:r>
              <a:rPr lang="en-US" sz="1200" b="0" i="0" u="none" strike="noStrike" kern="1200" baseline="0" dirty="0">
                <a:solidFill>
                  <a:schemeClr val="tx1"/>
                </a:solidFill>
                <a:latin typeface="+mn-lt"/>
                <a:ea typeface="+mn-ea"/>
                <a:cs typeface="+mn-cs"/>
              </a:rPr>
              <a:t> So while we want our people to be smart, independent, self-sufficient, empowered </a:t>
            </a:r>
          </a:p>
          <a:p>
            <a:r>
              <a:rPr lang="en-US" sz="1200" b="0" i="0" u="none" strike="noStrike" kern="1200" baseline="0" dirty="0">
                <a:solidFill>
                  <a:schemeClr val="tx1"/>
                </a:solidFill>
                <a:latin typeface="+mn-lt"/>
                <a:ea typeface="+mn-ea"/>
                <a:cs typeface="+mn-cs"/>
              </a:rPr>
              <a:t> We are robbing them of the very traits we want to instill by giving them all the answers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what does </a:t>
            </a:r>
            <a:r>
              <a:rPr lang="en-US" sz="1200" b="1" i="0" u="none" strike="noStrike" kern="1200" baseline="0" dirty="0">
                <a:solidFill>
                  <a:schemeClr val="tx1"/>
                </a:solidFill>
                <a:latin typeface="+mn-lt"/>
                <a:ea typeface="+mn-ea"/>
                <a:cs typeface="+mn-cs"/>
              </a:rPr>
              <a:t>empowerment </a:t>
            </a:r>
            <a:r>
              <a:rPr lang="en-US" sz="1200" b="0" i="0" u="none" strike="noStrike" kern="1200" baseline="0" dirty="0">
                <a:solidFill>
                  <a:schemeClr val="tx1"/>
                </a:solidFill>
                <a:latin typeface="+mn-lt"/>
                <a:ea typeface="+mn-ea"/>
                <a:cs typeface="+mn-cs"/>
              </a:rPr>
              <a:t>mean? </a:t>
            </a:r>
          </a:p>
          <a:p>
            <a:r>
              <a:rPr lang="en-US" sz="1200" b="0" i="0" u="none" strike="noStrike" kern="1200" baseline="0" dirty="0">
                <a:solidFill>
                  <a:schemeClr val="tx1"/>
                </a:solidFill>
                <a:latin typeface="+mn-lt"/>
                <a:ea typeface="+mn-ea"/>
                <a:cs typeface="+mn-cs"/>
              </a:rPr>
              <a:t>o “To give power to” </a:t>
            </a:r>
          </a:p>
          <a:p>
            <a:r>
              <a:rPr lang="en-US" sz="1200" b="0" i="0" u="none" strike="noStrike" kern="1200" baseline="0" dirty="0">
                <a:solidFill>
                  <a:schemeClr val="tx1"/>
                </a:solidFill>
                <a:latin typeface="+mn-lt"/>
                <a:ea typeface="+mn-ea"/>
                <a:cs typeface="+mn-cs"/>
              </a:rPr>
              <a:t>o But is this what we do when we provide all the answers? NO! </a:t>
            </a:r>
          </a:p>
          <a:p>
            <a:r>
              <a:rPr lang="en-US" sz="1200" b="0" i="0" u="none" strike="noStrike" kern="1200" baseline="0" dirty="0">
                <a:solidFill>
                  <a:schemeClr val="tx1"/>
                </a:solidFill>
                <a:latin typeface="+mn-lt"/>
                <a:ea typeface="+mn-ea"/>
                <a:cs typeface="+mn-cs"/>
              </a:rPr>
              <a:t>o We are dis-empowering… that doesn’t tap into people’s natural talents and individuality. In stead you’re building mini me’s and building robots we are doing what I refer to as coaching in our own image.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a:solidFill>
                <a:srgbClr val="000000"/>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i="1" dirty="0">
                <a:solidFill>
                  <a:srgbClr val="000000"/>
                </a:solidFill>
              </a:rPr>
              <a:t>If</a:t>
            </a:r>
            <a:r>
              <a:rPr lang="en-US" b="1" i="1" baseline="0" dirty="0">
                <a:solidFill>
                  <a:srgbClr val="000000"/>
                </a:solidFill>
              </a:rPr>
              <a:t> you put fences around people you get sheep.</a:t>
            </a:r>
            <a:endParaRPr lang="en-US" sz="1200" b="1" i="1"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 this story is optional depending on how you are doing with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Story: The Butterfly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remember a story about a young boy who found a butterfly cocoon. Each day, the boy went to visit the cocoon, until one day a small opening appeared. The boy watched the butterfly for several hours as it struggled to force its body through the little hole. Suddenly the butterfly stopped trying to make its way out of the cocoon. It didn’t seem to be making any progress. The butterfly was no longer moving. With good intentions, the boy felt that he</a:t>
            </a:r>
          </a:p>
          <a:p>
            <a:r>
              <a:rPr lang="en-US" sz="1200" kern="1200" dirty="0">
                <a:solidFill>
                  <a:schemeClr val="tx1"/>
                </a:solidFill>
                <a:effectLst/>
                <a:latin typeface="+mn-lt"/>
                <a:ea typeface="+mn-ea"/>
                <a:cs typeface="+mn-cs"/>
              </a:rPr>
              <a:t>needed to help the butterfly. He took a pair of scissors and very slowly with surgical precision, snipped the remaining bit of cocoon being careful not to hurt the butterfly. The butterfly then easily emerged.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Except something was strange. The butterfly’s body was swollen, and its wings were all shriveled and deformed. Nevertheless, the boy continued to watch the butterfly, expecting that, at any moment, the wings would expand to support the body, which would contract in time. Unfortunately, neither happened. In fact, the butterfly spent the rest of its life crawling around with a swollen body and deformed wings. It was never able to fly.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the boy in his kindness and impatience did not understand was the natural evolution of life. The restrictive cocoon and the struggle through the small opening of the cocoon is natures way of forcing fluid from the butterfly’s body into its wings, so that it would be ready for flight after it emerged from the cocoon.</a:t>
            </a:r>
          </a:p>
          <a:p>
            <a:r>
              <a:rPr lang="en-US" sz="1200" kern="1200" dirty="0">
                <a:solidFill>
                  <a:schemeClr val="tx1"/>
                </a:solidFill>
                <a:effectLst/>
                <a:latin typeface="+mn-lt"/>
                <a:ea typeface="+mn-ea"/>
                <a:cs typeface="+mn-cs"/>
              </a:rPr>
              <a:t>Sometimes struggles are exactly what we need in our lives. If we went through life without any obstacles, both our minds and bodies would atrophy. There would be no opportunities for us to learn and grow from each experience. We would never be able to spread our wings and fly on our own. The premise of coaching is to develop a safe place to co-create new possibilities with people so they can reinvent themselves and who they are at their very core.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the last time you worked through a challenge or project and you got to the other side successfully. how did that feel? Great! That’s the gift we give to our people when coaching and conversely it’s what we </a:t>
            </a:r>
            <a:r>
              <a:rPr lang="en-US" sz="1200" b="1" kern="1200" dirty="0">
                <a:solidFill>
                  <a:schemeClr val="tx1"/>
                </a:solidFill>
                <a:effectLst/>
                <a:latin typeface="+mn-lt"/>
                <a:ea typeface="+mn-ea"/>
                <a:cs typeface="+mn-cs"/>
              </a:rPr>
              <a:t>rob them of that experience when handing out solutions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Coaching provides the opportunity for people to generate solutions and solve problems on their own, while bringing out their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very best. </a:t>
            </a:r>
            <a:r>
              <a:rPr lang="en-US" sz="1200" kern="1200" baseline="0" dirty="0">
                <a:solidFill>
                  <a:srgbClr val="000000"/>
                </a:solidFill>
                <a:effectLst/>
                <a:latin typeface="+mn-lt"/>
                <a:ea typeface="+mn-ea"/>
                <a:cs typeface="+mn-cs"/>
              </a:rPr>
              <a:t>G</a:t>
            </a:r>
            <a:r>
              <a:rPr lang="en-US" baseline="0" dirty="0">
                <a:solidFill>
                  <a:srgbClr val="000000"/>
                </a:solidFill>
              </a:rPr>
              <a:t>ive people the room they need to grow and learn on their own.</a:t>
            </a: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how can you make the shift away from being the S.M.E.? </a:t>
            </a:r>
            <a:r>
              <a:rPr lang="en-US" baseline="0" dirty="0">
                <a:solidFill>
                  <a:srgbClr val="000000"/>
                </a:solidFill>
              </a:rPr>
              <a:t>. </a:t>
            </a:r>
            <a:endParaRPr lang="en-US" dirty="0">
              <a:solidFill>
                <a:srgbClr val="000000"/>
              </a:solidFill>
            </a:endParaRPr>
          </a:p>
          <a:p>
            <a:pPr eaLnBrk="1" hangingPunct="1">
              <a:spcBef>
                <a:spcPct val="0"/>
              </a:spcBef>
            </a:pPr>
            <a:endParaRPr lang="en-US" dirty="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8A9E7-318C-4017-9E0D-447E41103758}" type="slidenum">
              <a:rPr lang="en-US" smtClean="0">
                <a:solidFill>
                  <a:srgbClr val="000000"/>
                </a:solidFill>
              </a:rPr>
              <a:pPr fontAlgn="base">
                <a:spcBef>
                  <a:spcPct val="0"/>
                </a:spcBef>
                <a:spcAft>
                  <a:spcPct val="0"/>
                </a:spcAft>
                <a:defRPr/>
              </a:pPr>
              <a:t>111</a:t>
            </a:fld>
            <a:endParaRPr lang="en-US" dirty="0">
              <a:solidFill>
                <a:srgbClr val="000000"/>
              </a:solidFill>
            </a:endParaRPr>
          </a:p>
        </p:txBody>
      </p:sp>
    </p:spTree>
    <p:extLst>
      <p:ext uri="{BB962C8B-B14F-4D97-AF65-F5344CB8AC3E}">
        <p14:creationId xmlns:p14="http://schemas.microsoft.com/office/powerpoint/2010/main" val="20946262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Let your people do their job!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 make the shift through from S.M.E. to coach 3 fundamental rules of coaching…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(Read slide, respectfully sarcastic) </a:t>
            </a:r>
          </a:p>
          <a:p>
            <a:r>
              <a:rPr lang="en-US" sz="1200" b="0" i="0" u="none" strike="noStrike" kern="1200" baseline="0" dirty="0">
                <a:solidFill>
                  <a:schemeClr val="tx1"/>
                </a:solidFill>
                <a:latin typeface="+mn-lt"/>
                <a:ea typeface="+mn-ea"/>
                <a:cs typeface="+mn-cs"/>
              </a:rPr>
              <a:t> (#1) Let your people do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(#1) Let your people do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(#1) See rules 1 &amp; 2: Let your people do their job.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can you let them do their job – but still ensure the job is done well?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Through the artful and strategic use of better questions!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This is where you take lunch break</a:t>
            </a:r>
            <a:r>
              <a:rPr lang="en-US" sz="1200" b="0" i="0" u="none" strike="noStrike" kern="1200" baseline="0" dirty="0">
                <a:solidFill>
                  <a:schemeClr val="tx1"/>
                </a:solidFill>
                <a:latin typeface="+mn-lt"/>
                <a:ea typeface="+mn-ea"/>
                <a:cs typeface="+mn-cs"/>
              </a:rPr>
              <a:t>. If you have another 30 minutes proceed with the first peer to peer exercise. </a:t>
            </a:r>
            <a:endParaRPr lang="en-US" b="1" dirty="0"/>
          </a:p>
          <a:p>
            <a:pPr>
              <a:spcBef>
                <a:spcPct val="20000"/>
              </a:spcBef>
            </a:pPr>
            <a:endParaRPr lang="en-US" b="1" dirty="0"/>
          </a:p>
          <a:p>
            <a:pPr>
              <a:spcBef>
                <a:spcPct val="20000"/>
              </a:spcBef>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851F8-265A-424B-A33D-208FB4955A11}" type="slidenum">
              <a:rPr lang="en-US" smtClean="0">
                <a:solidFill>
                  <a:srgbClr val="000000"/>
                </a:solidFill>
              </a:rPr>
              <a:pPr fontAlgn="base">
                <a:spcBef>
                  <a:spcPct val="0"/>
                </a:spcBef>
                <a:spcAft>
                  <a:spcPct val="0"/>
                </a:spcAft>
                <a:defRPr/>
              </a:pPr>
              <a:t>112</a:t>
            </a:fld>
            <a:endParaRPr lang="en-US" dirty="0">
              <a:solidFill>
                <a:srgbClr val="000000"/>
              </a:solidFill>
            </a:endParaRPr>
          </a:p>
        </p:txBody>
      </p:sp>
    </p:spTree>
    <p:extLst>
      <p:ext uri="{BB962C8B-B14F-4D97-AF65-F5344CB8AC3E}">
        <p14:creationId xmlns:p14="http://schemas.microsoft.com/office/powerpoint/2010/main" val="26014427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Let your people do their job!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 make the shift through from S.M.E. to coach 3 fundamental rules of coaching…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(Read slide, respectfully sarcastic) </a:t>
            </a:r>
          </a:p>
          <a:p>
            <a:r>
              <a:rPr lang="en-US" sz="1200" b="0" i="0" u="none" strike="noStrike" kern="1200" baseline="0" dirty="0">
                <a:solidFill>
                  <a:schemeClr val="tx1"/>
                </a:solidFill>
                <a:latin typeface="+mn-lt"/>
                <a:ea typeface="+mn-ea"/>
                <a:cs typeface="+mn-cs"/>
              </a:rPr>
              <a:t> (#1) Let your people do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(#1) Let your people do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(#1) See rules 1 &amp; 2: Let your people do their job.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can you let them do their job – but still ensure the job is done well?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Through the artful and strategic use of better questions!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This is where you take lunch break</a:t>
            </a:r>
            <a:r>
              <a:rPr lang="en-US" sz="1200" b="0" i="0" u="none" strike="noStrike" kern="1200" baseline="0" dirty="0">
                <a:solidFill>
                  <a:schemeClr val="tx1"/>
                </a:solidFill>
                <a:latin typeface="+mn-lt"/>
                <a:ea typeface="+mn-ea"/>
                <a:cs typeface="+mn-cs"/>
              </a:rPr>
              <a:t>. If you have another 30 minutes proceed with the first peer to peer exercise. </a:t>
            </a:r>
            <a:endParaRPr lang="en-US" b="1" dirty="0"/>
          </a:p>
          <a:p>
            <a:pPr>
              <a:spcBef>
                <a:spcPct val="20000"/>
              </a:spcBef>
            </a:pPr>
            <a:endParaRPr lang="en-US" b="1" dirty="0"/>
          </a:p>
          <a:p>
            <a:pPr>
              <a:spcBef>
                <a:spcPct val="20000"/>
              </a:spcBef>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851F8-265A-424B-A33D-208FB4955A11}" type="slidenum">
              <a:rPr lang="en-US" smtClean="0">
                <a:solidFill>
                  <a:srgbClr val="000000"/>
                </a:solidFill>
              </a:rPr>
              <a:pPr fontAlgn="base">
                <a:spcBef>
                  <a:spcPct val="0"/>
                </a:spcBef>
                <a:spcAft>
                  <a:spcPct val="0"/>
                </a:spcAft>
                <a:defRPr/>
              </a:pPr>
              <a:t>113</a:t>
            </a:fld>
            <a:endParaRPr lang="en-US" dirty="0">
              <a:solidFill>
                <a:srgbClr val="000000"/>
              </a:solidFill>
            </a:endParaRPr>
          </a:p>
        </p:txBody>
      </p:sp>
    </p:spTree>
    <p:extLst>
      <p:ext uri="{BB962C8B-B14F-4D97-AF65-F5344CB8AC3E}">
        <p14:creationId xmlns:p14="http://schemas.microsoft.com/office/powerpoint/2010/main" val="26014427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Time On Slide: </a:t>
            </a:r>
            <a:r>
              <a:rPr lang="en-US" b="0" dirty="0"/>
              <a:t>read question and gather a few responses, share these if they missed it below, then move to</a:t>
            </a:r>
            <a:r>
              <a:rPr lang="en-US" b="0" baseline="0" dirty="0"/>
              <a:t> the next slide. </a:t>
            </a:r>
          </a:p>
          <a:p>
            <a:pPr marL="171450" indent="-171450">
              <a:buFont typeface="Arial" panose="020B0604020202020204" pitchFamily="34" charset="0"/>
              <a:buChar char="•"/>
            </a:pPr>
            <a:r>
              <a:rPr lang="en-US" altLang="en-US" dirty="0">
                <a:latin typeface="Arial" pitchFamily="34" charset="0"/>
              </a:rPr>
              <a:t>You</a:t>
            </a:r>
            <a:r>
              <a:rPr lang="en-US" altLang="en-US" baseline="0" dirty="0">
                <a:latin typeface="Arial" pitchFamily="34" charset="0"/>
              </a:rPr>
              <a:t> think you’re already coaching.</a:t>
            </a:r>
            <a:endParaRPr lang="en-US" altLang="en-US" dirty="0">
              <a:latin typeface="Arial" pitchFamily="34" charset="0"/>
            </a:endParaRPr>
          </a:p>
          <a:p>
            <a:pPr marL="171450" indent="-171450">
              <a:buFont typeface="Arial" panose="020B0604020202020204" pitchFamily="34" charset="0"/>
              <a:buChar char="•"/>
            </a:pPr>
            <a:r>
              <a:rPr lang="en-US" altLang="en-US" dirty="0">
                <a:latin typeface="Arial" pitchFamily="34" charset="0"/>
              </a:rPr>
              <a:t>Reluctant to do</a:t>
            </a:r>
          </a:p>
          <a:p>
            <a:pPr marL="171450" indent="-171450">
              <a:buFont typeface="Arial" panose="020B0604020202020204" pitchFamily="34" charset="0"/>
              <a:buChar char="•"/>
            </a:pPr>
            <a:r>
              <a:rPr lang="en-US" altLang="en-US" dirty="0">
                <a:latin typeface="Arial" pitchFamily="34" charset="0"/>
              </a:rPr>
              <a:t>Afraid to fail</a:t>
            </a:r>
          </a:p>
          <a:p>
            <a:pPr marL="171450" indent="-171450">
              <a:buFont typeface="Arial" panose="020B0604020202020204" pitchFamily="34" charset="0"/>
              <a:buChar char="•"/>
            </a:pPr>
            <a:r>
              <a:rPr lang="en-US" altLang="en-US" dirty="0">
                <a:latin typeface="Arial" pitchFamily="34" charset="0"/>
              </a:rPr>
              <a:t>Afraid to show weakness</a:t>
            </a:r>
          </a:p>
          <a:p>
            <a:pPr marL="171450" indent="-171450">
              <a:buFont typeface="Arial" panose="020B0604020202020204" pitchFamily="34" charset="0"/>
              <a:buChar char="•"/>
            </a:pPr>
            <a:r>
              <a:rPr lang="en-US" altLang="en-US" dirty="0">
                <a:latin typeface="Arial" pitchFamily="34" charset="0"/>
              </a:rPr>
              <a:t>Afraid</a:t>
            </a:r>
            <a:r>
              <a:rPr lang="en-US" altLang="en-US" baseline="0" dirty="0">
                <a:latin typeface="Arial" pitchFamily="34" charset="0"/>
              </a:rPr>
              <a:t> it</a:t>
            </a:r>
            <a:r>
              <a:rPr lang="en-US" altLang="en-US" dirty="0">
                <a:latin typeface="Arial" pitchFamily="34" charset="0"/>
              </a:rPr>
              <a:t> won’t work</a:t>
            </a:r>
          </a:p>
          <a:p>
            <a:pPr marL="171450" indent="-171450">
              <a:buFont typeface="Arial" panose="020B0604020202020204" pitchFamily="34" charset="0"/>
              <a:buChar char="•"/>
            </a:pPr>
            <a:r>
              <a:rPr lang="en-US" altLang="en-US" dirty="0">
                <a:latin typeface="Arial" pitchFamily="34" charset="0"/>
              </a:rPr>
              <a:t>Afraid lose control</a:t>
            </a:r>
          </a:p>
          <a:p>
            <a:pPr marL="171450" indent="-171450">
              <a:buFont typeface="Arial" panose="020B0604020202020204" pitchFamily="34" charset="0"/>
              <a:buChar char="•"/>
            </a:pPr>
            <a:r>
              <a:rPr lang="en-US" altLang="en-US" dirty="0">
                <a:latin typeface="Arial" pitchFamily="34" charset="0"/>
              </a:rPr>
              <a:t>Feel your people don’t want to be coached.</a:t>
            </a:r>
          </a:p>
          <a:p>
            <a:pPr marL="171450" indent="-171450">
              <a:buFont typeface="Arial" panose="020B0604020202020204" pitchFamily="34" charset="0"/>
              <a:buChar char="•"/>
            </a:pPr>
            <a:r>
              <a:rPr lang="en-US" altLang="en-US" dirty="0">
                <a:latin typeface="Arial" pitchFamily="34" charset="0"/>
              </a:rPr>
              <a:t>Afraid won’t be perfect. </a:t>
            </a:r>
          </a:p>
          <a:p>
            <a:endParaRPr lang="en-US" b="1"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114</a:t>
            </a:fld>
            <a:endParaRPr lang="en-US" dirty="0"/>
          </a:p>
        </p:txBody>
      </p:sp>
    </p:spTree>
    <p:extLst>
      <p:ext uri="{BB962C8B-B14F-4D97-AF65-F5344CB8AC3E}">
        <p14:creationId xmlns:p14="http://schemas.microsoft.com/office/powerpoint/2010/main" val="40313806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itchFamily="34" charset="0"/>
              </a:rPr>
              <a:t>Time:</a:t>
            </a:r>
            <a:r>
              <a:rPr lang="en-US" altLang="en-US" b="1" baseline="0" dirty="0">
                <a:latin typeface="Arial" pitchFamily="34" charset="0"/>
              </a:rPr>
              <a:t> 1 minute</a:t>
            </a:r>
          </a:p>
          <a:p>
            <a:r>
              <a:rPr lang="en-US" altLang="en-US" baseline="0" dirty="0">
                <a:latin typeface="Arial" pitchFamily="34" charset="0"/>
              </a:rPr>
              <a:t>Read slide.</a:t>
            </a:r>
          </a:p>
          <a:p>
            <a:r>
              <a:rPr lang="en-US" altLang="en-US" baseline="0" dirty="0">
                <a:latin typeface="Arial" pitchFamily="34" charset="0"/>
              </a:rPr>
              <a:t>Sounds like another paradox doesn’t it. </a:t>
            </a:r>
            <a:r>
              <a:rPr lang="en-US" altLang="en-US" dirty="0">
                <a:latin typeface="Arial" pitchFamily="34" charset="0"/>
              </a:rPr>
              <a:t>But remember the best leaders are vulnerable. W</a:t>
            </a:r>
            <a:r>
              <a:rPr lang="en-US" altLang="en-US" baseline="0" dirty="0">
                <a:latin typeface="Arial" pitchFamily="34" charset="0"/>
              </a:rPr>
              <a:t>hen I say be vulnerable I don’t mean put yourself in harms way. I’m talking about being human, being transparent, being authentic. And isn’t this what you would love to have from your boss? Well your people want this from you as well.</a:t>
            </a:r>
          </a:p>
          <a:p>
            <a:endParaRPr lang="en-US" altLang="en-US" baseline="0" dirty="0">
              <a:latin typeface="Arial" pitchFamily="34" charset="0"/>
            </a:endParaRPr>
          </a:p>
          <a:p>
            <a:r>
              <a:rPr lang="en-US" altLang="en-US" dirty="0">
                <a:latin typeface="Arial" pitchFamily="34" charset="0"/>
              </a:rPr>
              <a:t>After all how else do you connect with people if you’re always trying to be perfect, take it from a recovering perfectionist. </a:t>
            </a:r>
          </a:p>
          <a:p>
            <a:endParaRPr lang="en-US" altLang="en-US" dirty="0">
              <a:latin typeface="Arial" pitchFamily="34" charset="0"/>
            </a:endParaRPr>
          </a:p>
          <a:p>
            <a:r>
              <a:rPr lang="en-US" altLang="en-US" dirty="0">
                <a:latin typeface="Arial" pitchFamily="34" charset="0"/>
              </a:rPr>
              <a:t>Show me a person a leader who embraces their fears vulnerability  and humanity and I’ll show you someone who is absolutely unstoppable because when do embrace this, what else</a:t>
            </a:r>
            <a:r>
              <a:rPr lang="en-US" altLang="en-US" baseline="0" dirty="0">
                <a:latin typeface="Arial" pitchFamily="34" charset="0"/>
              </a:rPr>
              <a:t> is there to s</a:t>
            </a:r>
            <a:r>
              <a:rPr lang="en-US" altLang="en-US" dirty="0">
                <a:latin typeface="Arial" pitchFamily="34" charset="0"/>
              </a:rPr>
              <a:t>top you?</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Arial" pitchFamily="34" charset="0"/>
                <a:ea typeface="MS PGothic" pitchFamily="34" charset="-128"/>
              </a:defRPr>
            </a:lvl1pPr>
            <a:lvl2pPr marL="742950" indent="-285750" eaLnBrk="0" hangingPunct="0">
              <a:spcBef>
                <a:spcPct val="30000"/>
              </a:spcBef>
              <a:defRPr sz="1700">
                <a:solidFill>
                  <a:schemeClr val="tx1"/>
                </a:solidFill>
                <a:latin typeface="Arial" pitchFamily="34" charset="0"/>
                <a:ea typeface="MS PGothic" pitchFamily="34" charset="-128"/>
              </a:defRPr>
            </a:lvl2pPr>
            <a:lvl3pPr marL="1143000" indent="-228600" eaLnBrk="0" hangingPunct="0">
              <a:spcBef>
                <a:spcPct val="30000"/>
              </a:spcBef>
              <a:defRPr sz="1700">
                <a:solidFill>
                  <a:schemeClr val="tx1"/>
                </a:solidFill>
                <a:latin typeface="Arial" pitchFamily="34" charset="0"/>
                <a:ea typeface="ヒラギノ角ゴ Pro W3" charset="-128"/>
              </a:defRPr>
            </a:lvl3pPr>
            <a:lvl4pPr marL="1600200" indent="-228600" eaLnBrk="0" hangingPunct="0">
              <a:spcBef>
                <a:spcPct val="30000"/>
              </a:spcBef>
              <a:defRPr sz="1700">
                <a:solidFill>
                  <a:schemeClr val="tx1"/>
                </a:solidFill>
                <a:latin typeface="Arial" pitchFamily="34" charset="0"/>
                <a:ea typeface="ヒラギノ角ゴ Pro W3" charset="-128"/>
              </a:defRPr>
            </a:lvl4pPr>
            <a:lvl5pPr marL="2057400" indent="-228600" eaLnBrk="0" hangingPunct="0">
              <a:spcBef>
                <a:spcPct val="30000"/>
              </a:spcBef>
              <a:defRPr sz="17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7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7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7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700">
                <a:solidFill>
                  <a:schemeClr val="tx1"/>
                </a:solidFill>
                <a:latin typeface="Arial" pitchFamily="34" charset="0"/>
                <a:ea typeface="ヒラギノ角ゴ Pro W3" charset="-128"/>
              </a:defRPr>
            </a:lvl9pPr>
          </a:lstStyle>
          <a:p>
            <a:pPr eaLnBrk="1" hangingPunct="1">
              <a:spcBef>
                <a:spcPct val="0"/>
              </a:spcBef>
            </a:pPr>
            <a:fld id="{9B9A588A-5A17-4062-8079-429CF23715BB}" type="slidenum">
              <a:rPr lang="en-US" altLang="en-US" sz="1200" smtClean="0">
                <a:solidFill>
                  <a:srgbClr val="000000"/>
                </a:solidFill>
                <a:ea typeface="ヒラギノ角ゴ Pro W3" charset="-128"/>
              </a:rPr>
              <a:pPr eaLnBrk="1" hangingPunct="1">
                <a:spcBef>
                  <a:spcPct val="0"/>
                </a:spcBef>
              </a:pPr>
              <a:t>115</a:t>
            </a:fld>
            <a:endParaRPr lang="en-US" altLang="en-US" sz="1200" dirty="0">
              <a:solidFill>
                <a:srgbClr val="000000"/>
              </a:solidFill>
              <a:ea typeface="ヒラギノ角ゴ Pro W3" charset="-128"/>
            </a:endParaRPr>
          </a:p>
        </p:txBody>
      </p:sp>
    </p:spTree>
    <p:extLst>
      <p:ext uri="{BB962C8B-B14F-4D97-AF65-F5344CB8AC3E}">
        <p14:creationId xmlns:p14="http://schemas.microsoft.com/office/powerpoint/2010/main" val="12419050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spcBef>
                <a:spcPct val="0"/>
              </a:spcBef>
            </a:pPr>
            <a:r>
              <a:rPr lang="en-US" b="1" dirty="0"/>
              <a:t>Time On Slide:  25-30 minutes read</a:t>
            </a:r>
            <a:r>
              <a:rPr lang="en-US" b="1" baseline="0" dirty="0"/>
              <a:t> directions and move to following slide to have them use those questions on the slide.</a:t>
            </a:r>
          </a:p>
          <a:p>
            <a:pPr eaLnBrk="1" hangingPunct="1">
              <a:spcBef>
                <a:spcPct val="0"/>
              </a:spcBef>
            </a:pPr>
            <a:endParaRPr lang="en-US" b="1" dirty="0"/>
          </a:p>
          <a:p>
            <a:pPr eaLnBrk="1" hangingPunct="1">
              <a:spcBef>
                <a:spcPct val="0"/>
              </a:spcBef>
            </a:pPr>
            <a:r>
              <a:rPr lang="en-US" b="1" dirty="0"/>
              <a:t>TRANSITION</a:t>
            </a:r>
            <a:r>
              <a:rPr lang="en-US" dirty="0"/>
              <a:t>: okay, now that we’ve poured some of the framework, lets see how effectively you can coach with using</a:t>
            </a:r>
            <a:r>
              <a:rPr lang="en-US" baseline="0" dirty="0"/>
              <a:t> just a few low risk coaching questions on the next slide</a:t>
            </a:r>
            <a:r>
              <a:rPr lang="en-US" dirty="0"/>
              <a:t>. What we’re going to do now is dive into our second coaching simulation.  I realize I haven’t given you anything but the coaching definition. I haven’t given you a framework so this is just another benchmark to measure your progress over the next two days.  </a:t>
            </a:r>
          </a:p>
          <a:p>
            <a:pPr eaLnBrk="1" hangingPunct="1">
              <a:spcBef>
                <a:spcPct val="0"/>
              </a:spcBef>
            </a:pPr>
            <a:endParaRPr lang="en-US" dirty="0"/>
          </a:p>
          <a:p>
            <a:pPr eaLnBrk="1" hangingPunct="1">
              <a:spcBef>
                <a:spcPct val="0"/>
              </a:spcBef>
            </a:pPr>
            <a:r>
              <a:rPr lang="en-US" dirty="0"/>
              <a:t>Then go through the directions.  Only ask questions- do not offer an opinion do not try to solve for this.  Forget about trying to get them to a solution.  </a:t>
            </a:r>
          </a:p>
          <a:p>
            <a:pPr eaLnBrk="1" hangingPunct="1">
              <a:spcBef>
                <a:spcPct val="0"/>
              </a:spcBef>
            </a:pPr>
            <a:endParaRPr lang="en-US" dirty="0"/>
          </a:p>
          <a:p>
            <a:pPr eaLnBrk="1" hangingPunct="1">
              <a:spcBef>
                <a:spcPct val="0"/>
              </a:spcBef>
            </a:pPr>
            <a:r>
              <a:rPr lang="en-US" dirty="0"/>
              <a:t>Define open ended vs. closed ended questions</a:t>
            </a:r>
          </a:p>
          <a:p>
            <a:pPr eaLnBrk="1" hangingPunct="1">
              <a:spcBef>
                <a:spcPct val="0"/>
              </a:spcBef>
            </a:pPr>
            <a:endParaRPr lang="en-US" dirty="0"/>
          </a:p>
          <a:p>
            <a:pPr eaLnBrk="1" hangingPunct="1">
              <a:spcBef>
                <a:spcPct val="0"/>
              </a:spcBef>
            </a:pPr>
            <a:r>
              <a:rPr lang="en-US" b="1" dirty="0"/>
              <a:t>OPTIONAL IF SOMEONE ASKS: </a:t>
            </a:r>
            <a:r>
              <a:rPr lang="en-US" dirty="0"/>
              <a:t>I’m going to add something else here- if you want to do manager to manager that’s fine too (let them know</a:t>
            </a:r>
            <a:r>
              <a:rPr lang="en-US" baseline="0" dirty="0"/>
              <a:t> peer to peer is okay and we will be doing this again peer to peer in the next skill builder</a:t>
            </a:r>
            <a:r>
              <a:rPr lang="en-US" dirty="0"/>
              <a:t>).  </a:t>
            </a:r>
          </a:p>
          <a:p>
            <a:pPr eaLnBrk="1" hangingPunct="1">
              <a:spcBef>
                <a:spcPct val="0"/>
              </a:spcBef>
            </a:pPr>
            <a:endParaRPr lang="en-US" dirty="0"/>
          </a:p>
          <a:p>
            <a:pPr eaLnBrk="1" hangingPunct="1">
              <a:spcBef>
                <a:spcPct val="0"/>
              </a:spcBef>
            </a:pPr>
            <a:r>
              <a:rPr lang="en-US" b="1" dirty="0"/>
              <a:t>TIME FOR EXERCISE:  </a:t>
            </a:r>
            <a:r>
              <a:rPr lang="en-US" dirty="0"/>
              <a:t>(give them 7-8 minutes each on each situation) so ABOUT 30 minutes total including their debrief in between roles. </a:t>
            </a:r>
          </a:p>
          <a:p>
            <a:pPr eaLnBrk="1" hangingPunct="1">
              <a:spcBef>
                <a:spcPct val="0"/>
              </a:spcBef>
            </a:pPr>
            <a:r>
              <a:rPr lang="en-US" dirty="0"/>
              <a:t>Take out timer for each table. If applicable. Use your watch or phone to manage the time. </a:t>
            </a:r>
          </a:p>
          <a:p>
            <a:pPr eaLnBrk="1" hangingPunct="1">
              <a:spcBef>
                <a:spcPct val="0"/>
              </a:spcBef>
            </a:pPr>
            <a:endParaRPr lang="en-US" b="1" dirty="0"/>
          </a:p>
          <a:p>
            <a:pPr eaLnBrk="1" hangingPunct="1">
              <a:spcBef>
                <a:spcPct val="0"/>
              </a:spcBef>
            </a:pPr>
            <a:r>
              <a:rPr lang="en-US" b="1" dirty="0"/>
              <a:t>IMPORTANT NOTE:</a:t>
            </a:r>
          </a:p>
          <a:p>
            <a:r>
              <a:rPr lang="en-US" dirty="0"/>
              <a:t> </a:t>
            </a:r>
          </a:p>
          <a:p>
            <a:r>
              <a:rPr lang="en-US" b="1" dirty="0"/>
              <a:t>Normal one on one role play: </a:t>
            </a:r>
            <a:endParaRPr lang="en-US" dirty="0"/>
          </a:p>
          <a:p>
            <a:r>
              <a:rPr lang="en-US" b="1" dirty="0"/>
              <a:t>NOTE: Whether you give 8 minutes depends on how you are tracking for time. If you are running behind, cut the roll plays to about 6-7 minutes each. </a:t>
            </a:r>
            <a:endParaRPr lang="en-US" dirty="0"/>
          </a:p>
          <a:p>
            <a:r>
              <a:rPr lang="en-US" dirty="0"/>
              <a:t>·         8-10 minutes for role play </a:t>
            </a:r>
          </a:p>
          <a:p>
            <a:r>
              <a:rPr lang="en-US" dirty="0"/>
              <a:t>·         2-3 minute debrief</a:t>
            </a:r>
          </a:p>
          <a:p>
            <a:r>
              <a:rPr lang="en-US" dirty="0"/>
              <a:t>·         Switch 8-10 minute role play</a:t>
            </a:r>
          </a:p>
          <a:p>
            <a:r>
              <a:rPr lang="en-US" dirty="0"/>
              <a:t>·         2-3 minute debrief</a:t>
            </a:r>
          </a:p>
          <a:p>
            <a:r>
              <a:rPr lang="en-US" dirty="0"/>
              <a:t>·         Then room debrief on the slide you follow.</a:t>
            </a:r>
          </a:p>
          <a:p>
            <a:endParaRPr lang="en-US" dirty="0"/>
          </a:p>
          <a:p>
            <a:r>
              <a:rPr lang="en-US" b="1" dirty="0"/>
              <a:t>NOTE: If there is an</a:t>
            </a:r>
            <a:r>
              <a:rPr lang="en-US" dirty="0"/>
              <a:t> odd number of people in the room where you can pair up and need a team or two of three people, when it comes to pairing up people on day one and two for these types of exercises/ role plays, make a team of 3 where one person is observer, one coach one direct. Then let them know not to change when hearing the whistle but you will manage their time and let them know when to switch roles earlier and rotate a few minutes early so each person has a chance to play the coach. So, for pairs of three cut them at 6 minute mark and have them switch so everyone can play each role.</a:t>
            </a:r>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0" dirty="0"/>
              <a:t>: if you have other people there aside</a:t>
            </a:r>
            <a:r>
              <a:rPr lang="en-US" b="0" baseline="0" dirty="0"/>
              <a:t> from front line sales managers who manage salespeople, such as managers of managers or PAMs (partner account managers/salespeople who are looking to move into management) make sure you always make comments and examples specifically for them as well. Most important, be clear that they will have an opportunity to make the coaching relevant and how it can be put into practice in a practical way through the many simulations we will be doing. </a:t>
            </a:r>
            <a:endParaRPr lang="en-US" b="0" dirty="0"/>
          </a:p>
          <a:p>
            <a:pPr eaLnBrk="1" hangingPunct="1">
              <a:spcBef>
                <a:spcPct val="0"/>
              </a:spcBef>
            </a:pPr>
            <a:endParaRPr lang="en-US" dirty="0"/>
          </a:p>
          <a:p>
            <a:pPr eaLnBrk="1" hangingPunct="1">
              <a:spcBef>
                <a:spcPct val="0"/>
              </a:spcBef>
            </a:pPr>
            <a:endParaRPr lang="en-US" b="1" dirty="0"/>
          </a:p>
        </p:txBody>
      </p:sp>
      <p:sp>
        <p:nvSpPr>
          <p:cNvPr id="224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9E93713-DECE-4CE5-9B4E-89BB867E912F}" type="slidenum">
              <a:rPr lang="en-US" sz="1200"/>
              <a:pPr algn="r" eaLnBrk="1" hangingPunct="1"/>
              <a:t>116</a:t>
            </a:fld>
            <a:endParaRPr lang="en-US" sz="1200" dirty="0"/>
          </a:p>
        </p:txBody>
      </p:sp>
    </p:spTree>
    <p:extLst>
      <p:ext uri="{BB962C8B-B14F-4D97-AF65-F5344CB8AC3E}">
        <p14:creationId xmlns:p14="http://schemas.microsoft.com/office/powerpoint/2010/main" val="278950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Brief look at program flow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a very high-level look at the flow of our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Briefly walk through slide for each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Facilitation Tips: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Note that this is not a traditional agenda review…just introducing structure…want to get them more involved before get into agenda specifics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Explain that Day One sets the </a:t>
            </a:r>
            <a:r>
              <a:rPr lang="en-US" sz="1200" b="1" i="0" u="none" strike="noStrike" kern="1200" baseline="0" dirty="0">
                <a:solidFill>
                  <a:schemeClr val="tx1"/>
                </a:solidFill>
                <a:latin typeface="+mn-lt"/>
                <a:ea typeface="+mn-ea"/>
                <a:cs typeface="+mn-cs"/>
              </a:rPr>
              <a:t>foundation</a:t>
            </a:r>
            <a:r>
              <a:rPr lang="en-US" sz="1200" b="0" i="0" u="none" strike="noStrike" kern="1200" baseline="0" dirty="0">
                <a:solidFill>
                  <a:schemeClr val="tx1"/>
                </a:solidFill>
                <a:latin typeface="+mn-lt"/>
                <a:ea typeface="+mn-ea"/>
                <a:cs typeface="+mn-cs"/>
              </a:rPr>
              <a:t>, Day Two goes </a:t>
            </a:r>
            <a:r>
              <a:rPr lang="en-US" sz="1200" b="1" i="0" u="none" strike="noStrike" kern="1200" baseline="0" dirty="0">
                <a:solidFill>
                  <a:schemeClr val="tx1"/>
                </a:solidFill>
                <a:latin typeface="+mn-lt"/>
                <a:ea typeface="+mn-ea"/>
                <a:cs typeface="+mn-cs"/>
              </a:rPr>
              <a:t>deeper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Set the expectation </a:t>
            </a:r>
            <a:r>
              <a:rPr lang="en-US" sz="1200" b="0" i="0" u="none" strike="noStrike" kern="1200" baseline="0" dirty="0">
                <a:solidFill>
                  <a:schemeClr val="tx1"/>
                </a:solidFill>
                <a:latin typeface="+mn-lt"/>
                <a:ea typeface="+mn-ea"/>
                <a:cs typeface="+mn-cs"/>
              </a:rPr>
              <a:t>– At end of Day One some managers will see how the framework works but will be looking for more of a </a:t>
            </a:r>
            <a:r>
              <a:rPr lang="en-US" sz="1200" b="1" i="0" u="none" strike="noStrike" kern="1200" baseline="0" dirty="0">
                <a:solidFill>
                  <a:schemeClr val="tx1"/>
                </a:solidFill>
                <a:latin typeface="+mn-lt"/>
                <a:ea typeface="+mn-ea"/>
                <a:cs typeface="+mn-cs"/>
              </a:rPr>
              <a:t>‘sales specific’ </a:t>
            </a:r>
            <a:r>
              <a:rPr lang="en-US" sz="1200" b="0" i="0" u="none" strike="noStrike" kern="1200" baseline="0" dirty="0">
                <a:solidFill>
                  <a:schemeClr val="tx1"/>
                </a:solidFill>
                <a:latin typeface="+mn-lt"/>
                <a:ea typeface="+mn-ea"/>
                <a:cs typeface="+mn-cs"/>
              </a:rPr>
              <a:t>coaching framework. Before you hear this, be clear that today is about pouring the foundation. Day two goes deeper into relevant, specific, sales scenarios. It’s important to set this expectation now.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r>
              <a:rPr lang="en-US" sz="1200" b="1" i="1" u="none" strike="noStrike" kern="1200" baseline="0" dirty="0">
                <a:solidFill>
                  <a:schemeClr val="tx1"/>
                </a:solidFill>
                <a:latin typeface="+mn-lt"/>
                <a:ea typeface="+mn-ea"/>
                <a:cs typeface="+mn-cs"/>
              </a:rPr>
              <a:t>Let’s take a look at a few logistics to maximize the time we spend together… </a:t>
            </a:r>
            <a:endParaRPr lang="en-US" b="1" dirty="0"/>
          </a:p>
          <a:p>
            <a:pPr eaLnBrk="1" hangingPunct="1">
              <a:spcBef>
                <a:spcPct val="0"/>
              </a:spcBef>
            </a:pPr>
            <a:endParaRPr lang="en-US" dirty="0"/>
          </a:p>
          <a:p>
            <a:pPr eaLnBrk="1" hangingPunct="1">
              <a:spcBef>
                <a:spcPct val="0"/>
              </a:spcBef>
            </a:pPr>
            <a:r>
              <a:rPr lang="en-US" b="1" dirty="0"/>
              <a:t>Facilitator: </a:t>
            </a:r>
            <a:r>
              <a:rPr lang="en-US" dirty="0"/>
              <a:t>you can go through the outline of day one and two very briefly.</a:t>
            </a:r>
          </a:p>
          <a:p>
            <a:pPr eaLnBrk="1" hangingPunct="1">
              <a:spcBef>
                <a:spcPct val="0"/>
              </a:spcBef>
            </a:pPr>
            <a:endParaRPr lang="en-US" dirty="0"/>
          </a:p>
          <a:p>
            <a:pPr eaLnBrk="1" hangingPunct="1">
              <a:spcBef>
                <a:spcPct val="0"/>
              </a:spcBef>
            </a:pPr>
            <a:r>
              <a:rPr lang="en-US" b="1" dirty="0"/>
              <a:t>NOTE</a:t>
            </a:r>
            <a:r>
              <a:rPr lang="en-US" dirty="0"/>
              <a:t>: sometimes class times will change so make sure they are reflected in this schedule. For example, some times the class starts at 9am, 8:30am or if people are flying in that morning it may start at 9:30 am. Of course this pushes the day a little longer. However, for day 2 I would also suggest and take a poll with the audience to start day 2 earlier since some people may have to leave early to catch a flight. I would suggest starting day 2 as early as 8am and let them know for two reasons. We will end earlier and I don’t want anyone to miss any valuable content that will make you more successful as a manager. </a:t>
            </a:r>
          </a:p>
          <a:p>
            <a:pPr eaLnBrk="1" hangingPunct="1">
              <a:spcBef>
                <a:spcPct val="0"/>
              </a:spcBef>
            </a:pPr>
            <a:endParaRPr lang="en-US" dirty="0"/>
          </a:p>
          <a:p>
            <a:pPr eaLnBrk="1" hangingPunct="1">
              <a:spcBef>
                <a:spcPct val="0"/>
              </a:spcBef>
            </a:pPr>
            <a:r>
              <a:rPr lang="en-US" b="1" dirty="0"/>
              <a:t>NOTE</a:t>
            </a:r>
            <a:r>
              <a:rPr lang="en-US" dirty="0"/>
              <a:t>: I find that if you start at 8am on Day 2, you can wrap up at around 4pm on the second day as long as you keep the audience focused and don’t get caught up in the weeds with questions that will throw you off track. </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153-BDCD-482B-A1FA-1F8EE746A0A8}" type="slidenum">
              <a:rPr lang="en-US" smtClean="0">
                <a:latin typeface="Arial" pitchFamily="34" charset="0"/>
              </a:rPr>
              <a:pPr>
                <a:defRPr/>
              </a:pPr>
              <a:t>11</a:t>
            </a:fld>
            <a:endParaRPr lang="en-US" dirty="0">
              <a:latin typeface="Arial" pitchFamily="34" charset="0"/>
            </a:endParaRPr>
          </a:p>
        </p:txBody>
      </p:sp>
    </p:spTree>
    <p:extLst>
      <p:ext uri="{BB962C8B-B14F-4D97-AF65-F5344CB8AC3E}">
        <p14:creationId xmlns:p14="http://schemas.microsoft.com/office/powerpoint/2010/main" val="21522853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On Slide: 1</a:t>
            </a:r>
            <a:r>
              <a:rPr lang="en-US" b="1" baseline="0" dirty="0"/>
              <a:t> minute. </a:t>
            </a:r>
            <a:endParaRPr lang="en-US" b="1" dirty="0"/>
          </a:p>
          <a:p>
            <a:pPr eaLnBrk="1" hangingPunct="1">
              <a:spcBef>
                <a:spcPct val="0"/>
              </a:spcBef>
            </a:pPr>
            <a:endParaRPr lang="en-US" b="1" dirty="0"/>
          </a:p>
          <a:p>
            <a:pPr eaLnBrk="1" hangingPunct="1">
              <a:spcBef>
                <a:spcPct val="0"/>
              </a:spcBef>
            </a:pPr>
            <a:r>
              <a:rPr lang="en-US" b="1" dirty="0"/>
              <a:t>Read through slide. Then get a few answers and move to the next slide. </a:t>
            </a:r>
          </a:p>
          <a:p>
            <a:pPr eaLnBrk="1" hangingPunct="1">
              <a:spcBef>
                <a:spcPct val="0"/>
              </a:spcBef>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356902-5CEC-4A04-B7A4-37EDE5AC2B74}" type="slidenum">
              <a:rPr lang="en-US" smtClean="0">
                <a:latin typeface="Arial" pitchFamily="34" charset="0"/>
              </a:rPr>
              <a:pPr>
                <a:defRPr/>
              </a:pPr>
              <a:t>117</a:t>
            </a:fld>
            <a:endParaRPr lang="en-US" dirty="0">
              <a:latin typeface="Arial" pitchFamily="34" charset="0"/>
            </a:endParaRPr>
          </a:p>
        </p:txBody>
      </p:sp>
    </p:spTree>
    <p:extLst>
      <p:ext uri="{BB962C8B-B14F-4D97-AF65-F5344CB8AC3E}">
        <p14:creationId xmlns:p14="http://schemas.microsoft.com/office/powerpoint/2010/main" val="384255168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Read slide.  ANOTHER PARADOX. Then move to next slide.</a:t>
            </a:r>
            <a:r>
              <a:rPr lang="en-US" b="1" baseline="0" dirty="0"/>
              <a:t> </a:t>
            </a:r>
            <a:endParaRPr lang="en-US" b="1"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118</a:t>
            </a:fld>
            <a:endParaRPr lang="en-US" dirty="0"/>
          </a:p>
        </p:txBody>
      </p:sp>
    </p:spTree>
    <p:extLst>
      <p:ext uri="{BB962C8B-B14F-4D97-AF65-F5344CB8AC3E}">
        <p14:creationId xmlns:p14="http://schemas.microsoft.com/office/powerpoint/2010/main" val="28392134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Read slide.  ANOTHER PARADOX. Then move to next slide.</a:t>
            </a:r>
            <a:r>
              <a:rPr lang="en-US" b="1" baseline="0" dirty="0"/>
              <a:t> </a:t>
            </a:r>
            <a:endParaRPr lang="en-US" b="1"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119</a:t>
            </a:fld>
            <a:endParaRPr lang="en-US" dirty="0"/>
          </a:p>
        </p:txBody>
      </p:sp>
    </p:spTree>
    <p:extLst>
      <p:ext uri="{BB962C8B-B14F-4D97-AF65-F5344CB8AC3E}">
        <p14:creationId xmlns:p14="http://schemas.microsoft.com/office/powerpoint/2010/main" val="28392134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Read slide.  ANOTHER PARADOX. Then move to next slide.</a:t>
            </a:r>
            <a:r>
              <a:rPr lang="en-US" b="1" baseline="0" dirty="0"/>
              <a:t> </a:t>
            </a:r>
            <a:endParaRPr lang="en-US" b="1"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120</a:t>
            </a:fld>
            <a:endParaRPr lang="en-US" dirty="0"/>
          </a:p>
        </p:txBody>
      </p:sp>
    </p:spTree>
    <p:extLst>
      <p:ext uri="{BB962C8B-B14F-4D97-AF65-F5344CB8AC3E}">
        <p14:creationId xmlns:p14="http://schemas.microsoft.com/office/powerpoint/2010/main" val="28392134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dirty="0">
                <a:solidFill>
                  <a:srgbClr val="FF0000"/>
                </a:solidFill>
                <a:latin typeface="Franklin Gothic Medium" pitchFamily="34" charset="0"/>
              </a:rPr>
              <a:t>TIME:</a:t>
            </a:r>
            <a:r>
              <a:rPr lang="en-US" sz="1200" baseline="0" dirty="0">
                <a:solidFill>
                  <a:srgbClr val="FF0000"/>
                </a:solidFill>
                <a:latin typeface="Franklin Gothic Medium" pitchFamily="34" charset="0"/>
              </a:rPr>
              <a:t> 2 MINUTES</a:t>
            </a:r>
          </a:p>
          <a:p>
            <a:r>
              <a:rPr lang="en-US" sz="1200" baseline="0" dirty="0">
                <a:solidFill>
                  <a:srgbClr val="FF0000"/>
                </a:solidFill>
                <a:latin typeface="Franklin Gothic Medium" pitchFamily="34" charset="0"/>
              </a:rPr>
              <a:t> REVIEW CYCLE.</a:t>
            </a:r>
          </a:p>
          <a:p>
            <a:r>
              <a:rPr lang="en-US" sz="1200" baseline="0" dirty="0">
                <a:solidFill>
                  <a:srgbClr val="FF0000"/>
                </a:solidFill>
                <a:latin typeface="Franklin Gothic Medium" pitchFamily="34" charset="0"/>
              </a:rPr>
              <a:t>Then</a:t>
            </a:r>
            <a:br>
              <a:rPr lang="en-US" sz="1200" baseline="0" dirty="0">
                <a:solidFill>
                  <a:srgbClr val="FF0000"/>
                </a:solidFill>
                <a:latin typeface="Franklin Gothic Medium" pitchFamily="34" charset="0"/>
              </a:rPr>
            </a:br>
            <a:r>
              <a:rPr lang="en-US" sz="1200" baseline="0" dirty="0">
                <a:solidFill>
                  <a:srgbClr val="FF0000"/>
                </a:solidFill>
                <a:latin typeface="Franklin Gothic Medium" pitchFamily="34" charset="0"/>
              </a:rPr>
              <a:t>this is a</a:t>
            </a:r>
            <a:r>
              <a:rPr lang="en-US" b="1" dirty="0"/>
              <a:t> Global</a:t>
            </a:r>
            <a:r>
              <a:rPr lang="en-US" b="1" baseline="0" dirty="0"/>
              <a:t> Epidemic. Insanity!</a:t>
            </a:r>
          </a:p>
          <a:p>
            <a:r>
              <a:rPr lang="en-US" b="1" dirty="0"/>
              <a:t>Then managers wonder why they’re always in reactive mode. There’s a picture of the stressed out manager. Does</a:t>
            </a:r>
            <a:r>
              <a:rPr lang="en-US" b="1" baseline="0" dirty="0"/>
              <a:t> he look familiar? Joke. </a:t>
            </a:r>
            <a:endParaRPr lang="en-US" b="1" dirty="0"/>
          </a:p>
          <a:p>
            <a:endParaRPr lang="en-US" b="1" dirty="0"/>
          </a:p>
          <a:p>
            <a:r>
              <a:rPr lang="en-US" b="0" dirty="0"/>
              <a:t>So what, you know the answer many times will. After all, many of you walked in the shoes</a:t>
            </a:r>
            <a:r>
              <a:rPr lang="en-US" b="0" baseline="0" dirty="0"/>
              <a:t> of your direct reports and had their job in the past. </a:t>
            </a:r>
          </a:p>
          <a:p>
            <a:endParaRPr lang="en-US" b="0" dirty="0"/>
          </a:p>
          <a:p>
            <a:r>
              <a:rPr lang="en-US" b="0" dirty="0"/>
              <a:t>But people resist what they hear but believe what they say.</a:t>
            </a:r>
            <a:r>
              <a:rPr lang="en-US" b="0" baseline="0" dirty="0"/>
              <a:t> And here's the real value of coaching. if they create a solution, they own it, and if they own it there’s more apt to act on it rather than being told what to do. There’s the accountability gap. </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often believe with all the responsibilities and pressures and goals to hit, we don’t have time to coach! </a:t>
            </a:r>
          </a:p>
          <a:p>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But have you ever had a repetitive conversation?</a:t>
            </a:r>
            <a:r>
              <a:rPr lang="en-US" b="1" baseline="0" dirty="0"/>
              <a:t> </a:t>
            </a:r>
            <a:r>
              <a:rPr lang="en-US" b="1" dirty="0"/>
              <a:t>Then</a:t>
            </a:r>
            <a:r>
              <a:rPr lang="en-US" b="1" baseline="0" dirty="0"/>
              <a:t> we start having conversation with some of our direct reports that sound like “Didn’t we work on this last week, didn’t we address this two weeks ago, and the week before that and the month before that? I thought we already dealt with this issue”? Actually you may have discussed it but you didn’t deal with it effectively because you never got to root cause to solve completely.</a:t>
            </a:r>
          </a:p>
          <a:p>
            <a:endParaRPr lang="en-US" b="1" baseline="0" dirty="0"/>
          </a:p>
          <a:p>
            <a:r>
              <a:rPr lang="en-US" b="1" baseline="0" dirty="0"/>
              <a:t>NEXT SLIDE: The answer: SLOW DOWN..</a:t>
            </a:r>
          </a:p>
          <a:p>
            <a:endParaRPr lang="en-US" b="1" baseline="0" dirty="0"/>
          </a:p>
          <a:p>
            <a:endParaRPr lang="en-US" b="1" dirty="0"/>
          </a:p>
          <a:p>
            <a:endParaRPr lang="en-US" b="0"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121</a:t>
            </a:fld>
            <a:endParaRPr lang="en-US" dirty="0"/>
          </a:p>
        </p:txBody>
      </p:sp>
    </p:spTree>
    <p:extLst>
      <p:ext uri="{BB962C8B-B14F-4D97-AF65-F5344CB8AC3E}">
        <p14:creationId xmlns:p14="http://schemas.microsoft.com/office/powerpoint/2010/main" val="769537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dirty="0">
                <a:solidFill>
                  <a:srgbClr val="FF0000"/>
                </a:solidFill>
                <a:latin typeface="Franklin Gothic Medium" pitchFamily="34" charset="0"/>
              </a:rPr>
              <a:t>TIME:</a:t>
            </a:r>
            <a:r>
              <a:rPr lang="en-US" sz="1200" baseline="0" dirty="0">
                <a:solidFill>
                  <a:srgbClr val="FF0000"/>
                </a:solidFill>
                <a:latin typeface="Franklin Gothic Medium" pitchFamily="34" charset="0"/>
              </a:rPr>
              <a:t> 2 MINUTES</a:t>
            </a:r>
          </a:p>
          <a:p>
            <a:r>
              <a:rPr lang="en-US" sz="1200" baseline="0" dirty="0">
                <a:solidFill>
                  <a:srgbClr val="FF0000"/>
                </a:solidFill>
                <a:latin typeface="Franklin Gothic Medium" pitchFamily="34" charset="0"/>
              </a:rPr>
              <a:t> REVIEW CYCLE.</a:t>
            </a:r>
          </a:p>
          <a:p>
            <a:r>
              <a:rPr lang="en-US" sz="1200" baseline="0" dirty="0">
                <a:solidFill>
                  <a:srgbClr val="FF0000"/>
                </a:solidFill>
                <a:latin typeface="Franklin Gothic Medium" pitchFamily="34" charset="0"/>
              </a:rPr>
              <a:t>Then</a:t>
            </a:r>
            <a:br>
              <a:rPr lang="en-US" sz="1200" baseline="0" dirty="0">
                <a:solidFill>
                  <a:srgbClr val="FF0000"/>
                </a:solidFill>
                <a:latin typeface="Franklin Gothic Medium" pitchFamily="34" charset="0"/>
              </a:rPr>
            </a:br>
            <a:r>
              <a:rPr lang="en-US" sz="1200" baseline="0" dirty="0">
                <a:solidFill>
                  <a:srgbClr val="FF0000"/>
                </a:solidFill>
                <a:latin typeface="Franklin Gothic Medium" pitchFamily="34" charset="0"/>
              </a:rPr>
              <a:t>this is a</a:t>
            </a:r>
            <a:r>
              <a:rPr lang="en-US" b="1" dirty="0"/>
              <a:t> Global</a:t>
            </a:r>
            <a:r>
              <a:rPr lang="en-US" b="1" baseline="0" dirty="0"/>
              <a:t> Epidemic. Insanity!</a:t>
            </a:r>
          </a:p>
          <a:p>
            <a:r>
              <a:rPr lang="en-US" b="1" dirty="0"/>
              <a:t>Then managers wonder why they’re always in reactive mode. There’s a picture of the stressed out manager. Does</a:t>
            </a:r>
            <a:r>
              <a:rPr lang="en-US" b="1" baseline="0" dirty="0"/>
              <a:t> he look familiar? Joke. </a:t>
            </a:r>
            <a:endParaRPr lang="en-US" b="1" dirty="0"/>
          </a:p>
          <a:p>
            <a:endParaRPr lang="en-US" b="1" dirty="0"/>
          </a:p>
          <a:p>
            <a:r>
              <a:rPr lang="en-US" b="0" dirty="0"/>
              <a:t>So what, you know the answer many times will. After all, many of you walked in the shoes</a:t>
            </a:r>
            <a:r>
              <a:rPr lang="en-US" b="0" baseline="0" dirty="0"/>
              <a:t> of your direct reports and had their job in the past. </a:t>
            </a:r>
          </a:p>
          <a:p>
            <a:endParaRPr lang="en-US" b="0" dirty="0"/>
          </a:p>
          <a:p>
            <a:r>
              <a:rPr lang="en-US" b="0" dirty="0"/>
              <a:t>But people resist what they hear but believe what they say.</a:t>
            </a:r>
            <a:r>
              <a:rPr lang="en-US" b="0" baseline="0" dirty="0"/>
              <a:t> And here's the real value of coaching. if they create a solution, they own it, and if they own it there’s more apt to act on it rather than being told what to do. There’s the accountability gap. </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often believe with all the responsibilities and pressures and goals to hit, we don’t have time to coach! </a:t>
            </a:r>
          </a:p>
          <a:p>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But have you ever had a repetitive conversation?</a:t>
            </a:r>
            <a:r>
              <a:rPr lang="en-US" b="1" baseline="0" dirty="0"/>
              <a:t> </a:t>
            </a:r>
            <a:r>
              <a:rPr lang="en-US" b="1" dirty="0"/>
              <a:t>Then</a:t>
            </a:r>
            <a:r>
              <a:rPr lang="en-US" b="1" baseline="0" dirty="0"/>
              <a:t> we start having conversation with some of our direct reports that sound like “Didn’t we work on this last week, didn’t we address this two weeks ago, and the week before that and the month before that? I thought we already dealt with this issue”? Actually you may have discussed it but you didn’t deal with it effectively because you never got to root cause to solve completely.</a:t>
            </a:r>
          </a:p>
          <a:p>
            <a:endParaRPr lang="en-US" b="1" baseline="0" dirty="0"/>
          </a:p>
          <a:p>
            <a:r>
              <a:rPr lang="en-US" b="1" baseline="0" dirty="0"/>
              <a:t>NEXT SLIDE: The answer: SLOW DOWN..</a:t>
            </a:r>
          </a:p>
          <a:p>
            <a:endParaRPr lang="en-US" b="1" baseline="0" dirty="0"/>
          </a:p>
          <a:p>
            <a:endParaRPr lang="en-US" b="1" dirty="0"/>
          </a:p>
          <a:p>
            <a:endParaRPr lang="en-US" b="0"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122</a:t>
            </a:fld>
            <a:endParaRPr lang="en-US" dirty="0"/>
          </a:p>
        </p:txBody>
      </p:sp>
    </p:spTree>
    <p:extLst>
      <p:ext uri="{BB962C8B-B14F-4D97-AF65-F5344CB8AC3E}">
        <p14:creationId xmlns:p14="http://schemas.microsoft.com/office/powerpoint/2010/main" val="4403869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dirty="0">
                <a:solidFill>
                  <a:srgbClr val="FF0000"/>
                </a:solidFill>
                <a:latin typeface="Franklin Gothic Medium" pitchFamily="34" charset="0"/>
              </a:rPr>
              <a:t>TIME:</a:t>
            </a:r>
            <a:r>
              <a:rPr lang="en-US" sz="1200" baseline="0" dirty="0">
                <a:solidFill>
                  <a:srgbClr val="FF0000"/>
                </a:solidFill>
                <a:latin typeface="Franklin Gothic Medium" pitchFamily="34" charset="0"/>
              </a:rPr>
              <a:t> 2 MINUTES</a:t>
            </a:r>
          </a:p>
          <a:p>
            <a:r>
              <a:rPr lang="en-US" sz="1200" baseline="0" dirty="0">
                <a:solidFill>
                  <a:srgbClr val="FF0000"/>
                </a:solidFill>
                <a:latin typeface="Franklin Gothic Medium" pitchFamily="34" charset="0"/>
              </a:rPr>
              <a:t> REVIEW CYCLE.</a:t>
            </a:r>
          </a:p>
          <a:p>
            <a:r>
              <a:rPr lang="en-US" sz="1200" baseline="0" dirty="0">
                <a:solidFill>
                  <a:srgbClr val="FF0000"/>
                </a:solidFill>
                <a:latin typeface="Franklin Gothic Medium" pitchFamily="34" charset="0"/>
              </a:rPr>
              <a:t>Then</a:t>
            </a:r>
            <a:br>
              <a:rPr lang="en-US" sz="1200" baseline="0" dirty="0">
                <a:solidFill>
                  <a:srgbClr val="FF0000"/>
                </a:solidFill>
                <a:latin typeface="Franklin Gothic Medium" pitchFamily="34" charset="0"/>
              </a:rPr>
            </a:br>
            <a:r>
              <a:rPr lang="en-US" sz="1200" baseline="0" dirty="0">
                <a:solidFill>
                  <a:srgbClr val="FF0000"/>
                </a:solidFill>
                <a:latin typeface="Franklin Gothic Medium" pitchFamily="34" charset="0"/>
              </a:rPr>
              <a:t>this is a</a:t>
            </a:r>
            <a:r>
              <a:rPr lang="en-US" b="1" dirty="0"/>
              <a:t> Global</a:t>
            </a:r>
            <a:r>
              <a:rPr lang="en-US" b="1" baseline="0" dirty="0"/>
              <a:t> Epidemic. Insanity!</a:t>
            </a:r>
          </a:p>
          <a:p>
            <a:r>
              <a:rPr lang="en-US" b="1" dirty="0"/>
              <a:t>Then managers wonder why they’re always in reactive mode. There’s a picture of the stressed out manager. Does</a:t>
            </a:r>
            <a:r>
              <a:rPr lang="en-US" b="1" baseline="0" dirty="0"/>
              <a:t> he look familiar? Joke. </a:t>
            </a:r>
            <a:endParaRPr lang="en-US" b="1" dirty="0"/>
          </a:p>
          <a:p>
            <a:endParaRPr lang="en-US" b="1" dirty="0"/>
          </a:p>
          <a:p>
            <a:r>
              <a:rPr lang="en-US" b="0" dirty="0"/>
              <a:t>So what, you know the answer many times will. After all, many of you walked in the shoes</a:t>
            </a:r>
            <a:r>
              <a:rPr lang="en-US" b="0" baseline="0" dirty="0"/>
              <a:t> of your direct reports and had their job in the past. </a:t>
            </a:r>
          </a:p>
          <a:p>
            <a:endParaRPr lang="en-US" b="0" dirty="0"/>
          </a:p>
          <a:p>
            <a:r>
              <a:rPr lang="en-US" b="0" dirty="0"/>
              <a:t>But people resist what they hear but believe what they say.</a:t>
            </a:r>
            <a:r>
              <a:rPr lang="en-US" b="0" baseline="0" dirty="0"/>
              <a:t> And here's the real value of coaching. if they create a solution, they own it, and if they own it there’s more apt to act on it rather than being told what to do. There’s the accountability gap. </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often believe with all the responsibilities and pressures and goals to hit, we don’t have time to coach! </a:t>
            </a:r>
          </a:p>
          <a:p>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But have you ever had a repetitive conversation?</a:t>
            </a:r>
            <a:r>
              <a:rPr lang="en-US" b="1" baseline="0" dirty="0"/>
              <a:t> </a:t>
            </a:r>
            <a:r>
              <a:rPr lang="en-US" b="1" dirty="0"/>
              <a:t>Then</a:t>
            </a:r>
            <a:r>
              <a:rPr lang="en-US" b="1" baseline="0" dirty="0"/>
              <a:t> we start having conversation with some of our direct reports that sound like “Didn’t we work on this last week, didn’t we address this two weeks ago, and the week before that and the month before that? I thought we already dealt with this issue”? Actually you may have discussed it but you didn’t deal with it effectively because you never got to root cause to solve completely.</a:t>
            </a:r>
          </a:p>
          <a:p>
            <a:endParaRPr lang="en-US" b="1" baseline="0" dirty="0"/>
          </a:p>
          <a:p>
            <a:r>
              <a:rPr lang="en-US" b="1" baseline="0" dirty="0"/>
              <a:t>NEXT SLIDE: The answer: SLOW DOWN..</a:t>
            </a:r>
          </a:p>
          <a:p>
            <a:endParaRPr lang="en-US" b="1" baseline="0" dirty="0"/>
          </a:p>
          <a:p>
            <a:endParaRPr lang="en-US" b="1" dirty="0"/>
          </a:p>
          <a:p>
            <a:endParaRPr lang="en-US" b="0"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123</a:t>
            </a:fld>
            <a:endParaRPr lang="en-US" dirty="0"/>
          </a:p>
        </p:txBody>
      </p:sp>
    </p:spTree>
    <p:extLst>
      <p:ext uri="{BB962C8B-B14F-4D97-AF65-F5344CB8AC3E}">
        <p14:creationId xmlns:p14="http://schemas.microsoft.com/office/powerpoint/2010/main" val="4636343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a:t>The excuse or</a:t>
            </a:r>
            <a:r>
              <a:rPr lang="en-US" b="0" baseline="0" dirty="0"/>
              <a:t> belief </a:t>
            </a:r>
            <a:r>
              <a:rPr lang="en-US" b="0" dirty="0"/>
              <a:t>is.  I have no time to coach. But real cost is; when you think have no time to coach and don’t coach actually costing your more time. SO THE SOLUTION IS: read slide and move to</a:t>
            </a:r>
            <a:r>
              <a:rPr lang="en-US" b="0" baseline="0" dirty="0"/>
              <a:t> next slide</a:t>
            </a:r>
          </a:p>
          <a:p>
            <a:endParaRPr lang="en-US" b="0" baseline="0" dirty="0"/>
          </a:p>
        </p:txBody>
      </p:sp>
      <p:sp>
        <p:nvSpPr>
          <p:cNvPr id="4" name="Slide Number Placeholder 3"/>
          <p:cNvSpPr>
            <a:spLocks noGrp="1"/>
          </p:cNvSpPr>
          <p:nvPr>
            <p:ph type="sldNum" sz="quarter" idx="5"/>
          </p:nvPr>
        </p:nvSpPr>
        <p:spPr/>
        <p:txBody>
          <a:bodyPr/>
          <a:lstStyle/>
          <a:p>
            <a:pPr>
              <a:defRPr/>
            </a:pPr>
            <a:fld id="{E0144976-109E-4ACB-9E6B-35A4FAC4FB84}" type="slidenum">
              <a:rPr lang="en-US" smtClean="0"/>
              <a:pPr>
                <a:defRPr/>
              </a:pPr>
              <a:t>124</a:t>
            </a:fld>
            <a:endParaRPr lang="en-US" dirty="0"/>
          </a:p>
        </p:txBody>
      </p:sp>
    </p:spTree>
    <p:extLst>
      <p:ext uri="{BB962C8B-B14F-4D97-AF65-F5344CB8AC3E}">
        <p14:creationId xmlns:p14="http://schemas.microsoft.com/office/powerpoint/2010/main" val="16303050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baseline="0" dirty="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C45DAF-AA97-4923-A8D8-AF48FD62A745}" type="slidenum">
              <a:rPr lang="en-US" smtClean="0">
                <a:solidFill>
                  <a:prstClr val="black"/>
                </a:solidFill>
                <a:latin typeface="Arial" pitchFamily="34" charset="0"/>
              </a:rPr>
              <a:pPr>
                <a:defRPr/>
              </a:pPr>
              <a:t>125</a:t>
            </a:fld>
            <a:endParaRPr lang="en-US" dirty="0">
              <a:solidFill>
                <a:prstClr val="black"/>
              </a:solidFill>
              <a:latin typeface="Arial" pitchFamily="34" charset="0"/>
            </a:endParaRPr>
          </a:p>
        </p:txBody>
      </p:sp>
    </p:spTree>
    <p:extLst>
      <p:ext uri="{BB962C8B-B14F-4D97-AF65-F5344CB8AC3E}">
        <p14:creationId xmlns:p14="http://schemas.microsoft.com/office/powerpoint/2010/main" val="22671018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baseline="0" dirty="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C45DAF-AA97-4923-A8D8-AF48FD62A745}" type="slidenum">
              <a:rPr lang="en-US" smtClean="0">
                <a:solidFill>
                  <a:prstClr val="black"/>
                </a:solidFill>
                <a:latin typeface="Arial" pitchFamily="34" charset="0"/>
              </a:rPr>
              <a:pPr>
                <a:defRPr/>
              </a:pPr>
              <a:t>126</a:t>
            </a:fld>
            <a:endParaRPr lang="en-US" dirty="0">
              <a:solidFill>
                <a:prstClr val="black"/>
              </a:solidFill>
              <a:latin typeface="Arial" pitchFamily="34" charset="0"/>
            </a:endParaRPr>
          </a:p>
        </p:txBody>
      </p:sp>
    </p:spTree>
    <p:extLst>
      <p:ext uri="{BB962C8B-B14F-4D97-AF65-F5344CB8AC3E}">
        <p14:creationId xmlns:p14="http://schemas.microsoft.com/office/powerpoint/2010/main" val="105700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12</a:t>
            </a:fld>
            <a:endParaRPr lang="en-US" dirty="0"/>
          </a:p>
        </p:txBody>
      </p:sp>
    </p:spTree>
    <p:extLst>
      <p:ext uri="{BB962C8B-B14F-4D97-AF65-F5344CB8AC3E}">
        <p14:creationId xmlns:p14="http://schemas.microsoft.com/office/powerpoint/2010/main" val="33302817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baseline="0" dirty="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C45DAF-AA97-4923-A8D8-AF48FD62A745}" type="slidenum">
              <a:rPr lang="en-US" smtClean="0">
                <a:solidFill>
                  <a:prstClr val="black"/>
                </a:solidFill>
                <a:latin typeface="Arial" pitchFamily="34" charset="0"/>
              </a:rPr>
              <a:pPr>
                <a:defRPr/>
              </a:pPr>
              <a:t>127</a:t>
            </a:fld>
            <a:endParaRPr lang="en-US" dirty="0">
              <a:solidFill>
                <a:prstClr val="black"/>
              </a:solidFill>
              <a:latin typeface="Arial" pitchFamily="34" charset="0"/>
            </a:endParaRPr>
          </a:p>
        </p:txBody>
      </p:sp>
    </p:spTree>
    <p:extLst>
      <p:ext uri="{BB962C8B-B14F-4D97-AF65-F5344CB8AC3E}">
        <p14:creationId xmlns:p14="http://schemas.microsoft.com/office/powerpoint/2010/main" val="39816975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Your role as problem-solver TAKES TIME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bring this module to conclusion lets see what happens over time and what the outcome can be if you choose between being a </a:t>
            </a:r>
            <a:r>
              <a:rPr lang="en-US" sz="1200" b="1" i="0" u="none" strike="noStrike" kern="1200" baseline="0" dirty="0">
                <a:solidFill>
                  <a:schemeClr val="tx1"/>
                </a:solidFill>
                <a:latin typeface="+mn-lt"/>
                <a:ea typeface="+mn-ea"/>
                <a:cs typeface="+mn-cs"/>
              </a:rPr>
              <a:t>problem-solver</a:t>
            </a:r>
            <a:r>
              <a:rPr lang="en-US" sz="1200" b="0" i="0" u="none" strike="noStrike" kern="1200" baseline="0" dirty="0">
                <a:solidFill>
                  <a:schemeClr val="tx1"/>
                </a:solidFill>
                <a:latin typeface="+mn-lt"/>
                <a:ea typeface="+mn-ea"/>
                <a:cs typeface="+mn-cs"/>
              </a:rPr>
              <a:t>…or a </a:t>
            </a:r>
            <a:r>
              <a:rPr lang="en-US" sz="1200" b="1" i="0" u="none" strike="noStrike" kern="1200" baseline="0" dirty="0">
                <a:solidFill>
                  <a:schemeClr val="tx1"/>
                </a:solidFill>
                <a:latin typeface="+mn-lt"/>
                <a:ea typeface="+mn-ea"/>
                <a:cs typeface="+mn-cs"/>
              </a:rPr>
              <a:t>coach</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the time invested being the CPS. So your direct report brings you a problem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Since I’m a realist, I’m the first to admit that giving out answers takes less time INITIALLY! So go ahead…give out the answer…it will take but a nano-second of your time TODAY.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But look what happens </a:t>
            </a:r>
            <a:r>
              <a:rPr lang="en-US" sz="1200" b="1" i="0" u="none" strike="noStrike" kern="1200" baseline="0" dirty="0">
                <a:solidFill>
                  <a:schemeClr val="tx1"/>
                </a:solidFill>
                <a:latin typeface="+mn-lt"/>
                <a:ea typeface="+mn-ea"/>
                <a:cs typeface="+mn-cs"/>
              </a:rPr>
              <a:t>over time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a:t>
            </a:r>
            <a:r>
              <a:rPr lang="en-US" sz="1200" b="1" i="0" u="none" strike="noStrike" kern="1200" baseline="0" dirty="0">
                <a:solidFill>
                  <a:schemeClr val="tx1"/>
                </a:solidFill>
                <a:latin typeface="+mn-lt"/>
                <a:ea typeface="+mn-ea"/>
                <a:cs typeface="+mn-cs"/>
              </a:rPr>
              <a:t> You can’t scale dependency… </a:t>
            </a:r>
          </a:p>
          <a:p>
            <a:r>
              <a:rPr lang="en-US" sz="1200" b="0" i="0" u="none" strike="noStrike" kern="1200" baseline="0" dirty="0">
                <a:solidFill>
                  <a:schemeClr val="tx1"/>
                </a:solidFill>
                <a:latin typeface="+mn-lt"/>
                <a:ea typeface="+mn-ea"/>
                <a:cs typeface="+mn-cs"/>
              </a:rPr>
              <a:t>o It gets scary when you multiply this one little problem by the number of people on your team </a:t>
            </a:r>
          </a:p>
          <a:p>
            <a:r>
              <a:rPr lang="en-US" sz="1200" b="0" i="0" u="none" strike="noStrike" kern="1200" baseline="0" dirty="0">
                <a:solidFill>
                  <a:schemeClr val="tx1"/>
                </a:solidFill>
                <a:latin typeface="+mn-lt"/>
                <a:ea typeface="+mn-ea"/>
                <a:cs typeface="+mn-cs"/>
              </a:rPr>
              <a:t>o Then, it gets even scarier when you multiply that number by the number of challenges each has in a month, a year… </a:t>
            </a:r>
          </a:p>
          <a:p>
            <a:r>
              <a:rPr lang="en-US" sz="1200" b="0" i="0" u="none" strike="noStrike" kern="1200" baseline="0" dirty="0">
                <a:solidFill>
                  <a:schemeClr val="tx1"/>
                </a:solidFill>
                <a:latin typeface="+mn-lt"/>
                <a:ea typeface="+mn-ea"/>
                <a:cs typeface="+mn-cs"/>
              </a:rPr>
              <a:t>o Eventually you become consumed with putting out fires, being the chief problem-solver and having your people dependent on you…because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HAVE YOU TAUGHT THEM??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a:t>
            </a:r>
            <a:r>
              <a:rPr lang="en-US" sz="1200" b="0" i="0" u="none" strike="noStrike" kern="1200" baseline="0" dirty="0">
                <a:solidFill>
                  <a:schemeClr val="tx1"/>
                </a:solidFill>
                <a:latin typeface="+mn-lt"/>
                <a:ea typeface="+mn-ea"/>
                <a:cs typeface="+mn-cs"/>
              </a:rPr>
              <a:t>have you CHANGED their behavior? </a:t>
            </a:r>
          </a:p>
          <a:p>
            <a:r>
              <a:rPr lang="en-US" sz="1200" b="0" i="0" u="none" strike="noStrike" kern="1200" baseline="0" dirty="0">
                <a:solidFill>
                  <a:schemeClr val="tx1"/>
                </a:solidFill>
                <a:latin typeface="+mn-lt"/>
                <a:ea typeface="+mn-ea"/>
                <a:cs typeface="+mn-cs"/>
              </a:rPr>
              <a:t>o Your whole world is REACTIVE, jumping challenge to challenge </a:t>
            </a:r>
          </a:p>
          <a:p>
            <a:r>
              <a:rPr lang="en-US" sz="1200" b="0" i="0" u="none" strike="noStrike" kern="1200" baseline="0" dirty="0">
                <a:solidFill>
                  <a:schemeClr val="tx1"/>
                </a:solidFill>
                <a:latin typeface="+mn-lt"/>
                <a:ea typeface="+mn-ea"/>
                <a:cs typeface="+mn-cs"/>
              </a:rPr>
              <a:t>o Your non-coaching has actually </a:t>
            </a:r>
            <a:r>
              <a:rPr lang="en-US" sz="1200" b="1" i="0" u="none" strike="noStrike" kern="1200" baseline="0" dirty="0">
                <a:solidFill>
                  <a:schemeClr val="tx1"/>
                </a:solidFill>
                <a:latin typeface="+mn-lt"/>
                <a:ea typeface="+mn-ea"/>
                <a:cs typeface="+mn-cs"/>
              </a:rPr>
              <a:t>COST </a:t>
            </a:r>
            <a:r>
              <a:rPr lang="en-US" sz="1200" b="0" i="0" u="none" strike="noStrike" kern="1200" baseline="0" dirty="0">
                <a:solidFill>
                  <a:schemeClr val="tx1"/>
                </a:solidFill>
                <a:latin typeface="+mn-lt"/>
                <a:ea typeface="+mn-ea"/>
                <a:cs typeface="+mn-cs"/>
              </a:rPr>
              <a:t>YOU TIME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look at what happens if you don’t just give out all the answers… AND coach instead. Next slide. </a:t>
            </a:r>
            <a:endParaRPr lang="en-US" sz="1200" b="0" i="0" u="none" strike="noStrike" kern="1200" baseline="0" dirty="0">
              <a:solidFill>
                <a:schemeClr val="tx1"/>
              </a:solidFill>
              <a:latin typeface="+mn-lt"/>
              <a:ea typeface="+mn-ea"/>
              <a:cs typeface="+mn-cs"/>
            </a:endParaRPr>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659D5AE7-FB87-4B70-ADFB-C04F05B1FE2A}" type="slidenum">
              <a:rPr lang="en-US" smtClean="0"/>
              <a:pPr>
                <a:defRPr/>
              </a:pPr>
              <a:t>128</a:t>
            </a:fld>
            <a:endParaRPr lang="en-US" dirty="0"/>
          </a:p>
        </p:txBody>
      </p:sp>
    </p:spTree>
    <p:extLst>
      <p:ext uri="{BB962C8B-B14F-4D97-AF65-F5344CB8AC3E}">
        <p14:creationId xmlns:p14="http://schemas.microsoft.com/office/powerpoint/2010/main" val="23396042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Your role as coach MAKES TIME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Look how the graph changes over time – dramatically – if you take the time INITIALLY to coach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Again, I’m a realist and coaching, initially, WILL take a few minutes longer: </a:t>
            </a:r>
          </a:p>
          <a:p>
            <a:r>
              <a:rPr lang="en-US" sz="1200" b="0" i="0" u="none" strike="noStrike" kern="1200" baseline="0" dirty="0">
                <a:solidFill>
                  <a:schemeClr val="tx1"/>
                </a:solidFill>
                <a:latin typeface="+mn-lt"/>
                <a:ea typeface="+mn-ea"/>
                <a:cs typeface="+mn-cs"/>
              </a:rPr>
              <a:t>o But that’s only in the beginning </a:t>
            </a:r>
          </a:p>
          <a:p>
            <a:r>
              <a:rPr lang="en-US" sz="1200" b="0" i="0" u="none" strike="noStrike" kern="1200" baseline="0" dirty="0">
                <a:solidFill>
                  <a:schemeClr val="tx1"/>
                </a:solidFill>
                <a:latin typeface="+mn-lt"/>
                <a:ea typeface="+mn-ea"/>
                <a:cs typeface="+mn-cs"/>
              </a:rPr>
              <a:t>o After all, you are changing a mindset </a:t>
            </a:r>
          </a:p>
          <a:p>
            <a:r>
              <a:rPr lang="en-US" sz="1200" b="0" i="0" u="none" strike="noStrike" kern="1200" baseline="0" dirty="0">
                <a:solidFill>
                  <a:schemeClr val="tx1"/>
                </a:solidFill>
                <a:latin typeface="+mn-lt"/>
                <a:ea typeface="+mn-ea"/>
                <a:cs typeface="+mn-cs"/>
              </a:rPr>
              <a:t>o So you must make the INVESTMENT in changing the way your people think, operate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Over time, your people will: </a:t>
            </a:r>
          </a:p>
          <a:p>
            <a:r>
              <a:rPr lang="en-US" sz="1200" b="0" i="0" u="none" strike="noStrike" kern="1200" baseline="0" dirty="0">
                <a:solidFill>
                  <a:schemeClr val="tx1"/>
                </a:solidFill>
                <a:latin typeface="+mn-lt"/>
                <a:ea typeface="+mn-ea"/>
                <a:cs typeface="+mn-cs"/>
              </a:rPr>
              <a:t>o Sharpen problem-solving ability </a:t>
            </a:r>
          </a:p>
          <a:p>
            <a:r>
              <a:rPr lang="en-US" sz="1200" b="0" i="0" u="none" strike="noStrike" kern="1200" baseline="0" dirty="0">
                <a:solidFill>
                  <a:schemeClr val="tx1"/>
                </a:solidFill>
                <a:latin typeface="+mn-lt"/>
                <a:ea typeface="+mn-ea"/>
                <a:cs typeface="+mn-cs"/>
              </a:rPr>
              <a:t>o Increase confidence </a:t>
            </a:r>
          </a:p>
          <a:p>
            <a:r>
              <a:rPr lang="en-US" sz="1200" b="0" i="0" u="none" strike="noStrike" kern="1200" baseline="0" dirty="0">
                <a:solidFill>
                  <a:schemeClr val="tx1"/>
                </a:solidFill>
                <a:latin typeface="+mn-lt"/>
                <a:ea typeface="+mn-ea"/>
                <a:cs typeface="+mn-cs"/>
              </a:rPr>
              <a:t>o Enhance competency </a:t>
            </a:r>
          </a:p>
          <a:p>
            <a:r>
              <a:rPr lang="en-US" sz="1200" b="0" i="0" u="none" strike="noStrike" kern="1200" baseline="0" dirty="0">
                <a:solidFill>
                  <a:schemeClr val="tx1"/>
                </a:solidFill>
                <a:latin typeface="+mn-lt"/>
                <a:ea typeface="+mn-ea"/>
                <a:cs typeface="+mn-cs"/>
              </a:rPr>
              <a:t>o Increase independence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Over time, your To-Do list will shift: </a:t>
            </a:r>
          </a:p>
          <a:p>
            <a:r>
              <a:rPr lang="en-US" sz="1200" b="0" i="0" u="none" strike="noStrike" kern="1200" baseline="0" dirty="0">
                <a:solidFill>
                  <a:schemeClr val="tx1"/>
                </a:solidFill>
                <a:latin typeface="+mn-lt"/>
                <a:ea typeface="+mn-ea"/>
                <a:cs typeface="+mn-cs"/>
              </a:rPr>
              <a:t>o Decrease </a:t>
            </a:r>
            <a:r>
              <a:rPr lang="en-US" sz="1200" b="1" i="0" u="none" strike="noStrike" kern="1200" baseline="0" dirty="0">
                <a:solidFill>
                  <a:schemeClr val="tx1"/>
                </a:solidFill>
                <a:latin typeface="+mn-lt"/>
                <a:ea typeface="+mn-ea"/>
                <a:cs typeface="+mn-cs"/>
              </a:rPr>
              <a:t>reactive </a:t>
            </a:r>
            <a:r>
              <a:rPr lang="en-US" sz="1200" b="0" i="0" u="none" strike="noStrike" kern="1200" baseline="0" dirty="0">
                <a:solidFill>
                  <a:schemeClr val="tx1"/>
                </a:solidFill>
                <a:latin typeface="+mn-lt"/>
                <a:ea typeface="+mn-ea"/>
                <a:cs typeface="+mn-cs"/>
              </a:rPr>
              <a:t>focus on problems, issues, questions, fires, inefficiency </a:t>
            </a:r>
          </a:p>
          <a:p>
            <a:r>
              <a:rPr lang="en-US" sz="1200" b="0" i="0" u="none" strike="noStrike" kern="1200" baseline="0" dirty="0">
                <a:solidFill>
                  <a:schemeClr val="tx1"/>
                </a:solidFill>
                <a:latin typeface="+mn-lt"/>
                <a:ea typeface="+mn-ea"/>
                <a:cs typeface="+mn-cs"/>
              </a:rPr>
              <a:t>o Increase </a:t>
            </a:r>
            <a:r>
              <a:rPr lang="en-US" sz="1200" b="1" i="0" u="none" strike="noStrike" kern="1200" baseline="0" dirty="0">
                <a:solidFill>
                  <a:schemeClr val="tx1"/>
                </a:solidFill>
                <a:latin typeface="+mn-lt"/>
                <a:ea typeface="+mn-ea"/>
                <a:cs typeface="+mn-cs"/>
              </a:rPr>
              <a:t>proactive </a:t>
            </a:r>
            <a:r>
              <a:rPr lang="en-US" sz="1200" b="0" i="0" u="none" strike="noStrike" kern="1200" baseline="0" dirty="0">
                <a:solidFill>
                  <a:schemeClr val="tx1"/>
                </a:solidFill>
                <a:latin typeface="+mn-lt"/>
                <a:ea typeface="+mn-ea"/>
                <a:cs typeface="+mn-cs"/>
              </a:rPr>
              <a:t>focus on higher-level issues, business generation! </a:t>
            </a:r>
          </a:p>
          <a:p>
            <a:r>
              <a:rPr lang="en-US" sz="1200" b="0" i="0" u="none" strike="noStrike" kern="1200" baseline="0" dirty="0">
                <a:solidFill>
                  <a:schemeClr val="tx1"/>
                </a:solidFill>
                <a:latin typeface="+mn-lt"/>
                <a:ea typeface="+mn-ea"/>
                <a:cs typeface="+mn-cs"/>
              </a:rPr>
              <a:t>And you’ve empowered your people to solve problems on their own, develop their problem solving skills and making them more accountable. Most important, you’re building their confidence that they can do this on their own!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Show of hands – how many want to manage like the first graph? The second?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QUESTION FROM PARTICIPANT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How long take to get this trend going? </a:t>
            </a:r>
          </a:p>
          <a:p>
            <a:r>
              <a:rPr lang="en-US" sz="1200" b="0" i="0" u="none" strike="noStrike" kern="1200" baseline="0" dirty="0">
                <a:solidFill>
                  <a:schemeClr val="tx1"/>
                </a:solidFill>
                <a:latin typeface="+mn-lt"/>
                <a:ea typeface="+mn-ea"/>
                <a:cs typeface="+mn-cs"/>
              </a:rPr>
              <a:t> A week, a month, it depends on your commitment to coach consistently and deliver quality coaching. And I can say you can see results and start this transformation in the next conversation you have with your people.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1" i="1" u="none" strike="noStrike" kern="1200" baseline="0" dirty="0">
                <a:solidFill>
                  <a:schemeClr val="tx1"/>
                </a:solidFill>
                <a:latin typeface="+mn-lt"/>
                <a:ea typeface="+mn-ea"/>
                <a:cs typeface="+mn-cs"/>
              </a:rPr>
              <a:t>: Let’s move on… it’s time to introduce you to the coaching framework you’ll be using moving forward.</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You must persuade on this critical concept: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Coaching initially: takes a little time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Coaching long-term: SAVES time </a:t>
            </a:r>
            <a:endParaRPr lang="en-US" dirty="0"/>
          </a:p>
          <a:p>
            <a:pPr>
              <a:defRPr/>
            </a:pPr>
            <a:endParaRPr lang="en-US" dirty="0"/>
          </a:p>
          <a:p>
            <a:pPr>
              <a:defRPr/>
            </a:pPr>
            <a:br>
              <a:rPr lang="en-US" dirty="0"/>
            </a:br>
            <a:endParaRPr lang="en-US" dirty="0"/>
          </a:p>
        </p:txBody>
      </p:sp>
      <p:sp>
        <p:nvSpPr>
          <p:cNvPr id="4" name="Slide Number Placeholder 3"/>
          <p:cNvSpPr>
            <a:spLocks noGrp="1"/>
          </p:cNvSpPr>
          <p:nvPr>
            <p:ph type="sldNum" sz="quarter" idx="5"/>
          </p:nvPr>
        </p:nvSpPr>
        <p:spPr/>
        <p:txBody>
          <a:bodyPr/>
          <a:lstStyle/>
          <a:p>
            <a:pPr>
              <a:defRPr/>
            </a:pPr>
            <a:fld id="{519FE75B-3CE8-41E2-8DFC-2BC41C46E3D8}" type="slidenum">
              <a:rPr lang="en-US" smtClean="0"/>
              <a:pPr>
                <a:defRPr/>
              </a:pPr>
              <a:t>129</a:t>
            </a:fld>
            <a:endParaRPr lang="en-US" dirty="0"/>
          </a:p>
        </p:txBody>
      </p:sp>
    </p:spTree>
    <p:extLst>
      <p:ext uri="{BB962C8B-B14F-4D97-AF65-F5344CB8AC3E}">
        <p14:creationId xmlns:p14="http://schemas.microsoft.com/office/powerpoint/2010/main" val="17439209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Your role as problem-solver TAKES TIME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bring this module to conclusion lets see what happens over time and what the outcome can be if you choose between being a </a:t>
            </a:r>
            <a:r>
              <a:rPr lang="en-US" sz="1200" b="1" i="0" u="none" strike="noStrike" kern="1200" baseline="0" dirty="0">
                <a:solidFill>
                  <a:schemeClr val="tx1"/>
                </a:solidFill>
                <a:latin typeface="+mn-lt"/>
                <a:ea typeface="+mn-ea"/>
                <a:cs typeface="+mn-cs"/>
              </a:rPr>
              <a:t>problem-solver</a:t>
            </a:r>
            <a:r>
              <a:rPr lang="en-US" sz="1200" b="0" i="0" u="none" strike="noStrike" kern="1200" baseline="0" dirty="0">
                <a:solidFill>
                  <a:schemeClr val="tx1"/>
                </a:solidFill>
                <a:latin typeface="+mn-lt"/>
                <a:ea typeface="+mn-ea"/>
                <a:cs typeface="+mn-cs"/>
              </a:rPr>
              <a:t>…or a </a:t>
            </a:r>
            <a:r>
              <a:rPr lang="en-US" sz="1200" b="1" i="0" u="none" strike="noStrike" kern="1200" baseline="0" dirty="0">
                <a:solidFill>
                  <a:schemeClr val="tx1"/>
                </a:solidFill>
                <a:latin typeface="+mn-lt"/>
                <a:ea typeface="+mn-ea"/>
                <a:cs typeface="+mn-cs"/>
              </a:rPr>
              <a:t>coach</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the time invested being the CPS. So your direct report brings you a problem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Since I’m a realist, I’m the first to admit that giving out answers takes less time INITIALLY! So go ahead…give out the answer…it will take but a nano-second of your time TODAY.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But look what happens </a:t>
            </a:r>
            <a:r>
              <a:rPr lang="en-US" sz="1200" b="1" i="0" u="none" strike="noStrike" kern="1200" baseline="0" dirty="0">
                <a:solidFill>
                  <a:schemeClr val="tx1"/>
                </a:solidFill>
                <a:latin typeface="+mn-lt"/>
                <a:ea typeface="+mn-ea"/>
                <a:cs typeface="+mn-cs"/>
              </a:rPr>
              <a:t>over time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a:t>
            </a:r>
            <a:r>
              <a:rPr lang="en-US" sz="1200" b="1" i="0" u="none" strike="noStrike" kern="1200" baseline="0" dirty="0">
                <a:solidFill>
                  <a:schemeClr val="tx1"/>
                </a:solidFill>
                <a:latin typeface="+mn-lt"/>
                <a:ea typeface="+mn-ea"/>
                <a:cs typeface="+mn-cs"/>
              </a:rPr>
              <a:t> You can’t scale dependency… </a:t>
            </a:r>
          </a:p>
          <a:p>
            <a:r>
              <a:rPr lang="en-US" sz="1200" b="0" i="0" u="none" strike="noStrike" kern="1200" baseline="0" dirty="0">
                <a:solidFill>
                  <a:schemeClr val="tx1"/>
                </a:solidFill>
                <a:latin typeface="+mn-lt"/>
                <a:ea typeface="+mn-ea"/>
                <a:cs typeface="+mn-cs"/>
              </a:rPr>
              <a:t>o It gets scary when you multiply this one little problem by the number of people on your team </a:t>
            </a:r>
          </a:p>
          <a:p>
            <a:r>
              <a:rPr lang="en-US" sz="1200" b="0" i="0" u="none" strike="noStrike" kern="1200" baseline="0" dirty="0">
                <a:solidFill>
                  <a:schemeClr val="tx1"/>
                </a:solidFill>
                <a:latin typeface="+mn-lt"/>
                <a:ea typeface="+mn-ea"/>
                <a:cs typeface="+mn-cs"/>
              </a:rPr>
              <a:t>o Then, it gets even scarier when you multiply that number by the number of challenges each has in a month, a year… </a:t>
            </a:r>
          </a:p>
          <a:p>
            <a:r>
              <a:rPr lang="en-US" sz="1200" b="0" i="0" u="none" strike="noStrike" kern="1200" baseline="0" dirty="0">
                <a:solidFill>
                  <a:schemeClr val="tx1"/>
                </a:solidFill>
                <a:latin typeface="+mn-lt"/>
                <a:ea typeface="+mn-ea"/>
                <a:cs typeface="+mn-cs"/>
              </a:rPr>
              <a:t>o Eventually you become consumed with putting out fires, being the chief problem-solver and having your people dependent on you…because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HAVE YOU TAUGHT THEM??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a:t>
            </a:r>
            <a:r>
              <a:rPr lang="en-US" sz="1200" b="0" i="0" u="none" strike="noStrike" kern="1200" baseline="0" dirty="0">
                <a:solidFill>
                  <a:schemeClr val="tx1"/>
                </a:solidFill>
                <a:latin typeface="+mn-lt"/>
                <a:ea typeface="+mn-ea"/>
                <a:cs typeface="+mn-cs"/>
              </a:rPr>
              <a:t>have you CHANGED their behavior? </a:t>
            </a:r>
          </a:p>
          <a:p>
            <a:r>
              <a:rPr lang="en-US" sz="1200" b="0" i="0" u="none" strike="noStrike" kern="1200" baseline="0" dirty="0">
                <a:solidFill>
                  <a:schemeClr val="tx1"/>
                </a:solidFill>
                <a:latin typeface="+mn-lt"/>
                <a:ea typeface="+mn-ea"/>
                <a:cs typeface="+mn-cs"/>
              </a:rPr>
              <a:t>o Your whole world is REACTIVE, jumping challenge to challenge </a:t>
            </a:r>
          </a:p>
          <a:p>
            <a:r>
              <a:rPr lang="en-US" sz="1200" b="0" i="0" u="none" strike="noStrike" kern="1200" baseline="0" dirty="0">
                <a:solidFill>
                  <a:schemeClr val="tx1"/>
                </a:solidFill>
                <a:latin typeface="+mn-lt"/>
                <a:ea typeface="+mn-ea"/>
                <a:cs typeface="+mn-cs"/>
              </a:rPr>
              <a:t>o Your non-coaching has actually </a:t>
            </a:r>
            <a:r>
              <a:rPr lang="en-US" sz="1200" b="1" i="0" u="none" strike="noStrike" kern="1200" baseline="0" dirty="0">
                <a:solidFill>
                  <a:schemeClr val="tx1"/>
                </a:solidFill>
                <a:latin typeface="+mn-lt"/>
                <a:ea typeface="+mn-ea"/>
                <a:cs typeface="+mn-cs"/>
              </a:rPr>
              <a:t>COST </a:t>
            </a:r>
            <a:r>
              <a:rPr lang="en-US" sz="1200" b="0" i="0" u="none" strike="noStrike" kern="1200" baseline="0" dirty="0">
                <a:solidFill>
                  <a:schemeClr val="tx1"/>
                </a:solidFill>
                <a:latin typeface="+mn-lt"/>
                <a:ea typeface="+mn-ea"/>
                <a:cs typeface="+mn-cs"/>
              </a:rPr>
              <a:t>YOU TIME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look at what happens if you don’t just give out all the answers… AND coach instead. Next slide. </a:t>
            </a:r>
            <a:endParaRPr lang="en-US" sz="1200" b="0" i="0" u="none" strike="noStrike" kern="1200" baseline="0" dirty="0">
              <a:solidFill>
                <a:schemeClr val="tx1"/>
              </a:solidFill>
              <a:latin typeface="+mn-lt"/>
              <a:ea typeface="+mn-ea"/>
              <a:cs typeface="+mn-cs"/>
            </a:endParaRPr>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659D5AE7-FB87-4B70-ADFB-C04F05B1FE2A}" type="slidenum">
              <a:rPr lang="en-US" smtClean="0"/>
              <a:pPr>
                <a:defRPr/>
              </a:pPr>
              <a:t>130</a:t>
            </a:fld>
            <a:endParaRPr lang="en-US" dirty="0"/>
          </a:p>
        </p:txBody>
      </p:sp>
    </p:spTree>
    <p:extLst>
      <p:ext uri="{BB962C8B-B14F-4D97-AF65-F5344CB8AC3E}">
        <p14:creationId xmlns:p14="http://schemas.microsoft.com/office/powerpoint/2010/main" val="23396042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b="1" dirty="0"/>
              <a:t>Time: 2 minutes</a:t>
            </a:r>
          </a:p>
          <a:p>
            <a:pPr eaLnBrk="1" hangingPunct="1">
              <a:spcBef>
                <a:spcPct val="0"/>
              </a:spcBef>
              <a:defRPr/>
            </a:pPr>
            <a:r>
              <a:rPr lang="en-US" b="1" dirty="0"/>
              <a:t>Question</a:t>
            </a:r>
            <a:r>
              <a:rPr lang="en-US" dirty="0"/>
              <a:t>: remember we discussed the primary objective</a:t>
            </a:r>
            <a:r>
              <a:rPr lang="en-US" baseline="0" dirty="0"/>
              <a:t> is to make your people more valuable, yes? So here’s a question. Read the slide. Get a few responses, then move to the next slide. </a:t>
            </a:r>
          </a:p>
          <a:p>
            <a:pPr eaLnBrk="1" hangingPunct="1">
              <a:spcBef>
                <a:spcPct val="0"/>
              </a:spcBef>
              <a:defRPr/>
            </a:pPr>
            <a:endParaRPr lang="en-US" baseline="0" dirty="0"/>
          </a:p>
        </p:txBody>
      </p:sp>
    </p:spTree>
    <p:extLst>
      <p:ext uri="{BB962C8B-B14F-4D97-AF65-F5344CB8AC3E}">
        <p14:creationId xmlns:p14="http://schemas.microsoft.com/office/powerpoint/2010/main" val="17615118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1200" b="1" i="1" u="none" strike="noStrike" kern="1200" baseline="0" dirty="0">
                <a:solidFill>
                  <a:schemeClr val="tx1"/>
                </a:solidFill>
                <a:latin typeface="+mn-lt"/>
                <a:ea typeface="+mn-ea"/>
                <a:cs typeface="+mn-cs"/>
              </a:rPr>
              <a:t>Time: </a:t>
            </a:r>
            <a:r>
              <a:rPr lang="en-US" sz="1200" b="0" i="1" u="none" strike="noStrike" kern="1200" baseline="0" dirty="0">
                <a:solidFill>
                  <a:schemeClr val="tx1"/>
                </a:solidFill>
                <a:latin typeface="+mn-lt"/>
                <a:ea typeface="+mn-ea"/>
                <a:cs typeface="+mn-cs"/>
              </a:rPr>
              <a:t>1 minute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distinguish between the two.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make your people more valuable by </a:t>
            </a:r>
            <a:r>
              <a:rPr lang="en-US" sz="1200" b="1" i="0" u="none" strike="noStrike" kern="1200" baseline="0" dirty="0">
                <a:solidFill>
                  <a:schemeClr val="tx1"/>
                </a:solidFill>
                <a:latin typeface="+mn-lt"/>
                <a:ea typeface="+mn-ea"/>
                <a:cs typeface="+mn-cs"/>
              </a:rPr>
              <a:t>DEVELOPING </a:t>
            </a:r>
            <a:r>
              <a:rPr lang="en-US" sz="1200" b="0" i="0" u="none" strike="noStrike" kern="1200" baseline="0" dirty="0">
                <a:solidFill>
                  <a:schemeClr val="tx1"/>
                </a:solidFill>
                <a:latin typeface="+mn-lt"/>
                <a:ea typeface="+mn-ea"/>
                <a:cs typeface="+mn-cs"/>
              </a:rPr>
              <a:t>them. However, ask yourself, does your coaching change their thinking and behavior for the better?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do you develop them? </a:t>
            </a:r>
          </a:p>
          <a:p>
            <a:r>
              <a:rPr lang="en-US" sz="1200" b="0" i="0" u="none" strike="noStrike" kern="1200" baseline="0" dirty="0">
                <a:solidFill>
                  <a:schemeClr val="tx1"/>
                </a:solidFill>
                <a:latin typeface="+mn-lt"/>
                <a:ea typeface="+mn-ea"/>
                <a:cs typeface="+mn-cs"/>
              </a:rPr>
              <a:t>o Take safe, calculated risks </a:t>
            </a:r>
          </a:p>
          <a:p>
            <a:r>
              <a:rPr lang="en-US" sz="1200" b="0" i="0" u="none" strike="noStrike" kern="1200" baseline="0" dirty="0">
                <a:solidFill>
                  <a:schemeClr val="tx1"/>
                </a:solidFill>
                <a:latin typeface="+mn-lt"/>
                <a:ea typeface="+mn-ea"/>
                <a:cs typeface="+mn-cs"/>
              </a:rPr>
              <a:t>o Training </a:t>
            </a:r>
          </a:p>
          <a:p>
            <a:r>
              <a:rPr lang="en-US" sz="1200" b="0" i="0" u="none" strike="noStrike" kern="1200" baseline="0" dirty="0">
                <a:solidFill>
                  <a:schemeClr val="tx1"/>
                </a:solidFill>
                <a:latin typeface="+mn-lt"/>
                <a:ea typeface="+mn-ea"/>
                <a:cs typeface="+mn-cs"/>
              </a:rPr>
              <a:t>o Give more responsibility </a:t>
            </a:r>
          </a:p>
          <a:p>
            <a:r>
              <a:rPr lang="en-US" sz="1200" b="0" i="0" u="none" strike="noStrike" kern="1200" baseline="0" dirty="0">
                <a:solidFill>
                  <a:schemeClr val="tx1"/>
                </a:solidFill>
                <a:latin typeface="+mn-lt"/>
                <a:ea typeface="+mn-ea"/>
                <a:cs typeface="+mn-cs"/>
              </a:rPr>
              <a:t>o Observe </a:t>
            </a:r>
          </a:p>
          <a:p>
            <a:r>
              <a:rPr lang="en-US" sz="1200" b="0" i="0" u="none" strike="noStrike" kern="1200" baseline="0" dirty="0">
                <a:solidFill>
                  <a:schemeClr val="tx1"/>
                </a:solidFill>
                <a:latin typeface="+mn-lt"/>
                <a:ea typeface="+mn-ea"/>
                <a:cs typeface="+mn-cs"/>
              </a:rPr>
              <a:t>o Provide feedback </a:t>
            </a:r>
          </a:p>
          <a:p>
            <a:r>
              <a:rPr lang="en-US" sz="1200" b="0" i="0" u="none" strike="noStrike" kern="1200" baseline="0" dirty="0">
                <a:solidFill>
                  <a:schemeClr val="tx1"/>
                </a:solidFill>
                <a:latin typeface="+mn-lt"/>
                <a:ea typeface="+mn-ea"/>
                <a:cs typeface="+mn-cs"/>
              </a:rPr>
              <a:t>o Show them how to be leaders and top sellers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do you know your efforts worked and they developed / improved in some way? </a:t>
            </a:r>
          </a:p>
          <a:p>
            <a:r>
              <a:rPr lang="en-US" sz="1200" b="0" i="0" u="none" strike="noStrike" kern="1200" baseline="0" dirty="0">
                <a:solidFill>
                  <a:schemeClr val="tx1"/>
                </a:solidFill>
                <a:latin typeface="+mn-lt"/>
                <a:ea typeface="+mn-ea"/>
                <a:cs typeface="+mn-cs"/>
              </a:rPr>
              <a:t>o You must </a:t>
            </a:r>
            <a:r>
              <a:rPr lang="en-US" sz="1200" b="1" i="0" u="none" strike="noStrike" kern="1200" baseline="0" dirty="0">
                <a:solidFill>
                  <a:schemeClr val="tx1"/>
                </a:solidFill>
                <a:latin typeface="+mn-lt"/>
                <a:ea typeface="+mn-ea"/>
                <a:cs typeface="+mn-cs"/>
              </a:rPr>
              <a:t>OBSERVE with your eyes as well as with your ears.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But what’s the difference between development and sharing an observation?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a:p>
            <a:r>
              <a:rPr lang="en-US" sz="1200" b="1" kern="1200" dirty="0">
                <a:solidFill>
                  <a:schemeClr val="tx1"/>
                </a:solidFill>
                <a:effectLst/>
                <a:latin typeface="+mn-lt"/>
                <a:ea typeface="+mn-ea"/>
                <a:cs typeface="+mn-cs"/>
              </a:rPr>
              <a:t>Story: Driving Home The Distinction between Developing Someone vs. Sharing an Observation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When we talk about developing our people, are we truly developing them, or are we sharing an observation with them?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Take a moment to think about a conversation you had with one of your direct reports that you considered to be a skill based coaching or training conversation. What was it?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 Did you simply share observation of what the gap was?</a:t>
            </a:r>
          </a:p>
          <a:p>
            <a:pPr fontAlgn="base"/>
            <a:r>
              <a:rPr lang="en-US" sz="1200" kern="1200" dirty="0">
                <a:solidFill>
                  <a:schemeClr val="tx1"/>
                </a:solidFill>
                <a:effectLst/>
                <a:latin typeface="+mn-lt"/>
                <a:ea typeface="+mn-ea"/>
                <a:cs typeface="+mn-cs"/>
              </a:rPr>
              <a:t>2. Or, was there as specific and measurable step that helped develop or refine their skill or message?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For example, I’ve asked managers this question many times. “Can you remember a time where you actually coached someone on developing or refining a new skill?” Most managers say, Sure.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(ASK FOR</a:t>
            </a:r>
            <a:r>
              <a:rPr lang="en-US" sz="1200" kern="1200" baseline="0" dirty="0">
                <a:solidFill>
                  <a:schemeClr val="tx1"/>
                </a:solidFill>
                <a:effectLst/>
                <a:latin typeface="+mn-lt"/>
                <a:ea typeface="+mn-ea"/>
                <a:cs typeface="+mn-cs"/>
              </a:rPr>
              <a:t> AN EXAMPLE IF TIME PERMITS) IF NOT CONTINUE WITH STORY:</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 then ask that manager to share an example.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It was in Belgium where I asked a manager to share an example. He said, “I remember a conversation where I developed someone. It was around qualification.”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“Great and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“Well we were on a joint sales call meeting with a customer. I observed during the meeting that the salesperson missed out on some key qualifying question that would have better assessed this opportunity.”</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“Then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“Well, after we left the meeting, and we were back in the car driving to the office, I suggested to my salesperson that he needs to qualify better the next time.”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“And, then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“That was it.”</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 see, and what does </a:t>
            </a:r>
            <a:r>
              <a:rPr lang="en-US" sz="1200" b="1" i="1" kern="1200" dirty="0">
                <a:solidFill>
                  <a:schemeClr val="tx1"/>
                </a:solidFill>
                <a:effectLst/>
                <a:latin typeface="+mn-lt"/>
                <a:ea typeface="+mn-ea"/>
                <a:cs typeface="+mn-cs"/>
              </a:rPr>
              <a:t>qualify better</a:t>
            </a:r>
            <a:r>
              <a:rPr lang="en-US" sz="1200" kern="1200" dirty="0">
                <a:solidFill>
                  <a:schemeClr val="tx1"/>
                </a:solidFill>
                <a:effectLst/>
                <a:latin typeface="+mn-lt"/>
                <a:ea typeface="+mn-ea"/>
                <a:cs typeface="+mn-cs"/>
              </a:rPr>
              <a:t>  even mean?”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Silence.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“How did your salesperson demonstrate their ability to perform that task effectively? For example, did you role play with them? Did you hear how they would be making the follow up call? Do you know what their new approach would SOUND LIKE?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“No I didn’t.”</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“What this manager did was share an observation. They didn’t take the conversation a step further to actually develop and refine this skill or uncover the questions that the salesperson needed to ask.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REAL VALUE are the questions that would follow after the manager shared their observation to make it relevant and specific for learning and development to occur.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For example, following the observation, the manager could have then asked, “What information do you need to know about every prospect and customer you speak with?”</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salesperson should then respond by saying,  “Well, I need to know who the decision makers are, the influences, the advocates. I need to know what solution they’re currently using and how they feel it’s performing for them. I would also need to uncover if this is a priority for them. Of course, I’d need to uncover if they are ready to make a change, what their expectations would be if they did change solutions and if they have the budget to do so.”</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And here is the million dollar question that helps develop their skill at qualifying: “Great! So then, what are the top questions you’re always going to ask a  prospect/partner every time you’re qualifying them that would provide you with this essential information?”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Is this developing someone’s skill? Absolutely. These last two questions provide you with what they know and hat they don’t regarding the questions they’re going to ask and what their approach would be.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MOST IMPORTANT POINT HERE IS, COACH THE MESSAGE NOT JUST THE STRATEGY. </a:t>
            </a:r>
            <a:endParaRPr lang="en-US" sz="1200" kern="1200" dirty="0">
              <a:solidFill>
                <a:schemeClr val="tx1"/>
              </a:solidFill>
              <a:effectLst/>
              <a:latin typeface="+mn-lt"/>
              <a:ea typeface="+mn-ea"/>
              <a:cs typeface="+mn-cs"/>
            </a:endParaRPr>
          </a:p>
          <a:p>
            <a:pPr eaLnBrk="1" hangingPunct="1">
              <a:spcBef>
                <a:spcPct val="0"/>
              </a:spcBef>
              <a:defRPr/>
            </a:pPr>
            <a:endParaRPr lang="en-US" baseline="0" dirty="0"/>
          </a:p>
          <a:p>
            <a:pPr eaLnBrk="1" hangingPunct="1">
              <a:spcBef>
                <a:spcPct val="0"/>
              </a:spcBef>
              <a:defRPr/>
            </a:pPr>
            <a:r>
              <a:rPr lang="en-US" b="1" baseline="0" dirty="0"/>
              <a:t>POINT</a:t>
            </a:r>
            <a:r>
              <a:rPr lang="en-US" baseline="0" dirty="0"/>
              <a:t>: MANY leaders out there think they’re coaching but they are not. They are doing something else. </a:t>
            </a:r>
          </a:p>
          <a:p>
            <a:pPr eaLnBrk="1" hangingPunct="1">
              <a:spcBef>
                <a:spcPct val="0"/>
              </a:spcBef>
              <a:defRPr/>
            </a:pPr>
            <a:endParaRPr lang="en-US" baseline="0" dirty="0"/>
          </a:p>
          <a:p>
            <a:r>
              <a:rPr lang="en-US" b="1" dirty="0"/>
              <a:t>Transition: Let’s explore two different examples to demonstrate</a:t>
            </a:r>
            <a:r>
              <a:rPr lang="en-US" b="1" baseline="0" dirty="0"/>
              <a:t> the difference. (next slide.)</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132</a:t>
            </a:fld>
            <a:endParaRPr lang="en-US" dirty="0"/>
          </a:p>
        </p:txBody>
      </p:sp>
    </p:spTree>
    <p:extLst>
      <p:ext uri="{BB962C8B-B14F-4D97-AF65-F5344CB8AC3E}">
        <p14:creationId xmlns:p14="http://schemas.microsoft.com/office/powerpoint/2010/main" val="364498541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spcBef>
                <a:spcPct val="0"/>
              </a:spcBef>
            </a:pPr>
            <a:r>
              <a:rPr lang="en-US" b="1" dirty="0"/>
              <a:t>Time:</a:t>
            </a:r>
            <a:r>
              <a:rPr lang="en-US" b="1" baseline="0" dirty="0"/>
              <a:t> 3 minutes</a:t>
            </a:r>
          </a:p>
          <a:p>
            <a:pPr eaLnBrk="1" hangingPunct="1">
              <a:spcBef>
                <a:spcPct val="0"/>
              </a:spcBef>
            </a:pPr>
            <a:r>
              <a:rPr lang="en-US" b="0" baseline="0" dirty="0"/>
              <a:t>Begin by reading the slide. Starting with, “we’ve talked about what good coaching looks and sounds like. It’s also important to review what bad coaching sounds like.”</a:t>
            </a:r>
          </a:p>
          <a:p>
            <a:pPr eaLnBrk="1" hangingPunct="1">
              <a:spcBef>
                <a:spcPct val="0"/>
              </a:spcBef>
            </a:pPr>
            <a:endParaRPr lang="en-US" b="1" baseline="0" dirty="0"/>
          </a:p>
          <a:p>
            <a:pPr eaLnBrk="1" hangingPunct="1">
              <a:spcBef>
                <a:spcPct val="0"/>
              </a:spcBef>
            </a:pPr>
            <a:r>
              <a:rPr lang="en-US" b="1" baseline="0" dirty="0"/>
              <a:t>Read the first bubble: </a:t>
            </a:r>
          </a:p>
          <a:p>
            <a:pPr eaLnBrk="1" hangingPunct="1">
              <a:spcBef>
                <a:spcPct val="0"/>
              </a:spcBef>
            </a:pPr>
            <a:r>
              <a:rPr lang="en-US" b="1" dirty="0"/>
              <a:t>Joke</a:t>
            </a:r>
            <a:r>
              <a:rPr lang="en-US" dirty="0"/>
              <a:t>: In the first bubble, stop in the first sentence at ‘just a heads up and say. ‘once you hear ‘I want to give you a heads up. You know nothing good is coming next.”</a:t>
            </a:r>
          </a:p>
          <a:p>
            <a:pPr eaLnBrk="1" hangingPunct="1">
              <a:spcBef>
                <a:spcPct val="0"/>
              </a:spcBef>
            </a:pPr>
            <a:r>
              <a:rPr lang="en-US" b="1" dirty="0"/>
              <a:t>Joke</a:t>
            </a:r>
            <a:r>
              <a:rPr lang="en-US" dirty="0"/>
              <a:t>: I’m sure no one</a:t>
            </a:r>
            <a:r>
              <a:rPr lang="en-US" baseline="0" dirty="0"/>
              <a:t> here again has ever been in a position like this. Is my sarcasm translating again? </a:t>
            </a:r>
          </a:p>
          <a:p>
            <a:pPr eaLnBrk="1" hangingPunct="1">
              <a:spcBef>
                <a:spcPct val="0"/>
              </a:spcBef>
            </a:pPr>
            <a:endParaRPr lang="en-US" baseline="0" dirty="0"/>
          </a:p>
          <a:p>
            <a:pPr eaLnBrk="1" hangingPunct="1">
              <a:spcBef>
                <a:spcPct val="0"/>
              </a:spcBef>
            </a:pPr>
            <a:r>
              <a:rPr lang="en-US" baseline="0" dirty="0"/>
              <a:t>Then continue reading the rest of the slide.</a:t>
            </a:r>
          </a:p>
          <a:p>
            <a:pPr eaLnBrk="1" hangingPunct="1">
              <a:spcBef>
                <a:spcPct val="0"/>
              </a:spcBef>
            </a:pPr>
            <a:endParaRPr lang="en-US" dirty="0"/>
          </a:p>
          <a:p>
            <a:pPr eaLnBrk="1" hangingPunct="1">
              <a:spcBef>
                <a:spcPct val="0"/>
              </a:spcBef>
            </a:pPr>
            <a:r>
              <a:rPr lang="en-US" dirty="0"/>
              <a:t>In this example the manager did not assess the gap or root cause or seek to understand their point of view.</a:t>
            </a:r>
          </a:p>
          <a:p>
            <a:pPr eaLnBrk="1" hangingPunct="1">
              <a:spcBef>
                <a:spcPct val="0"/>
              </a:spcBef>
            </a:pPr>
            <a:endParaRPr lang="en-US" dirty="0"/>
          </a:p>
          <a:p>
            <a:pPr eaLnBrk="1" hangingPunct="1">
              <a:spcBef>
                <a:spcPct val="0"/>
              </a:spcBef>
            </a:pPr>
            <a:r>
              <a:rPr lang="en-US" b="1" dirty="0"/>
              <a:t>STORY:</a:t>
            </a:r>
            <a:r>
              <a:rPr lang="en-US" b="1" baseline="0" dirty="0"/>
              <a:t> PRAGUE:  (visual reminder to tell story is the Prague clock in the top left corner of the slide) </a:t>
            </a:r>
            <a:r>
              <a:rPr lang="en-US" b="0" baseline="0" dirty="0"/>
              <a:t>I REMEMBER  when delivering this program in Prague and a manager share the story of his first experience being coached by his director. One day his director approached this sales manager and aid, “I will be coaching you.” The sales manager who was already a fan of coaching was excited about the possibility of being coached by his manager. </a:t>
            </a:r>
          </a:p>
          <a:p>
            <a:pPr eaLnBrk="1" hangingPunct="1">
              <a:spcBef>
                <a:spcPct val="0"/>
              </a:spcBef>
            </a:pPr>
            <a:endParaRPr lang="en-US" b="0" baseline="0" dirty="0"/>
          </a:p>
          <a:p>
            <a:pPr eaLnBrk="1" hangingPunct="1">
              <a:spcBef>
                <a:spcPct val="0"/>
              </a:spcBef>
            </a:pPr>
            <a:r>
              <a:rPr lang="en-US" b="0" baseline="0" dirty="0"/>
              <a:t>So, this manger did what he felt what best, that was to prepare for his first coaching session with his manager. Well the day came and the manager walked into his Directors office for his first coaching session. The director said, so what would you like to discuss today. </a:t>
            </a:r>
          </a:p>
          <a:p>
            <a:pPr eaLnBrk="1" hangingPunct="1">
              <a:spcBef>
                <a:spcPct val="0"/>
              </a:spcBef>
            </a:pPr>
            <a:endParaRPr lang="en-US" b="0" baseline="0" dirty="0"/>
          </a:p>
          <a:p>
            <a:pPr eaLnBrk="1" hangingPunct="1">
              <a:spcBef>
                <a:spcPct val="0"/>
              </a:spcBef>
            </a:pPr>
            <a:r>
              <a:rPr lang="en-US" b="0" baseline="0" dirty="0"/>
              <a:t>The manager shared with his director a few of the challenges he was faced with that he was looking for some coaching on. After the Director listened to his Manager’s concerns, the first words out of the directors mouth were, “If you were smart, this is what you should do. “ </a:t>
            </a:r>
          </a:p>
          <a:p>
            <a:pPr eaLnBrk="1" hangingPunct="1">
              <a:spcBef>
                <a:spcPct val="0"/>
              </a:spcBef>
            </a:pPr>
            <a:endParaRPr lang="en-US" b="0" baseline="0" dirty="0"/>
          </a:p>
          <a:p>
            <a:pPr eaLnBrk="1" hangingPunct="1">
              <a:spcBef>
                <a:spcPct val="0"/>
              </a:spcBef>
            </a:pPr>
            <a:r>
              <a:rPr lang="en-US" b="0" baseline="0" dirty="0"/>
              <a:t>Now for those of you who are waiting for the punch line, please see me at the next break because we must talk. This is not coaching, this is coaching in your own image, being directive, rather than tapping into people’s individuality, developing them and leveraging their own problem solving skills. </a:t>
            </a:r>
          </a:p>
          <a:p>
            <a:pPr eaLnBrk="1" hangingPunct="1">
              <a:spcBef>
                <a:spcPct val="0"/>
              </a:spcBef>
            </a:pPr>
            <a:endParaRPr lang="en-US" dirty="0"/>
          </a:p>
          <a:p>
            <a:pPr eaLnBrk="1" hangingPunct="1">
              <a:spcBef>
                <a:spcPct val="0"/>
              </a:spcBef>
            </a:pPr>
            <a:r>
              <a:rPr lang="en-US" b="1" i="1" dirty="0"/>
              <a:t>TAKE AWAY FOR</a:t>
            </a:r>
            <a:r>
              <a:rPr lang="en-US" b="1" i="1" baseline="0" dirty="0"/>
              <a:t> PRAGUE STORY: when I ask managers how they typically coach and their direct reports how they’re being coached what I hear from the directs are</a:t>
            </a:r>
          </a:p>
          <a:p>
            <a:pPr eaLnBrk="1" hangingPunct="1">
              <a:spcBef>
                <a:spcPct val="0"/>
              </a:spcBef>
            </a:pPr>
            <a:endParaRPr lang="en-US" b="1" i="1" baseline="0" dirty="0"/>
          </a:p>
          <a:p>
            <a:pPr eaLnBrk="1" hangingPunct="1">
              <a:spcBef>
                <a:spcPct val="0"/>
              </a:spcBef>
            </a:pPr>
            <a:r>
              <a:rPr lang="en-US" b="1" i="1" baseline="0" dirty="0"/>
              <a:t>My boss says,m okay let me coach you on this here’s what you need to do!</a:t>
            </a:r>
            <a:endParaRPr lang="en-US" b="1" i="1" dirty="0"/>
          </a:p>
          <a:p>
            <a:pPr eaLnBrk="1" hangingPunct="1">
              <a:spcBef>
                <a:spcPct val="0"/>
              </a:spcBef>
            </a:pPr>
            <a:endParaRPr lang="en-US" b="1" dirty="0"/>
          </a:p>
          <a:p>
            <a:pPr eaLnBrk="1" hangingPunct="1">
              <a:spcBef>
                <a:spcPct val="0"/>
              </a:spcBef>
            </a:pPr>
            <a:r>
              <a:rPr lang="en-US" b="1" dirty="0"/>
              <a:t>Participant question:</a:t>
            </a:r>
          </a:p>
          <a:p>
            <a:pPr eaLnBrk="1" hangingPunct="1">
              <a:spcBef>
                <a:spcPct val="0"/>
              </a:spcBef>
            </a:pPr>
            <a:r>
              <a:rPr lang="en-US" dirty="0"/>
              <a:t>“Since this sounds very real to life, what if you do hear this. At this point isn’t it too late to coach?” (This was already discussed on  a prior slide.)</a:t>
            </a:r>
          </a:p>
          <a:p>
            <a:pPr eaLnBrk="1" hangingPunct="1">
              <a:spcBef>
                <a:spcPct val="0"/>
              </a:spcBef>
            </a:pPr>
            <a:r>
              <a:rPr lang="en-US" dirty="0"/>
              <a:t>Your response is:</a:t>
            </a:r>
          </a:p>
          <a:p>
            <a:pPr eaLnBrk="1" hangingPunct="1">
              <a:spcBef>
                <a:spcPct val="0"/>
              </a:spcBef>
            </a:pPr>
            <a:r>
              <a:rPr lang="en-US" dirty="0"/>
              <a:t>Yes,  the </a:t>
            </a:r>
            <a:r>
              <a:rPr lang="en-US" baseline="0" dirty="0"/>
              <a:t>ONLY THING CAN DO IS POST MORTUM REVIEW. Since at this point because you haven't been coaching consistently, you already missed the coaching moment. If you were coaching consistently, you would have been able to recognize this problem when it was small before it got out of hand and now, it’s too late.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73F33D-55CC-4963-A732-98C1FDEA939E}" type="slidenum">
              <a:rPr lang="en-US" sz="1200">
                <a:solidFill>
                  <a:prstClr val="black"/>
                </a:solidFill>
              </a:rPr>
              <a:pPr algn="r" eaLnBrk="1" hangingPunct="1"/>
              <a:t>133</a:t>
            </a:fld>
            <a:endParaRPr lang="en-US" sz="1200" dirty="0">
              <a:solidFill>
                <a:prstClr val="black"/>
              </a:solidFill>
            </a:endParaRPr>
          </a:p>
        </p:txBody>
      </p:sp>
    </p:spTree>
    <p:extLst>
      <p:ext uri="{BB962C8B-B14F-4D97-AF65-F5344CB8AC3E}">
        <p14:creationId xmlns:p14="http://schemas.microsoft.com/office/powerpoint/2010/main" val="34159307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spcBef>
                <a:spcPct val="0"/>
              </a:spcBef>
            </a:pPr>
            <a:r>
              <a:rPr lang="en-US" b="1" dirty="0"/>
              <a:t>Time:</a:t>
            </a:r>
            <a:r>
              <a:rPr lang="en-US" b="1" baseline="0" dirty="0"/>
              <a:t> 3 minutes</a:t>
            </a:r>
          </a:p>
          <a:p>
            <a:pPr eaLnBrk="1" hangingPunct="1">
              <a:spcBef>
                <a:spcPct val="0"/>
              </a:spcBef>
            </a:pPr>
            <a:r>
              <a:rPr lang="en-US" b="0" baseline="0" dirty="0"/>
              <a:t>Begin by reading the slide. Starting with, “we’ve talked about what good coaching looks and sounds like. It’s also important to review what bad coaching sounds like.”</a:t>
            </a:r>
          </a:p>
          <a:p>
            <a:pPr eaLnBrk="1" hangingPunct="1">
              <a:spcBef>
                <a:spcPct val="0"/>
              </a:spcBef>
            </a:pPr>
            <a:endParaRPr lang="en-US" b="1" baseline="0" dirty="0"/>
          </a:p>
          <a:p>
            <a:pPr eaLnBrk="1" hangingPunct="1">
              <a:spcBef>
                <a:spcPct val="0"/>
              </a:spcBef>
            </a:pPr>
            <a:r>
              <a:rPr lang="en-US" b="1" baseline="0" dirty="0"/>
              <a:t>Read the first bubble: </a:t>
            </a:r>
          </a:p>
          <a:p>
            <a:pPr eaLnBrk="1" hangingPunct="1">
              <a:spcBef>
                <a:spcPct val="0"/>
              </a:spcBef>
            </a:pPr>
            <a:r>
              <a:rPr lang="en-US" b="1" dirty="0"/>
              <a:t>Joke</a:t>
            </a:r>
            <a:r>
              <a:rPr lang="en-US" dirty="0"/>
              <a:t>: In the first bubble, stop in the first sentence at ‘just a heads up and say. ‘once you hear ‘I want to give you a heads up. You know nothing good is coming next.”</a:t>
            </a:r>
          </a:p>
          <a:p>
            <a:pPr eaLnBrk="1" hangingPunct="1">
              <a:spcBef>
                <a:spcPct val="0"/>
              </a:spcBef>
            </a:pPr>
            <a:r>
              <a:rPr lang="en-US" b="1" dirty="0"/>
              <a:t>Joke</a:t>
            </a:r>
            <a:r>
              <a:rPr lang="en-US" dirty="0"/>
              <a:t>: I’m sure no one</a:t>
            </a:r>
            <a:r>
              <a:rPr lang="en-US" baseline="0" dirty="0"/>
              <a:t> here again has ever been in a position like this. Is my sarcasm translating again? </a:t>
            </a:r>
          </a:p>
          <a:p>
            <a:pPr eaLnBrk="1" hangingPunct="1">
              <a:spcBef>
                <a:spcPct val="0"/>
              </a:spcBef>
            </a:pPr>
            <a:endParaRPr lang="en-US" baseline="0" dirty="0"/>
          </a:p>
          <a:p>
            <a:pPr eaLnBrk="1" hangingPunct="1">
              <a:spcBef>
                <a:spcPct val="0"/>
              </a:spcBef>
            </a:pPr>
            <a:r>
              <a:rPr lang="en-US" baseline="0" dirty="0"/>
              <a:t>Then continue reading the rest of the slide.</a:t>
            </a:r>
          </a:p>
          <a:p>
            <a:pPr eaLnBrk="1" hangingPunct="1">
              <a:spcBef>
                <a:spcPct val="0"/>
              </a:spcBef>
            </a:pPr>
            <a:endParaRPr lang="en-US" dirty="0"/>
          </a:p>
          <a:p>
            <a:pPr eaLnBrk="1" hangingPunct="1">
              <a:spcBef>
                <a:spcPct val="0"/>
              </a:spcBef>
            </a:pPr>
            <a:r>
              <a:rPr lang="en-US" dirty="0"/>
              <a:t>In this example the manager did not assess the gap or root cause or seek to understand their point of view.</a:t>
            </a:r>
          </a:p>
          <a:p>
            <a:pPr eaLnBrk="1" hangingPunct="1">
              <a:spcBef>
                <a:spcPct val="0"/>
              </a:spcBef>
            </a:pPr>
            <a:endParaRPr lang="en-US" dirty="0"/>
          </a:p>
          <a:p>
            <a:pPr eaLnBrk="1" hangingPunct="1">
              <a:spcBef>
                <a:spcPct val="0"/>
              </a:spcBef>
            </a:pPr>
            <a:r>
              <a:rPr lang="en-US" b="1" dirty="0"/>
              <a:t>STORY:</a:t>
            </a:r>
            <a:r>
              <a:rPr lang="en-US" b="1" baseline="0" dirty="0"/>
              <a:t> PRAGUE:  (visual reminder to tell story is the Prague clock in the top left corner of the slide) </a:t>
            </a:r>
            <a:r>
              <a:rPr lang="en-US" b="0" baseline="0" dirty="0"/>
              <a:t>I REMEMBER  when delivering this program in Prague and a manager share the story of his first experience being coached by his director. One day his director approached this sales manager and aid, “I will be coaching you.” The sales manager who was already a fan of coaching was excited about the possibility of being coached by his manager. </a:t>
            </a:r>
          </a:p>
          <a:p>
            <a:pPr eaLnBrk="1" hangingPunct="1">
              <a:spcBef>
                <a:spcPct val="0"/>
              </a:spcBef>
            </a:pPr>
            <a:endParaRPr lang="en-US" b="0" baseline="0" dirty="0"/>
          </a:p>
          <a:p>
            <a:pPr eaLnBrk="1" hangingPunct="1">
              <a:spcBef>
                <a:spcPct val="0"/>
              </a:spcBef>
            </a:pPr>
            <a:r>
              <a:rPr lang="en-US" b="0" baseline="0" dirty="0"/>
              <a:t>So, this manger did what he felt what best, that was to prepare for his first coaching session with his manager. Well the day came and the manager walked into his Directors office for his first coaching session. The director said, so what would you like to discuss today. </a:t>
            </a:r>
          </a:p>
          <a:p>
            <a:pPr eaLnBrk="1" hangingPunct="1">
              <a:spcBef>
                <a:spcPct val="0"/>
              </a:spcBef>
            </a:pPr>
            <a:endParaRPr lang="en-US" b="0" baseline="0" dirty="0"/>
          </a:p>
          <a:p>
            <a:pPr eaLnBrk="1" hangingPunct="1">
              <a:spcBef>
                <a:spcPct val="0"/>
              </a:spcBef>
            </a:pPr>
            <a:r>
              <a:rPr lang="en-US" b="0" baseline="0" dirty="0"/>
              <a:t>The manager shared with his director a few of the challenges he was faced with that he was looking for some coaching on. After the Director listened to his Manager’s concerns, the first words out of the directors mouth were, “If you were smart, this is what you should do. “ </a:t>
            </a:r>
          </a:p>
          <a:p>
            <a:pPr eaLnBrk="1" hangingPunct="1">
              <a:spcBef>
                <a:spcPct val="0"/>
              </a:spcBef>
            </a:pPr>
            <a:endParaRPr lang="en-US" b="0" baseline="0" dirty="0"/>
          </a:p>
          <a:p>
            <a:pPr eaLnBrk="1" hangingPunct="1">
              <a:spcBef>
                <a:spcPct val="0"/>
              </a:spcBef>
            </a:pPr>
            <a:r>
              <a:rPr lang="en-US" b="0" baseline="0" dirty="0"/>
              <a:t>Now for those of you who are waiting for the punch line, please see me at the next break because we must talk. This is not coaching, this is coaching in your own image, being directive, rather than tapping into people’s individuality, developing them and leveraging their own problem solving skills. </a:t>
            </a:r>
          </a:p>
          <a:p>
            <a:pPr eaLnBrk="1" hangingPunct="1">
              <a:spcBef>
                <a:spcPct val="0"/>
              </a:spcBef>
            </a:pPr>
            <a:endParaRPr lang="en-US" dirty="0"/>
          </a:p>
          <a:p>
            <a:pPr eaLnBrk="1" hangingPunct="1">
              <a:spcBef>
                <a:spcPct val="0"/>
              </a:spcBef>
            </a:pPr>
            <a:r>
              <a:rPr lang="en-US" b="1" i="1" dirty="0"/>
              <a:t>TAKE AWAY FOR</a:t>
            </a:r>
            <a:r>
              <a:rPr lang="en-US" b="1" i="1" baseline="0" dirty="0"/>
              <a:t> PRAGUE STORY: when I ask managers how they typically coach and their direct reports how they’re being coached what I hear from the directs are</a:t>
            </a:r>
          </a:p>
          <a:p>
            <a:pPr eaLnBrk="1" hangingPunct="1">
              <a:spcBef>
                <a:spcPct val="0"/>
              </a:spcBef>
            </a:pPr>
            <a:endParaRPr lang="en-US" b="1" i="1" baseline="0" dirty="0"/>
          </a:p>
          <a:p>
            <a:pPr eaLnBrk="1" hangingPunct="1">
              <a:spcBef>
                <a:spcPct val="0"/>
              </a:spcBef>
            </a:pPr>
            <a:r>
              <a:rPr lang="en-US" b="1" i="1" baseline="0" dirty="0"/>
              <a:t>My boss says,m okay let me coach you on this here’s what you need to do!</a:t>
            </a:r>
            <a:endParaRPr lang="en-US" b="1" i="1" dirty="0"/>
          </a:p>
          <a:p>
            <a:pPr eaLnBrk="1" hangingPunct="1">
              <a:spcBef>
                <a:spcPct val="0"/>
              </a:spcBef>
            </a:pPr>
            <a:endParaRPr lang="en-US" b="1" dirty="0"/>
          </a:p>
          <a:p>
            <a:pPr eaLnBrk="1" hangingPunct="1">
              <a:spcBef>
                <a:spcPct val="0"/>
              </a:spcBef>
            </a:pPr>
            <a:r>
              <a:rPr lang="en-US" b="1" dirty="0"/>
              <a:t>Participant question:</a:t>
            </a:r>
          </a:p>
          <a:p>
            <a:pPr eaLnBrk="1" hangingPunct="1">
              <a:spcBef>
                <a:spcPct val="0"/>
              </a:spcBef>
            </a:pPr>
            <a:r>
              <a:rPr lang="en-US" dirty="0"/>
              <a:t>“Since this sounds very real to life, what if you do hear this. At this point isn’t it too late to coach?” (This was already discussed on  a prior slide.)</a:t>
            </a:r>
          </a:p>
          <a:p>
            <a:pPr eaLnBrk="1" hangingPunct="1">
              <a:spcBef>
                <a:spcPct val="0"/>
              </a:spcBef>
            </a:pPr>
            <a:r>
              <a:rPr lang="en-US" dirty="0"/>
              <a:t>Your response is:</a:t>
            </a:r>
          </a:p>
          <a:p>
            <a:pPr eaLnBrk="1" hangingPunct="1">
              <a:spcBef>
                <a:spcPct val="0"/>
              </a:spcBef>
            </a:pPr>
            <a:r>
              <a:rPr lang="en-US" dirty="0"/>
              <a:t>Yes,  the </a:t>
            </a:r>
            <a:r>
              <a:rPr lang="en-US" baseline="0" dirty="0"/>
              <a:t>ONLY THING CAN DO IS POST MORTUM REVIEW. Since at this point because you haven't been coaching consistently, you already missed the coaching moment. If you were coaching consistently, you would have been able to recognize this problem when it was small before it got out of hand and now, it’s too late.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73F33D-55CC-4963-A732-98C1FDEA939E}" type="slidenum">
              <a:rPr lang="en-US" sz="1200">
                <a:solidFill>
                  <a:prstClr val="black"/>
                </a:solidFill>
              </a:rPr>
              <a:pPr algn="r" eaLnBrk="1" hangingPunct="1"/>
              <a:t>134</a:t>
            </a:fld>
            <a:endParaRPr lang="en-US" sz="1200" dirty="0">
              <a:solidFill>
                <a:prstClr val="black"/>
              </a:solidFill>
            </a:endParaRPr>
          </a:p>
        </p:txBody>
      </p:sp>
    </p:spTree>
    <p:extLst>
      <p:ext uri="{BB962C8B-B14F-4D97-AF65-F5344CB8AC3E}">
        <p14:creationId xmlns:p14="http://schemas.microsoft.com/office/powerpoint/2010/main" val="27194905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spcBef>
                <a:spcPct val="0"/>
              </a:spcBef>
            </a:pPr>
            <a:r>
              <a:rPr lang="en-US" b="1" dirty="0"/>
              <a:t>Time:</a:t>
            </a:r>
            <a:r>
              <a:rPr lang="en-US" b="1" baseline="0" dirty="0"/>
              <a:t> 3 minutes</a:t>
            </a:r>
          </a:p>
          <a:p>
            <a:pPr eaLnBrk="1" hangingPunct="1">
              <a:spcBef>
                <a:spcPct val="0"/>
              </a:spcBef>
            </a:pPr>
            <a:r>
              <a:rPr lang="en-US" b="0" baseline="0" dirty="0"/>
              <a:t>Begin by reading the slide. Starting with, “we’ve talked about what good coaching looks and sounds like. It’s also important to review what bad coaching sounds like.”</a:t>
            </a:r>
          </a:p>
          <a:p>
            <a:pPr eaLnBrk="1" hangingPunct="1">
              <a:spcBef>
                <a:spcPct val="0"/>
              </a:spcBef>
            </a:pPr>
            <a:endParaRPr lang="en-US" b="1" baseline="0" dirty="0"/>
          </a:p>
          <a:p>
            <a:pPr eaLnBrk="1" hangingPunct="1">
              <a:spcBef>
                <a:spcPct val="0"/>
              </a:spcBef>
            </a:pPr>
            <a:r>
              <a:rPr lang="en-US" b="1" baseline="0" dirty="0"/>
              <a:t>Read the first bubble: </a:t>
            </a:r>
          </a:p>
          <a:p>
            <a:pPr eaLnBrk="1" hangingPunct="1">
              <a:spcBef>
                <a:spcPct val="0"/>
              </a:spcBef>
            </a:pPr>
            <a:r>
              <a:rPr lang="en-US" b="1" dirty="0"/>
              <a:t>Joke</a:t>
            </a:r>
            <a:r>
              <a:rPr lang="en-US" dirty="0"/>
              <a:t>: In the first bubble, stop in the first sentence at ‘just a heads up and say. ‘once you hear ‘I want to give you a heads up. You know nothing good is coming next.”</a:t>
            </a:r>
          </a:p>
          <a:p>
            <a:pPr eaLnBrk="1" hangingPunct="1">
              <a:spcBef>
                <a:spcPct val="0"/>
              </a:spcBef>
            </a:pPr>
            <a:r>
              <a:rPr lang="en-US" b="1" dirty="0"/>
              <a:t>Joke</a:t>
            </a:r>
            <a:r>
              <a:rPr lang="en-US" dirty="0"/>
              <a:t>: I’m sure no one</a:t>
            </a:r>
            <a:r>
              <a:rPr lang="en-US" baseline="0" dirty="0"/>
              <a:t> here again has ever been in a position like this. Is my sarcasm translating again? </a:t>
            </a:r>
          </a:p>
          <a:p>
            <a:pPr eaLnBrk="1" hangingPunct="1">
              <a:spcBef>
                <a:spcPct val="0"/>
              </a:spcBef>
            </a:pPr>
            <a:endParaRPr lang="en-US" baseline="0" dirty="0"/>
          </a:p>
          <a:p>
            <a:pPr eaLnBrk="1" hangingPunct="1">
              <a:spcBef>
                <a:spcPct val="0"/>
              </a:spcBef>
            </a:pPr>
            <a:r>
              <a:rPr lang="en-US" baseline="0" dirty="0"/>
              <a:t>Then continue reading the rest of the slide.</a:t>
            </a:r>
          </a:p>
          <a:p>
            <a:pPr eaLnBrk="1" hangingPunct="1">
              <a:spcBef>
                <a:spcPct val="0"/>
              </a:spcBef>
            </a:pPr>
            <a:endParaRPr lang="en-US" dirty="0"/>
          </a:p>
          <a:p>
            <a:pPr eaLnBrk="1" hangingPunct="1">
              <a:spcBef>
                <a:spcPct val="0"/>
              </a:spcBef>
            </a:pPr>
            <a:r>
              <a:rPr lang="en-US" dirty="0"/>
              <a:t>In this example the manager did not assess the gap or root cause or seek to understand their point of view.</a:t>
            </a:r>
          </a:p>
          <a:p>
            <a:pPr eaLnBrk="1" hangingPunct="1">
              <a:spcBef>
                <a:spcPct val="0"/>
              </a:spcBef>
            </a:pPr>
            <a:endParaRPr lang="en-US" dirty="0"/>
          </a:p>
          <a:p>
            <a:pPr eaLnBrk="1" hangingPunct="1">
              <a:spcBef>
                <a:spcPct val="0"/>
              </a:spcBef>
            </a:pPr>
            <a:r>
              <a:rPr lang="en-US" b="1" dirty="0"/>
              <a:t>STORY:</a:t>
            </a:r>
            <a:r>
              <a:rPr lang="en-US" b="1" baseline="0" dirty="0"/>
              <a:t> PRAGUE:  (visual reminder to tell story is the Prague clock in the top left corner of the slide) </a:t>
            </a:r>
            <a:r>
              <a:rPr lang="en-US" b="0" baseline="0" dirty="0"/>
              <a:t>I REMEMBER  when delivering this program in Prague and a manager share the story of his first experience being coached by his director. One day his director approached this sales manager and aid, “I will be coaching you.” The sales manager who was already a fan of coaching was excited about the possibility of being coached by his manager. </a:t>
            </a:r>
          </a:p>
          <a:p>
            <a:pPr eaLnBrk="1" hangingPunct="1">
              <a:spcBef>
                <a:spcPct val="0"/>
              </a:spcBef>
            </a:pPr>
            <a:endParaRPr lang="en-US" b="0" baseline="0" dirty="0"/>
          </a:p>
          <a:p>
            <a:pPr eaLnBrk="1" hangingPunct="1">
              <a:spcBef>
                <a:spcPct val="0"/>
              </a:spcBef>
            </a:pPr>
            <a:r>
              <a:rPr lang="en-US" b="0" baseline="0" dirty="0"/>
              <a:t>So, this manger did what he felt what best, that was to prepare for his first coaching session with his manager. Well the day came and the manager walked into his Directors office for his first coaching session. The director said, so what would you like to discuss today. </a:t>
            </a:r>
          </a:p>
          <a:p>
            <a:pPr eaLnBrk="1" hangingPunct="1">
              <a:spcBef>
                <a:spcPct val="0"/>
              </a:spcBef>
            </a:pPr>
            <a:endParaRPr lang="en-US" b="0" baseline="0" dirty="0"/>
          </a:p>
          <a:p>
            <a:pPr eaLnBrk="1" hangingPunct="1">
              <a:spcBef>
                <a:spcPct val="0"/>
              </a:spcBef>
            </a:pPr>
            <a:r>
              <a:rPr lang="en-US" b="0" baseline="0" dirty="0"/>
              <a:t>The manager shared with his director a few of the challenges he was faced with that he was looking for some coaching on. After the Director listened to his Manager’s concerns, the first words out of the directors mouth were, “If you were smart, this is what you should do. “ </a:t>
            </a:r>
          </a:p>
          <a:p>
            <a:pPr eaLnBrk="1" hangingPunct="1">
              <a:spcBef>
                <a:spcPct val="0"/>
              </a:spcBef>
            </a:pPr>
            <a:endParaRPr lang="en-US" b="0" baseline="0" dirty="0"/>
          </a:p>
          <a:p>
            <a:pPr eaLnBrk="1" hangingPunct="1">
              <a:spcBef>
                <a:spcPct val="0"/>
              </a:spcBef>
            </a:pPr>
            <a:r>
              <a:rPr lang="en-US" b="0" baseline="0" dirty="0"/>
              <a:t>Now for those of you who are waiting for the punch line, please see me at the next break because we must talk. This is not coaching, this is coaching in your own image, being directive, rather than tapping into people’s individuality, developing them and leveraging their own problem solving skills. </a:t>
            </a:r>
          </a:p>
          <a:p>
            <a:pPr eaLnBrk="1" hangingPunct="1">
              <a:spcBef>
                <a:spcPct val="0"/>
              </a:spcBef>
            </a:pPr>
            <a:endParaRPr lang="en-US" dirty="0"/>
          </a:p>
          <a:p>
            <a:pPr eaLnBrk="1" hangingPunct="1">
              <a:spcBef>
                <a:spcPct val="0"/>
              </a:spcBef>
            </a:pPr>
            <a:r>
              <a:rPr lang="en-US" b="1" i="1" dirty="0"/>
              <a:t>TAKE AWAY FOR</a:t>
            </a:r>
            <a:r>
              <a:rPr lang="en-US" b="1" i="1" baseline="0" dirty="0"/>
              <a:t> PRAGUE STORY: when I ask managers how they typically coach and their direct reports how they’re being coached what I hear from the directs are</a:t>
            </a:r>
          </a:p>
          <a:p>
            <a:pPr eaLnBrk="1" hangingPunct="1">
              <a:spcBef>
                <a:spcPct val="0"/>
              </a:spcBef>
            </a:pPr>
            <a:endParaRPr lang="en-US" b="1" i="1" baseline="0" dirty="0"/>
          </a:p>
          <a:p>
            <a:pPr eaLnBrk="1" hangingPunct="1">
              <a:spcBef>
                <a:spcPct val="0"/>
              </a:spcBef>
            </a:pPr>
            <a:r>
              <a:rPr lang="en-US" b="1" i="1" baseline="0" dirty="0"/>
              <a:t>My boss says,m okay let me coach you on this here’s what you need to do!</a:t>
            </a:r>
            <a:endParaRPr lang="en-US" b="1" i="1" dirty="0"/>
          </a:p>
          <a:p>
            <a:pPr eaLnBrk="1" hangingPunct="1">
              <a:spcBef>
                <a:spcPct val="0"/>
              </a:spcBef>
            </a:pPr>
            <a:endParaRPr lang="en-US" b="1" dirty="0"/>
          </a:p>
          <a:p>
            <a:pPr eaLnBrk="1" hangingPunct="1">
              <a:spcBef>
                <a:spcPct val="0"/>
              </a:spcBef>
            </a:pPr>
            <a:r>
              <a:rPr lang="en-US" b="1" dirty="0"/>
              <a:t>Participant question:</a:t>
            </a:r>
          </a:p>
          <a:p>
            <a:pPr eaLnBrk="1" hangingPunct="1">
              <a:spcBef>
                <a:spcPct val="0"/>
              </a:spcBef>
            </a:pPr>
            <a:r>
              <a:rPr lang="en-US" dirty="0"/>
              <a:t>“Since this sounds very real to life, what if you do hear this. At this point isn’t it too late to coach?” (This was already discussed on  a prior slide.)</a:t>
            </a:r>
          </a:p>
          <a:p>
            <a:pPr eaLnBrk="1" hangingPunct="1">
              <a:spcBef>
                <a:spcPct val="0"/>
              </a:spcBef>
            </a:pPr>
            <a:r>
              <a:rPr lang="en-US" dirty="0"/>
              <a:t>Your response is:</a:t>
            </a:r>
          </a:p>
          <a:p>
            <a:pPr eaLnBrk="1" hangingPunct="1">
              <a:spcBef>
                <a:spcPct val="0"/>
              </a:spcBef>
            </a:pPr>
            <a:r>
              <a:rPr lang="en-US" dirty="0"/>
              <a:t>Yes,  the </a:t>
            </a:r>
            <a:r>
              <a:rPr lang="en-US" baseline="0" dirty="0"/>
              <a:t>ONLY THING CAN DO IS POST MORTUM REVIEW. Since at this point because you haven't been coaching consistently, you already missed the coaching moment. If you were coaching consistently, you would have been able to recognize this problem when it was small before it got out of hand and now, it’s too late.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73F33D-55CC-4963-A732-98C1FDEA939E}" type="slidenum">
              <a:rPr lang="en-US" sz="1200">
                <a:solidFill>
                  <a:prstClr val="black"/>
                </a:solidFill>
              </a:rPr>
              <a:pPr algn="r" eaLnBrk="1" hangingPunct="1"/>
              <a:t>135</a:t>
            </a:fld>
            <a:endParaRPr lang="en-US" sz="1200" dirty="0">
              <a:solidFill>
                <a:prstClr val="black"/>
              </a:solidFill>
            </a:endParaRPr>
          </a:p>
        </p:txBody>
      </p:sp>
    </p:spTree>
    <p:extLst>
      <p:ext uri="{BB962C8B-B14F-4D97-AF65-F5344CB8AC3E}">
        <p14:creationId xmlns:p14="http://schemas.microsoft.com/office/powerpoint/2010/main" val="5806513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solidFill>
                  <a:prstClr val="black"/>
                </a:solidFill>
              </a:rPr>
              <a:pPr>
                <a:defRPr/>
              </a:pPr>
              <a:t>136</a:t>
            </a:fld>
            <a:endParaRPr lang="en-US" dirty="0">
              <a:solidFill>
                <a:prstClr val="black"/>
              </a:solidFill>
            </a:endParaRPr>
          </a:p>
        </p:txBody>
      </p:sp>
    </p:spTree>
    <p:extLst>
      <p:ext uri="{BB962C8B-B14F-4D97-AF65-F5344CB8AC3E}">
        <p14:creationId xmlns:p14="http://schemas.microsoft.com/office/powerpoint/2010/main" val="398461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13</a:t>
            </a:fld>
            <a:endParaRPr lang="en-US" dirty="0"/>
          </a:p>
        </p:txBody>
      </p:sp>
    </p:spTree>
    <p:extLst>
      <p:ext uri="{BB962C8B-B14F-4D97-AF65-F5344CB8AC3E}">
        <p14:creationId xmlns:p14="http://schemas.microsoft.com/office/powerpoint/2010/main" val="406690469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4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Development vs. sharing an observation: Bad Example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r>
              <a:rPr lang="en-US" sz="1200" b="0" i="0" u="none" strike="noStrike" kern="1200" baseline="0" dirty="0">
                <a:solidFill>
                  <a:schemeClr val="tx1"/>
                </a:solidFill>
                <a:latin typeface="+mn-lt"/>
                <a:ea typeface="+mn-ea"/>
                <a:cs typeface="+mn-cs"/>
              </a:rPr>
              <a:t>There’s a DEFINITE difference between really developing your people for success and just sharing an observation… </a:t>
            </a: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If it’s directive or prescriptive coaching, it’s NOT coaching </a:t>
            </a:r>
          </a:p>
          <a:p>
            <a:r>
              <a:rPr lang="en-US" sz="1200" b="0" i="0" u="none" strike="noStrike" kern="1200" baseline="0" dirty="0">
                <a:solidFill>
                  <a:schemeClr val="tx1"/>
                </a:solidFill>
                <a:latin typeface="+mn-lt"/>
                <a:ea typeface="+mn-ea"/>
                <a:cs typeface="+mn-cs"/>
              </a:rPr>
              <a:t>o Directive coaching is an oxymoron – like “jumbo shrimp,” “small crowd,” “exact estimate” </a:t>
            </a:r>
          </a:p>
          <a:p>
            <a:r>
              <a:rPr lang="en-US" sz="1200" b="0" i="0" u="none" strike="noStrike" kern="1200" baseline="0" dirty="0">
                <a:solidFill>
                  <a:schemeClr val="tx1"/>
                </a:solidFill>
                <a:latin typeface="+mn-lt"/>
                <a:ea typeface="+mn-ea"/>
                <a:cs typeface="+mn-cs"/>
              </a:rPr>
              <a:t>o If you’re directive or prescriptive, by default you’re NOT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Example: Here are 2 examples of different scenarios in which a manager is faced with a problem from his/her salesperson and TELLS the salesperson what to do (read slide): </a:t>
            </a:r>
          </a:p>
          <a:p>
            <a:r>
              <a:rPr lang="en-US" sz="1200" b="0" i="0" u="none" strike="noStrike" kern="1200" baseline="0" dirty="0">
                <a:solidFill>
                  <a:schemeClr val="tx1"/>
                </a:solidFill>
                <a:latin typeface="+mn-lt"/>
                <a:ea typeface="+mn-ea"/>
                <a:cs typeface="+mn-cs"/>
              </a:rPr>
              <a:t>o Note the salesperson’s response of </a:t>
            </a:r>
            <a:r>
              <a:rPr lang="en-US" sz="1200" b="0" i="1" u="none" strike="noStrike" kern="1200" baseline="0" dirty="0">
                <a:solidFill>
                  <a:schemeClr val="tx1"/>
                </a:solidFill>
                <a:latin typeface="+mn-lt"/>
                <a:ea typeface="+mn-ea"/>
                <a:cs typeface="+mn-cs"/>
              </a:rPr>
              <a:t>“Um, okay boss.”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Has the manager developed the salesperson? NO! </a:t>
            </a:r>
          </a:p>
          <a:p>
            <a:r>
              <a:rPr lang="en-US" sz="1200" b="0" i="0" u="none" strike="noStrike" kern="1200" baseline="0" dirty="0">
                <a:solidFill>
                  <a:schemeClr val="tx1"/>
                </a:solidFill>
                <a:latin typeface="+mn-lt"/>
                <a:ea typeface="+mn-ea"/>
                <a:cs typeface="+mn-cs"/>
              </a:rPr>
              <a:t>o Does the manager know HOW / HOW WELL the salesperson will execute the direction? NO!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lets look at what it would sound like when coaching and developing someone in that situation. Read slide.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Must </a:t>
            </a:r>
            <a:r>
              <a:rPr lang="en-US" sz="1200" b="1" i="0" u="none" strike="noStrike" kern="1200" baseline="0" dirty="0">
                <a:solidFill>
                  <a:schemeClr val="tx1"/>
                </a:solidFill>
                <a:latin typeface="+mn-lt"/>
                <a:ea typeface="+mn-ea"/>
                <a:cs typeface="+mn-cs"/>
              </a:rPr>
              <a:t>observe </a:t>
            </a:r>
            <a:r>
              <a:rPr lang="en-US" sz="1200" b="0" i="0" u="none" strike="noStrike" kern="1200" baseline="0" dirty="0">
                <a:solidFill>
                  <a:schemeClr val="tx1"/>
                </a:solidFill>
                <a:latin typeface="+mn-lt"/>
                <a:ea typeface="+mn-ea"/>
                <a:cs typeface="+mn-cs"/>
              </a:rPr>
              <a:t>the quality of the message or activity…must “hear” salesperson prospect, “see” them face-to-face with client. </a:t>
            </a:r>
          </a:p>
          <a:p>
            <a:pPr eaLnBrk="1" hangingPunct="1">
              <a:spcBef>
                <a:spcPct val="0"/>
              </a:spcBef>
              <a:defRPr/>
            </a:pP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Development vs. sharing an observation: Good Example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Shift paradigm so participants begin to see coaching = asking effective questions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After you share your observation of your salesperson, DEVELOP them </a:t>
            </a:r>
          </a:p>
          <a:p>
            <a:r>
              <a:rPr lang="en-US" sz="1200" b="0" i="0" u="none" strike="noStrike" kern="1200" baseline="0" dirty="0">
                <a:solidFill>
                  <a:schemeClr val="tx1"/>
                </a:solidFill>
                <a:latin typeface="+mn-lt"/>
                <a:ea typeface="+mn-ea"/>
                <a:cs typeface="+mn-cs"/>
              </a:rPr>
              <a:t> Listen to the difference in the coach’s direction (read coach scenarios). The coach is: </a:t>
            </a:r>
          </a:p>
          <a:p>
            <a:r>
              <a:rPr lang="en-US" sz="1200" b="0" i="0" u="none" strike="noStrike" kern="1200" baseline="0" dirty="0">
                <a:solidFill>
                  <a:schemeClr val="tx1"/>
                </a:solidFill>
                <a:latin typeface="+mn-lt"/>
                <a:ea typeface="+mn-ea"/>
                <a:cs typeface="+mn-cs"/>
              </a:rPr>
              <a:t>o Asking </a:t>
            </a:r>
            <a:r>
              <a:rPr lang="en-US" sz="1200" b="1" i="0" u="none" strike="noStrike" kern="1200" baseline="0" dirty="0">
                <a:solidFill>
                  <a:schemeClr val="tx1"/>
                </a:solidFill>
                <a:latin typeface="+mn-lt"/>
                <a:ea typeface="+mn-ea"/>
                <a:cs typeface="+mn-cs"/>
              </a:rPr>
              <a:t>questions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Making the salesperson </a:t>
            </a:r>
            <a:r>
              <a:rPr lang="en-US" sz="1200" b="1" i="0" u="none" strike="noStrike" kern="1200" baseline="0" dirty="0">
                <a:solidFill>
                  <a:schemeClr val="tx1"/>
                </a:solidFill>
                <a:latin typeface="+mn-lt"/>
                <a:ea typeface="+mn-ea"/>
                <a:cs typeface="+mn-cs"/>
              </a:rPr>
              <a:t>THINK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Not just TELLING </a:t>
            </a:r>
            <a:r>
              <a:rPr lang="en-US" sz="1200" b="0" i="0" u="none" strike="noStrike" kern="1200" baseline="0" dirty="0">
                <a:solidFill>
                  <a:schemeClr val="tx1"/>
                </a:solidFill>
                <a:latin typeface="+mn-lt"/>
                <a:ea typeface="+mn-ea"/>
                <a:cs typeface="+mn-cs"/>
              </a:rPr>
              <a:t>the salesperson how to execute </a:t>
            </a:r>
          </a:p>
          <a:p>
            <a:r>
              <a:rPr lang="en-US" sz="1200" b="0" i="0" u="none" strike="noStrike" kern="1200" baseline="0" dirty="0">
                <a:solidFill>
                  <a:schemeClr val="tx1"/>
                </a:solidFill>
                <a:latin typeface="+mn-lt"/>
                <a:ea typeface="+mn-ea"/>
                <a:cs typeface="+mn-cs"/>
              </a:rPr>
              <a:t>o Instead, making the salesperson </a:t>
            </a:r>
            <a:r>
              <a:rPr lang="en-US" sz="1200" b="1" i="0" u="none" strike="noStrike" kern="1200" baseline="0" dirty="0">
                <a:solidFill>
                  <a:schemeClr val="tx1"/>
                </a:solidFill>
                <a:latin typeface="+mn-lt"/>
                <a:ea typeface="+mn-ea"/>
                <a:cs typeface="+mn-cs"/>
              </a:rPr>
              <a:t>solve </a:t>
            </a:r>
            <a:r>
              <a:rPr lang="en-US" sz="1200" b="0" i="0" u="none" strike="noStrike" kern="1200" baseline="0" dirty="0">
                <a:solidFill>
                  <a:schemeClr val="tx1"/>
                </a:solidFill>
                <a:latin typeface="+mn-lt"/>
                <a:ea typeface="+mn-ea"/>
                <a:cs typeface="+mn-cs"/>
              </a:rPr>
              <a:t>his/her own problem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These responses accomplish the core objectives you want when developing people: </a:t>
            </a:r>
          </a:p>
          <a:p>
            <a:r>
              <a:rPr lang="en-US" sz="1200" b="0" i="0" u="none" strike="noStrike" kern="1200" baseline="0" dirty="0">
                <a:solidFill>
                  <a:schemeClr val="tx1"/>
                </a:solidFill>
                <a:latin typeface="+mn-lt"/>
                <a:ea typeface="+mn-ea"/>
                <a:cs typeface="+mn-cs"/>
              </a:rPr>
              <a:t> Upgrading their communication and language </a:t>
            </a:r>
          </a:p>
          <a:p>
            <a:r>
              <a:rPr lang="en-US" sz="1200" b="0" i="0" u="none" strike="noStrike" kern="1200" baseline="0" dirty="0">
                <a:solidFill>
                  <a:schemeClr val="tx1"/>
                </a:solidFill>
                <a:latin typeface="+mn-lt"/>
                <a:ea typeface="+mn-ea"/>
                <a:cs typeface="+mn-cs"/>
              </a:rPr>
              <a:t> Measure change in activity and thinking </a:t>
            </a:r>
          </a:p>
          <a:p>
            <a:r>
              <a:rPr lang="en-US" sz="1200" b="0" i="0" u="none" strike="noStrike" kern="1200" baseline="0" dirty="0">
                <a:solidFill>
                  <a:schemeClr val="tx1"/>
                </a:solidFill>
                <a:latin typeface="+mn-lt"/>
                <a:ea typeface="+mn-ea"/>
                <a:cs typeface="+mn-cs"/>
              </a:rPr>
              <a:t> Create behavioral change </a:t>
            </a:r>
          </a:p>
          <a:p>
            <a:r>
              <a:rPr lang="en-US" sz="1200" b="0" i="0" u="none" strike="noStrike" kern="1200" baseline="0" dirty="0">
                <a:solidFill>
                  <a:schemeClr val="tx1"/>
                </a:solidFill>
                <a:latin typeface="+mn-lt"/>
                <a:ea typeface="+mn-ea"/>
                <a:cs typeface="+mn-cs"/>
              </a:rPr>
              <a:t> Create ownership </a:t>
            </a:r>
          </a:p>
          <a:p>
            <a:r>
              <a:rPr lang="en-US" sz="1200" b="0" i="0" u="none" strike="noStrike" kern="1200" baseline="0" dirty="0">
                <a:solidFill>
                  <a:schemeClr val="tx1"/>
                </a:solidFill>
                <a:latin typeface="+mn-lt"/>
                <a:ea typeface="+mn-ea"/>
                <a:cs typeface="+mn-cs"/>
              </a:rPr>
              <a:t> Sustain change </a:t>
            </a:r>
          </a:p>
          <a:p>
            <a:r>
              <a:rPr lang="en-US" sz="1200" b="0" i="0" u="none" strike="noStrike" kern="1200" baseline="0" dirty="0">
                <a:solidFill>
                  <a:schemeClr val="tx1"/>
                </a:solidFill>
                <a:latin typeface="+mn-lt"/>
                <a:ea typeface="+mn-ea"/>
                <a:cs typeface="+mn-cs"/>
              </a:rPr>
              <a:t> Increase performance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(This is probably the most critical slide in deck so far) COACH THE MESSAGE. THAT IS THE GREATEST OPPORTUNITY FOR MANANGERS. BUT MOST STOP AT OFFERING UP THE STRATEGY OR SHARING THE OBSERVATION OR THE SOLUTION WITHOUT KNOWING WHAT IT IS GOING TO SOUND LIKE WHEN THEIR DIRECT EXECUTES ON IT.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Coaching IS NOT providing JUST the observation…this will only create robots who may be able to take direction, but can’t solve problems on their own or they will just go back to communicating the way that they did before.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 asking effective questions AND improving their communication and MESSAGE. ISN’T SELLING A LANGUAGE?  So is coaching.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Asking questions enables a coach to pull out a salesperson’s inner strengths, self-discover, and solve challenges on their own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how does this apply to your job and your role?</a:t>
            </a:r>
          </a:p>
          <a:p>
            <a:r>
              <a:rPr lang="en-US" sz="1200" b="1" i="0" u="none" strike="noStrike" kern="1200" baseline="0" dirty="0">
                <a:solidFill>
                  <a:schemeClr val="tx1"/>
                </a:solidFill>
                <a:latin typeface="+mn-lt"/>
                <a:ea typeface="+mn-ea"/>
                <a:cs typeface="+mn-cs"/>
              </a:rPr>
              <a:t>How do you see this helping you improve the way you manage and develop your people to hit their objectives?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slide represents the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ESSENCE OF COACHING.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Completely ensure that they are starting to buy-in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to the paradigm shift that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Coaching = Asking Questions AND IMPROVING THEIR COMMUNICATION.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COACH THE MESSAGE. </a:t>
            </a:r>
            <a:endParaRPr lang="en-US" dirty="0"/>
          </a:p>
        </p:txBody>
      </p:sp>
      <p:sp>
        <p:nvSpPr>
          <p:cNvPr id="542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A9122BA-119C-4190-B016-C9D7B76ED8C2}" type="slidenum">
              <a:rPr lang="en-US" sz="1200">
                <a:solidFill>
                  <a:prstClr val="black"/>
                </a:solidFill>
              </a:rPr>
              <a:pPr algn="r" eaLnBrk="1" hangingPunct="1"/>
              <a:t>137</a:t>
            </a:fld>
            <a:endParaRPr lang="en-US" sz="1200" dirty="0">
              <a:solidFill>
                <a:prstClr val="black"/>
              </a:solidFill>
            </a:endParaRPr>
          </a:p>
        </p:txBody>
      </p:sp>
    </p:spTree>
    <p:extLst>
      <p:ext uri="{BB962C8B-B14F-4D97-AF65-F5344CB8AC3E}">
        <p14:creationId xmlns:p14="http://schemas.microsoft.com/office/powerpoint/2010/main" val="26517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solidFill>
                  <a:prstClr val="black"/>
                </a:solidFill>
              </a:rPr>
              <a:pPr>
                <a:defRPr/>
              </a:pPr>
              <a:t>138</a:t>
            </a:fld>
            <a:endParaRPr lang="en-US" dirty="0">
              <a:solidFill>
                <a:prstClr val="black"/>
              </a:solidFill>
            </a:endParaRPr>
          </a:p>
        </p:txBody>
      </p:sp>
    </p:spTree>
    <p:extLst>
      <p:ext uri="{BB962C8B-B14F-4D97-AF65-F5344CB8AC3E}">
        <p14:creationId xmlns:p14="http://schemas.microsoft.com/office/powerpoint/2010/main" val="164156927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4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Development vs. sharing an observation: Bad Example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r>
              <a:rPr lang="en-US" sz="1200" b="0" i="0" u="none" strike="noStrike" kern="1200" baseline="0" dirty="0">
                <a:solidFill>
                  <a:schemeClr val="tx1"/>
                </a:solidFill>
                <a:latin typeface="+mn-lt"/>
                <a:ea typeface="+mn-ea"/>
                <a:cs typeface="+mn-cs"/>
              </a:rPr>
              <a:t>There’s a DEFINITE difference between really developing your people for success and just sharing an observation… </a:t>
            </a: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If it’s directive or prescriptive coaching, it’s NOT coaching </a:t>
            </a:r>
          </a:p>
          <a:p>
            <a:r>
              <a:rPr lang="en-US" sz="1200" b="0" i="0" u="none" strike="noStrike" kern="1200" baseline="0" dirty="0">
                <a:solidFill>
                  <a:schemeClr val="tx1"/>
                </a:solidFill>
                <a:latin typeface="+mn-lt"/>
                <a:ea typeface="+mn-ea"/>
                <a:cs typeface="+mn-cs"/>
              </a:rPr>
              <a:t>o Directive coaching is an oxymoron – like “jumbo shrimp,” “small crowd,” “exact estimate” </a:t>
            </a:r>
          </a:p>
          <a:p>
            <a:r>
              <a:rPr lang="en-US" sz="1200" b="0" i="0" u="none" strike="noStrike" kern="1200" baseline="0" dirty="0">
                <a:solidFill>
                  <a:schemeClr val="tx1"/>
                </a:solidFill>
                <a:latin typeface="+mn-lt"/>
                <a:ea typeface="+mn-ea"/>
                <a:cs typeface="+mn-cs"/>
              </a:rPr>
              <a:t>o If you’re directive or prescriptive, by default you’re NOT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Example: Here are 2 examples of different scenarios in which a manager is faced with a problem from his/her salesperson and TELLS the salesperson what to do (read slide): </a:t>
            </a:r>
          </a:p>
          <a:p>
            <a:r>
              <a:rPr lang="en-US" sz="1200" b="0" i="0" u="none" strike="noStrike" kern="1200" baseline="0" dirty="0">
                <a:solidFill>
                  <a:schemeClr val="tx1"/>
                </a:solidFill>
                <a:latin typeface="+mn-lt"/>
                <a:ea typeface="+mn-ea"/>
                <a:cs typeface="+mn-cs"/>
              </a:rPr>
              <a:t>o Note the salesperson’s response of </a:t>
            </a:r>
            <a:r>
              <a:rPr lang="en-US" sz="1200" b="0" i="1" u="none" strike="noStrike" kern="1200" baseline="0" dirty="0">
                <a:solidFill>
                  <a:schemeClr val="tx1"/>
                </a:solidFill>
                <a:latin typeface="+mn-lt"/>
                <a:ea typeface="+mn-ea"/>
                <a:cs typeface="+mn-cs"/>
              </a:rPr>
              <a:t>“Um, okay boss.”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Has the manager developed the salesperson? NO! </a:t>
            </a:r>
          </a:p>
          <a:p>
            <a:r>
              <a:rPr lang="en-US" sz="1200" b="0" i="0" u="none" strike="noStrike" kern="1200" baseline="0" dirty="0">
                <a:solidFill>
                  <a:schemeClr val="tx1"/>
                </a:solidFill>
                <a:latin typeface="+mn-lt"/>
                <a:ea typeface="+mn-ea"/>
                <a:cs typeface="+mn-cs"/>
              </a:rPr>
              <a:t>o Does the manager know HOW / HOW WELL the salesperson will execute the direction? NO!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lets look at what it would sound like when coaching and developing someone in that situation. Read slide.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Must </a:t>
            </a:r>
            <a:r>
              <a:rPr lang="en-US" sz="1200" b="1" i="0" u="none" strike="noStrike" kern="1200" baseline="0" dirty="0">
                <a:solidFill>
                  <a:schemeClr val="tx1"/>
                </a:solidFill>
                <a:latin typeface="+mn-lt"/>
                <a:ea typeface="+mn-ea"/>
                <a:cs typeface="+mn-cs"/>
              </a:rPr>
              <a:t>observe </a:t>
            </a:r>
            <a:r>
              <a:rPr lang="en-US" sz="1200" b="0" i="0" u="none" strike="noStrike" kern="1200" baseline="0" dirty="0">
                <a:solidFill>
                  <a:schemeClr val="tx1"/>
                </a:solidFill>
                <a:latin typeface="+mn-lt"/>
                <a:ea typeface="+mn-ea"/>
                <a:cs typeface="+mn-cs"/>
              </a:rPr>
              <a:t>the quality of the message or activity…must “hear” salesperson prospect, “see” them face-to-face with client. </a:t>
            </a:r>
          </a:p>
          <a:p>
            <a:pPr eaLnBrk="1" hangingPunct="1">
              <a:spcBef>
                <a:spcPct val="0"/>
              </a:spcBef>
              <a:defRPr/>
            </a:pP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Development vs. sharing an observation: Good Example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Shift paradigm so participants begin to see coaching = asking effective questions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After you share your observation of your salesperson, DEVELOP them </a:t>
            </a:r>
          </a:p>
          <a:p>
            <a:r>
              <a:rPr lang="en-US" sz="1200" b="0" i="0" u="none" strike="noStrike" kern="1200" baseline="0" dirty="0">
                <a:solidFill>
                  <a:schemeClr val="tx1"/>
                </a:solidFill>
                <a:latin typeface="+mn-lt"/>
                <a:ea typeface="+mn-ea"/>
                <a:cs typeface="+mn-cs"/>
              </a:rPr>
              <a:t> Listen to the difference in the coach’s direction (read coach scenarios). The coach is: </a:t>
            </a:r>
          </a:p>
          <a:p>
            <a:r>
              <a:rPr lang="en-US" sz="1200" b="0" i="0" u="none" strike="noStrike" kern="1200" baseline="0" dirty="0">
                <a:solidFill>
                  <a:schemeClr val="tx1"/>
                </a:solidFill>
                <a:latin typeface="+mn-lt"/>
                <a:ea typeface="+mn-ea"/>
                <a:cs typeface="+mn-cs"/>
              </a:rPr>
              <a:t>o Asking </a:t>
            </a:r>
            <a:r>
              <a:rPr lang="en-US" sz="1200" b="1" i="0" u="none" strike="noStrike" kern="1200" baseline="0" dirty="0">
                <a:solidFill>
                  <a:schemeClr val="tx1"/>
                </a:solidFill>
                <a:latin typeface="+mn-lt"/>
                <a:ea typeface="+mn-ea"/>
                <a:cs typeface="+mn-cs"/>
              </a:rPr>
              <a:t>questions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Making the salesperson </a:t>
            </a:r>
            <a:r>
              <a:rPr lang="en-US" sz="1200" b="1" i="0" u="none" strike="noStrike" kern="1200" baseline="0" dirty="0">
                <a:solidFill>
                  <a:schemeClr val="tx1"/>
                </a:solidFill>
                <a:latin typeface="+mn-lt"/>
                <a:ea typeface="+mn-ea"/>
                <a:cs typeface="+mn-cs"/>
              </a:rPr>
              <a:t>THINK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Not just TELLING </a:t>
            </a:r>
            <a:r>
              <a:rPr lang="en-US" sz="1200" b="0" i="0" u="none" strike="noStrike" kern="1200" baseline="0" dirty="0">
                <a:solidFill>
                  <a:schemeClr val="tx1"/>
                </a:solidFill>
                <a:latin typeface="+mn-lt"/>
                <a:ea typeface="+mn-ea"/>
                <a:cs typeface="+mn-cs"/>
              </a:rPr>
              <a:t>the salesperson how to execute </a:t>
            </a:r>
          </a:p>
          <a:p>
            <a:r>
              <a:rPr lang="en-US" sz="1200" b="0" i="0" u="none" strike="noStrike" kern="1200" baseline="0" dirty="0">
                <a:solidFill>
                  <a:schemeClr val="tx1"/>
                </a:solidFill>
                <a:latin typeface="+mn-lt"/>
                <a:ea typeface="+mn-ea"/>
                <a:cs typeface="+mn-cs"/>
              </a:rPr>
              <a:t>o Instead, making the salesperson </a:t>
            </a:r>
            <a:r>
              <a:rPr lang="en-US" sz="1200" b="1" i="0" u="none" strike="noStrike" kern="1200" baseline="0" dirty="0">
                <a:solidFill>
                  <a:schemeClr val="tx1"/>
                </a:solidFill>
                <a:latin typeface="+mn-lt"/>
                <a:ea typeface="+mn-ea"/>
                <a:cs typeface="+mn-cs"/>
              </a:rPr>
              <a:t>solve </a:t>
            </a:r>
            <a:r>
              <a:rPr lang="en-US" sz="1200" b="0" i="0" u="none" strike="noStrike" kern="1200" baseline="0" dirty="0">
                <a:solidFill>
                  <a:schemeClr val="tx1"/>
                </a:solidFill>
                <a:latin typeface="+mn-lt"/>
                <a:ea typeface="+mn-ea"/>
                <a:cs typeface="+mn-cs"/>
              </a:rPr>
              <a:t>his/her own problem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These responses accomplish the core objectives you want when developing people: </a:t>
            </a:r>
          </a:p>
          <a:p>
            <a:r>
              <a:rPr lang="en-US" sz="1200" b="0" i="0" u="none" strike="noStrike" kern="1200" baseline="0" dirty="0">
                <a:solidFill>
                  <a:schemeClr val="tx1"/>
                </a:solidFill>
                <a:latin typeface="+mn-lt"/>
                <a:ea typeface="+mn-ea"/>
                <a:cs typeface="+mn-cs"/>
              </a:rPr>
              <a:t> Upgrading their communication and language </a:t>
            </a:r>
          </a:p>
          <a:p>
            <a:r>
              <a:rPr lang="en-US" sz="1200" b="0" i="0" u="none" strike="noStrike" kern="1200" baseline="0" dirty="0">
                <a:solidFill>
                  <a:schemeClr val="tx1"/>
                </a:solidFill>
                <a:latin typeface="+mn-lt"/>
                <a:ea typeface="+mn-ea"/>
                <a:cs typeface="+mn-cs"/>
              </a:rPr>
              <a:t> Measure change in activity and thinking </a:t>
            </a:r>
          </a:p>
          <a:p>
            <a:r>
              <a:rPr lang="en-US" sz="1200" b="0" i="0" u="none" strike="noStrike" kern="1200" baseline="0" dirty="0">
                <a:solidFill>
                  <a:schemeClr val="tx1"/>
                </a:solidFill>
                <a:latin typeface="+mn-lt"/>
                <a:ea typeface="+mn-ea"/>
                <a:cs typeface="+mn-cs"/>
              </a:rPr>
              <a:t> Create behavioral change </a:t>
            </a:r>
          </a:p>
          <a:p>
            <a:r>
              <a:rPr lang="en-US" sz="1200" b="0" i="0" u="none" strike="noStrike" kern="1200" baseline="0" dirty="0">
                <a:solidFill>
                  <a:schemeClr val="tx1"/>
                </a:solidFill>
                <a:latin typeface="+mn-lt"/>
                <a:ea typeface="+mn-ea"/>
                <a:cs typeface="+mn-cs"/>
              </a:rPr>
              <a:t> Create ownership </a:t>
            </a:r>
          </a:p>
          <a:p>
            <a:r>
              <a:rPr lang="en-US" sz="1200" b="0" i="0" u="none" strike="noStrike" kern="1200" baseline="0" dirty="0">
                <a:solidFill>
                  <a:schemeClr val="tx1"/>
                </a:solidFill>
                <a:latin typeface="+mn-lt"/>
                <a:ea typeface="+mn-ea"/>
                <a:cs typeface="+mn-cs"/>
              </a:rPr>
              <a:t> Sustain change </a:t>
            </a:r>
          </a:p>
          <a:p>
            <a:r>
              <a:rPr lang="en-US" sz="1200" b="0" i="0" u="none" strike="noStrike" kern="1200" baseline="0" dirty="0">
                <a:solidFill>
                  <a:schemeClr val="tx1"/>
                </a:solidFill>
                <a:latin typeface="+mn-lt"/>
                <a:ea typeface="+mn-ea"/>
                <a:cs typeface="+mn-cs"/>
              </a:rPr>
              <a:t> Increase performance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(This is probably the most critical slide in deck so far) COACH THE MESSAGE. THAT IS THE GREATEST OPPORTUNITY FOR MANANGERS. BUT MOST STOP AT OFFERING UP THE STRATEGY OR SHARING THE OBSERVATION OR THE SOLUTION WITHOUT KNOWING WHAT IT IS GOING TO SOUND LIKE WHEN THEIR DIRECT EXECUTES ON IT.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Coaching IS NOT providing JUST the observation…this will only create robots who may be able to take direction, but can’t solve problems on their own or they will just go back to communicating the way that they did before.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 asking effective questions AND improving their communication and MESSAGE. ISN’T SELLING A LANGUAGE?  So is coaching.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Asking questions enables a coach to pull out a salesperson’s inner strengths, self-discover, and solve challenges on their own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how does this apply to your job and your role?</a:t>
            </a:r>
          </a:p>
          <a:p>
            <a:r>
              <a:rPr lang="en-US" sz="1200" b="1" i="0" u="none" strike="noStrike" kern="1200" baseline="0" dirty="0">
                <a:solidFill>
                  <a:schemeClr val="tx1"/>
                </a:solidFill>
                <a:latin typeface="+mn-lt"/>
                <a:ea typeface="+mn-ea"/>
                <a:cs typeface="+mn-cs"/>
              </a:rPr>
              <a:t>How do you see this helping you improve the way you manage and develop your people to hit their objectives?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slide represents the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ESSENCE OF COACHING.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Completely ensure that they are starting to buy-in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to the paradigm shift that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Coaching = Asking Questions AND IMPROVING THEIR COMMUNICATION.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COACH THE MESSAGE. </a:t>
            </a:r>
            <a:endParaRPr lang="en-US" dirty="0"/>
          </a:p>
        </p:txBody>
      </p:sp>
      <p:sp>
        <p:nvSpPr>
          <p:cNvPr id="542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A9122BA-119C-4190-B016-C9D7B76ED8C2}" type="slidenum">
              <a:rPr lang="en-US" sz="1200">
                <a:solidFill>
                  <a:prstClr val="black"/>
                </a:solidFill>
              </a:rPr>
              <a:pPr algn="r" eaLnBrk="1" hangingPunct="1"/>
              <a:t>139</a:t>
            </a:fld>
            <a:endParaRPr lang="en-US" sz="1200" dirty="0">
              <a:solidFill>
                <a:prstClr val="black"/>
              </a:solidFill>
            </a:endParaRPr>
          </a:p>
        </p:txBody>
      </p:sp>
    </p:spTree>
    <p:extLst>
      <p:ext uri="{BB962C8B-B14F-4D97-AF65-F5344CB8AC3E}">
        <p14:creationId xmlns:p14="http://schemas.microsoft.com/office/powerpoint/2010/main" val="20413436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 </a:t>
            </a: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140</a:t>
            </a:fld>
            <a:endParaRPr lang="en-US" dirty="0"/>
          </a:p>
        </p:txBody>
      </p:sp>
    </p:spTree>
    <p:extLst>
      <p:ext uri="{BB962C8B-B14F-4D97-AF65-F5344CB8AC3E}">
        <p14:creationId xmlns:p14="http://schemas.microsoft.com/office/powerpoint/2010/main" val="42981413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r>
              <a:rPr lang="en-US" sz="1200" b="1" i="0" u="none" strike="noStrike" kern="1200" baseline="0" dirty="0">
                <a:solidFill>
                  <a:schemeClr val="tx1"/>
                </a:solidFill>
                <a:latin typeface="+mn-lt"/>
                <a:ea typeface="+mn-ea"/>
                <a:cs typeface="+mn-cs"/>
              </a:rPr>
              <a:t>The big learning here is four fold;</a:t>
            </a:r>
          </a:p>
          <a:p>
            <a:pPr marL="228600" indent="-228600">
              <a:buAutoNum type="arabicPeriod"/>
            </a:pPr>
            <a:r>
              <a:rPr lang="en-US" sz="1200" b="1" i="0" u="none" strike="noStrike" kern="1200" baseline="0" dirty="0">
                <a:solidFill>
                  <a:schemeClr val="tx1"/>
                </a:solidFill>
                <a:latin typeface="+mn-lt"/>
                <a:ea typeface="+mn-ea"/>
                <a:cs typeface="+mn-cs"/>
              </a:rPr>
              <a:t>The manager  heard a coaching opportunity that the direct report did not. The direct report did not say boss I know I have a problem coach me on this.</a:t>
            </a:r>
          </a:p>
          <a:p>
            <a:pPr marL="228600" indent="-228600">
              <a:buAutoNum type="arabicPeriod"/>
            </a:pPr>
            <a:r>
              <a:rPr lang="en-US" sz="1200" b="1" i="0" u="none" strike="noStrike" kern="1200" baseline="0" dirty="0">
                <a:solidFill>
                  <a:schemeClr val="tx1"/>
                </a:solidFill>
                <a:latin typeface="+mn-lt"/>
                <a:ea typeface="+mn-ea"/>
                <a:cs typeface="+mn-cs"/>
              </a:rPr>
              <a:t>On question 6 when asking the participants, what the gap is, they often say its cutting them off but that’s not the gap or root cause. Cutting the customer off is they symptom. The source or root cause is they assume what the customer is going to say.</a:t>
            </a:r>
          </a:p>
          <a:p>
            <a:pPr marL="228600" indent="-228600">
              <a:buAutoNum type="arabicPeriod"/>
            </a:pPr>
            <a:r>
              <a:rPr lang="en-US" sz="1200" b="1" i="0" u="none" strike="noStrike" kern="1200" baseline="0" dirty="0">
                <a:solidFill>
                  <a:schemeClr val="tx1"/>
                </a:solidFill>
                <a:latin typeface="+mn-lt"/>
                <a:ea typeface="+mn-ea"/>
                <a:cs typeface="+mn-cs"/>
              </a:rPr>
              <a:t>What is the root cause here? The root cause is the assumption that the salesperson is making. And the other gap is the salesperson assumes there’s a problem and the managers assumes that the salesperson sees this is even a problem! </a:t>
            </a:r>
          </a:p>
          <a:p>
            <a:pPr marL="228600" indent="-228600">
              <a:buAutoNum type="arabicPeriod"/>
            </a:pPr>
            <a:r>
              <a:rPr lang="en-US" sz="1200" b="1" i="0" u="none" strike="noStrike" kern="1200" baseline="0" dirty="0">
                <a:solidFill>
                  <a:schemeClr val="tx1"/>
                </a:solidFill>
                <a:latin typeface="+mn-lt"/>
                <a:ea typeface="+mn-ea"/>
                <a:cs typeface="+mn-cs"/>
              </a:rPr>
              <a:t>This demonstrates how often managers step over daily coaching opportunities because they’re not listening for them. Think about how many conversations you have with your people and how many your stepping over because you’re focused on the result or multi tasking. </a:t>
            </a:r>
          </a:p>
          <a:p>
            <a:pPr marL="228600" indent="-228600">
              <a:buAutoNum type="arabicPeriod"/>
            </a:pPr>
            <a:endParaRPr lang="en-US" sz="1200" b="1" i="0" u="none" strike="noStrike" kern="1200" baseline="0" dirty="0">
              <a:solidFill>
                <a:schemeClr val="tx1"/>
              </a:solidFill>
              <a:latin typeface="+mn-lt"/>
              <a:ea typeface="+mn-ea"/>
              <a:cs typeface="+mn-cs"/>
            </a:endParaRPr>
          </a:p>
          <a:p>
            <a:pPr marL="228600" indent="-228600">
              <a:buAutoNum type="arabicPeriod"/>
            </a:pPr>
            <a:endParaRPr lang="en-US" sz="1200" b="1" i="1" u="none" strike="noStrike" kern="1200" baseline="0" dirty="0">
              <a:solidFill>
                <a:schemeClr val="tx1"/>
              </a:solidFill>
              <a:latin typeface="+mn-lt"/>
              <a:ea typeface="+mn-ea"/>
              <a:cs typeface="+mn-cs"/>
            </a:endParaRPr>
          </a:p>
          <a:p>
            <a:pPr marL="0" indent="0">
              <a:buNone/>
            </a:pPr>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Exemplify hollow, ineffective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set the stage and read through the slides.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Here’s an example of questioning  that DOES NOT guide your people to do their jobs well </a:t>
            </a:r>
          </a:p>
          <a:p>
            <a:r>
              <a:rPr lang="en-US" sz="1200" b="0" i="0" u="none" strike="noStrike" kern="1200" baseline="0" dirty="0">
                <a:solidFill>
                  <a:schemeClr val="tx1"/>
                </a:solidFill>
                <a:latin typeface="+mn-lt"/>
                <a:ea typeface="+mn-ea"/>
                <a:cs typeface="+mn-cs"/>
              </a:rPr>
              <a:t>o The questions help you see what to </a:t>
            </a:r>
            <a:r>
              <a:rPr lang="en-US" sz="1200" b="1" i="0" u="none" strike="noStrike" kern="1200" baseline="0" dirty="0">
                <a:solidFill>
                  <a:schemeClr val="tx1"/>
                </a:solidFill>
                <a:latin typeface="+mn-lt"/>
                <a:ea typeface="+mn-ea"/>
                <a:cs typeface="+mn-cs"/>
              </a:rPr>
              <a:t>avoid </a:t>
            </a:r>
            <a:r>
              <a:rPr lang="en-US" sz="1200" b="0" i="0" u="none" strike="noStrike" kern="1200" baseline="0" dirty="0">
                <a:solidFill>
                  <a:schemeClr val="tx1"/>
                </a:solidFill>
                <a:latin typeface="+mn-lt"/>
                <a:ea typeface="+mn-ea"/>
                <a:cs typeface="+mn-cs"/>
              </a:rPr>
              <a:t>that can sabotage your coaching efforts </a:t>
            </a:r>
          </a:p>
          <a:p>
            <a:r>
              <a:rPr lang="en-US" sz="1200" b="0" i="0" u="none" strike="noStrike" kern="1200" baseline="0" dirty="0">
                <a:solidFill>
                  <a:schemeClr val="tx1"/>
                </a:solidFill>
                <a:latin typeface="+mn-lt"/>
                <a:ea typeface="+mn-ea"/>
                <a:cs typeface="+mn-cs"/>
              </a:rPr>
              <a:t>o I call this </a:t>
            </a:r>
            <a:r>
              <a:rPr lang="en-US" sz="1200" b="1" i="0" u="none" strike="noStrike" kern="1200" baseline="0" dirty="0">
                <a:solidFill>
                  <a:schemeClr val="tx1"/>
                </a:solidFill>
                <a:latin typeface="+mn-lt"/>
                <a:ea typeface="+mn-ea"/>
                <a:cs typeface="+mn-cs"/>
              </a:rPr>
              <a:t>“Hollow” </a:t>
            </a:r>
            <a:r>
              <a:rPr lang="en-US" sz="1200" b="0" i="0" u="none" strike="noStrike" kern="1200" baseline="0" dirty="0">
                <a:solidFill>
                  <a:schemeClr val="tx1"/>
                </a:solidFill>
                <a:latin typeface="+mn-lt"/>
                <a:ea typeface="+mn-ea"/>
                <a:cs typeface="+mn-cs"/>
              </a:rPr>
              <a:t>coaching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Cultural Nuance</a:t>
            </a:r>
            <a:r>
              <a:rPr lang="en-US" sz="1200" b="0" i="0" u="none" strike="noStrike" kern="1200" baseline="0" dirty="0">
                <a:solidFill>
                  <a:schemeClr val="tx1"/>
                </a:solidFill>
                <a:latin typeface="+mn-lt"/>
                <a:ea typeface="+mn-ea"/>
                <a:cs typeface="+mn-cs"/>
              </a:rPr>
              <a:t>: For international audiences, check body language to ensure translation of “hollow;” if necessary, provide synonyms like “empty,” “useless,” “devoid of value”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slide) </a:t>
            </a:r>
          </a:p>
          <a:p>
            <a:r>
              <a:rPr lang="en-US" sz="1200" b="0" i="0" u="none" strike="noStrike" kern="1200" baseline="0" dirty="0">
                <a:solidFill>
                  <a:schemeClr val="tx1"/>
                </a:solidFill>
                <a:latin typeface="+mn-lt"/>
                <a:ea typeface="+mn-ea"/>
                <a:cs typeface="+mn-cs"/>
              </a:rPr>
              <a:t> Salesperson and manager having a conversation </a:t>
            </a:r>
          </a:p>
          <a:p>
            <a:r>
              <a:rPr lang="en-US" sz="1200" b="0" i="0" u="none" strike="noStrike" kern="1200" baseline="0" dirty="0">
                <a:solidFill>
                  <a:schemeClr val="tx1"/>
                </a:solidFill>
                <a:latin typeface="+mn-lt"/>
                <a:ea typeface="+mn-ea"/>
                <a:cs typeface="+mn-cs"/>
              </a:rPr>
              <a:t> AT SOME POINT DURING CONVERSATION, salesperson says, </a:t>
            </a:r>
            <a:r>
              <a:rPr lang="en-US" sz="1200" b="0" i="1" u="none" strike="noStrike" kern="1200" baseline="0" dirty="0">
                <a:solidFill>
                  <a:schemeClr val="tx1"/>
                </a:solidFill>
                <a:latin typeface="+mn-lt"/>
                <a:ea typeface="+mn-ea"/>
                <a:cs typeface="+mn-cs"/>
              </a:rPr>
              <a:t>“…(read salesperson’s bubble…..I know…</a:t>
            </a:r>
            <a:r>
              <a:rPr lang="en-US" sz="1200" b="0" i="0" u="none" strike="noStrike" kern="1200" baseline="0" dirty="0">
                <a:solidFill>
                  <a:schemeClr val="tx1"/>
                </a:solidFill>
                <a:latin typeface="+mn-lt"/>
                <a:ea typeface="+mn-ea"/>
                <a:cs typeface="+mn-cs"/>
              </a:rPr>
              <a:t>(read bubble) </a:t>
            </a:r>
          </a:p>
          <a:p>
            <a:r>
              <a:rPr lang="en-US" sz="1200" b="0" i="0" u="none" strike="noStrike" kern="1200" baseline="0" dirty="0">
                <a:solidFill>
                  <a:schemeClr val="tx1"/>
                </a:solidFill>
                <a:latin typeface="+mn-lt"/>
                <a:ea typeface="+mn-ea"/>
                <a:cs typeface="+mn-cs"/>
              </a:rPr>
              <a:t> Then read manager response </a:t>
            </a:r>
          </a:p>
          <a:p>
            <a:r>
              <a:rPr lang="en-US" sz="1200" b="0" i="0" u="none" strike="noStrike" kern="1200" baseline="0" dirty="0">
                <a:solidFill>
                  <a:schemeClr val="tx1"/>
                </a:solidFill>
                <a:latin typeface="+mn-lt"/>
                <a:ea typeface="+mn-ea"/>
                <a:cs typeface="+mn-cs"/>
              </a:rPr>
              <a:t>THEN READ BULLETS: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What did the manager learn? Nothing… </a:t>
            </a:r>
          </a:p>
          <a:p>
            <a:r>
              <a:rPr lang="en-US" sz="1200" b="0" i="0" u="none" strike="noStrike" kern="1200" baseline="0" dirty="0">
                <a:solidFill>
                  <a:schemeClr val="tx1"/>
                </a:solidFill>
                <a:latin typeface="+mn-lt"/>
                <a:ea typeface="+mn-ea"/>
                <a:cs typeface="+mn-cs"/>
              </a:rPr>
              <a:t>2-7 READ. ASK AUDIENCE.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Question 7 </a:t>
            </a:r>
            <a:r>
              <a:rPr lang="en-US" sz="1200" b="1" dirty="0">
                <a:solidFill>
                  <a:schemeClr val="accent1"/>
                </a:solidFill>
                <a:sym typeface="Wingdings" pitchFamily="2" charset="2"/>
              </a:rPr>
              <a:t>*Did the direct report identify there is even a problem?</a:t>
            </a:r>
          </a:p>
          <a:p>
            <a:r>
              <a:rPr lang="en-US" sz="1200" b="0" i="0" u="none" strike="noStrike" kern="1200" baseline="0" dirty="0">
                <a:solidFill>
                  <a:schemeClr val="tx1"/>
                </a:solidFill>
                <a:latin typeface="+mn-lt"/>
                <a:ea typeface="+mn-ea"/>
                <a:cs typeface="+mn-cs"/>
              </a:rPr>
              <a:t>THIS IS A TRAP. Managers seem to often miss the fact that the direct report did not identify the root cause, which is an assumption. They hear the seller say I know I'm cutting them off but the root cause is they assume they know what the customer is going to say! Managers miss this critical learning point.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There are huge </a:t>
            </a:r>
            <a:r>
              <a:rPr lang="en-US" sz="1200" b="1" i="0" u="none" strike="noStrike" kern="1200" baseline="0" dirty="0">
                <a:solidFill>
                  <a:schemeClr val="tx1"/>
                </a:solidFill>
                <a:latin typeface="+mn-lt"/>
                <a:ea typeface="+mn-ea"/>
                <a:cs typeface="+mn-cs"/>
              </a:rPr>
              <a:t>ASSUMPTIONS </a:t>
            </a:r>
            <a:r>
              <a:rPr lang="en-US" sz="1200" b="0" i="0" u="none" strike="noStrike" kern="1200" baseline="0" dirty="0">
                <a:solidFill>
                  <a:schemeClr val="tx1"/>
                </a:solidFill>
                <a:latin typeface="+mn-lt"/>
                <a:ea typeface="+mn-ea"/>
                <a:cs typeface="+mn-cs"/>
              </a:rPr>
              <a:t>on both sides…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Salesperson assumes his/her behavior is acceptable…and knows what customer will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Manager assumes salesperson knows there’s a problem </a:t>
            </a:r>
            <a:r>
              <a:rPr lang="en-US" sz="1200" b="0" i="0" u="none" strike="noStrike" kern="1200" baseline="0" dirty="0">
                <a:solidFill>
                  <a:schemeClr val="tx1"/>
                </a:solidFill>
                <a:latin typeface="+mn-lt"/>
                <a:ea typeface="+mn-ea"/>
                <a:cs typeface="+mn-cs"/>
              </a:rPr>
              <a:t>– but if you really LISTEN, the salesperson hasn’t even figured that out yet!! </a:t>
            </a:r>
          </a:p>
          <a:p>
            <a:r>
              <a:rPr lang="en-US" sz="1200" b="0" i="0" u="none" strike="noStrike" kern="1200" baseline="0" dirty="0">
                <a:solidFill>
                  <a:schemeClr val="tx1"/>
                </a:solidFill>
                <a:latin typeface="+mn-lt"/>
                <a:ea typeface="+mn-ea"/>
                <a:cs typeface="+mn-cs"/>
              </a:rPr>
              <a:t>o Manager must first create alignment that there’s a problem to coach </a:t>
            </a:r>
          </a:p>
          <a:p>
            <a:r>
              <a:rPr lang="en-US" sz="1200" b="0" i="0" u="none" strike="noStrike" kern="1200" baseline="0" dirty="0">
                <a:solidFill>
                  <a:schemeClr val="tx1"/>
                </a:solidFill>
                <a:latin typeface="+mn-lt"/>
                <a:ea typeface="+mn-ea"/>
                <a:cs typeface="+mn-cs"/>
              </a:rPr>
              <a:t>o Always need to coach “to an opportunity” or “through a challenge”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see what questions you can come up with using the LEADS Framework…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73F33D-55CC-4963-A732-98C1FDEA939E}" type="slidenum">
              <a:rPr lang="en-US" sz="1200"/>
              <a:pPr algn="r" eaLnBrk="1" hangingPunct="1"/>
              <a:t>141</a:t>
            </a:fld>
            <a:endParaRPr lang="en-US" sz="1200" dirty="0"/>
          </a:p>
        </p:txBody>
      </p:sp>
    </p:spTree>
    <p:extLst>
      <p:ext uri="{BB962C8B-B14F-4D97-AF65-F5344CB8AC3E}">
        <p14:creationId xmlns:p14="http://schemas.microsoft.com/office/powerpoint/2010/main" val="180961041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r>
              <a:rPr lang="en-US" sz="1200" b="1" i="0" u="none" strike="noStrike" kern="1200" baseline="0" dirty="0">
                <a:solidFill>
                  <a:schemeClr val="tx1"/>
                </a:solidFill>
                <a:latin typeface="+mn-lt"/>
                <a:ea typeface="+mn-ea"/>
                <a:cs typeface="+mn-cs"/>
              </a:rPr>
              <a:t>The big learning here is four fold;</a:t>
            </a:r>
          </a:p>
          <a:p>
            <a:pPr marL="228600" indent="-228600">
              <a:buAutoNum type="arabicPeriod"/>
            </a:pPr>
            <a:r>
              <a:rPr lang="en-US" sz="1200" b="1" i="0" u="none" strike="noStrike" kern="1200" baseline="0" dirty="0">
                <a:solidFill>
                  <a:schemeClr val="tx1"/>
                </a:solidFill>
                <a:latin typeface="+mn-lt"/>
                <a:ea typeface="+mn-ea"/>
                <a:cs typeface="+mn-cs"/>
              </a:rPr>
              <a:t>The manager  heard a coaching opportunity that the direct report did not. The direct report did not say boss I know I have a problem coach me on this.</a:t>
            </a:r>
          </a:p>
          <a:p>
            <a:pPr marL="228600" indent="-228600">
              <a:buAutoNum type="arabicPeriod"/>
            </a:pPr>
            <a:r>
              <a:rPr lang="en-US" sz="1200" b="1" i="0" u="none" strike="noStrike" kern="1200" baseline="0" dirty="0">
                <a:solidFill>
                  <a:schemeClr val="tx1"/>
                </a:solidFill>
                <a:latin typeface="+mn-lt"/>
                <a:ea typeface="+mn-ea"/>
                <a:cs typeface="+mn-cs"/>
              </a:rPr>
              <a:t>On question 6 when asking the participants, what the gap is, they often say its cutting them off but that’s not the gap or root cause. Cutting the customer off is they symptom. The source or root cause is they assume what the customer is going to say.</a:t>
            </a:r>
          </a:p>
          <a:p>
            <a:pPr marL="228600" indent="-228600">
              <a:buAutoNum type="arabicPeriod"/>
            </a:pPr>
            <a:r>
              <a:rPr lang="en-US" sz="1200" b="1" i="0" u="none" strike="noStrike" kern="1200" baseline="0" dirty="0">
                <a:solidFill>
                  <a:schemeClr val="tx1"/>
                </a:solidFill>
                <a:latin typeface="+mn-lt"/>
                <a:ea typeface="+mn-ea"/>
                <a:cs typeface="+mn-cs"/>
              </a:rPr>
              <a:t>What is the root cause here? The root cause is the assumption that the salesperson is making. And the other gap is the salesperson assumes there’s a problem and the managers assumes that the salesperson sees this is even a problem! </a:t>
            </a:r>
          </a:p>
          <a:p>
            <a:pPr marL="228600" indent="-228600">
              <a:buAutoNum type="arabicPeriod"/>
            </a:pPr>
            <a:r>
              <a:rPr lang="en-US" sz="1200" b="1" i="0" u="none" strike="noStrike" kern="1200" baseline="0" dirty="0">
                <a:solidFill>
                  <a:schemeClr val="tx1"/>
                </a:solidFill>
                <a:latin typeface="+mn-lt"/>
                <a:ea typeface="+mn-ea"/>
                <a:cs typeface="+mn-cs"/>
              </a:rPr>
              <a:t>This demonstrates how often managers step over daily coaching opportunities because they’re not listening for them. Think about how many conversations you have with your people and how many your stepping over because you’re focused on the result or multi tasking. </a:t>
            </a:r>
          </a:p>
          <a:p>
            <a:pPr marL="228600" indent="-228600">
              <a:buAutoNum type="arabicPeriod"/>
            </a:pPr>
            <a:endParaRPr lang="en-US" sz="1200" b="1" i="0" u="none" strike="noStrike" kern="1200" baseline="0" dirty="0">
              <a:solidFill>
                <a:schemeClr val="tx1"/>
              </a:solidFill>
              <a:latin typeface="+mn-lt"/>
              <a:ea typeface="+mn-ea"/>
              <a:cs typeface="+mn-cs"/>
            </a:endParaRPr>
          </a:p>
          <a:p>
            <a:pPr marL="228600" indent="-228600">
              <a:buAutoNum type="arabicPeriod"/>
            </a:pPr>
            <a:endParaRPr lang="en-US" sz="1200" b="1" i="1" u="none" strike="noStrike" kern="1200" baseline="0" dirty="0">
              <a:solidFill>
                <a:schemeClr val="tx1"/>
              </a:solidFill>
              <a:latin typeface="+mn-lt"/>
              <a:ea typeface="+mn-ea"/>
              <a:cs typeface="+mn-cs"/>
            </a:endParaRPr>
          </a:p>
          <a:p>
            <a:pPr marL="0" indent="0">
              <a:buNone/>
            </a:pPr>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Exemplify hollow, ineffective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set the stage and read through the slides.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Here’s an example of questioning  that DOES NOT guide your people to do their jobs well </a:t>
            </a:r>
          </a:p>
          <a:p>
            <a:r>
              <a:rPr lang="en-US" sz="1200" b="0" i="0" u="none" strike="noStrike" kern="1200" baseline="0" dirty="0">
                <a:solidFill>
                  <a:schemeClr val="tx1"/>
                </a:solidFill>
                <a:latin typeface="+mn-lt"/>
                <a:ea typeface="+mn-ea"/>
                <a:cs typeface="+mn-cs"/>
              </a:rPr>
              <a:t>o The questions help you see what to </a:t>
            </a:r>
            <a:r>
              <a:rPr lang="en-US" sz="1200" b="1" i="0" u="none" strike="noStrike" kern="1200" baseline="0" dirty="0">
                <a:solidFill>
                  <a:schemeClr val="tx1"/>
                </a:solidFill>
                <a:latin typeface="+mn-lt"/>
                <a:ea typeface="+mn-ea"/>
                <a:cs typeface="+mn-cs"/>
              </a:rPr>
              <a:t>avoid </a:t>
            </a:r>
            <a:r>
              <a:rPr lang="en-US" sz="1200" b="0" i="0" u="none" strike="noStrike" kern="1200" baseline="0" dirty="0">
                <a:solidFill>
                  <a:schemeClr val="tx1"/>
                </a:solidFill>
                <a:latin typeface="+mn-lt"/>
                <a:ea typeface="+mn-ea"/>
                <a:cs typeface="+mn-cs"/>
              </a:rPr>
              <a:t>that can sabotage your coaching efforts </a:t>
            </a:r>
          </a:p>
          <a:p>
            <a:r>
              <a:rPr lang="en-US" sz="1200" b="0" i="0" u="none" strike="noStrike" kern="1200" baseline="0" dirty="0">
                <a:solidFill>
                  <a:schemeClr val="tx1"/>
                </a:solidFill>
                <a:latin typeface="+mn-lt"/>
                <a:ea typeface="+mn-ea"/>
                <a:cs typeface="+mn-cs"/>
              </a:rPr>
              <a:t>o I call this </a:t>
            </a:r>
            <a:r>
              <a:rPr lang="en-US" sz="1200" b="1" i="0" u="none" strike="noStrike" kern="1200" baseline="0" dirty="0">
                <a:solidFill>
                  <a:schemeClr val="tx1"/>
                </a:solidFill>
                <a:latin typeface="+mn-lt"/>
                <a:ea typeface="+mn-ea"/>
                <a:cs typeface="+mn-cs"/>
              </a:rPr>
              <a:t>“Hollow” </a:t>
            </a:r>
            <a:r>
              <a:rPr lang="en-US" sz="1200" b="0" i="0" u="none" strike="noStrike" kern="1200" baseline="0" dirty="0">
                <a:solidFill>
                  <a:schemeClr val="tx1"/>
                </a:solidFill>
                <a:latin typeface="+mn-lt"/>
                <a:ea typeface="+mn-ea"/>
                <a:cs typeface="+mn-cs"/>
              </a:rPr>
              <a:t>coaching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Cultural Nuance</a:t>
            </a:r>
            <a:r>
              <a:rPr lang="en-US" sz="1200" b="0" i="0" u="none" strike="noStrike" kern="1200" baseline="0" dirty="0">
                <a:solidFill>
                  <a:schemeClr val="tx1"/>
                </a:solidFill>
                <a:latin typeface="+mn-lt"/>
                <a:ea typeface="+mn-ea"/>
                <a:cs typeface="+mn-cs"/>
              </a:rPr>
              <a:t>: For international audiences, check body language to ensure translation of “hollow;” if necessary, provide synonyms like “empty,” “useless,” “devoid of value”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slide) </a:t>
            </a:r>
          </a:p>
          <a:p>
            <a:r>
              <a:rPr lang="en-US" sz="1200" b="0" i="0" u="none" strike="noStrike" kern="1200" baseline="0" dirty="0">
                <a:solidFill>
                  <a:schemeClr val="tx1"/>
                </a:solidFill>
                <a:latin typeface="+mn-lt"/>
                <a:ea typeface="+mn-ea"/>
                <a:cs typeface="+mn-cs"/>
              </a:rPr>
              <a:t> Salesperson and manager having a conversation </a:t>
            </a:r>
          </a:p>
          <a:p>
            <a:r>
              <a:rPr lang="en-US" sz="1200" b="0" i="0" u="none" strike="noStrike" kern="1200" baseline="0" dirty="0">
                <a:solidFill>
                  <a:schemeClr val="tx1"/>
                </a:solidFill>
                <a:latin typeface="+mn-lt"/>
                <a:ea typeface="+mn-ea"/>
                <a:cs typeface="+mn-cs"/>
              </a:rPr>
              <a:t> AT SOME POINT DURING CONVERSATION, salesperson says, </a:t>
            </a:r>
            <a:r>
              <a:rPr lang="en-US" sz="1200" b="0" i="1" u="none" strike="noStrike" kern="1200" baseline="0" dirty="0">
                <a:solidFill>
                  <a:schemeClr val="tx1"/>
                </a:solidFill>
                <a:latin typeface="+mn-lt"/>
                <a:ea typeface="+mn-ea"/>
                <a:cs typeface="+mn-cs"/>
              </a:rPr>
              <a:t>“…(read salesperson’s bubble…..I know…</a:t>
            </a:r>
            <a:r>
              <a:rPr lang="en-US" sz="1200" b="0" i="0" u="none" strike="noStrike" kern="1200" baseline="0" dirty="0">
                <a:solidFill>
                  <a:schemeClr val="tx1"/>
                </a:solidFill>
                <a:latin typeface="+mn-lt"/>
                <a:ea typeface="+mn-ea"/>
                <a:cs typeface="+mn-cs"/>
              </a:rPr>
              <a:t>(read bubble) </a:t>
            </a:r>
          </a:p>
          <a:p>
            <a:r>
              <a:rPr lang="en-US" sz="1200" b="0" i="0" u="none" strike="noStrike" kern="1200" baseline="0" dirty="0">
                <a:solidFill>
                  <a:schemeClr val="tx1"/>
                </a:solidFill>
                <a:latin typeface="+mn-lt"/>
                <a:ea typeface="+mn-ea"/>
                <a:cs typeface="+mn-cs"/>
              </a:rPr>
              <a:t> Then read manager response </a:t>
            </a:r>
          </a:p>
          <a:p>
            <a:r>
              <a:rPr lang="en-US" sz="1200" b="0" i="0" u="none" strike="noStrike" kern="1200" baseline="0" dirty="0">
                <a:solidFill>
                  <a:schemeClr val="tx1"/>
                </a:solidFill>
                <a:latin typeface="+mn-lt"/>
                <a:ea typeface="+mn-ea"/>
                <a:cs typeface="+mn-cs"/>
              </a:rPr>
              <a:t>THEN READ BULLETS: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What did the manager learn? Nothing… </a:t>
            </a:r>
          </a:p>
          <a:p>
            <a:r>
              <a:rPr lang="en-US" sz="1200" b="0" i="0" u="none" strike="noStrike" kern="1200" baseline="0" dirty="0">
                <a:solidFill>
                  <a:schemeClr val="tx1"/>
                </a:solidFill>
                <a:latin typeface="+mn-lt"/>
                <a:ea typeface="+mn-ea"/>
                <a:cs typeface="+mn-cs"/>
              </a:rPr>
              <a:t>2-7 READ. ASK AUDIENCE.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Question 7 </a:t>
            </a:r>
            <a:r>
              <a:rPr lang="en-US" sz="1200" b="1" dirty="0">
                <a:solidFill>
                  <a:schemeClr val="accent1"/>
                </a:solidFill>
                <a:sym typeface="Wingdings" pitchFamily="2" charset="2"/>
              </a:rPr>
              <a:t>*Did the direct report identify there is even a problem?</a:t>
            </a:r>
          </a:p>
          <a:p>
            <a:r>
              <a:rPr lang="en-US" sz="1200" b="0" i="0" u="none" strike="noStrike" kern="1200" baseline="0" dirty="0">
                <a:solidFill>
                  <a:schemeClr val="tx1"/>
                </a:solidFill>
                <a:latin typeface="+mn-lt"/>
                <a:ea typeface="+mn-ea"/>
                <a:cs typeface="+mn-cs"/>
              </a:rPr>
              <a:t>THIS IS A TRAP. Managers seem to often miss the fact that the direct report did not identify the root cause, which is an assumption. They hear the seller say I know I'm cutting them off but the root cause is they assume they know what the customer is going to say! Managers miss this critical learning point.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There are huge </a:t>
            </a:r>
            <a:r>
              <a:rPr lang="en-US" sz="1200" b="1" i="0" u="none" strike="noStrike" kern="1200" baseline="0" dirty="0">
                <a:solidFill>
                  <a:schemeClr val="tx1"/>
                </a:solidFill>
                <a:latin typeface="+mn-lt"/>
                <a:ea typeface="+mn-ea"/>
                <a:cs typeface="+mn-cs"/>
              </a:rPr>
              <a:t>ASSUMPTIONS </a:t>
            </a:r>
            <a:r>
              <a:rPr lang="en-US" sz="1200" b="0" i="0" u="none" strike="noStrike" kern="1200" baseline="0" dirty="0">
                <a:solidFill>
                  <a:schemeClr val="tx1"/>
                </a:solidFill>
                <a:latin typeface="+mn-lt"/>
                <a:ea typeface="+mn-ea"/>
                <a:cs typeface="+mn-cs"/>
              </a:rPr>
              <a:t>on both sides…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Salesperson assumes his/her behavior is acceptable…and knows what customer will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Manager assumes salesperson knows there’s a problem </a:t>
            </a:r>
            <a:r>
              <a:rPr lang="en-US" sz="1200" b="0" i="0" u="none" strike="noStrike" kern="1200" baseline="0" dirty="0">
                <a:solidFill>
                  <a:schemeClr val="tx1"/>
                </a:solidFill>
                <a:latin typeface="+mn-lt"/>
                <a:ea typeface="+mn-ea"/>
                <a:cs typeface="+mn-cs"/>
              </a:rPr>
              <a:t>– but if you really LISTEN, the salesperson hasn’t even figured that out yet!! </a:t>
            </a:r>
          </a:p>
          <a:p>
            <a:r>
              <a:rPr lang="en-US" sz="1200" b="0" i="0" u="none" strike="noStrike" kern="1200" baseline="0" dirty="0">
                <a:solidFill>
                  <a:schemeClr val="tx1"/>
                </a:solidFill>
                <a:latin typeface="+mn-lt"/>
                <a:ea typeface="+mn-ea"/>
                <a:cs typeface="+mn-cs"/>
              </a:rPr>
              <a:t>o Manager must first create alignment that there’s a problem to coach </a:t>
            </a:r>
          </a:p>
          <a:p>
            <a:r>
              <a:rPr lang="en-US" sz="1200" b="0" i="0" u="none" strike="noStrike" kern="1200" baseline="0" dirty="0">
                <a:solidFill>
                  <a:schemeClr val="tx1"/>
                </a:solidFill>
                <a:latin typeface="+mn-lt"/>
                <a:ea typeface="+mn-ea"/>
                <a:cs typeface="+mn-cs"/>
              </a:rPr>
              <a:t>o Always need to coach “to an opportunity” or “through a challenge”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see what questions you can come up with using the LEADS Framework…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73F33D-55CC-4963-A732-98C1FDEA939E}" type="slidenum">
              <a:rPr lang="en-US" sz="1200"/>
              <a:pPr algn="r" eaLnBrk="1" hangingPunct="1"/>
              <a:t>142</a:t>
            </a:fld>
            <a:endParaRPr lang="en-US" sz="1200" dirty="0"/>
          </a:p>
        </p:txBody>
      </p:sp>
    </p:spTree>
    <p:extLst>
      <p:ext uri="{BB962C8B-B14F-4D97-AF65-F5344CB8AC3E}">
        <p14:creationId xmlns:p14="http://schemas.microsoft.com/office/powerpoint/2010/main" val="241026225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Add how to get feedback from team a and team 1. </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10 minutes (5 min for directions; for exercise; 5 for debrief) </a:t>
            </a:r>
            <a:endParaRPr lang="en-US" sz="1200" b="0" i="0" u="none" strike="noStrike" kern="1200" baseline="0" dirty="0">
              <a:solidFill>
                <a:schemeClr val="tx1"/>
              </a:solidFill>
              <a:latin typeface="+mn-lt"/>
              <a:ea typeface="+mn-ea"/>
              <a:cs typeface="+mn-cs"/>
            </a:endParaRPr>
          </a:p>
          <a:p>
            <a:r>
              <a:rPr lang="fr-FR" sz="1200" b="1" i="1" u="none" strike="noStrike" kern="1200" baseline="0" dirty="0">
                <a:solidFill>
                  <a:schemeClr val="tx1"/>
                </a:solidFill>
                <a:latin typeface="+mn-lt"/>
                <a:ea typeface="+mn-ea"/>
                <a:cs typeface="+mn-cs"/>
              </a:rPr>
              <a:t>Handout: </a:t>
            </a:r>
            <a:r>
              <a:rPr lang="fr-FR" sz="1200" b="0" i="1" u="none" strike="noStrike" kern="1200" baseline="0" dirty="0">
                <a:solidFill>
                  <a:schemeClr val="tx1"/>
                </a:solidFill>
                <a:latin typeface="+mn-lt"/>
                <a:ea typeface="+mn-ea"/>
                <a:cs typeface="+mn-cs"/>
              </a:rPr>
              <a:t>“ Question Mapping” </a:t>
            </a:r>
            <a:endParaRPr lang="fr-FR"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Practice mapping questions to Framework based on real-deal scenario;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Use Framework to create “new way of thinking” for person being coached.</a:t>
            </a:r>
          </a:p>
          <a:p>
            <a:r>
              <a:rPr lang="en-US" sz="1200" b="0" i="1" u="none" strike="noStrike" kern="1200" baseline="0" dirty="0">
                <a:solidFill>
                  <a:schemeClr val="tx1"/>
                </a:solidFill>
                <a:latin typeface="+mn-lt"/>
                <a:ea typeface="+mn-ea"/>
                <a:cs typeface="+mn-cs"/>
              </a:rPr>
              <a:t>Read slides confirm understanding.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This exercise will give you practice in mapping questions to the LEADS Framework based on a coaching situation that is relevant to you…specifically, it will help you: </a:t>
            </a:r>
          </a:p>
          <a:p>
            <a:r>
              <a:rPr lang="en-US" sz="1200" b="0" i="0" u="none" strike="noStrike" kern="1200" baseline="0" dirty="0">
                <a:solidFill>
                  <a:schemeClr val="tx1"/>
                </a:solidFill>
                <a:latin typeface="+mn-lt"/>
                <a:ea typeface="+mn-ea"/>
                <a:cs typeface="+mn-cs"/>
              </a:rPr>
              <a:t>o Become more comfortable using questions in a coaching situation </a:t>
            </a:r>
          </a:p>
          <a:p>
            <a:r>
              <a:rPr lang="en-US" sz="1200" b="0" i="0" u="none" strike="noStrike" kern="1200" baseline="0" dirty="0">
                <a:solidFill>
                  <a:schemeClr val="tx1"/>
                </a:solidFill>
                <a:latin typeface="+mn-lt"/>
                <a:ea typeface="+mn-ea"/>
                <a:cs typeface="+mn-cs"/>
              </a:rPr>
              <a:t>o Craft more effective questions </a:t>
            </a:r>
          </a:p>
          <a:p>
            <a:r>
              <a:rPr lang="en-US" sz="1200" b="0" i="0" u="none" strike="noStrike" kern="1200" baseline="0" dirty="0">
                <a:solidFill>
                  <a:schemeClr val="tx1"/>
                </a:solidFill>
                <a:latin typeface="+mn-lt"/>
                <a:ea typeface="+mn-ea"/>
                <a:cs typeface="+mn-cs"/>
              </a:rPr>
              <a:t>o Develop a deeper understanding of knowing when and where they map to the Framework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Materials Needed: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Easels and markers (one each, per team) </a:t>
            </a:r>
          </a:p>
          <a:p>
            <a:r>
              <a:rPr lang="en-US" sz="1200" b="0" i="0" u="none" strike="noStrike" kern="1200" baseline="0" dirty="0">
                <a:solidFill>
                  <a:schemeClr val="tx1"/>
                </a:solidFill>
                <a:latin typeface="+mn-lt"/>
                <a:ea typeface="+mn-ea"/>
                <a:cs typeface="+mn-cs"/>
              </a:rPr>
              <a:t> Timer </a:t>
            </a:r>
          </a:p>
          <a:p>
            <a:r>
              <a:rPr lang="en-US" sz="1200" b="0" i="0" u="none" strike="noStrike" kern="1200" baseline="0" dirty="0">
                <a:solidFill>
                  <a:schemeClr val="tx1"/>
                </a:solidFill>
                <a:latin typeface="+mn-lt"/>
                <a:ea typeface="+mn-ea"/>
                <a:cs typeface="+mn-cs"/>
              </a:rPr>
              <a:t> Whistle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Group Size: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Break into 2 teams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Team Names </a:t>
            </a:r>
            <a:r>
              <a:rPr lang="en-US" sz="1200" b="0" i="0" u="none" strike="noStrike" kern="1200" baseline="0" dirty="0">
                <a:solidFill>
                  <a:schemeClr val="tx1"/>
                </a:solidFill>
                <a:latin typeface="+mn-lt"/>
                <a:ea typeface="+mn-ea"/>
                <a:cs typeface="+mn-cs"/>
              </a:rPr>
              <a:t>(Optional): You may give each team a “non-competitive” name, i.e., Team 1, Team A, Team Alpha, etc. (rationale: competitive managers never want to be in “second place,” like Group B or #2)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Assign roles</a:t>
            </a: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All participants are </a:t>
            </a:r>
            <a:r>
              <a:rPr lang="en-US" sz="1200" b="1" i="0" u="none" strike="noStrike" kern="1200" baseline="0" dirty="0">
                <a:solidFill>
                  <a:schemeClr val="tx1"/>
                </a:solidFill>
                <a:latin typeface="+mn-lt"/>
                <a:ea typeface="+mn-ea"/>
                <a:cs typeface="+mn-cs"/>
              </a:rPr>
              <a:t>managers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Scribe</a:t>
            </a:r>
            <a:r>
              <a:rPr lang="en-US" sz="1200" b="0" i="0" u="none" strike="noStrike" kern="1200" baseline="0" dirty="0">
                <a:solidFill>
                  <a:schemeClr val="tx1"/>
                </a:solidFill>
                <a:latin typeface="+mn-lt"/>
                <a:ea typeface="+mn-ea"/>
                <a:cs typeface="+mn-cs"/>
              </a:rPr>
              <a:t>: One person per team will play a dual role by also being scribe who writes down all questions developed by team; this person will also represent team during debrief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OPTIONAL: Timekeeper</a:t>
            </a:r>
            <a:r>
              <a:rPr lang="en-US" sz="1200" b="0" i="0" u="none" strike="noStrike" kern="1200" baseline="0" dirty="0">
                <a:solidFill>
                  <a:schemeClr val="tx1"/>
                </a:solidFill>
                <a:latin typeface="+mn-lt"/>
                <a:ea typeface="+mn-ea"/>
                <a:cs typeface="+mn-cs"/>
              </a:rPr>
              <a:t>: One person per team will play role of timekeeper (while facilitator will keep time overall, teams should also have their own timekeeper so they take ownership and are aware of where they stand at all times)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Directions: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Keep handbooks and notes closed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Each team receives an easel and marker </a:t>
            </a:r>
          </a:p>
          <a:p>
            <a:r>
              <a:rPr lang="en-US" sz="1200" b="0" i="0" u="none" strike="noStrike" kern="1200" baseline="0" dirty="0">
                <a:solidFill>
                  <a:schemeClr val="tx1"/>
                </a:solidFill>
                <a:latin typeface="+mn-lt"/>
                <a:ea typeface="+mn-ea"/>
                <a:cs typeface="+mn-cs"/>
              </a:rPr>
              <a:t>o Each team agrees on one real-life coaching scenario that is current and relevant </a:t>
            </a:r>
          </a:p>
          <a:p>
            <a:r>
              <a:rPr lang="en-US" sz="1200" b="0" i="0" u="none" strike="noStrike" kern="1200" baseline="0" dirty="0">
                <a:solidFill>
                  <a:schemeClr val="tx1"/>
                </a:solidFill>
                <a:latin typeface="+mn-lt"/>
                <a:ea typeface="+mn-ea"/>
                <a:cs typeface="+mn-cs"/>
              </a:rPr>
              <a:t>o Teams map at least one question to each step of LEADS Framework </a:t>
            </a:r>
          </a:p>
          <a:p>
            <a:r>
              <a:rPr lang="en-US" sz="1200" b="0" i="0" u="none" strike="noStrike" kern="1200" baseline="0" dirty="0">
                <a:solidFill>
                  <a:schemeClr val="tx1"/>
                </a:solidFill>
                <a:latin typeface="+mn-lt"/>
                <a:ea typeface="+mn-ea"/>
                <a:cs typeface="+mn-cs"/>
              </a:rPr>
              <a:t>o Strive to create questions that: </a:t>
            </a:r>
          </a:p>
          <a:p>
            <a:r>
              <a:rPr lang="en-US" sz="1200" b="0" i="0" u="none" strike="noStrike" kern="1200" baseline="0" dirty="0">
                <a:solidFill>
                  <a:schemeClr val="tx1"/>
                </a:solidFill>
                <a:latin typeface="+mn-lt"/>
                <a:ea typeface="+mn-ea"/>
                <a:cs typeface="+mn-cs"/>
              </a:rPr>
              <a:t> Create a new way of thinking </a:t>
            </a:r>
          </a:p>
          <a:p>
            <a:r>
              <a:rPr lang="en-US" sz="1200" b="0" i="0" u="none" strike="noStrike" kern="1200" baseline="0" dirty="0">
                <a:solidFill>
                  <a:schemeClr val="tx1"/>
                </a:solidFill>
                <a:latin typeface="+mn-lt"/>
                <a:ea typeface="+mn-ea"/>
                <a:cs typeface="+mn-cs"/>
              </a:rPr>
              <a:t> Create a new solution </a:t>
            </a:r>
          </a:p>
          <a:p>
            <a:r>
              <a:rPr lang="en-US" sz="1200" b="0" i="0" u="none" strike="noStrike" kern="1200" baseline="0" dirty="0">
                <a:solidFill>
                  <a:schemeClr val="tx1"/>
                </a:solidFill>
                <a:latin typeface="+mn-lt"/>
                <a:ea typeface="+mn-ea"/>
                <a:cs typeface="+mn-cs"/>
              </a:rPr>
              <a:t> Solve a problem </a:t>
            </a:r>
          </a:p>
          <a:p>
            <a:r>
              <a:rPr lang="en-US" sz="1200" b="0" i="0" u="none" strike="noStrike" kern="1200" baseline="0" dirty="0">
                <a:solidFill>
                  <a:schemeClr val="tx1"/>
                </a:solidFill>
                <a:latin typeface="+mn-lt"/>
                <a:ea typeface="+mn-ea"/>
                <a:cs typeface="+mn-cs"/>
              </a:rPr>
              <a:t> Lead to a specific, measurable result </a:t>
            </a:r>
          </a:p>
          <a:p>
            <a:r>
              <a:rPr lang="en-US" sz="1200" b="1" i="0" u="none" strike="noStrike" kern="1200" baseline="0" dirty="0">
                <a:solidFill>
                  <a:schemeClr val="tx1"/>
                </a:solidFill>
                <a:latin typeface="+mn-lt"/>
                <a:ea typeface="+mn-ea"/>
                <a:cs typeface="+mn-cs"/>
              </a:rPr>
              <a:t>o Note that the “L” step is the scenario that the direct report brings to the manager so no question is needed here </a:t>
            </a:r>
          </a:p>
          <a:p>
            <a:r>
              <a:rPr lang="en-US" sz="1200" b="0" i="0" u="none" strike="noStrike" kern="1200" baseline="0" dirty="0">
                <a:solidFill>
                  <a:schemeClr val="tx1"/>
                </a:solidFill>
                <a:latin typeface="+mn-lt"/>
                <a:ea typeface="+mn-ea"/>
                <a:cs typeface="+mn-cs"/>
              </a:rPr>
              <a:t>o Continue with the “E,A,D,S” steps of the Framework, with each member of the team saying out loud the most effective question for that step </a:t>
            </a:r>
          </a:p>
          <a:p>
            <a:r>
              <a:rPr lang="en-US" sz="1200" b="0" i="0" u="none" strike="noStrike" kern="1200" baseline="0" dirty="0">
                <a:solidFill>
                  <a:schemeClr val="tx1"/>
                </a:solidFill>
                <a:latin typeface="+mn-lt"/>
                <a:ea typeface="+mn-ea"/>
                <a:cs typeface="+mn-cs"/>
              </a:rPr>
              <a:t>o Note that based on complexity of scenario: </a:t>
            </a:r>
          </a:p>
          <a:p>
            <a:r>
              <a:rPr lang="en-US" sz="1200" b="0" i="0" u="none" strike="noStrike" kern="1200" baseline="0" dirty="0">
                <a:solidFill>
                  <a:schemeClr val="tx1"/>
                </a:solidFill>
                <a:latin typeface="+mn-lt"/>
                <a:ea typeface="+mn-ea"/>
                <a:cs typeface="+mn-cs"/>
              </a:rPr>
              <a:t> People may get multiple turns to create questions </a:t>
            </a:r>
          </a:p>
          <a:p>
            <a:r>
              <a:rPr lang="en-US" sz="1200" b="0" i="0" u="none" strike="noStrike" kern="1200" baseline="0" dirty="0">
                <a:solidFill>
                  <a:schemeClr val="tx1"/>
                </a:solidFill>
                <a:latin typeface="+mn-lt"/>
                <a:ea typeface="+mn-ea"/>
                <a:cs typeface="+mn-cs"/>
              </a:rPr>
              <a:t> There may be multiple questions for the “A” and “D” steps in the Framework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Timing: </a:t>
            </a:r>
            <a:r>
              <a:rPr lang="en-US" sz="1200" b="0" i="0" u="none" strike="noStrike" kern="1200" baseline="0" dirty="0">
                <a:solidFill>
                  <a:schemeClr val="tx1"/>
                </a:solidFill>
                <a:latin typeface="+mn-lt"/>
                <a:ea typeface="+mn-ea"/>
                <a:cs typeface="+mn-cs"/>
              </a:rPr>
              <a:t>10 minutes total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Have I been clear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What questions do you have before we begin?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Facilitation Notes, During Role Play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Silently observe each team </a:t>
            </a:r>
          </a:p>
          <a:p>
            <a:r>
              <a:rPr lang="en-US" sz="1200" b="0" i="0" u="none" strike="noStrike" kern="1200" baseline="0" dirty="0">
                <a:solidFill>
                  <a:schemeClr val="tx1"/>
                </a:solidFill>
                <a:latin typeface="+mn-lt"/>
                <a:ea typeface="+mn-ea"/>
                <a:cs typeface="+mn-cs"/>
              </a:rPr>
              <a:t>o Give limited feedback during this exercise </a:t>
            </a:r>
          </a:p>
          <a:p>
            <a:r>
              <a:rPr lang="en-US" sz="1200" b="0" i="0" u="none" strike="noStrike" kern="1200" baseline="0" dirty="0">
                <a:solidFill>
                  <a:schemeClr val="tx1"/>
                </a:solidFill>
                <a:latin typeface="+mn-lt"/>
                <a:ea typeface="+mn-ea"/>
                <a:cs typeface="+mn-cs"/>
              </a:rPr>
              <a:t> You will provide more feedback in exercise which follows </a:t>
            </a:r>
          </a:p>
          <a:p>
            <a:r>
              <a:rPr lang="en-US" sz="1200" b="0" i="0" u="none" strike="noStrike" kern="1200" baseline="0" dirty="0">
                <a:solidFill>
                  <a:schemeClr val="tx1"/>
                </a:solidFill>
                <a:latin typeface="+mn-lt"/>
                <a:ea typeface="+mn-ea"/>
                <a:cs typeface="+mn-cs"/>
              </a:rPr>
              <a:t>o Remind teams not to over-engineer </a:t>
            </a:r>
          </a:p>
          <a:p>
            <a:r>
              <a:rPr lang="en-US" sz="1200" b="0" i="0" u="none" strike="noStrike" kern="1200" baseline="0" dirty="0">
                <a:solidFill>
                  <a:schemeClr val="tx1"/>
                </a:solidFill>
                <a:latin typeface="+mn-lt"/>
                <a:ea typeface="+mn-ea"/>
                <a:cs typeface="+mn-cs"/>
              </a:rPr>
              <a:t> There is no such thing as the perfect question or scenario </a:t>
            </a:r>
          </a:p>
          <a:p>
            <a:r>
              <a:rPr lang="en-US" sz="1200" b="0" i="0" u="none" strike="noStrike" kern="1200" baseline="0" dirty="0">
                <a:solidFill>
                  <a:schemeClr val="tx1"/>
                </a:solidFill>
                <a:latin typeface="+mn-lt"/>
                <a:ea typeface="+mn-ea"/>
                <a:cs typeface="+mn-cs"/>
              </a:rPr>
              <a:t>o Watch time closely </a:t>
            </a:r>
          </a:p>
          <a:p>
            <a:r>
              <a:rPr lang="en-US" sz="1200" b="0" i="0" u="none" strike="noStrike" kern="1200" baseline="0" dirty="0">
                <a:solidFill>
                  <a:schemeClr val="tx1"/>
                </a:solidFill>
                <a:latin typeface="+mn-lt"/>
                <a:ea typeface="+mn-ea"/>
                <a:cs typeface="+mn-cs"/>
              </a:rPr>
              <a:t> Know where each team is as time goes by so all finish exercise at same time </a:t>
            </a:r>
          </a:p>
          <a:p>
            <a:r>
              <a:rPr lang="en-US" sz="1200" b="0" i="0" u="none" strike="noStrike" kern="1200" baseline="0" dirty="0">
                <a:solidFill>
                  <a:schemeClr val="tx1"/>
                </a:solidFill>
                <a:latin typeface="+mn-lt"/>
                <a:ea typeface="+mn-ea"/>
                <a:cs typeface="+mn-cs"/>
              </a:rPr>
              <a:t> Use whistle to give reminders at 2, 4, 8-minute marks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Debrief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First, ask a team to volunteer, have scribe tell scenario and read questions </a:t>
            </a:r>
          </a:p>
          <a:p>
            <a:r>
              <a:rPr lang="en-US" sz="1200" b="0" i="0" u="none" strike="noStrike" kern="1200" baseline="0" dirty="0">
                <a:solidFill>
                  <a:schemeClr val="tx1"/>
                </a:solidFill>
                <a:latin typeface="+mn-lt"/>
                <a:ea typeface="+mn-ea"/>
                <a:cs typeface="+mn-cs"/>
              </a:rPr>
              <a:t>o Second, ask another team to provide feedback on quality of questions: </a:t>
            </a:r>
          </a:p>
          <a:p>
            <a:r>
              <a:rPr lang="en-US" sz="1200" b="0" i="0" u="none" strike="noStrike" kern="1200" baseline="0" dirty="0">
                <a:solidFill>
                  <a:schemeClr val="tx1"/>
                </a:solidFill>
                <a:latin typeface="+mn-lt"/>
                <a:ea typeface="+mn-ea"/>
                <a:cs typeface="+mn-cs"/>
              </a:rPr>
              <a:t> Tell specific questions you liked and why (keep it positive) </a:t>
            </a:r>
          </a:p>
          <a:p>
            <a:r>
              <a:rPr lang="en-US" sz="1200" b="0" i="0" u="none" strike="noStrike" kern="1200" baseline="0" dirty="0">
                <a:solidFill>
                  <a:schemeClr val="tx1"/>
                </a:solidFill>
                <a:latin typeface="+mn-lt"/>
                <a:ea typeface="+mn-ea"/>
                <a:cs typeface="+mn-cs"/>
              </a:rPr>
              <a:t>Ask the other team for their feedback and observations.</a:t>
            </a:r>
          </a:p>
          <a:p>
            <a:r>
              <a:rPr lang="en-US" sz="1200" b="0" i="0" u="none" strike="noStrike" kern="1200" baseline="0" dirty="0">
                <a:solidFill>
                  <a:schemeClr val="tx1"/>
                </a:solidFill>
                <a:latin typeface="+mn-lt"/>
                <a:ea typeface="+mn-ea"/>
                <a:cs typeface="+mn-cs"/>
              </a:rPr>
              <a:t>Then give a round of applause for a job well done.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If someone says something that is absolutely incorrect: </a:t>
            </a:r>
          </a:p>
          <a:p>
            <a:r>
              <a:rPr lang="en-US" sz="1200" b="0" i="0" u="none" strike="noStrike" kern="1200" baseline="0" dirty="0">
                <a:solidFill>
                  <a:schemeClr val="tx1"/>
                </a:solidFill>
                <a:latin typeface="+mn-lt"/>
                <a:ea typeface="+mn-ea"/>
                <a:cs typeface="+mn-cs"/>
              </a:rPr>
              <a:t> You must address it </a:t>
            </a:r>
          </a:p>
          <a:p>
            <a:r>
              <a:rPr lang="en-US" sz="1200" b="0" i="0" u="none" strike="noStrike" kern="1200" baseline="0" dirty="0">
                <a:solidFill>
                  <a:schemeClr val="tx1"/>
                </a:solidFill>
                <a:latin typeface="+mn-lt"/>
                <a:ea typeface="+mn-ea"/>
                <a:cs typeface="+mn-cs"/>
              </a:rPr>
              <a:t> Ask group, </a:t>
            </a:r>
            <a:r>
              <a:rPr lang="en-US" sz="1200" b="0" i="1" u="none" strike="noStrike" kern="1200" baseline="0" dirty="0">
                <a:solidFill>
                  <a:schemeClr val="tx1"/>
                </a:solidFill>
                <a:latin typeface="+mn-lt"/>
                <a:ea typeface="+mn-ea"/>
                <a:cs typeface="+mn-cs"/>
              </a:rPr>
              <a:t>“How do you feel about that?” “Does anyone have a different point of view?”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Let the group coach through the issue </a:t>
            </a:r>
          </a:p>
          <a:p>
            <a:r>
              <a:rPr lang="en-US" sz="1200" b="1" i="0" u="none" strike="noStrike" kern="1200" baseline="0" dirty="0">
                <a:solidFill>
                  <a:schemeClr val="tx1"/>
                </a:solidFill>
                <a:latin typeface="+mn-lt"/>
                <a:ea typeface="+mn-ea"/>
                <a:cs typeface="+mn-cs"/>
              </a:rPr>
              <a:t> Never embarrass any participant, build self confidence </a:t>
            </a:r>
          </a:p>
          <a:p>
            <a:r>
              <a:rPr lang="en-US" sz="1200" b="0" i="0" u="none" strike="noStrike" kern="1200" baseline="0" dirty="0">
                <a:solidFill>
                  <a:schemeClr val="tx1"/>
                </a:solidFill>
                <a:latin typeface="+mn-lt"/>
                <a:ea typeface="+mn-ea"/>
                <a:cs typeface="+mn-cs"/>
              </a:rPr>
              <a:t>o Third, provide your feedback: </a:t>
            </a:r>
          </a:p>
          <a:p>
            <a:r>
              <a:rPr lang="en-US" sz="1200" b="0" i="0" u="none" strike="noStrike" kern="1200" baseline="0" dirty="0">
                <a:solidFill>
                  <a:schemeClr val="tx1"/>
                </a:solidFill>
                <a:latin typeface="+mn-lt"/>
                <a:ea typeface="+mn-ea"/>
                <a:cs typeface="+mn-cs"/>
              </a:rPr>
              <a:t> Share what was not </a:t>
            </a:r>
            <a:r>
              <a:rPr lang="en-US" sz="1200" b="1" i="0" u="none" strike="noStrike" kern="1200" baseline="0" dirty="0">
                <a:solidFill>
                  <a:schemeClr val="tx1"/>
                </a:solidFill>
                <a:latin typeface="+mn-lt"/>
                <a:ea typeface="+mn-ea"/>
                <a:cs typeface="+mn-cs"/>
              </a:rPr>
              <a:t>already </a:t>
            </a:r>
            <a:r>
              <a:rPr lang="en-US" sz="1200" b="0" i="0" u="none" strike="noStrike" kern="1200" baseline="0" dirty="0">
                <a:solidFill>
                  <a:schemeClr val="tx1"/>
                </a:solidFill>
                <a:latin typeface="+mn-lt"/>
                <a:ea typeface="+mn-ea"/>
                <a:cs typeface="+mn-cs"/>
              </a:rPr>
              <a:t>covered </a:t>
            </a:r>
          </a:p>
          <a:p>
            <a:r>
              <a:rPr lang="en-US" sz="1200" b="0" i="0" u="none" strike="noStrike" kern="1200" baseline="0" dirty="0">
                <a:solidFill>
                  <a:schemeClr val="tx1"/>
                </a:solidFill>
                <a:latin typeface="+mn-lt"/>
                <a:ea typeface="+mn-ea"/>
                <a:cs typeface="+mn-cs"/>
              </a:rPr>
              <a:t> Tell specific questions you liked and why </a:t>
            </a:r>
          </a:p>
          <a:p>
            <a:r>
              <a:rPr lang="en-US" sz="1200" b="0" i="0" u="none" strike="noStrike" kern="1200" baseline="0" dirty="0">
                <a:solidFill>
                  <a:schemeClr val="tx1"/>
                </a:solidFill>
                <a:latin typeface="+mn-lt"/>
                <a:ea typeface="+mn-ea"/>
                <a:cs typeface="+mn-cs"/>
              </a:rPr>
              <a:t> Don’t cover questions that could be improved at this time </a:t>
            </a:r>
          </a:p>
          <a:p>
            <a:r>
              <a:rPr lang="en-US" sz="1200" b="0" i="0" u="none" strike="noStrike" kern="1200" baseline="0" dirty="0">
                <a:solidFill>
                  <a:schemeClr val="tx1"/>
                </a:solidFill>
                <a:latin typeface="+mn-lt"/>
                <a:ea typeface="+mn-ea"/>
                <a:cs typeface="+mn-cs"/>
              </a:rPr>
              <a:t> You will provide more detailed feedback and “ah-hahs” in exercise which follows </a:t>
            </a:r>
          </a:p>
          <a:p>
            <a:r>
              <a:rPr lang="en-US" sz="1200" b="0" i="0" u="none" strike="noStrike" kern="1200" baseline="0" dirty="0">
                <a:solidFill>
                  <a:schemeClr val="tx1"/>
                </a:solidFill>
                <a:latin typeface="+mn-lt"/>
                <a:ea typeface="+mn-ea"/>
                <a:cs typeface="+mn-cs"/>
              </a:rPr>
              <a:t>o Lead applause after each team debriefs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did you learn from this exercise?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as you can see there isn’t just one way to facilitate and effective coaching conversation nor is there one way to ask a great question. Lets now take a look at a third example of how this conversation could also be facilitated. Next slide. </a:t>
            </a:r>
            <a:endParaRPr lang="en-US" b="1" dirty="0"/>
          </a:p>
          <a:p>
            <a:pPr eaLnBrk="1" hangingPunct="1">
              <a:spcBef>
                <a:spcPct val="0"/>
              </a:spcBef>
            </a:pPr>
            <a:endParaRPr lang="en-US" b="1" dirty="0"/>
          </a:p>
          <a:p>
            <a:pPr eaLnBrk="1" hangingPunct="1">
              <a:spcBef>
                <a:spcPct val="0"/>
              </a:spcBef>
            </a:pPr>
            <a:endParaRPr lang="en-US" dirty="0"/>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773F33D-55CC-4963-A732-98C1FDEA939E}" type="slidenum">
              <a:rPr lang="en-US" sz="1200"/>
              <a:pPr algn="r" eaLnBrk="1" hangingPunct="1"/>
              <a:t>143</a:t>
            </a:fld>
            <a:endParaRPr lang="en-US" sz="1200" dirty="0"/>
          </a:p>
        </p:txBody>
      </p:sp>
    </p:spTree>
    <p:extLst>
      <p:ext uri="{BB962C8B-B14F-4D97-AF65-F5344CB8AC3E}">
        <p14:creationId xmlns:p14="http://schemas.microsoft.com/office/powerpoint/2010/main" val="416989005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FIX: Saying ny to cali.</a:t>
            </a:r>
          </a:p>
          <a:p>
            <a:r>
              <a:rPr lang="en-US" sz="1200" b="1" i="1" u="none" strike="noStrike" kern="1200" baseline="0" dirty="0">
                <a:solidFill>
                  <a:schemeClr val="tx1"/>
                </a:solidFill>
                <a:latin typeface="+mn-lt"/>
                <a:ea typeface="+mn-ea"/>
                <a:cs typeface="+mn-cs"/>
              </a:rPr>
              <a:t>Point is lot of diff ways to facilitate a coaching conversation. Team A did it one way team 1 did it another way, here’s a third way to do so. </a:t>
            </a:r>
          </a:p>
          <a:p>
            <a:r>
              <a:rPr lang="en-US" sz="1200" b="1" i="1" u="none" strike="noStrike" kern="1200" baseline="0" dirty="0">
                <a:solidFill>
                  <a:schemeClr val="tx1"/>
                </a:solidFill>
                <a:latin typeface="+mn-lt"/>
                <a:ea typeface="+mn-ea"/>
                <a:cs typeface="+mn-cs"/>
              </a:rPr>
              <a:t>WHEN going through the questions ask why is this question important? </a:t>
            </a:r>
          </a:p>
          <a:p>
            <a:r>
              <a:rPr lang="en-US" sz="1200" b="1" i="1" u="none" strike="noStrike" kern="1200" baseline="0" dirty="0">
                <a:solidFill>
                  <a:schemeClr val="tx1"/>
                </a:solidFill>
                <a:latin typeface="+mn-lt"/>
                <a:ea typeface="+mn-ea"/>
                <a:cs typeface="+mn-cs"/>
              </a:rPr>
              <a:t>Tip for Facilitator: let them do al the work! </a:t>
            </a:r>
          </a:p>
          <a:p>
            <a:r>
              <a:rPr lang="en-US" sz="1200" b="1" i="1" u="none" strike="noStrike" kern="1200" baseline="0" dirty="0">
                <a:solidFill>
                  <a:schemeClr val="tx1"/>
                </a:solidFill>
                <a:latin typeface="+mn-lt"/>
                <a:ea typeface="+mn-ea"/>
                <a:cs typeface="+mn-cs"/>
              </a:rPr>
              <a:t>Questions 2-3. Don’t coach general coach specifics. </a:t>
            </a:r>
          </a:p>
          <a:p>
            <a:r>
              <a:rPr lang="en-US" sz="1200" b="1" i="1" u="none" strike="noStrike" kern="1200" baseline="0" dirty="0">
                <a:solidFill>
                  <a:schemeClr val="tx1"/>
                </a:solidFill>
                <a:latin typeface="+mn-lt"/>
                <a:ea typeface="+mn-ea"/>
                <a:cs typeface="+mn-cs"/>
              </a:rPr>
              <a:t>4 is the million dollar question to smoke out root cause and uncovers the assumption.</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Red. Its not that you NEVER get to share your opinion or solution just when you do so, once you know what they know and know what they don’t. </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 </a:t>
            </a:r>
            <a:r>
              <a:rPr lang="en-US" sz="1200" b="0" i="1" u="none" strike="noStrike" kern="1200" baseline="0" dirty="0">
                <a:solidFill>
                  <a:schemeClr val="tx1"/>
                </a:solidFill>
                <a:latin typeface="+mn-lt"/>
                <a:ea typeface="+mn-ea"/>
                <a:cs typeface="+mn-cs"/>
              </a:rPr>
              <a:t>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Exemplify excellent questioning via LEADS Framework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r>
              <a:rPr lang="en-US" sz="1200" b="0" i="0" u="none" strike="noStrike" kern="1200" baseline="0" dirty="0">
                <a:solidFill>
                  <a:schemeClr val="tx1"/>
                </a:solidFill>
                <a:latin typeface="+mn-lt"/>
                <a:ea typeface="+mn-ea"/>
                <a:cs typeface="+mn-cs"/>
              </a:rPr>
              <a:t>This slide will help you to see: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POWER </a:t>
            </a:r>
            <a:r>
              <a:rPr lang="en-US" sz="1200" b="0" i="0" u="none" strike="noStrike" kern="1200" baseline="0" dirty="0">
                <a:solidFill>
                  <a:schemeClr val="tx1"/>
                </a:solidFill>
                <a:latin typeface="+mn-lt"/>
                <a:ea typeface="+mn-ea"/>
                <a:cs typeface="+mn-cs"/>
              </a:rPr>
              <a:t>of strategic questioning in a situational coaching example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FLOW </a:t>
            </a:r>
            <a:r>
              <a:rPr lang="en-US" sz="1200" b="0" i="0" u="none" strike="noStrike" kern="1200" baseline="0" dirty="0">
                <a:solidFill>
                  <a:schemeClr val="tx1"/>
                </a:solidFill>
                <a:latin typeface="+mn-lt"/>
                <a:ea typeface="+mn-ea"/>
                <a:cs typeface="+mn-cs"/>
              </a:rPr>
              <a:t>of an excellent coaching conversation using LEADS Framework </a:t>
            </a:r>
          </a:p>
          <a:p>
            <a:r>
              <a:rPr lang="en-US" sz="1200" b="0" i="0" u="none" strike="noStrike" kern="1200" baseline="0" dirty="0">
                <a:solidFill>
                  <a:schemeClr val="tx1"/>
                </a:solidFill>
                <a:latin typeface="+mn-lt"/>
                <a:ea typeface="+mn-ea"/>
                <a:cs typeface="+mn-cs"/>
              </a:rPr>
              <a:t> How </a:t>
            </a:r>
            <a:r>
              <a:rPr lang="en-US" sz="1200" b="1" i="0" u="none" strike="noStrike" kern="1200" baseline="0" dirty="0">
                <a:solidFill>
                  <a:schemeClr val="tx1"/>
                </a:solidFill>
                <a:latin typeface="+mn-lt"/>
                <a:ea typeface="+mn-ea"/>
                <a:cs typeface="+mn-cs"/>
              </a:rPr>
              <a:t>PRACTICAL </a:t>
            </a:r>
            <a:r>
              <a:rPr lang="en-US" sz="1200" b="0" i="0" u="none" strike="noStrike" kern="1200" baseline="0" dirty="0">
                <a:solidFill>
                  <a:schemeClr val="tx1"/>
                </a:solidFill>
                <a:latin typeface="+mn-lt"/>
                <a:ea typeface="+mn-ea"/>
                <a:cs typeface="+mn-cs"/>
              </a:rPr>
              <a:t>the Framework is – it can be used in any situation </a:t>
            </a:r>
          </a:p>
          <a:p>
            <a:r>
              <a:rPr lang="en-US" sz="1200" b="0" i="0" u="none" strike="noStrike" kern="1200" baseline="0" dirty="0">
                <a:solidFill>
                  <a:schemeClr val="tx1"/>
                </a:solidFill>
                <a:latin typeface="+mn-lt"/>
                <a:ea typeface="+mn-ea"/>
                <a:cs typeface="+mn-cs"/>
              </a:rPr>
              <a:t> Note that there can be multiple questions for each step </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For each question, ask audience “Why is this question important?” You will see many people DON’T KNOW! Now you’ve uncovered their learning GAP!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Joke: </a:t>
            </a:r>
            <a:r>
              <a:rPr lang="en-US" sz="1200" b="0" i="0" u="none" strike="noStrike" kern="1200" baseline="0" dirty="0">
                <a:solidFill>
                  <a:schemeClr val="tx1"/>
                </a:solidFill>
                <a:latin typeface="+mn-lt"/>
                <a:ea typeface="+mn-ea"/>
                <a:cs typeface="+mn-cs"/>
              </a:rPr>
              <a:t>If they’re taking some time to answer, that is okay! You can jokingly say, “I have nothing but time, all I have to do is go back to my hotel room tonight.”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Notice that the (L) step has already been done by the direct report. Them coming to you and saying, “Hey boss, I need your advise on something....” is the (L) in the framework.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Then you can move into the (E): </a:t>
            </a:r>
            <a:r>
              <a:rPr lang="en-US" sz="1200" b="0" i="0" u="none" strike="noStrike" kern="1200" baseline="0" dirty="0">
                <a:solidFill>
                  <a:schemeClr val="tx1"/>
                </a:solidFill>
                <a:latin typeface="+mn-lt"/>
                <a:ea typeface="+mn-ea"/>
                <a:cs typeface="+mn-cs"/>
              </a:rPr>
              <a:t>Note the manager doesn’t say, </a:t>
            </a:r>
            <a:r>
              <a:rPr lang="en-US" sz="1200" b="0" i="1" u="none" strike="noStrike" kern="1200" baseline="0" dirty="0">
                <a:solidFill>
                  <a:schemeClr val="tx1"/>
                </a:solidFill>
                <a:latin typeface="+mn-lt"/>
                <a:ea typeface="+mn-ea"/>
                <a:cs typeface="+mn-cs"/>
              </a:rPr>
              <a:t>“Would you be open to exploring ways to stop doing that?” </a:t>
            </a:r>
            <a:r>
              <a:rPr lang="en-US" sz="1200" b="0" i="0" u="none" strike="noStrike" kern="1200" baseline="0" dirty="0">
                <a:solidFill>
                  <a:schemeClr val="tx1"/>
                </a:solidFill>
                <a:latin typeface="+mn-lt"/>
                <a:ea typeface="+mn-ea"/>
                <a:cs typeface="+mn-cs"/>
              </a:rPr>
              <a:t>because salesperson doesn’t yet realize there’s a problem. Instead lets look at what the manager does to open a new possibility. (READ SLIDE.) because the seller isn’t coming to the manager for help around this, and this COACHING MOMENT came up during a conversation, </a:t>
            </a:r>
            <a:r>
              <a:rPr lang="en-US" sz="1200" b="1" i="0" u="none" strike="noStrike" kern="1200" baseline="0" dirty="0">
                <a:solidFill>
                  <a:schemeClr val="tx1"/>
                </a:solidFill>
                <a:latin typeface="+mn-lt"/>
                <a:ea typeface="+mn-ea"/>
                <a:cs typeface="+mn-cs"/>
              </a:rPr>
              <a:t>the E needs to be a compelling enough question for the direct to want to have a dialogue around this.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Coach is searching for specifics, not generalities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Million dollar question, “Why do you feel you’re not ALWAYS 100% sure you know what they’re going to say?” No blame or judgment…forcing the assumption to expose itself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the second questions in (D) when you ask what the implication question is and you ask why this is important, you uncover their awareness AND if they say the consequence they will feel it more and believe it more than you telling them.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a:t>
            </a:r>
            <a:r>
              <a:rPr lang="en-US" sz="1200" b="0" i="0" u="none" strike="noStrike" kern="1200" baseline="0" dirty="0">
                <a:solidFill>
                  <a:schemeClr val="tx1"/>
                </a:solidFill>
                <a:latin typeface="+mn-lt"/>
                <a:ea typeface="+mn-ea"/>
                <a:cs typeface="+mn-cs"/>
              </a:rPr>
              <a:t>What would be a better way to handle this next time? You are enabling them to self - generate the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THEN NOTICE IN RED. HERE IS WHERE YOU SHARE YOUR THOUGHTS AND OPINIONS. BECAUSE YOU’VE NOW UNCOVERED WHAT THEY KNOW AND WHAT THEY DON’T.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How do you feel about the quality of the questions shown here? </a:t>
            </a:r>
            <a:r>
              <a:rPr lang="en-US" sz="1200" b="0" i="0" u="none" strike="noStrike" kern="1200" baseline="0" dirty="0">
                <a:solidFill>
                  <a:schemeClr val="tx1"/>
                </a:solidFill>
                <a:latin typeface="+mn-lt"/>
                <a:ea typeface="+mn-ea"/>
                <a:cs typeface="+mn-cs"/>
              </a:rPr>
              <a:t>As you can see, there are several ways to facilitate an effective coaching session, just like there are several different ways to get from New York to California. You can fly, drive, sail, bike if you really want to. The point is you’ll eventually get to your destination. That’s why your people may come up with better solutions than you may have even thought about yourself. We just need to give them the opportunity to do so.</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Are we ready to move on?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a:p>
            <a:pPr eaLnBrk="1" hangingPunct="1">
              <a:lnSpc>
                <a:spcPct val="90000"/>
              </a:lnSpc>
              <a:defRPr/>
            </a:pPr>
            <a:endParaRPr lang="en-US" dirty="0"/>
          </a:p>
          <a:p>
            <a:pPr eaLnBrk="1" hangingPunct="1">
              <a:spcBef>
                <a:spcPct val="0"/>
              </a:spcBef>
              <a:defRPr/>
            </a:pPr>
            <a:endParaRPr lang="en-US" dirty="0"/>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8261063-5573-4597-9CB0-6DF42362E328}" type="slidenum">
              <a:rPr lang="en-US" sz="1200"/>
              <a:pPr algn="r" eaLnBrk="1" hangingPunct="1"/>
              <a:t>144</a:t>
            </a:fld>
            <a:endParaRPr lang="en-US" sz="1200" dirty="0"/>
          </a:p>
        </p:txBody>
      </p:sp>
    </p:spTree>
    <p:extLst>
      <p:ext uri="{BB962C8B-B14F-4D97-AF65-F5344CB8AC3E}">
        <p14:creationId xmlns:p14="http://schemas.microsoft.com/office/powerpoint/2010/main" val="249634060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endParaRPr lang="en-US" baseline="0" dirty="0"/>
          </a:p>
          <a:p>
            <a:r>
              <a:rPr lang="en-US" baseline="0" dirty="0"/>
              <a:t>Is there ever a time when you’re directive and it’s not a coaching moment?</a:t>
            </a:r>
          </a:p>
          <a:p>
            <a:r>
              <a:rPr lang="en-US" baseline="0" dirty="0"/>
              <a:t>The fan?</a:t>
            </a:r>
          </a:p>
          <a:p>
            <a:r>
              <a:rPr lang="en-US" baseline="0" dirty="0"/>
              <a:t>Prevace by saying, can I be a little crude. </a:t>
            </a:r>
          </a:p>
          <a:p>
            <a:endParaRPr lang="en-US" baseline="0" dirty="0"/>
          </a:p>
          <a:p>
            <a:r>
              <a:rPr lang="en-US" baseline="0" dirty="0"/>
              <a:t>When end quarter need to close deal and need it to hit your sales targets already missed the coaching moment. So just save the day and do post mortem.</a:t>
            </a:r>
          </a:p>
          <a:p>
            <a:r>
              <a:rPr lang="en-US" baseline="0" dirty="0"/>
              <a:t>How do you avoid missing the coaching moment. ABCs</a:t>
            </a:r>
          </a:p>
          <a:p>
            <a:r>
              <a:rPr lang="en-US" baseline="0" dirty="0"/>
              <a:t>It’s like selling, if you smoke out the objection up front you can do something about it. When you’re at the end of your sales cycle too late and that objection metasticisz like cander and already too late.</a:t>
            </a:r>
          </a:p>
          <a:p>
            <a:r>
              <a:rPr lang="en-US" baseline="0" dirty="0"/>
              <a:t>So when you say you don’t have tike to coach, if you coached consistently then you would be in these reactionary situations in the first place. </a:t>
            </a:r>
          </a:p>
          <a:p>
            <a:endParaRPr lang="en-US" baseline="0"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145</a:t>
            </a:fld>
            <a:endParaRPr lang="en-US" dirty="0"/>
          </a:p>
        </p:txBody>
      </p:sp>
    </p:spTree>
    <p:extLst>
      <p:ext uri="{BB962C8B-B14F-4D97-AF65-F5344CB8AC3E}">
        <p14:creationId xmlns:p14="http://schemas.microsoft.com/office/powerpoint/2010/main" val="60374506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itchFamily="34" charset="0"/>
              </a:rPr>
              <a:t>TIME: less than 1 minute. Go through quickly.</a:t>
            </a:r>
          </a:p>
          <a:p>
            <a:endParaRPr lang="en-US" altLang="en-US" b="1" dirty="0">
              <a:latin typeface="Arial" pitchFamily="34" charset="0"/>
            </a:endParaRPr>
          </a:p>
          <a:p>
            <a:r>
              <a:rPr lang="en-US" altLang="en-US" b="0" dirty="0">
                <a:latin typeface="Arial" pitchFamily="34" charset="0"/>
              </a:rPr>
              <a:t>Here’s your barometer to assess how effective your coaching really is. If you’re not experiencing these results from your coaching then you are not effectively and consistently coaching your people. </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700">
                <a:solidFill>
                  <a:schemeClr val="tx1"/>
                </a:solidFill>
                <a:latin typeface="Arial" pitchFamily="34" charset="0"/>
                <a:ea typeface="MS PGothic" pitchFamily="34" charset="-128"/>
              </a:defRPr>
            </a:lvl1pPr>
            <a:lvl2pPr marL="742950" indent="-285750" eaLnBrk="0" hangingPunct="0">
              <a:spcBef>
                <a:spcPct val="30000"/>
              </a:spcBef>
              <a:defRPr sz="1700">
                <a:solidFill>
                  <a:schemeClr val="tx1"/>
                </a:solidFill>
                <a:latin typeface="Arial" pitchFamily="34" charset="0"/>
                <a:ea typeface="MS PGothic" pitchFamily="34" charset="-128"/>
              </a:defRPr>
            </a:lvl2pPr>
            <a:lvl3pPr marL="1143000" indent="-228600" eaLnBrk="0" hangingPunct="0">
              <a:spcBef>
                <a:spcPct val="30000"/>
              </a:spcBef>
              <a:defRPr sz="1700">
                <a:solidFill>
                  <a:schemeClr val="tx1"/>
                </a:solidFill>
                <a:latin typeface="Arial" pitchFamily="34" charset="0"/>
                <a:ea typeface="ヒラギノ角ゴ Pro W3" charset="-128"/>
              </a:defRPr>
            </a:lvl3pPr>
            <a:lvl4pPr marL="1600200" indent="-228600" eaLnBrk="0" hangingPunct="0">
              <a:spcBef>
                <a:spcPct val="30000"/>
              </a:spcBef>
              <a:defRPr sz="1700">
                <a:solidFill>
                  <a:schemeClr val="tx1"/>
                </a:solidFill>
                <a:latin typeface="Arial" pitchFamily="34" charset="0"/>
                <a:ea typeface="ヒラギノ角ゴ Pro W3" charset="-128"/>
              </a:defRPr>
            </a:lvl4pPr>
            <a:lvl5pPr marL="2057400" indent="-228600" eaLnBrk="0" hangingPunct="0">
              <a:spcBef>
                <a:spcPct val="30000"/>
              </a:spcBef>
              <a:defRPr sz="17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7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7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7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700">
                <a:solidFill>
                  <a:schemeClr val="tx1"/>
                </a:solidFill>
                <a:latin typeface="Arial" pitchFamily="34" charset="0"/>
                <a:ea typeface="ヒラギノ角ゴ Pro W3" charset="-128"/>
              </a:defRPr>
            </a:lvl9pPr>
          </a:lstStyle>
          <a:p>
            <a:pPr eaLnBrk="1" hangingPunct="1">
              <a:spcBef>
                <a:spcPct val="0"/>
              </a:spcBef>
            </a:pPr>
            <a:fld id="{58675BA7-0C7E-42DC-AA1E-850A27F14D54}" type="slidenum">
              <a:rPr lang="en-US" altLang="en-US" sz="1200" smtClean="0">
                <a:ea typeface="ヒラギノ角ゴ Pro W3" charset="-128"/>
              </a:rPr>
              <a:pPr eaLnBrk="1" hangingPunct="1">
                <a:spcBef>
                  <a:spcPct val="0"/>
                </a:spcBef>
              </a:pPr>
              <a:t>146</a:t>
            </a:fld>
            <a:endParaRPr lang="en-US" altLang="en-US" sz="1200" dirty="0">
              <a:ea typeface="ヒラギノ角ゴ Pro W3" charset="-128"/>
            </a:endParaRPr>
          </a:p>
        </p:txBody>
      </p:sp>
    </p:spTree>
    <p:extLst>
      <p:ext uri="{BB962C8B-B14F-4D97-AF65-F5344CB8AC3E}">
        <p14:creationId xmlns:p14="http://schemas.microsoft.com/office/powerpoint/2010/main" val="379365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14</a:t>
            </a:fld>
            <a:endParaRPr lang="en-US" dirty="0"/>
          </a:p>
        </p:txBody>
      </p:sp>
    </p:spTree>
    <p:extLst>
      <p:ext uri="{BB962C8B-B14F-4D97-AF65-F5344CB8AC3E}">
        <p14:creationId xmlns:p14="http://schemas.microsoft.com/office/powerpoint/2010/main" val="37732795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9E0611-5ADC-4ACF-98A3-FD272496503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63228022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A62E7A6A-0A14-4116-8F8F-A29B8943E4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148</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52029221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A62E7A6A-0A14-4116-8F8F-A29B8943E4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149</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5849420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Show how typical manager makes Assumptions when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start with a </a:t>
            </a:r>
            <a:r>
              <a:rPr lang="en-US" sz="1200" b="1" i="0" u="none" strike="noStrike" kern="1200" baseline="0" dirty="0">
                <a:solidFill>
                  <a:schemeClr val="tx1"/>
                </a:solidFill>
                <a:latin typeface="+mn-lt"/>
                <a:ea typeface="+mn-ea"/>
                <a:cs typeface="+mn-cs"/>
              </a:rPr>
              <a:t>definition </a:t>
            </a:r>
            <a:r>
              <a:rPr lang="en-US" sz="1200" b="0" i="0" u="none" strike="noStrike" kern="1200" baseline="0" dirty="0">
                <a:solidFill>
                  <a:schemeClr val="tx1"/>
                </a:solidFill>
                <a:latin typeface="+mn-lt"/>
                <a:ea typeface="+mn-ea"/>
                <a:cs typeface="+mn-cs"/>
              </a:rPr>
              <a:t>of </a:t>
            </a:r>
            <a:r>
              <a:rPr lang="en-US" sz="1200" b="1" i="0" u="none" strike="noStrike" kern="1200" baseline="0" dirty="0">
                <a:solidFill>
                  <a:schemeClr val="tx1"/>
                </a:solidFill>
                <a:latin typeface="+mn-lt"/>
                <a:ea typeface="+mn-ea"/>
                <a:cs typeface="+mn-cs"/>
              </a:rPr>
              <a:t>Assumptions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How would you define “Assumption?” </a:t>
            </a:r>
          </a:p>
          <a:p>
            <a:r>
              <a:rPr lang="en-US" sz="1200" b="0" i="0" u="none" strike="noStrike" kern="1200" baseline="0" dirty="0">
                <a:solidFill>
                  <a:schemeClr val="tx1"/>
                </a:solidFill>
                <a:latin typeface="+mn-lt"/>
                <a:ea typeface="+mn-ea"/>
                <a:cs typeface="+mn-cs"/>
              </a:rPr>
              <a:t>o “Build out” the definition with the audience… </a:t>
            </a:r>
          </a:p>
          <a:p>
            <a:r>
              <a:rPr lang="en-US" sz="1200" b="0" i="0" u="none" strike="noStrike" kern="1200" baseline="0" dirty="0">
                <a:solidFill>
                  <a:schemeClr val="tx1"/>
                </a:solidFill>
                <a:latin typeface="+mn-lt"/>
                <a:ea typeface="+mn-ea"/>
                <a:cs typeface="+mn-cs"/>
              </a:rPr>
              <a:t>o If someone says </a:t>
            </a:r>
            <a:r>
              <a:rPr lang="en-US" sz="1200" b="0" i="1" u="none" strike="noStrike" kern="1200" baseline="0" dirty="0">
                <a:solidFill>
                  <a:schemeClr val="tx1"/>
                </a:solidFill>
                <a:latin typeface="+mn-lt"/>
                <a:ea typeface="+mn-ea"/>
                <a:cs typeface="+mn-cs"/>
              </a:rPr>
              <a:t>“Things you think are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Thank and then say, </a:t>
            </a:r>
            <a:r>
              <a:rPr lang="en-US" sz="1200" b="0" i="1" u="none" strike="noStrike" kern="1200" baseline="0" dirty="0">
                <a:solidFill>
                  <a:schemeClr val="tx1"/>
                </a:solidFill>
                <a:latin typeface="+mn-lt"/>
                <a:ea typeface="+mn-ea"/>
                <a:cs typeface="+mn-cs"/>
              </a:rPr>
              <a:t>“Let’s add to that…Based 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Opinions, knowledge, or experience… </a:t>
            </a:r>
          </a:p>
          <a:p>
            <a:r>
              <a:rPr lang="en-US" sz="1200" b="0" i="0" u="none" strike="noStrike" kern="1200" baseline="0" dirty="0">
                <a:solidFill>
                  <a:schemeClr val="tx1"/>
                </a:solidFill>
                <a:latin typeface="+mn-lt"/>
                <a:ea typeface="+mn-ea"/>
                <a:cs typeface="+mn-cs"/>
              </a:rPr>
              <a:t>o Thank and say, “Without what?” </a:t>
            </a:r>
          </a:p>
          <a:p>
            <a:r>
              <a:rPr lang="en-US" sz="1200" b="0" i="0" u="none" strike="noStrike" kern="1200" baseline="0" dirty="0">
                <a:solidFill>
                  <a:schemeClr val="tx1"/>
                </a:solidFill>
                <a:latin typeface="+mn-lt"/>
                <a:ea typeface="+mn-ea"/>
                <a:cs typeface="+mn-cs"/>
              </a:rPr>
              <a:t>o Validation </a:t>
            </a:r>
          </a:p>
          <a:p>
            <a:r>
              <a:rPr lang="en-US" sz="1200" b="0" i="0" u="none" strike="noStrike" kern="1200" baseline="0" dirty="0">
                <a:solidFill>
                  <a:schemeClr val="tx1"/>
                </a:solidFill>
                <a:latin typeface="+mn-lt"/>
                <a:ea typeface="+mn-ea"/>
                <a:cs typeface="+mn-cs"/>
              </a:rPr>
              <a:t>o “What’s another word for validation?” </a:t>
            </a:r>
          </a:p>
          <a:p>
            <a:r>
              <a:rPr lang="en-US" sz="1200" b="0" i="0" u="none" strike="noStrike" kern="1200" baseline="0" dirty="0">
                <a:solidFill>
                  <a:schemeClr val="tx1"/>
                </a:solidFill>
                <a:latin typeface="+mn-lt"/>
                <a:ea typeface="+mn-ea"/>
                <a:cs typeface="+mn-cs"/>
              </a:rPr>
              <a:t>o Facts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definition of Assumptions = </a:t>
            </a:r>
            <a:r>
              <a:rPr lang="en-US" sz="1200" b="1" i="0" u="none" strike="noStrike" kern="1200" baseline="0" dirty="0">
                <a:solidFill>
                  <a:schemeClr val="tx1"/>
                </a:solidFill>
                <a:latin typeface="+mn-lt"/>
                <a:ea typeface="+mn-ea"/>
                <a:cs typeface="+mn-cs"/>
              </a:rPr>
              <a:t>Things that we think are true, based on our experiences, without facts and evidence to support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But here’s the problem: </a:t>
            </a:r>
          </a:p>
          <a:p>
            <a:r>
              <a:rPr lang="en-US" sz="1200" b="0" i="0" u="none" strike="noStrike" kern="1200" baseline="0" dirty="0">
                <a:solidFill>
                  <a:schemeClr val="tx1"/>
                </a:solidFill>
                <a:latin typeface="+mn-lt"/>
                <a:ea typeface="+mn-ea"/>
                <a:cs typeface="+mn-cs"/>
              </a:rPr>
              <a:t>o Direct report says to you, </a:t>
            </a:r>
            <a:r>
              <a:rPr lang="en-US" sz="1200" b="0" i="1" u="none" strike="noStrike" kern="1200" baseline="0" dirty="0">
                <a:solidFill>
                  <a:schemeClr val="tx1"/>
                </a:solidFill>
                <a:latin typeface="+mn-lt"/>
                <a:ea typeface="+mn-ea"/>
                <a:cs typeface="+mn-cs"/>
              </a:rPr>
              <a:t>“I need your help…I’m in a competitive situation with a customer, need to make sure I position the right compelling event.”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Manager will think of a similar situation when they were selling, or something that happened with someone else on the team, and they’ll immediately say, </a:t>
            </a:r>
            <a:r>
              <a:rPr lang="en-US" sz="1200" b="0" i="1" u="none" strike="noStrike" kern="1200" baseline="0" dirty="0">
                <a:solidFill>
                  <a:schemeClr val="tx1"/>
                </a:solidFill>
                <a:latin typeface="+mn-lt"/>
                <a:ea typeface="+mn-ea"/>
                <a:cs typeface="+mn-cs"/>
              </a:rPr>
              <a:t>“Here’s what you need to do…”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They </a:t>
            </a:r>
            <a:r>
              <a:rPr lang="en-US" sz="1200" b="1" i="0" u="none" strike="noStrike" kern="1200" baseline="0" dirty="0">
                <a:solidFill>
                  <a:schemeClr val="tx1"/>
                </a:solidFill>
                <a:latin typeface="+mn-lt"/>
                <a:ea typeface="+mn-ea"/>
                <a:cs typeface="+mn-cs"/>
              </a:rPr>
              <a:t>never assessed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Instead, their assessment was filled with assumptions </a:t>
            </a:r>
          </a:p>
          <a:p>
            <a:r>
              <a:rPr lang="en-US" sz="1200" b="0" i="0" u="none" strike="noStrike" kern="1200" baseline="0" dirty="0">
                <a:solidFill>
                  <a:schemeClr val="tx1"/>
                </a:solidFill>
                <a:latin typeface="+mn-lt"/>
                <a:ea typeface="+mn-ea"/>
                <a:cs typeface="+mn-cs"/>
              </a:rPr>
              <a:t> If you’re </a:t>
            </a:r>
            <a:r>
              <a:rPr lang="en-US" sz="1200" b="1" i="0" u="none" strike="noStrike" kern="1200" baseline="0" dirty="0">
                <a:solidFill>
                  <a:schemeClr val="tx1"/>
                </a:solidFill>
                <a:latin typeface="+mn-lt"/>
                <a:ea typeface="+mn-ea"/>
                <a:cs typeface="+mn-cs"/>
              </a:rPr>
              <a:t>not asking questions</a:t>
            </a:r>
            <a:r>
              <a:rPr lang="en-US" sz="1200" b="0" i="0" u="none" strike="noStrike" kern="1200" baseline="0" dirty="0">
                <a:solidFill>
                  <a:schemeClr val="tx1"/>
                </a:solidFill>
                <a:latin typeface="+mn-lt"/>
                <a:ea typeface="+mn-ea"/>
                <a:cs typeface="+mn-cs"/>
              </a:rPr>
              <a:t>, you’re </a:t>
            </a:r>
            <a:r>
              <a:rPr lang="en-US" sz="1200" b="1" i="0" u="none" strike="noStrike" kern="1200" baseline="0" dirty="0">
                <a:solidFill>
                  <a:schemeClr val="tx1"/>
                </a:solidFill>
                <a:latin typeface="+mn-lt"/>
                <a:ea typeface="+mn-ea"/>
                <a:cs typeface="+mn-cs"/>
              </a:rPr>
              <a:t>assuming the facts to be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Assumptions will </a:t>
            </a:r>
            <a:r>
              <a:rPr lang="en-US" sz="1200" b="1" i="0" u="none" strike="noStrike" kern="1200" baseline="0" dirty="0">
                <a:solidFill>
                  <a:schemeClr val="tx1"/>
                </a:solidFill>
                <a:latin typeface="+mn-lt"/>
                <a:ea typeface="+mn-ea"/>
                <a:cs typeface="+mn-cs"/>
              </a:rPr>
              <a:t>sabotage </a:t>
            </a:r>
            <a:r>
              <a:rPr lang="en-US" sz="1200" b="0" i="0" u="none" strike="noStrike" kern="1200" baseline="0" dirty="0">
                <a:solidFill>
                  <a:schemeClr val="tx1"/>
                </a:solidFill>
                <a:latin typeface="+mn-lt"/>
                <a:ea typeface="+mn-ea"/>
                <a:cs typeface="+mn-cs"/>
              </a:rPr>
              <a:t>our conversations, relationships, efforts, sales </a:t>
            </a:r>
          </a:p>
          <a:p>
            <a:r>
              <a:rPr lang="en-US" sz="1200" b="0" i="0" u="none" strike="noStrike" kern="1200" baseline="0" dirty="0">
                <a:solidFill>
                  <a:schemeClr val="tx1"/>
                </a:solidFill>
                <a:latin typeface="+mn-lt"/>
                <a:ea typeface="+mn-ea"/>
                <a:cs typeface="+mn-cs"/>
              </a:rPr>
              <a:t> Assumptions are #1 reason for </a:t>
            </a:r>
            <a:r>
              <a:rPr lang="en-US" sz="1200" b="1" i="0" u="none" strike="noStrike" kern="1200" baseline="0" dirty="0">
                <a:solidFill>
                  <a:schemeClr val="tx1"/>
                </a:solidFill>
                <a:latin typeface="+mn-lt"/>
                <a:ea typeface="+mn-ea"/>
                <a:cs typeface="+mn-cs"/>
              </a:rPr>
              <a:t>forecast inaccuracy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assumptions do you make? </a:t>
            </a:r>
            <a:r>
              <a:rPr lang="en-US" u="sng" dirty="0"/>
              <a:t>Before we do an exercise to drive this home lets take a look at the following video</a:t>
            </a:r>
            <a:r>
              <a:rPr lang="en-US" u="sng" baseline="0" dirty="0"/>
              <a:t> a</a:t>
            </a:r>
            <a:r>
              <a:rPr lang="en-US" u="sng" dirty="0"/>
              <a:t>nd see how often we are victims of our own assumptions. </a:t>
            </a:r>
          </a:p>
          <a:p>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25BD6B-AA37-4EE6-BEDC-0699FC868B86}" type="slidenum">
              <a:rPr lang="en-US" smtClean="0">
                <a:latin typeface="Arial" pitchFamily="34" charset="0"/>
              </a:rPr>
              <a:pPr>
                <a:defRPr/>
              </a:pPr>
              <a:t>150</a:t>
            </a:fld>
            <a:endParaRPr lang="en-US" dirty="0">
              <a:latin typeface="Arial" pitchFamily="34" charset="0"/>
            </a:endParaRPr>
          </a:p>
        </p:txBody>
      </p:sp>
    </p:spTree>
    <p:extLst>
      <p:ext uri="{BB962C8B-B14F-4D97-AF65-F5344CB8AC3E}">
        <p14:creationId xmlns:p14="http://schemas.microsoft.com/office/powerpoint/2010/main" val="132405332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Show how typical manager makes Assumptions when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start with a </a:t>
            </a:r>
            <a:r>
              <a:rPr lang="en-US" sz="1200" b="1" i="0" u="none" strike="noStrike" kern="1200" baseline="0" dirty="0">
                <a:solidFill>
                  <a:schemeClr val="tx1"/>
                </a:solidFill>
                <a:latin typeface="+mn-lt"/>
                <a:ea typeface="+mn-ea"/>
                <a:cs typeface="+mn-cs"/>
              </a:rPr>
              <a:t>definition </a:t>
            </a:r>
            <a:r>
              <a:rPr lang="en-US" sz="1200" b="0" i="0" u="none" strike="noStrike" kern="1200" baseline="0" dirty="0">
                <a:solidFill>
                  <a:schemeClr val="tx1"/>
                </a:solidFill>
                <a:latin typeface="+mn-lt"/>
                <a:ea typeface="+mn-ea"/>
                <a:cs typeface="+mn-cs"/>
              </a:rPr>
              <a:t>of </a:t>
            </a:r>
            <a:r>
              <a:rPr lang="en-US" sz="1200" b="1" i="0" u="none" strike="noStrike" kern="1200" baseline="0" dirty="0">
                <a:solidFill>
                  <a:schemeClr val="tx1"/>
                </a:solidFill>
                <a:latin typeface="+mn-lt"/>
                <a:ea typeface="+mn-ea"/>
                <a:cs typeface="+mn-cs"/>
              </a:rPr>
              <a:t>Assumptions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How would you define “Assumption?” </a:t>
            </a:r>
          </a:p>
          <a:p>
            <a:r>
              <a:rPr lang="en-US" sz="1200" b="0" i="0" u="none" strike="noStrike" kern="1200" baseline="0" dirty="0">
                <a:solidFill>
                  <a:schemeClr val="tx1"/>
                </a:solidFill>
                <a:latin typeface="+mn-lt"/>
                <a:ea typeface="+mn-ea"/>
                <a:cs typeface="+mn-cs"/>
              </a:rPr>
              <a:t>o “Build out” the definition with the audience… </a:t>
            </a:r>
          </a:p>
          <a:p>
            <a:r>
              <a:rPr lang="en-US" sz="1200" b="0" i="0" u="none" strike="noStrike" kern="1200" baseline="0" dirty="0">
                <a:solidFill>
                  <a:schemeClr val="tx1"/>
                </a:solidFill>
                <a:latin typeface="+mn-lt"/>
                <a:ea typeface="+mn-ea"/>
                <a:cs typeface="+mn-cs"/>
              </a:rPr>
              <a:t>o If someone says </a:t>
            </a:r>
            <a:r>
              <a:rPr lang="en-US" sz="1200" b="0" i="1" u="none" strike="noStrike" kern="1200" baseline="0" dirty="0">
                <a:solidFill>
                  <a:schemeClr val="tx1"/>
                </a:solidFill>
                <a:latin typeface="+mn-lt"/>
                <a:ea typeface="+mn-ea"/>
                <a:cs typeface="+mn-cs"/>
              </a:rPr>
              <a:t>“Things you think are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Thank and then say, </a:t>
            </a:r>
            <a:r>
              <a:rPr lang="en-US" sz="1200" b="0" i="1" u="none" strike="noStrike" kern="1200" baseline="0" dirty="0">
                <a:solidFill>
                  <a:schemeClr val="tx1"/>
                </a:solidFill>
                <a:latin typeface="+mn-lt"/>
                <a:ea typeface="+mn-ea"/>
                <a:cs typeface="+mn-cs"/>
              </a:rPr>
              <a:t>“Let’s add to that…Based 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Opinions, knowledge, or experience… </a:t>
            </a:r>
          </a:p>
          <a:p>
            <a:r>
              <a:rPr lang="en-US" sz="1200" b="0" i="0" u="none" strike="noStrike" kern="1200" baseline="0" dirty="0">
                <a:solidFill>
                  <a:schemeClr val="tx1"/>
                </a:solidFill>
                <a:latin typeface="+mn-lt"/>
                <a:ea typeface="+mn-ea"/>
                <a:cs typeface="+mn-cs"/>
              </a:rPr>
              <a:t>o Thank and say, “Without what?” </a:t>
            </a:r>
          </a:p>
          <a:p>
            <a:r>
              <a:rPr lang="en-US" sz="1200" b="0" i="0" u="none" strike="noStrike" kern="1200" baseline="0" dirty="0">
                <a:solidFill>
                  <a:schemeClr val="tx1"/>
                </a:solidFill>
                <a:latin typeface="+mn-lt"/>
                <a:ea typeface="+mn-ea"/>
                <a:cs typeface="+mn-cs"/>
              </a:rPr>
              <a:t>o Validation </a:t>
            </a:r>
          </a:p>
          <a:p>
            <a:r>
              <a:rPr lang="en-US" sz="1200" b="0" i="0" u="none" strike="noStrike" kern="1200" baseline="0" dirty="0">
                <a:solidFill>
                  <a:schemeClr val="tx1"/>
                </a:solidFill>
                <a:latin typeface="+mn-lt"/>
                <a:ea typeface="+mn-ea"/>
                <a:cs typeface="+mn-cs"/>
              </a:rPr>
              <a:t>o “What’s another word for validation?” </a:t>
            </a:r>
          </a:p>
          <a:p>
            <a:r>
              <a:rPr lang="en-US" sz="1200" b="0" i="0" u="none" strike="noStrike" kern="1200" baseline="0" dirty="0">
                <a:solidFill>
                  <a:schemeClr val="tx1"/>
                </a:solidFill>
                <a:latin typeface="+mn-lt"/>
                <a:ea typeface="+mn-ea"/>
                <a:cs typeface="+mn-cs"/>
              </a:rPr>
              <a:t>o Facts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definition of Assumptions = </a:t>
            </a:r>
            <a:r>
              <a:rPr lang="en-US" sz="1200" b="1" i="0" u="none" strike="noStrike" kern="1200" baseline="0" dirty="0">
                <a:solidFill>
                  <a:schemeClr val="tx1"/>
                </a:solidFill>
                <a:latin typeface="+mn-lt"/>
                <a:ea typeface="+mn-ea"/>
                <a:cs typeface="+mn-cs"/>
              </a:rPr>
              <a:t>Things that we think are true, based on our experiences, without facts and evidence to support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But here’s the problem: </a:t>
            </a:r>
          </a:p>
          <a:p>
            <a:r>
              <a:rPr lang="en-US" sz="1200" b="0" i="0" u="none" strike="noStrike" kern="1200" baseline="0" dirty="0">
                <a:solidFill>
                  <a:schemeClr val="tx1"/>
                </a:solidFill>
                <a:latin typeface="+mn-lt"/>
                <a:ea typeface="+mn-ea"/>
                <a:cs typeface="+mn-cs"/>
              </a:rPr>
              <a:t>o Direct report says to you, </a:t>
            </a:r>
            <a:r>
              <a:rPr lang="en-US" sz="1200" b="0" i="1" u="none" strike="noStrike" kern="1200" baseline="0" dirty="0">
                <a:solidFill>
                  <a:schemeClr val="tx1"/>
                </a:solidFill>
                <a:latin typeface="+mn-lt"/>
                <a:ea typeface="+mn-ea"/>
                <a:cs typeface="+mn-cs"/>
              </a:rPr>
              <a:t>“I need your help…I’m in a competitive situation with a customer, need to make sure I position the right compelling event.”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Manager will think of a similar situation when they were selling, or something that happened with someone else on the team, and they’ll immediately say, </a:t>
            </a:r>
            <a:r>
              <a:rPr lang="en-US" sz="1200" b="0" i="1" u="none" strike="noStrike" kern="1200" baseline="0" dirty="0">
                <a:solidFill>
                  <a:schemeClr val="tx1"/>
                </a:solidFill>
                <a:latin typeface="+mn-lt"/>
                <a:ea typeface="+mn-ea"/>
                <a:cs typeface="+mn-cs"/>
              </a:rPr>
              <a:t>“Here’s what you need to do…”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They </a:t>
            </a:r>
            <a:r>
              <a:rPr lang="en-US" sz="1200" b="1" i="0" u="none" strike="noStrike" kern="1200" baseline="0" dirty="0">
                <a:solidFill>
                  <a:schemeClr val="tx1"/>
                </a:solidFill>
                <a:latin typeface="+mn-lt"/>
                <a:ea typeface="+mn-ea"/>
                <a:cs typeface="+mn-cs"/>
              </a:rPr>
              <a:t>never assessed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Instead, their assessment was filled with assumptions </a:t>
            </a:r>
          </a:p>
          <a:p>
            <a:r>
              <a:rPr lang="en-US" sz="1200" b="0" i="0" u="none" strike="noStrike" kern="1200" baseline="0" dirty="0">
                <a:solidFill>
                  <a:schemeClr val="tx1"/>
                </a:solidFill>
                <a:latin typeface="+mn-lt"/>
                <a:ea typeface="+mn-ea"/>
                <a:cs typeface="+mn-cs"/>
              </a:rPr>
              <a:t> If you’re </a:t>
            </a:r>
            <a:r>
              <a:rPr lang="en-US" sz="1200" b="1" i="0" u="none" strike="noStrike" kern="1200" baseline="0" dirty="0">
                <a:solidFill>
                  <a:schemeClr val="tx1"/>
                </a:solidFill>
                <a:latin typeface="+mn-lt"/>
                <a:ea typeface="+mn-ea"/>
                <a:cs typeface="+mn-cs"/>
              </a:rPr>
              <a:t>not asking questions</a:t>
            </a:r>
            <a:r>
              <a:rPr lang="en-US" sz="1200" b="0" i="0" u="none" strike="noStrike" kern="1200" baseline="0" dirty="0">
                <a:solidFill>
                  <a:schemeClr val="tx1"/>
                </a:solidFill>
                <a:latin typeface="+mn-lt"/>
                <a:ea typeface="+mn-ea"/>
                <a:cs typeface="+mn-cs"/>
              </a:rPr>
              <a:t>, you’re </a:t>
            </a:r>
            <a:r>
              <a:rPr lang="en-US" sz="1200" b="1" i="0" u="none" strike="noStrike" kern="1200" baseline="0" dirty="0">
                <a:solidFill>
                  <a:schemeClr val="tx1"/>
                </a:solidFill>
                <a:latin typeface="+mn-lt"/>
                <a:ea typeface="+mn-ea"/>
                <a:cs typeface="+mn-cs"/>
              </a:rPr>
              <a:t>assuming the facts to be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Assumptions will </a:t>
            </a:r>
            <a:r>
              <a:rPr lang="en-US" sz="1200" b="1" i="0" u="none" strike="noStrike" kern="1200" baseline="0" dirty="0">
                <a:solidFill>
                  <a:schemeClr val="tx1"/>
                </a:solidFill>
                <a:latin typeface="+mn-lt"/>
                <a:ea typeface="+mn-ea"/>
                <a:cs typeface="+mn-cs"/>
              </a:rPr>
              <a:t>sabotage </a:t>
            </a:r>
            <a:r>
              <a:rPr lang="en-US" sz="1200" b="0" i="0" u="none" strike="noStrike" kern="1200" baseline="0" dirty="0">
                <a:solidFill>
                  <a:schemeClr val="tx1"/>
                </a:solidFill>
                <a:latin typeface="+mn-lt"/>
                <a:ea typeface="+mn-ea"/>
                <a:cs typeface="+mn-cs"/>
              </a:rPr>
              <a:t>our conversations, relationships, efforts, sales </a:t>
            </a:r>
          </a:p>
          <a:p>
            <a:r>
              <a:rPr lang="en-US" sz="1200" b="0" i="0" u="none" strike="noStrike" kern="1200" baseline="0" dirty="0">
                <a:solidFill>
                  <a:schemeClr val="tx1"/>
                </a:solidFill>
                <a:latin typeface="+mn-lt"/>
                <a:ea typeface="+mn-ea"/>
                <a:cs typeface="+mn-cs"/>
              </a:rPr>
              <a:t> Assumptions are #1 reason for </a:t>
            </a:r>
            <a:r>
              <a:rPr lang="en-US" sz="1200" b="1" i="0" u="none" strike="noStrike" kern="1200" baseline="0" dirty="0">
                <a:solidFill>
                  <a:schemeClr val="tx1"/>
                </a:solidFill>
                <a:latin typeface="+mn-lt"/>
                <a:ea typeface="+mn-ea"/>
                <a:cs typeface="+mn-cs"/>
              </a:rPr>
              <a:t>forecast inaccuracy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assumptions do you make? </a:t>
            </a:r>
            <a:r>
              <a:rPr lang="en-US" u="sng" dirty="0"/>
              <a:t>Before we do an exercise to drive this home lets take a look at the following video</a:t>
            </a:r>
            <a:r>
              <a:rPr lang="en-US" u="sng" baseline="0" dirty="0"/>
              <a:t> a</a:t>
            </a:r>
            <a:r>
              <a:rPr lang="en-US" u="sng" dirty="0"/>
              <a:t>nd see how often we are victims of our own assumptions. </a:t>
            </a:r>
          </a:p>
          <a:p>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25BD6B-AA37-4EE6-BEDC-0699FC868B86}" type="slidenum">
              <a:rPr lang="en-US" smtClean="0">
                <a:latin typeface="Arial" pitchFamily="34" charset="0"/>
              </a:rPr>
              <a:pPr>
                <a:defRPr/>
              </a:pPr>
              <a:t>151</a:t>
            </a:fld>
            <a:endParaRPr lang="en-US" dirty="0">
              <a:latin typeface="Arial" pitchFamily="34" charset="0"/>
            </a:endParaRPr>
          </a:p>
        </p:txBody>
      </p:sp>
    </p:spTree>
    <p:extLst>
      <p:ext uri="{BB962C8B-B14F-4D97-AF65-F5344CB8AC3E}">
        <p14:creationId xmlns:p14="http://schemas.microsoft.com/office/powerpoint/2010/main" val="381769460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Show how typical manager makes Assumptions when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start with a </a:t>
            </a:r>
            <a:r>
              <a:rPr lang="en-US" sz="1200" b="1" i="0" u="none" strike="noStrike" kern="1200" baseline="0" dirty="0">
                <a:solidFill>
                  <a:schemeClr val="tx1"/>
                </a:solidFill>
                <a:latin typeface="+mn-lt"/>
                <a:ea typeface="+mn-ea"/>
                <a:cs typeface="+mn-cs"/>
              </a:rPr>
              <a:t>definition </a:t>
            </a:r>
            <a:r>
              <a:rPr lang="en-US" sz="1200" b="0" i="0" u="none" strike="noStrike" kern="1200" baseline="0" dirty="0">
                <a:solidFill>
                  <a:schemeClr val="tx1"/>
                </a:solidFill>
                <a:latin typeface="+mn-lt"/>
                <a:ea typeface="+mn-ea"/>
                <a:cs typeface="+mn-cs"/>
              </a:rPr>
              <a:t>of </a:t>
            </a:r>
            <a:r>
              <a:rPr lang="en-US" sz="1200" b="1" i="0" u="none" strike="noStrike" kern="1200" baseline="0" dirty="0">
                <a:solidFill>
                  <a:schemeClr val="tx1"/>
                </a:solidFill>
                <a:latin typeface="+mn-lt"/>
                <a:ea typeface="+mn-ea"/>
                <a:cs typeface="+mn-cs"/>
              </a:rPr>
              <a:t>Assumptions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How would you define “Assumption?” </a:t>
            </a:r>
          </a:p>
          <a:p>
            <a:r>
              <a:rPr lang="en-US" sz="1200" b="0" i="0" u="none" strike="noStrike" kern="1200" baseline="0" dirty="0">
                <a:solidFill>
                  <a:schemeClr val="tx1"/>
                </a:solidFill>
                <a:latin typeface="+mn-lt"/>
                <a:ea typeface="+mn-ea"/>
                <a:cs typeface="+mn-cs"/>
              </a:rPr>
              <a:t>o “Build out” the definition with the audience… </a:t>
            </a:r>
          </a:p>
          <a:p>
            <a:r>
              <a:rPr lang="en-US" sz="1200" b="0" i="0" u="none" strike="noStrike" kern="1200" baseline="0" dirty="0">
                <a:solidFill>
                  <a:schemeClr val="tx1"/>
                </a:solidFill>
                <a:latin typeface="+mn-lt"/>
                <a:ea typeface="+mn-ea"/>
                <a:cs typeface="+mn-cs"/>
              </a:rPr>
              <a:t>o If someone says </a:t>
            </a:r>
            <a:r>
              <a:rPr lang="en-US" sz="1200" b="0" i="1" u="none" strike="noStrike" kern="1200" baseline="0" dirty="0">
                <a:solidFill>
                  <a:schemeClr val="tx1"/>
                </a:solidFill>
                <a:latin typeface="+mn-lt"/>
                <a:ea typeface="+mn-ea"/>
                <a:cs typeface="+mn-cs"/>
              </a:rPr>
              <a:t>“Things you think are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Thank and then say, </a:t>
            </a:r>
            <a:r>
              <a:rPr lang="en-US" sz="1200" b="0" i="1" u="none" strike="noStrike" kern="1200" baseline="0" dirty="0">
                <a:solidFill>
                  <a:schemeClr val="tx1"/>
                </a:solidFill>
                <a:latin typeface="+mn-lt"/>
                <a:ea typeface="+mn-ea"/>
                <a:cs typeface="+mn-cs"/>
              </a:rPr>
              <a:t>“Let’s add to that…Based 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Opinions, knowledge, or experience… </a:t>
            </a:r>
          </a:p>
          <a:p>
            <a:r>
              <a:rPr lang="en-US" sz="1200" b="0" i="0" u="none" strike="noStrike" kern="1200" baseline="0" dirty="0">
                <a:solidFill>
                  <a:schemeClr val="tx1"/>
                </a:solidFill>
                <a:latin typeface="+mn-lt"/>
                <a:ea typeface="+mn-ea"/>
                <a:cs typeface="+mn-cs"/>
              </a:rPr>
              <a:t>o Thank and say, “Without what?” </a:t>
            </a:r>
          </a:p>
          <a:p>
            <a:r>
              <a:rPr lang="en-US" sz="1200" b="0" i="0" u="none" strike="noStrike" kern="1200" baseline="0" dirty="0">
                <a:solidFill>
                  <a:schemeClr val="tx1"/>
                </a:solidFill>
                <a:latin typeface="+mn-lt"/>
                <a:ea typeface="+mn-ea"/>
                <a:cs typeface="+mn-cs"/>
              </a:rPr>
              <a:t>o Validation </a:t>
            </a:r>
          </a:p>
          <a:p>
            <a:r>
              <a:rPr lang="en-US" sz="1200" b="0" i="0" u="none" strike="noStrike" kern="1200" baseline="0" dirty="0">
                <a:solidFill>
                  <a:schemeClr val="tx1"/>
                </a:solidFill>
                <a:latin typeface="+mn-lt"/>
                <a:ea typeface="+mn-ea"/>
                <a:cs typeface="+mn-cs"/>
              </a:rPr>
              <a:t>o “What’s another word for validation?” </a:t>
            </a:r>
          </a:p>
          <a:p>
            <a:r>
              <a:rPr lang="en-US" sz="1200" b="0" i="0" u="none" strike="noStrike" kern="1200" baseline="0" dirty="0">
                <a:solidFill>
                  <a:schemeClr val="tx1"/>
                </a:solidFill>
                <a:latin typeface="+mn-lt"/>
                <a:ea typeface="+mn-ea"/>
                <a:cs typeface="+mn-cs"/>
              </a:rPr>
              <a:t>o Facts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definition of Assumptions = </a:t>
            </a:r>
            <a:r>
              <a:rPr lang="en-US" sz="1200" b="1" i="0" u="none" strike="noStrike" kern="1200" baseline="0" dirty="0">
                <a:solidFill>
                  <a:schemeClr val="tx1"/>
                </a:solidFill>
                <a:latin typeface="+mn-lt"/>
                <a:ea typeface="+mn-ea"/>
                <a:cs typeface="+mn-cs"/>
              </a:rPr>
              <a:t>Things that we think are true, based on our experiences, without facts and evidence to support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But here’s the problem: </a:t>
            </a:r>
          </a:p>
          <a:p>
            <a:r>
              <a:rPr lang="en-US" sz="1200" b="0" i="0" u="none" strike="noStrike" kern="1200" baseline="0" dirty="0">
                <a:solidFill>
                  <a:schemeClr val="tx1"/>
                </a:solidFill>
                <a:latin typeface="+mn-lt"/>
                <a:ea typeface="+mn-ea"/>
                <a:cs typeface="+mn-cs"/>
              </a:rPr>
              <a:t>o Direct report says to you, </a:t>
            </a:r>
            <a:r>
              <a:rPr lang="en-US" sz="1200" b="0" i="1" u="none" strike="noStrike" kern="1200" baseline="0" dirty="0">
                <a:solidFill>
                  <a:schemeClr val="tx1"/>
                </a:solidFill>
                <a:latin typeface="+mn-lt"/>
                <a:ea typeface="+mn-ea"/>
                <a:cs typeface="+mn-cs"/>
              </a:rPr>
              <a:t>“I need your help…I’m in a competitive situation with a customer, need to make sure I position the right compelling event.”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Manager will think of a similar situation when they were selling, or something that happened with someone else on the team, and they’ll immediately say, </a:t>
            </a:r>
            <a:r>
              <a:rPr lang="en-US" sz="1200" b="0" i="1" u="none" strike="noStrike" kern="1200" baseline="0" dirty="0">
                <a:solidFill>
                  <a:schemeClr val="tx1"/>
                </a:solidFill>
                <a:latin typeface="+mn-lt"/>
                <a:ea typeface="+mn-ea"/>
                <a:cs typeface="+mn-cs"/>
              </a:rPr>
              <a:t>“Here’s what you need to do…”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They </a:t>
            </a:r>
            <a:r>
              <a:rPr lang="en-US" sz="1200" b="1" i="0" u="none" strike="noStrike" kern="1200" baseline="0" dirty="0">
                <a:solidFill>
                  <a:schemeClr val="tx1"/>
                </a:solidFill>
                <a:latin typeface="+mn-lt"/>
                <a:ea typeface="+mn-ea"/>
                <a:cs typeface="+mn-cs"/>
              </a:rPr>
              <a:t>never assessed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Instead, their assessment was filled with assumptions </a:t>
            </a:r>
          </a:p>
          <a:p>
            <a:r>
              <a:rPr lang="en-US" sz="1200" b="0" i="0" u="none" strike="noStrike" kern="1200" baseline="0" dirty="0">
                <a:solidFill>
                  <a:schemeClr val="tx1"/>
                </a:solidFill>
                <a:latin typeface="+mn-lt"/>
                <a:ea typeface="+mn-ea"/>
                <a:cs typeface="+mn-cs"/>
              </a:rPr>
              <a:t> If you’re </a:t>
            </a:r>
            <a:r>
              <a:rPr lang="en-US" sz="1200" b="1" i="0" u="none" strike="noStrike" kern="1200" baseline="0" dirty="0">
                <a:solidFill>
                  <a:schemeClr val="tx1"/>
                </a:solidFill>
                <a:latin typeface="+mn-lt"/>
                <a:ea typeface="+mn-ea"/>
                <a:cs typeface="+mn-cs"/>
              </a:rPr>
              <a:t>not asking questions</a:t>
            </a:r>
            <a:r>
              <a:rPr lang="en-US" sz="1200" b="0" i="0" u="none" strike="noStrike" kern="1200" baseline="0" dirty="0">
                <a:solidFill>
                  <a:schemeClr val="tx1"/>
                </a:solidFill>
                <a:latin typeface="+mn-lt"/>
                <a:ea typeface="+mn-ea"/>
                <a:cs typeface="+mn-cs"/>
              </a:rPr>
              <a:t>, you’re </a:t>
            </a:r>
            <a:r>
              <a:rPr lang="en-US" sz="1200" b="1" i="0" u="none" strike="noStrike" kern="1200" baseline="0" dirty="0">
                <a:solidFill>
                  <a:schemeClr val="tx1"/>
                </a:solidFill>
                <a:latin typeface="+mn-lt"/>
                <a:ea typeface="+mn-ea"/>
                <a:cs typeface="+mn-cs"/>
              </a:rPr>
              <a:t>assuming the facts to be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Assumptions will </a:t>
            </a:r>
            <a:r>
              <a:rPr lang="en-US" sz="1200" b="1" i="0" u="none" strike="noStrike" kern="1200" baseline="0" dirty="0">
                <a:solidFill>
                  <a:schemeClr val="tx1"/>
                </a:solidFill>
                <a:latin typeface="+mn-lt"/>
                <a:ea typeface="+mn-ea"/>
                <a:cs typeface="+mn-cs"/>
              </a:rPr>
              <a:t>sabotage </a:t>
            </a:r>
            <a:r>
              <a:rPr lang="en-US" sz="1200" b="0" i="0" u="none" strike="noStrike" kern="1200" baseline="0" dirty="0">
                <a:solidFill>
                  <a:schemeClr val="tx1"/>
                </a:solidFill>
                <a:latin typeface="+mn-lt"/>
                <a:ea typeface="+mn-ea"/>
                <a:cs typeface="+mn-cs"/>
              </a:rPr>
              <a:t>our conversations, relationships, efforts, sales </a:t>
            </a:r>
          </a:p>
          <a:p>
            <a:r>
              <a:rPr lang="en-US" sz="1200" b="0" i="0" u="none" strike="noStrike" kern="1200" baseline="0" dirty="0">
                <a:solidFill>
                  <a:schemeClr val="tx1"/>
                </a:solidFill>
                <a:latin typeface="+mn-lt"/>
                <a:ea typeface="+mn-ea"/>
                <a:cs typeface="+mn-cs"/>
              </a:rPr>
              <a:t> Assumptions are #1 reason for </a:t>
            </a:r>
            <a:r>
              <a:rPr lang="en-US" sz="1200" b="1" i="0" u="none" strike="noStrike" kern="1200" baseline="0" dirty="0">
                <a:solidFill>
                  <a:schemeClr val="tx1"/>
                </a:solidFill>
                <a:latin typeface="+mn-lt"/>
                <a:ea typeface="+mn-ea"/>
                <a:cs typeface="+mn-cs"/>
              </a:rPr>
              <a:t>forecast inaccuracy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assumptions do you make? </a:t>
            </a:r>
            <a:r>
              <a:rPr lang="en-US" u="sng" dirty="0"/>
              <a:t>Before we do an exercise to drive this home lets take a look at the following video</a:t>
            </a:r>
            <a:r>
              <a:rPr lang="en-US" u="sng" baseline="0" dirty="0"/>
              <a:t> a</a:t>
            </a:r>
            <a:r>
              <a:rPr lang="en-US" u="sng" dirty="0"/>
              <a:t>nd see how often we are victims of our own assumptions. </a:t>
            </a:r>
          </a:p>
          <a:p>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25BD6B-AA37-4EE6-BEDC-0699FC868B86}" type="slidenum">
              <a:rPr lang="en-US" smtClean="0">
                <a:latin typeface="Arial" pitchFamily="34" charset="0"/>
              </a:rPr>
              <a:pPr>
                <a:defRPr/>
              </a:pPr>
              <a:t>152</a:t>
            </a:fld>
            <a:endParaRPr lang="en-US" dirty="0">
              <a:latin typeface="Arial" pitchFamily="34" charset="0"/>
            </a:endParaRPr>
          </a:p>
        </p:txBody>
      </p:sp>
    </p:spTree>
    <p:extLst>
      <p:ext uri="{BB962C8B-B14F-4D97-AF65-F5344CB8AC3E}">
        <p14:creationId xmlns:p14="http://schemas.microsoft.com/office/powerpoint/2010/main" val="213502203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E950EB1-6FDC-4BCF-A609-207F8D67C312}" type="slidenum">
              <a:rPr lang="en-US" smtClean="0"/>
              <a:pPr>
                <a:defRPr/>
              </a:pPr>
              <a:t>153</a:t>
            </a:fld>
            <a:endParaRPr lang="en-US" dirty="0"/>
          </a:p>
        </p:txBody>
      </p:sp>
    </p:spTree>
    <p:extLst>
      <p:ext uri="{BB962C8B-B14F-4D97-AF65-F5344CB8AC3E}">
        <p14:creationId xmlns:p14="http://schemas.microsoft.com/office/powerpoint/2010/main" val="415532415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sng" strike="noStrike" kern="1200" baseline="0" dirty="0">
                <a:solidFill>
                  <a:schemeClr val="tx1"/>
                </a:solidFill>
                <a:latin typeface="+mn-lt"/>
                <a:ea typeface="+mn-ea"/>
                <a:cs typeface="+mn-cs"/>
              </a:rPr>
              <a:t>Recap video:</a:t>
            </a:r>
          </a:p>
          <a:p>
            <a:endParaRPr lang="en-US" sz="1200" b="0"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Key Points: </a:t>
            </a:r>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 It’s </a:t>
            </a:r>
            <a:r>
              <a:rPr lang="en-US" sz="1200" b="1" i="0" u="sng" strike="noStrike" kern="1200" baseline="0" dirty="0">
                <a:solidFill>
                  <a:schemeClr val="tx1"/>
                </a:solidFill>
                <a:latin typeface="+mn-lt"/>
                <a:ea typeface="+mn-ea"/>
                <a:cs typeface="+mn-cs"/>
              </a:rPr>
              <a:t>easy to miss something you’re not looking for </a:t>
            </a:r>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 Assessing is more challenging than you may think </a:t>
            </a:r>
          </a:p>
          <a:p>
            <a:r>
              <a:rPr lang="en-US" sz="1200" b="0" i="0" u="sng" strike="noStrike" kern="1200" baseline="0" dirty="0">
                <a:solidFill>
                  <a:schemeClr val="tx1"/>
                </a:solidFill>
                <a:latin typeface="+mn-lt"/>
                <a:ea typeface="+mn-ea"/>
                <a:cs typeface="+mn-cs"/>
              </a:rPr>
              <a:t>When we aren’t paying attention it’s easy to miss out on observing certain things that can be leveraged as coaching moments and developmental opportunities. </a:t>
            </a:r>
          </a:p>
          <a:p>
            <a:endParaRPr lang="en-US" sz="1200" b="0"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Transition</a:t>
            </a:r>
            <a:r>
              <a:rPr lang="en-US" sz="1200" b="0" i="0" u="sng" strike="noStrike" kern="1200" baseline="0" dirty="0">
                <a:solidFill>
                  <a:schemeClr val="tx1"/>
                </a:solidFill>
                <a:latin typeface="+mn-lt"/>
                <a:ea typeface="+mn-ea"/>
                <a:cs typeface="+mn-cs"/>
              </a:rPr>
              <a:t>: </a:t>
            </a:r>
          </a:p>
          <a:p>
            <a:r>
              <a:rPr lang="en-US" sz="1200" b="0" i="0" u="sng" strike="noStrike" kern="1200" baseline="0" dirty="0">
                <a:solidFill>
                  <a:schemeClr val="tx1"/>
                </a:solidFill>
                <a:latin typeface="+mn-lt"/>
                <a:ea typeface="+mn-ea"/>
                <a:cs typeface="+mn-cs"/>
              </a:rPr>
              <a:t> </a:t>
            </a:r>
            <a:r>
              <a:rPr lang="en-US" sz="1200" b="1" i="1" u="sng" strike="noStrike" kern="1200" baseline="0" dirty="0">
                <a:solidFill>
                  <a:schemeClr val="tx1"/>
                </a:solidFill>
                <a:latin typeface="+mn-lt"/>
                <a:ea typeface="+mn-ea"/>
                <a:cs typeface="+mn-cs"/>
              </a:rPr>
              <a:t>Let’s see the role Assumptions play in our day… </a:t>
            </a:r>
            <a:endParaRPr lang="en-US" sz="1200" b="0" i="0" u="sng"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10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 </a:t>
            </a:r>
            <a:r>
              <a:rPr lang="en-US" sz="1200" b="0" i="1" u="none" strike="noStrike" kern="1200" baseline="0" dirty="0">
                <a:solidFill>
                  <a:schemeClr val="tx1"/>
                </a:solidFill>
                <a:latin typeface="+mn-lt"/>
                <a:ea typeface="+mn-ea"/>
                <a:cs typeface="+mn-cs"/>
              </a:rPr>
              <a:t>Recognize Assumptions in daily communication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do a </a:t>
            </a:r>
            <a:r>
              <a:rPr lang="en-US" sz="1200" b="1" i="0" u="none" strike="noStrike" kern="1200" baseline="0" dirty="0">
                <a:solidFill>
                  <a:schemeClr val="tx1"/>
                </a:solidFill>
                <a:latin typeface="+mn-lt"/>
                <a:ea typeface="+mn-ea"/>
                <a:cs typeface="+mn-cs"/>
              </a:rPr>
              <a:t>group exercise </a:t>
            </a:r>
            <a:r>
              <a:rPr lang="en-US" sz="1200" b="0" i="0" u="none" strike="noStrike" kern="1200" baseline="0" dirty="0">
                <a:solidFill>
                  <a:schemeClr val="tx1"/>
                </a:solidFill>
                <a:latin typeface="+mn-lt"/>
                <a:ea typeface="+mn-ea"/>
                <a:cs typeface="+mn-cs"/>
              </a:rPr>
              <a:t>to help us recognize how often assumptions are a part of our daily communication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Scenario: (read slide) </a:t>
            </a:r>
          </a:p>
          <a:p>
            <a:r>
              <a:rPr lang="en-US" sz="1200" b="0" i="0" u="none" strike="noStrike" kern="1200" baseline="0" dirty="0">
                <a:solidFill>
                  <a:schemeClr val="tx1"/>
                </a:solidFill>
                <a:latin typeface="+mn-lt"/>
                <a:ea typeface="+mn-ea"/>
                <a:cs typeface="+mn-cs"/>
              </a:rPr>
              <a:t>o You’re conducting a deal / forecast review with one of your people </a:t>
            </a:r>
          </a:p>
          <a:p>
            <a:r>
              <a:rPr lang="en-US" sz="1200" b="0" i="0" u="none" strike="noStrike" kern="1200" baseline="0" dirty="0">
                <a:solidFill>
                  <a:schemeClr val="tx1"/>
                </a:solidFill>
                <a:latin typeface="+mn-lt"/>
                <a:ea typeface="+mn-ea"/>
                <a:cs typeface="+mn-cs"/>
              </a:rPr>
              <a:t>o When discussing a specific account, you advise the person to take the following action: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“Go ahead and call the customer and share with them a compelling case as to why they should buy from us.”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Make a list of how many potential assumptions the manager is making in just this one statement. Not just list the number of assumption but the actual assumption you notice. Here’s a hint. Take the phrase, and break each portion of the sentence down to challenge what every word actually means. Don’t assume that each word has the same meaning to others as it does to you! That’s an assumption!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 easel, they should be listing assumptions, such as: </a:t>
            </a:r>
          </a:p>
          <a:p>
            <a:r>
              <a:rPr lang="en-US" sz="1200" b="0" i="0" u="none" strike="noStrike" kern="1200" baseline="0" dirty="0">
                <a:solidFill>
                  <a:schemeClr val="tx1"/>
                </a:solidFill>
                <a:latin typeface="+mn-lt"/>
                <a:ea typeface="+mn-ea"/>
                <a:cs typeface="+mn-cs"/>
              </a:rPr>
              <a:t>o Who’s the customer? </a:t>
            </a:r>
          </a:p>
          <a:p>
            <a:r>
              <a:rPr lang="en-US" sz="1200" b="0" i="0" u="none" strike="noStrike" kern="1200" baseline="0" dirty="0">
                <a:solidFill>
                  <a:schemeClr val="tx1"/>
                </a:solidFill>
                <a:latin typeface="+mn-lt"/>
                <a:ea typeface="+mn-ea"/>
                <a:cs typeface="+mn-cs"/>
              </a:rPr>
              <a:t>o How many customers are involved? </a:t>
            </a:r>
          </a:p>
          <a:p>
            <a:r>
              <a:rPr lang="en-US" sz="1200" b="0" i="0" u="none" strike="noStrike" kern="1200" baseline="0" dirty="0">
                <a:solidFill>
                  <a:schemeClr val="tx1"/>
                </a:solidFill>
                <a:latin typeface="+mn-lt"/>
                <a:ea typeface="+mn-ea"/>
                <a:cs typeface="+mn-cs"/>
              </a:rPr>
              <a:t>o How many decision makers? </a:t>
            </a:r>
          </a:p>
          <a:p>
            <a:r>
              <a:rPr lang="en-US" sz="1200" b="0" i="0" u="none" strike="noStrike" kern="1200" baseline="0" dirty="0">
                <a:solidFill>
                  <a:schemeClr val="tx1"/>
                </a:solidFill>
                <a:latin typeface="+mn-lt"/>
                <a:ea typeface="+mn-ea"/>
                <a:cs typeface="+mn-cs"/>
              </a:rPr>
              <a:t>o Is it a customer or an advocate? </a:t>
            </a:r>
          </a:p>
          <a:p>
            <a:r>
              <a:rPr lang="en-US" sz="1200" b="0" i="0" u="none" strike="noStrike" kern="1200" baseline="0" dirty="0">
                <a:solidFill>
                  <a:schemeClr val="tx1"/>
                </a:solidFill>
                <a:latin typeface="+mn-lt"/>
                <a:ea typeface="+mn-ea"/>
                <a:cs typeface="+mn-cs"/>
              </a:rPr>
              <a:t>o What does share mean? PowerPoint / On-site / Phone? </a:t>
            </a:r>
          </a:p>
          <a:p>
            <a:r>
              <a:rPr lang="en-US" sz="1200" b="0" i="0" u="none" strike="noStrike" kern="1200" baseline="0" dirty="0">
                <a:solidFill>
                  <a:schemeClr val="tx1"/>
                </a:solidFill>
                <a:latin typeface="+mn-lt"/>
                <a:ea typeface="+mn-ea"/>
                <a:cs typeface="+mn-cs"/>
              </a:rPr>
              <a:t>o What makes a case compelling? </a:t>
            </a:r>
          </a:p>
          <a:p>
            <a:r>
              <a:rPr lang="en-US" sz="1200" b="0" i="0" u="none" strike="noStrike" kern="1200" baseline="0" dirty="0">
                <a:solidFill>
                  <a:schemeClr val="tx1"/>
                </a:solidFill>
                <a:latin typeface="+mn-lt"/>
                <a:ea typeface="+mn-ea"/>
                <a:cs typeface="+mn-cs"/>
              </a:rPr>
              <a:t>o How do we know they WANT to buy from us? </a:t>
            </a:r>
          </a:p>
          <a:p>
            <a:r>
              <a:rPr lang="en-US" sz="1200" b="0" i="0" u="none" strike="noStrike" kern="1200" baseline="0" dirty="0">
                <a:solidFill>
                  <a:schemeClr val="tx1"/>
                </a:solidFill>
                <a:latin typeface="+mn-lt"/>
                <a:ea typeface="+mn-ea"/>
                <a:cs typeface="+mn-cs"/>
              </a:rPr>
              <a:t>o Should they buy from us? </a:t>
            </a:r>
          </a:p>
          <a:p>
            <a:r>
              <a:rPr lang="en-US" sz="1200" b="0" i="0" u="none" strike="noStrike" kern="1200" baseline="0" dirty="0">
                <a:solidFill>
                  <a:schemeClr val="tx1"/>
                </a:solidFill>
                <a:latin typeface="+mn-lt"/>
                <a:ea typeface="+mn-ea"/>
                <a:cs typeface="+mn-cs"/>
              </a:rPr>
              <a:t>o Are they a good fit for our organization? </a:t>
            </a:r>
          </a:p>
          <a:p>
            <a:r>
              <a:rPr lang="en-US" sz="1200" b="0" i="0" u="none" strike="noStrike" kern="1200" baseline="0" dirty="0">
                <a:solidFill>
                  <a:schemeClr val="tx1"/>
                </a:solidFill>
                <a:latin typeface="+mn-lt"/>
                <a:ea typeface="+mn-ea"/>
                <a:cs typeface="+mn-cs"/>
              </a:rPr>
              <a:t>o Do they have budget? </a:t>
            </a:r>
          </a:p>
          <a:p>
            <a:r>
              <a:rPr lang="en-US" sz="1200" b="0" i="0" u="none" strike="noStrike" kern="1200" baseline="0" dirty="0">
                <a:solidFill>
                  <a:schemeClr val="tx1"/>
                </a:solidFill>
                <a:latin typeface="+mn-lt"/>
                <a:ea typeface="+mn-ea"/>
                <a:cs typeface="+mn-cs"/>
              </a:rPr>
              <a:t>o Is this a priority for them? </a:t>
            </a:r>
          </a:p>
          <a:p>
            <a:r>
              <a:rPr lang="en-US" sz="1200" b="0" i="0" u="none" strike="noStrike" kern="1200" baseline="0" dirty="0">
                <a:solidFill>
                  <a:schemeClr val="tx1"/>
                </a:solidFill>
                <a:latin typeface="+mn-lt"/>
                <a:ea typeface="+mn-ea"/>
                <a:cs typeface="+mn-cs"/>
              </a:rPr>
              <a:t>o Will they be a good customer? </a:t>
            </a:r>
          </a:p>
          <a:p>
            <a:r>
              <a:rPr lang="en-US" sz="1200" b="0" i="0" u="none" strike="noStrike" kern="1200" baseline="0" dirty="0">
                <a:solidFill>
                  <a:schemeClr val="tx1"/>
                </a:solidFill>
                <a:latin typeface="+mn-lt"/>
                <a:ea typeface="+mn-ea"/>
                <a:cs typeface="+mn-cs"/>
              </a:rPr>
              <a:t> You will easily get to about 17 assumptions (low hanging fruit) </a:t>
            </a:r>
          </a:p>
          <a:p>
            <a:r>
              <a:rPr lang="en-US" sz="1200" b="0" i="0" u="none" strike="noStrike" kern="1200" baseline="0" dirty="0">
                <a:solidFill>
                  <a:schemeClr val="tx1"/>
                </a:solidFill>
                <a:latin typeface="+mn-lt"/>
                <a:ea typeface="+mn-ea"/>
                <a:cs typeface="+mn-cs"/>
              </a:rPr>
              <a:t> Then ask them to guess how many assumptions are REALLY in the statement </a:t>
            </a:r>
          </a:p>
          <a:p>
            <a:r>
              <a:rPr lang="en-US" sz="1200" b="0" i="0" u="none" strike="noStrike" kern="1200" baseline="0" dirty="0">
                <a:solidFill>
                  <a:schemeClr val="tx1"/>
                </a:solidFill>
                <a:latin typeface="+mn-lt"/>
                <a:ea typeface="+mn-ea"/>
                <a:cs typeface="+mn-cs"/>
              </a:rPr>
              <a:t>o the record is 50! </a:t>
            </a:r>
          </a:p>
          <a:p>
            <a:r>
              <a:rPr lang="en-US" sz="1200" b="0" i="0" u="none" strike="noStrike" kern="1200" baseline="0" dirty="0">
                <a:solidFill>
                  <a:schemeClr val="tx1"/>
                </a:solidFill>
                <a:latin typeface="+mn-lt"/>
                <a:ea typeface="+mn-ea"/>
                <a:cs typeface="+mn-cs"/>
              </a:rPr>
              <a:t> Stir up their competitive spirit to find more – the trickier ones – such as: </a:t>
            </a:r>
          </a:p>
          <a:p>
            <a:r>
              <a:rPr lang="en-US" sz="1200" b="0" i="0" u="none" strike="noStrike" kern="1200" baseline="0" dirty="0">
                <a:solidFill>
                  <a:schemeClr val="tx1"/>
                </a:solidFill>
                <a:latin typeface="+mn-lt"/>
                <a:ea typeface="+mn-ea"/>
                <a:cs typeface="+mn-cs"/>
              </a:rPr>
              <a:t>o Did you assume the person you were speaking to was a PAM, account manager, or salesperson? </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Example. Call the customer. </a:t>
            </a:r>
            <a:r>
              <a:rPr lang="en-US" u="sng" dirty="0"/>
              <a:t>In India- do you know how they communicate with their customers? They text their customer, sms, they don’t call them.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If you can’t find 50 assumptions (and they’re really there), IMAGINE what you miss in a real deal review, forecast, customer meeting, etc…all which are costing you business!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new possibilities has this exercise created for you? </a:t>
            </a:r>
          </a:p>
          <a:p>
            <a:r>
              <a:rPr lang="en-US" sz="1200" b="0" i="0" u="none" strike="noStrike" kern="1200" baseline="0" dirty="0">
                <a:solidFill>
                  <a:schemeClr val="tx1"/>
                </a:solidFill>
                <a:latin typeface="+mn-lt"/>
                <a:ea typeface="+mn-ea"/>
                <a:cs typeface="+mn-cs"/>
              </a:rPr>
              <a:t>How is this exercise valuable to you especially as it relates to deal, forecast and pipeline reviews?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take a deeper look at the role assumptions play.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b="1" kern="0" dirty="0"/>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0" dirty="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AE0D62-33DB-439E-889A-755CBE283115}" type="slidenum">
              <a:rPr lang="en-US" smtClean="0">
                <a:latin typeface="Arial" pitchFamily="34" charset="0"/>
              </a:rPr>
              <a:pPr>
                <a:defRPr/>
              </a:pPr>
              <a:t>154</a:t>
            </a:fld>
            <a:endParaRPr lang="en-US" dirty="0">
              <a:latin typeface="Arial" pitchFamily="34" charset="0"/>
            </a:endParaRPr>
          </a:p>
        </p:txBody>
      </p:sp>
    </p:spTree>
    <p:extLst>
      <p:ext uri="{BB962C8B-B14F-4D97-AF65-F5344CB8AC3E}">
        <p14:creationId xmlns:p14="http://schemas.microsoft.com/office/powerpoint/2010/main" val="419599963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sng" strike="noStrike" kern="1200" baseline="0" dirty="0">
                <a:solidFill>
                  <a:schemeClr val="tx1"/>
                </a:solidFill>
                <a:latin typeface="+mn-lt"/>
                <a:ea typeface="+mn-ea"/>
                <a:cs typeface="+mn-cs"/>
              </a:rPr>
              <a:t>Recap video:</a:t>
            </a:r>
          </a:p>
          <a:p>
            <a:endParaRPr lang="en-US" sz="1200" b="0"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Key Points: </a:t>
            </a:r>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 It’s </a:t>
            </a:r>
            <a:r>
              <a:rPr lang="en-US" sz="1200" b="1" i="0" u="sng" strike="noStrike" kern="1200" baseline="0" dirty="0">
                <a:solidFill>
                  <a:schemeClr val="tx1"/>
                </a:solidFill>
                <a:latin typeface="+mn-lt"/>
                <a:ea typeface="+mn-ea"/>
                <a:cs typeface="+mn-cs"/>
              </a:rPr>
              <a:t>easy to miss something you’re not looking for </a:t>
            </a:r>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 Assessing is more challenging than you may think </a:t>
            </a:r>
          </a:p>
          <a:p>
            <a:r>
              <a:rPr lang="en-US" sz="1200" b="0" i="0" u="sng" strike="noStrike" kern="1200" baseline="0" dirty="0">
                <a:solidFill>
                  <a:schemeClr val="tx1"/>
                </a:solidFill>
                <a:latin typeface="+mn-lt"/>
                <a:ea typeface="+mn-ea"/>
                <a:cs typeface="+mn-cs"/>
              </a:rPr>
              <a:t>When we aren’t paying attention it’s easy to miss out on observing certain things that can be leveraged as coaching moments and developmental opportunities. </a:t>
            </a:r>
          </a:p>
          <a:p>
            <a:endParaRPr lang="en-US" sz="1200" b="0"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Transition</a:t>
            </a:r>
            <a:r>
              <a:rPr lang="en-US" sz="1200" b="0" i="0" u="sng" strike="noStrike" kern="1200" baseline="0" dirty="0">
                <a:solidFill>
                  <a:schemeClr val="tx1"/>
                </a:solidFill>
                <a:latin typeface="+mn-lt"/>
                <a:ea typeface="+mn-ea"/>
                <a:cs typeface="+mn-cs"/>
              </a:rPr>
              <a:t>: </a:t>
            </a:r>
          </a:p>
          <a:p>
            <a:r>
              <a:rPr lang="en-US" sz="1200" b="0" i="0" u="sng" strike="noStrike" kern="1200" baseline="0" dirty="0">
                <a:solidFill>
                  <a:schemeClr val="tx1"/>
                </a:solidFill>
                <a:latin typeface="+mn-lt"/>
                <a:ea typeface="+mn-ea"/>
                <a:cs typeface="+mn-cs"/>
              </a:rPr>
              <a:t> </a:t>
            </a:r>
            <a:r>
              <a:rPr lang="en-US" sz="1200" b="1" i="1" u="sng" strike="noStrike" kern="1200" baseline="0" dirty="0">
                <a:solidFill>
                  <a:schemeClr val="tx1"/>
                </a:solidFill>
                <a:latin typeface="+mn-lt"/>
                <a:ea typeface="+mn-ea"/>
                <a:cs typeface="+mn-cs"/>
              </a:rPr>
              <a:t>Let’s see the role Assumptions play in our day… </a:t>
            </a:r>
            <a:endParaRPr lang="en-US" sz="1200" b="0" i="0" u="sng"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10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 </a:t>
            </a:r>
            <a:r>
              <a:rPr lang="en-US" sz="1200" b="0" i="1" u="none" strike="noStrike" kern="1200" baseline="0" dirty="0">
                <a:solidFill>
                  <a:schemeClr val="tx1"/>
                </a:solidFill>
                <a:latin typeface="+mn-lt"/>
                <a:ea typeface="+mn-ea"/>
                <a:cs typeface="+mn-cs"/>
              </a:rPr>
              <a:t>Recognize Assumptions in daily communication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do a </a:t>
            </a:r>
            <a:r>
              <a:rPr lang="en-US" sz="1200" b="1" i="0" u="none" strike="noStrike" kern="1200" baseline="0" dirty="0">
                <a:solidFill>
                  <a:schemeClr val="tx1"/>
                </a:solidFill>
                <a:latin typeface="+mn-lt"/>
                <a:ea typeface="+mn-ea"/>
                <a:cs typeface="+mn-cs"/>
              </a:rPr>
              <a:t>group exercise </a:t>
            </a:r>
            <a:r>
              <a:rPr lang="en-US" sz="1200" b="0" i="0" u="none" strike="noStrike" kern="1200" baseline="0" dirty="0">
                <a:solidFill>
                  <a:schemeClr val="tx1"/>
                </a:solidFill>
                <a:latin typeface="+mn-lt"/>
                <a:ea typeface="+mn-ea"/>
                <a:cs typeface="+mn-cs"/>
              </a:rPr>
              <a:t>to help us recognize how often assumptions are a part of our daily communication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Scenario: (read slide) </a:t>
            </a:r>
          </a:p>
          <a:p>
            <a:r>
              <a:rPr lang="en-US" sz="1200" b="0" i="0" u="none" strike="noStrike" kern="1200" baseline="0" dirty="0">
                <a:solidFill>
                  <a:schemeClr val="tx1"/>
                </a:solidFill>
                <a:latin typeface="+mn-lt"/>
                <a:ea typeface="+mn-ea"/>
                <a:cs typeface="+mn-cs"/>
              </a:rPr>
              <a:t>o You’re conducting a deal / forecast review with one of your people </a:t>
            </a:r>
          </a:p>
          <a:p>
            <a:r>
              <a:rPr lang="en-US" sz="1200" b="0" i="0" u="none" strike="noStrike" kern="1200" baseline="0" dirty="0">
                <a:solidFill>
                  <a:schemeClr val="tx1"/>
                </a:solidFill>
                <a:latin typeface="+mn-lt"/>
                <a:ea typeface="+mn-ea"/>
                <a:cs typeface="+mn-cs"/>
              </a:rPr>
              <a:t>o When discussing a specific account, you advise the person to take the following action: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“Go ahead and call the customer and share with them a compelling case as to why they should buy from us.”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Make a list of how many potential assumptions the manager is making in just this one statement. Not just list the number of assumption but the actual assumption you notice. Here’s a hint. Take the phrase, and break each portion of the sentence down to challenge what every word actually means. Don’t assume that each word has the same meaning to others as it does to you! That’s an assumption!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 easel, they should be listing assumptions, such as: </a:t>
            </a:r>
          </a:p>
          <a:p>
            <a:r>
              <a:rPr lang="en-US" sz="1200" b="0" i="0" u="none" strike="noStrike" kern="1200" baseline="0" dirty="0">
                <a:solidFill>
                  <a:schemeClr val="tx1"/>
                </a:solidFill>
                <a:latin typeface="+mn-lt"/>
                <a:ea typeface="+mn-ea"/>
                <a:cs typeface="+mn-cs"/>
              </a:rPr>
              <a:t>o Who’s the customer? </a:t>
            </a:r>
          </a:p>
          <a:p>
            <a:r>
              <a:rPr lang="en-US" sz="1200" b="0" i="0" u="none" strike="noStrike" kern="1200" baseline="0" dirty="0">
                <a:solidFill>
                  <a:schemeClr val="tx1"/>
                </a:solidFill>
                <a:latin typeface="+mn-lt"/>
                <a:ea typeface="+mn-ea"/>
                <a:cs typeface="+mn-cs"/>
              </a:rPr>
              <a:t>o How many customers are involved? </a:t>
            </a:r>
          </a:p>
          <a:p>
            <a:r>
              <a:rPr lang="en-US" sz="1200" b="0" i="0" u="none" strike="noStrike" kern="1200" baseline="0" dirty="0">
                <a:solidFill>
                  <a:schemeClr val="tx1"/>
                </a:solidFill>
                <a:latin typeface="+mn-lt"/>
                <a:ea typeface="+mn-ea"/>
                <a:cs typeface="+mn-cs"/>
              </a:rPr>
              <a:t>o How many decision makers? </a:t>
            </a:r>
          </a:p>
          <a:p>
            <a:r>
              <a:rPr lang="en-US" sz="1200" b="0" i="0" u="none" strike="noStrike" kern="1200" baseline="0" dirty="0">
                <a:solidFill>
                  <a:schemeClr val="tx1"/>
                </a:solidFill>
                <a:latin typeface="+mn-lt"/>
                <a:ea typeface="+mn-ea"/>
                <a:cs typeface="+mn-cs"/>
              </a:rPr>
              <a:t>o Is it a customer or an advocate? </a:t>
            </a:r>
          </a:p>
          <a:p>
            <a:r>
              <a:rPr lang="en-US" sz="1200" b="0" i="0" u="none" strike="noStrike" kern="1200" baseline="0" dirty="0">
                <a:solidFill>
                  <a:schemeClr val="tx1"/>
                </a:solidFill>
                <a:latin typeface="+mn-lt"/>
                <a:ea typeface="+mn-ea"/>
                <a:cs typeface="+mn-cs"/>
              </a:rPr>
              <a:t>o What does share mean? PowerPoint / On-site / Phone? </a:t>
            </a:r>
          </a:p>
          <a:p>
            <a:r>
              <a:rPr lang="en-US" sz="1200" b="0" i="0" u="none" strike="noStrike" kern="1200" baseline="0" dirty="0">
                <a:solidFill>
                  <a:schemeClr val="tx1"/>
                </a:solidFill>
                <a:latin typeface="+mn-lt"/>
                <a:ea typeface="+mn-ea"/>
                <a:cs typeface="+mn-cs"/>
              </a:rPr>
              <a:t>o What makes a case compelling? </a:t>
            </a:r>
          </a:p>
          <a:p>
            <a:r>
              <a:rPr lang="en-US" sz="1200" b="0" i="0" u="none" strike="noStrike" kern="1200" baseline="0" dirty="0">
                <a:solidFill>
                  <a:schemeClr val="tx1"/>
                </a:solidFill>
                <a:latin typeface="+mn-lt"/>
                <a:ea typeface="+mn-ea"/>
                <a:cs typeface="+mn-cs"/>
              </a:rPr>
              <a:t>o How do we know they WANT to buy from us? </a:t>
            </a:r>
          </a:p>
          <a:p>
            <a:r>
              <a:rPr lang="en-US" sz="1200" b="0" i="0" u="none" strike="noStrike" kern="1200" baseline="0" dirty="0">
                <a:solidFill>
                  <a:schemeClr val="tx1"/>
                </a:solidFill>
                <a:latin typeface="+mn-lt"/>
                <a:ea typeface="+mn-ea"/>
                <a:cs typeface="+mn-cs"/>
              </a:rPr>
              <a:t>o Should they buy from us? </a:t>
            </a:r>
          </a:p>
          <a:p>
            <a:r>
              <a:rPr lang="en-US" sz="1200" b="0" i="0" u="none" strike="noStrike" kern="1200" baseline="0" dirty="0">
                <a:solidFill>
                  <a:schemeClr val="tx1"/>
                </a:solidFill>
                <a:latin typeface="+mn-lt"/>
                <a:ea typeface="+mn-ea"/>
                <a:cs typeface="+mn-cs"/>
              </a:rPr>
              <a:t>o Are they a good fit for our organization? </a:t>
            </a:r>
          </a:p>
          <a:p>
            <a:r>
              <a:rPr lang="en-US" sz="1200" b="0" i="0" u="none" strike="noStrike" kern="1200" baseline="0" dirty="0">
                <a:solidFill>
                  <a:schemeClr val="tx1"/>
                </a:solidFill>
                <a:latin typeface="+mn-lt"/>
                <a:ea typeface="+mn-ea"/>
                <a:cs typeface="+mn-cs"/>
              </a:rPr>
              <a:t>o Do they have budget? </a:t>
            </a:r>
          </a:p>
          <a:p>
            <a:r>
              <a:rPr lang="en-US" sz="1200" b="0" i="0" u="none" strike="noStrike" kern="1200" baseline="0" dirty="0">
                <a:solidFill>
                  <a:schemeClr val="tx1"/>
                </a:solidFill>
                <a:latin typeface="+mn-lt"/>
                <a:ea typeface="+mn-ea"/>
                <a:cs typeface="+mn-cs"/>
              </a:rPr>
              <a:t>o Is this a priority for them? </a:t>
            </a:r>
          </a:p>
          <a:p>
            <a:r>
              <a:rPr lang="en-US" sz="1200" b="0" i="0" u="none" strike="noStrike" kern="1200" baseline="0" dirty="0">
                <a:solidFill>
                  <a:schemeClr val="tx1"/>
                </a:solidFill>
                <a:latin typeface="+mn-lt"/>
                <a:ea typeface="+mn-ea"/>
                <a:cs typeface="+mn-cs"/>
              </a:rPr>
              <a:t>o Will they be a good customer? </a:t>
            </a:r>
          </a:p>
          <a:p>
            <a:r>
              <a:rPr lang="en-US" sz="1200" b="0" i="0" u="none" strike="noStrike" kern="1200" baseline="0" dirty="0">
                <a:solidFill>
                  <a:schemeClr val="tx1"/>
                </a:solidFill>
                <a:latin typeface="+mn-lt"/>
                <a:ea typeface="+mn-ea"/>
                <a:cs typeface="+mn-cs"/>
              </a:rPr>
              <a:t> You will easily get to about 17 assumptions (low hanging fruit) </a:t>
            </a:r>
          </a:p>
          <a:p>
            <a:r>
              <a:rPr lang="en-US" sz="1200" b="0" i="0" u="none" strike="noStrike" kern="1200" baseline="0" dirty="0">
                <a:solidFill>
                  <a:schemeClr val="tx1"/>
                </a:solidFill>
                <a:latin typeface="+mn-lt"/>
                <a:ea typeface="+mn-ea"/>
                <a:cs typeface="+mn-cs"/>
              </a:rPr>
              <a:t> Then ask them to guess how many assumptions are REALLY in the statement </a:t>
            </a:r>
          </a:p>
          <a:p>
            <a:r>
              <a:rPr lang="en-US" sz="1200" b="0" i="0" u="none" strike="noStrike" kern="1200" baseline="0" dirty="0">
                <a:solidFill>
                  <a:schemeClr val="tx1"/>
                </a:solidFill>
                <a:latin typeface="+mn-lt"/>
                <a:ea typeface="+mn-ea"/>
                <a:cs typeface="+mn-cs"/>
              </a:rPr>
              <a:t>o the record is 50! </a:t>
            </a:r>
          </a:p>
          <a:p>
            <a:r>
              <a:rPr lang="en-US" sz="1200" b="0" i="0" u="none" strike="noStrike" kern="1200" baseline="0" dirty="0">
                <a:solidFill>
                  <a:schemeClr val="tx1"/>
                </a:solidFill>
                <a:latin typeface="+mn-lt"/>
                <a:ea typeface="+mn-ea"/>
                <a:cs typeface="+mn-cs"/>
              </a:rPr>
              <a:t> Stir up their competitive spirit to find more – the trickier ones – such as: </a:t>
            </a:r>
          </a:p>
          <a:p>
            <a:r>
              <a:rPr lang="en-US" sz="1200" b="0" i="0" u="none" strike="noStrike" kern="1200" baseline="0" dirty="0">
                <a:solidFill>
                  <a:schemeClr val="tx1"/>
                </a:solidFill>
                <a:latin typeface="+mn-lt"/>
                <a:ea typeface="+mn-ea"/>
                <a:cs typeface="+mn-cs"/>
              </a:rPr>
              <a:t>o Did you assume the person you were speaking to was a PAM, account manager, or salesperson? </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Example. Call the customer. </a:t>
            </a:r>
            <a:r>
              <a:rPr lang="en-US" u="sng" dirty="0"/>
              <a:t>In India- do you know how they communicate with their customers? They text their customer, sms, they don’t call them.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If you can’t find 50 assumptions (and they’re really there), IMAGINE what you miss in a real deal review, forecast, customer meeting, etc…all which are costing you business!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new possibilities has this exercise created for you? </a:t>
            </a:r>
          </a:p>
          <a:p>
            <a:r>
              <a:rPr lang="en-US" sz="1200" b="0" i="0" u="none" strike="noStrike" kern="1200" baseline="0" dirty="0">
                <a:solidFill>
                  <a:schemeClr val="tx1"/>
                </a:solidFill>
                <a:latin typeface="+mn-lt"/>
                <a:ea typeface="+mn-ea"/>
                <a:cs typeface="+mn-cs"/>
              </a:rPr>
              <a:t>How is this exercise valuable to you especially as it relates to deal, forecast and pipeline reviews?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take a deeper look at the role assumptions play.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b="1" kern="0" dirty="0"/>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0" dirty="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AE0D62-33DB-439E-889A-755CBE283115}" type="slidenum">
              <a:rPr lang="en-US" smtClean="0">
                <a:latin typeface="Arial" pitchFamily="34" charset="0"/>
              </a:rPr>
              <a:pPr>
                <a:defRPr/>
              </a:pPr>
              <a:t>155</a:t>
            </a:fld>
            <a:endParaRPr lang="en-US" dirty="0">
              <a:latin typeface="Arial" pitchFamily="34" charset="0"/>
            </a:endParaRPr>
          </a:p>
        </p:txBody>
      </p:sp>
    </p:spTree>
    <p:extLst>
      <p:ext uri="{BB962C8B-B14F-4D97-AF65-F5344CB8AC3E}">
        <p14:creationId xmlns:p14="http://schemas.microsoft.com/office/powerpoint/2010/main" val="41286014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sng" strike="noStrike" kern="1200" baseline="0" dirty="0">
                <a:solidFill>
                  <a:schemeClr val="tx1"/>
                </a:solidFill>
                <a:latin typeface="+mn-lt"/>
                <a:ea typeface="+mn-ea"/>
                <a:cs typeface="+mn-cs"/>
              </a:rPr>
              <a:t>Recap video:</a:t>
            </a:r>
          </a:p>
          <a:p>
            <a:endParaRPr lang="en-US" sz="1200" b="0"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Key Points: </a:t>
            </a:r>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 It’s </a:t>
            </a:r>
            <a:r>
              <a:rPr lang="en-US" sz="1200" b="1" i="0" u="sng" strike="noStrike" kern="1200" baseline="0" dirty="0">
                <a:solidFill>
                  <a:schemeClr val="tx1"/>
                </a:solidFill>
                <a:latin typeface="+mn-lt"/>
                <a:ea typeface="+mn-ea"/>
                <a:cs typeface="+mn-cs"/>
              </a:rPr>
              <a:t>easy to miss something you’re not looking for </a:t>
            </a:r>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 Assessing is more challenging than you may think </a:t>
            </a:r>
          </a:p>
          <a:p>
            <a:r>
              <a:rPr lang="en-US" sz="1200" b="0" i="0" u="sng" strike="noStrike" kern="1200" baseline="0" dirty="0">
                <a:solidFill>
                  <a:schemeClr val="tx1"/>
                </a:solidFill>
                <a:latin typeface="+mn-lt"/>
                <a:ea typeface="+mn-ea"/>
                <a:cs typeface="+mn-cs"/>
              </a:rPr>
              <a:t>When we aren’t paying attention it’s easy to miss out on observing certain things that can be leveraged as coaching moments and developmental opportunities. </a:t>
            </a:r>
          </a:p>
          <a:p>
            <a:endParaRPr lang="en-US" sz="1200" b="0"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Transition</a:t>
            </a:r>
            <a:r>
              <a:rPr lang="en-US" sz="1200" b="0" i="0" u="sng" strike="noStrike" kern="1200" baseline="0" dirty="0">
                <a:solidFill>
                  <a:schemeClr val="tx1"/>
                </a:solidFill>
                <a:latin typeface="+mn-lt"/>
                <a:ea typeface="+mn-ea"/>
                <a:cs typeface="+mn-cs"/>
              </a:rPr>
              <a:t>: </a:t>
            </a:r>
          </a:p>
          <a:p>
            <a:r>
              <a:rPr lang="en-US" sz="1200" b="0" i="0" u="sng" strike="noStrike" kern="1200" baseline="0" dirty="0">
                <a:solidFill>
                  <a:schemeClr val="tx1"/>
                </a:solidFill>
                <a:latin typeface="+mn-lt"/>
                <a:ea typeface="+mn-ea"/>
                <a:cs typeface="+mn-cs"/>
              </a:rPr>
              <a:t> </a:t>
            </a:r>
            <a:r>
              <a:rPr lang="en-US" sz="1200" b="1" i="1" u="sng" strike="noStrike" kern="1200" baseline="0" dirty="0">
                <a:solidFill>
                  <a:schemeClr val="tx1"/>
                </a:solidFill>
                <a:latin typeface="+mn-lt"/>
                <a:ea typeface="+mn-ea"/>
                <a:cs typeface="+mn-cs"/>
              </a:rPr>
              <a:t>Let’s see the role Assumptions play in our day… </a:t>
            </a:r>
            <a:endParaRPr lang="en-US" sz="1200" b="0" i="0" u="sng"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10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 </a:t>
            </a:r>
            <a:r>
              <a:rPr lang="en-US" sz="1200" b="0" i="1" u="none" strike="noStrike" kern="1200" baseline="0" dirty="0">
                <a:solidFill>
                  <a:schemeClr val="tx1"/>
                </a:solidFill>
                <a:latin typeface="+mn-lt"/>
                <a:ea typeface="+mn-ea"/>
                <a:cs typeface="+mn-cs"/>
              </a:rPr>
              <a:t>Recognize Assumptions in daily communication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do a </a:t>
            </a:r>
            <a:r>
              <a:rPr lang="en-US" sz="1200" b="1" i="0" u="none" strike="noStrike" kern="1200" baseline="0" dirty="0">
                <a:solidFill>
                  <a:schemeClr val="tx1"/>
                </a:solidFill>
                <a:latin typeface="+mn-lt"/>
                <a:ea typeface="+mn-ea"/>
                <a:cs typeface="+mn-cs"/>
              </a:rPr>
              <a:t>group exercise </a:t>
            </a:r>
            <a:r>
              <a:rPr lang="en-US" sz="1200" b="0" i="0" u="none" strike="noStrike" kern="1200" baseline="0" dirty="0">
                <a:solidFill>
                  <a:schemeClr val="tx1"/>
                </a:solidFill>
                <a:latin typeface="+mn-lt"/>
                <a:ea typeface="+mn-ea"/>
                <a:cs typeface="+mn-cs"/>
              </a:rPr>
              <a:t>to help us recognize how often assumptions are a part of our daily communication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Scenario: (read slide) </a:t>
            </a:r>
          </a:p>
          <a:p>
            <a:r>
              <a:rPr lang="en-US" sz="1200" b="0" i="0" u="none" strike="noStrike" kern="1200" baseline="0" dirty="0">
                <a:solidFill>
                  <a:schemeClr val="tx1"/>
                </a:solidFill>
                <a:latin typeface="+mn-lt"/>
                <a:ea typeface="+mn-ea"/>
                <a:cs typeface="+mn-cs"/>
              </a:rPr>
              <a:t>o You’re conducting a deal / forecast review with one of your people </a:t>
            </a:r>
          </a:p>
          <a:p>
            <a:r>
              <a:rPr lang="en-US" sz="1200" b="0" i="0" u="none" strike="noStrike" kern="1200" baseline="0" dirty="0">
                <a:solidFill>
                  <a:schemeClr val="tx1"/>
                </a:solidFill>
                <a:latin typeface="+mn-lt"/>
                <a:ea typeface="+mn-ea"/>
                <a:cs typeface="+mn-cs"/>
              </a:rPr>
              <a:t>o When discussing a specific account, you advise the person to take the following action: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“Go ahead and call the customer and share with them a compelling case as to why they should buy from us.”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Make a list of how many potential assumptions the manager is making in just this one statement. Not just list the number of assumption but the actual assumption you notice. Here’s a hint. Take the phrase, and break each portion of the sentence down to challenge what every word actually means. Don’t assume that each word has the same meaning to others as it does to you! That’s an assumption!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 easel, they should be listing assumptions, such as: </a:t>
            </a:r>
          </a:p>
          <a:p>
            <a:r>
              <a:rPr lang="en-US" sz="1200" b="0" i="0" u="none" strike="noStrike" kern="1200" baseline="0" dirty="0">
                <a:solidFill>
                  <a:schemeClr val="tx1"/>
                </a:solidFill>
                <a:latin typeface="+mn-lt"/>
                <a:ea typeface="+mn-ea"/>
                <a:cs typeface="+mn-cs"/>
              </a:rPr>
              <a:t>o Who’s the customer? </a:t>
            </a:r>
          </a:p>
          <a:p>
            <a:r>
              <a:rPr lang="en-US" sz="1200" b="0" i="0" u="none" strike="noStrike" kern="1200" baseline="0" dirty="0">
                <a:solidFill>
                  <a:schemeClr val="tx1"/>
                </a:solidFill>
                <a:latin typeface="+mn-lt"/>
                <a:ea typeface="+mn-ea"/>
                <a:cs typeface="+mn-cs"/>
              </a:rPr>
              <a:t>o How many customers are involved? </a:t>
            </a:r>
          </a:p>
          <a:p>
            <a:r>
              <a:rPr lang="en-US" sz="1200" b="0" i="0" u="none" strike="noStrike" kern="1200" baseline="0" dirty="0">
                <a:solidFill>
                  <a:schemeClr val="tx1"/>
                </a:solidFill>
                <a:latin typeface="+mn-lt"/>
                <a:ea typeface="+mn-ea"/>
                <a:cs typeface="+mn-cs"/>
              </a:rPr>
              <a:t>o How many decision makers? </a:t>
            </a:r>
          </a:p>
          <a:p>
            <a:r>
              <a:rPr lang="en-US" sz="1200" b="0" i="0" u="none" strike="noStrike" kern="1200" baseline="0" dirty="0">
                <a:solidFill>
                  <a:schemeClr val="tx1"/>
                </a:solidFill>
                <a:latin typeface="+mn-lt"/>
                <a:ea typeface="+mn-ea"/>
                <a:cs typeface="+mn-cs"/>
              </a:rPr>
              <a:t>o Is it a customer or an advocate? </a:t>
            </a:r>
          </a:p>
          <a:p>
            <a:r>
              <a:rPr lang="en-US" sz="1200" b="0" i="0" u="none" strike="noStrike" kern="1200" baseline="0" dirty="0">
                <a:solidFill>
                  <a:schemeClr val="tx1"/>
                </a:solidFill>
                <a:latin typeface="+mn-lt"/>
                <a:ea typeface="+mn-ea"/>
                <a:cs typeface="+mn-cs"/>
              </a:rPr>
              <a:t>o What does share mean? PowerPoint / On-site / Phone? </a:t>
            </a:r>
          </a:p>
          <a:p>
            <a:r>
              <a:rPr lang="en-US" sz="1200" b="0" i="0" u="none" strike="noStrike" kern="1200" baseline="0" dirty="0">
                <a:solidFill>
                  <a:schemeClr val="tx1"/>
                </a:solidFill>
                <a:latin typeface="+mn-lt"/>
                <a:ea typeface="+mn-ea"/>
                <a:cs typeface="+mn-cs"/>
              </a:rPr>
              <a:t>o What makes a case compelling? </a:t>
            </a:r>
          </a:p>
          <a:p>
            <a:r>
              <a:rPr lang="en-US" sz="1200" b="0" i="0" u="none" strike="noStrike" kern="1200" baseline="0" dirty="0">
                <a:solidFill>
                  <a:schemeClr val="tx1"/>
                </a:solidFill>
                <a:latin typeface="+mn-lt"/>
                <a:ea typeface="+mn-ea"/>
                <a:cs typeface="+mn-cs"/>
              </a:rPr>
              <a:t>o How do we know they WANT to buy from us? </a:t>
            </a:r>
          </a:p>
          <a:p>
            <a:r>
              <a:rPr lang="en-US" sz="1200" b="0" i="0" u="none" strike="noStrike" kern="1200" baseline="0" dirty="0">
                <a:solidFill>
                  <a:schemeClr val="tx1"/>
                </a:solidFill>
                <a:latin typeface="+mn-lt"/>
                <a:ea typeface="+mn-ea"/>
                <a:cs typeface="+mn-cs"/>
              </a:rPr>
              <a:t>o Should they buy from us? </a:t>
            </a:r>
          </a:p>
          <a:p>
            <a:r>
              <a:rPr lang="en-US" sz="1200" b="0" i="0" u="none" strike="noStrike" kern="1200" baseline="0" dirty="0">
                <a:solidFill>
                  <a:schemeClr val="tx1"/>
                </a:solidFill>
                <a:latin typeface="+mn-lt"/>
                <a:ea typeface="+mn-ea"/>
                <a:cs typeface="+mn-cs"/>
              </a:rPr>
              <a:t>o Are they a good fit for our organization? </a:t>
            </a:r>
          </a:p>
          <a:p>
            <a:r>
              <a:rPr lang="en-US" sz="1200" b="0" i="0" u="none" strike="noStrike" kern="1200" baseline="0" dirty="0">
                <a:solidFill>
                  <a:schemeClr val="tx1"/>
                </a:solidFill>
                <a:latin typeface="+mn-lt"/>
                <a:ea typeface="+mn-ea"/>
                <a:cs typeface="+mn-cs"/>
              </a:rPr>
              <a:t>o Do they have budget? </a:t>
            </a:r>
          </a:p>
          <a:p>
            <a:r>
              <a:rPr lang="en-US" sz="1200" b="0" i="0" u="none" strike="noStrike" kern="1200" baseline="0" dirty="0">
                <a:solidFill>
                  <a:schemeClr val="tx1"/>
                </a:solidFill>
                <a:latin typeface="+mn-lt"/>
                <a:ea typeface="+mn-ea"/>
                <a:cs typeface="+mn-cs"/>
              </a:rPr>
              <a:t>o Is this a priority for them? </a:t>
            </a:r>
          </a:p>
          <a:p>
            <a:r>
              <a:rPr lang="en-US" sz="1200" b="0" i="0" u="none" strike="noStrike" kern="1200" baseline="0" dirty="0">
                <a:solidFill>
                  <a:schemeClr val="tx1"/>
                </a:solidFill>
                <a:latin typeface="+mn-lt"/>
                <a:ea typeface="+mn-ea"/>
                <a:cs typeface="+mn-cs"/>
              </a:rPr>
              <a:t>o Will they be a good customer? </a:t>
            </a:r>
          </a:p>
          <a:p>
            <a:r>
              <a:rPr lang="en-US" sz="1200" b="0" i="0" u="none" strike="noStrike" kern="1200" baseline="0" dirty="0">
                <a:solidFill>
                  <a:schemeClr val="tx1"/>
                </a:solidFill>
                <a:latin typeface="+mn-lt"/>
                <a:ea typeface="+mn-ea"/>
                <a:cs typeface="+mn-cs"/>
              </a:rPr>
              <a:t> You will easily get to about 17 assumptions (low hanging fruit) </a:t>
            </a:r>
          </a:p>
          <a:p>
            <a:r>
              <a:rPr lang="en-US" sz="1200" b="0" i="0" u="none" strike="noStrike" kern="1200" baseline="0" dirty="0">
                <a:solidFill>
                  <a:schemeClr val="tx1"/>
                </a:solidFill>
                <a:latin typeface="+mn-lt"/>
                <a:ea typeface="+mn-ea"/>
                <a:cs typeface="+mn-cs"/>
              </a:rPr>
              <a:t> Then ask them to guess how many assumptions are REALLY in the statement </a:t>
            </a:r>
          </a:p>
          <a:p>
            <a:r>
              <a:rPr lang="en-US" sz="1200" b="0" i="0" u="none" strike="noStrike" kern="1200" baseline="0" dirty="0">
                <a:solidFill>
                  <a:schemeClr val="tx1"/>
                </a:solidFill>
                <a:latin typeface="+mn-lt"/>
                <a:ea typeface="+mn-ea"/>
                <a:cs typeface="+mn-cs"/>
              </a:rPr>
              <a:t>o the record is 50! </a:t>
            </a:r>
          </a:p>
          <a:p>
            <a:r>
              <a:rPr lang="en-US" sz="1200" b="0" i="0" u="none" strike="noStrike" kern="1200" baseline="0" dirty="0">
                <a:solidFill>
                  <a:schemeClr val="tx1"/>
                </a:solidFill>
                <a:latin typeface="+mn-lt"/>
                <a:ea typeface="+mn-ea"/>
                <a:cs typeface="+mn-cs"/>
              </a:rPr>
              <a:t> Stir up their competitive spirit to find more – the trickier ones – such as: </a:t>
            </a:r>
          </a:p>
          <a:p>
            <a:r>
              <a:rPr lang="en-US" sz="1200" b="0" i="0" u="none" strike="noStrike" kern="1200" baseline="0" dirty="0">
                <a:solidFill>
                  <a:schemeClr val="tx1"/>
                </a:solidFill>
                <a:latin typeface="+mn-lt"/>
                <a:ea typeface="+mn-ea"/>
                <a:cs typeface="+mn-cs"/>
              </a:rPr>
              <a:t>o Did you assume the person you were speaking to was a PAM, account manager, or salesperson? </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Example. Call the customer. </a:t>
            </a:r>
            <a:r>
              <a:rPr lang="en-US" u="sng" dirty="0"/>
              <a:t>In India- do you know how they communicate with their customers? They text their customer, sms, they don’t call them.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If you can’t find 50 assumptions (and they’re really there), IMAGINE what you miss in a real deal review, forecast, customer meeting, etc…all which are costing you business!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new possibilities has this exercise created for you? </a:t>
            </a:r>
          </a:p>
          <a:p>
            <a:r>
              <a:rPr lang="en-US" sz="1200" b="0" i="0" u="none" strike="noStrike" kern="1200" baseline="0" dirty="0">
                <a:solidFill>
                  <a:schemeClr val="tx1"/>
                </a:solidFill>
                <a:latin typeface="+mn-lt"/>
                <a:ea typeface="+mn-ea"/>
                <a:cs typeface="+mn-cs"/>
              </a:rPr>
              <a:t>How is this exercise valuable to you especially as it relates to deal, forecast and pipeline reviews?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take a deeper look at the role assumptions play.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b="1" kern="0" dirty="0"/>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0" dirty="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AE0D62-33DB-439E-889A-755CBE283115}" type="slidenum">
              <a:rPr lang="en-US" smtClean="0">
                <a:solidFill>
                  <a:prstClr val="black"/>
                </a:solidFill>
                <a:latin typeface="Arial" pitchFamily="34" charset="0"/>
              </a:rPr>
              <a:pPr>
                <a:defRPr/>
              </a:pPr>
              <a:t>156</a:t>
            </a:fld>
            <a:endParaRPr lang="en-US" dirty="0">
              <a:solidFill>
                <a:prstClr val="black"/>
              </a:solidFill>
              <a:latin typeface="Arial" pitchFamily="34" charset="0"/>
            </a:endParaRPr>
          </a:p>
        </p:txBody>
      </p:sp>
    </p:spTree>
    <p:extLst>
      <p:ext uri="{BB962C8B-B14F-4D97-AF65-F5344CB8AC3E}">
        <p14:creationId xmlns:p14="http://schemas.microsoft.com/office/powerpoint/2010/main" val="1596423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451B0-B4A3-6244-BD97-12275BA1DB85}"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73804033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t>Time On Slide: 5 minutes</a:t>
            </a:r>
          </a:p>
          <a:p>
            <a:pPr>
              <a:spcBef>
                <a:spcPct val="0"/>
              </a:spcBef>
            </a:pPr>
            <a:endParaRPr lang="en-US" b="1" dirty="0"/>
          </a:p>
          <a:p>
            <a:pPr>
              <a:spcBef>
                <a:spcPct val="0"/>
              </a:spcBef>
            </a:pPr>
            <a:endParaRPr lang="en-US" dirty="0"/>
          </a:p>
          <a:p>
            <a:pPr>
              <a:spcBef>
                <a:spcPct val="0"/>
              </a:spcBef>
            </a:pPr>
            <a:r>
              <a:rPr lang="en-US" dirty="0"/>
              <a:t>Side note: Don’t “should” on people.  They should know how to do that- it’s common sense.  “They should know how to do the report, they’ve been at MS for 6 months!”  A should is the excrement of your own agenda.  Don’t should on yourself either.</a:t>
            </a:r>
          </a:p>
          <a:p>
            <a:pPr>
              <a:spcBef>
                <a:spcPct val="0"/>
              </a:spcBef>
            </a:pPr>
            <a:endParaRPr lang="en-US" dirty="0"/>
          </a:p>
          <a:p>
            <a:pPr>
              <a:spcBef>
                <a:spcPct val="0"/>
              </a:spcBef>
            </a:pPr>
            <a:endParaRPr lang="en-US" dirty="0"/>
          </a:p>
        </p:txBody>
      </p:sp>
      <p:sp>
        <p:nvSpPr>
          <p:cNvPr id="1781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FE4A4F2-AE43-4482-BB64-763BB53C2CD0}" type="slidenum">
              <a:rPr lang="en-US" sz="1200">
                <a:cs typeface="+mn-cs"/>
              </a:rPr>
              <a:pPr algn="r">
                <a:defRPr/>
              </a:pPr>
              <a:t>157</a:t>
            </a:fld>
            <a:endParaRPr lang="en-US" sz="1200" dirty="0">
              <a:cs typeface="+mn-cs"/>
            </a:endParaRPr>
          </a:p>
        </p:txBody>
      </p:sp>
    </p:spTree>
    <p:extLst>
      <p:ext uri="{BB962C8B-B14F-4D97-AF65-F5344CB8AC3E}">
        <p14:creationId xmlns:p14="http://schemas.microsoft.com/office/powerpoint/2010/main" val="6265247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t>Time On Slide: 10 minutes</a:t>
            </a:r>
          </a:p>
          <a:p>
            <a:pPr>
              <a:spcBef>
                <a:spcPct val="0"/>
              </a:spcBef>
            </a:pPr>
            <a:endParaRPr lang="en-US" b="1" dirty="0"/>
          </a:p>
          <a:p>
            <a:pPr>
              <a:spcBef>
                <a:spcPct val="0"/>
              </a:spcBef>
            </a:pPr>
            <a:r>
              <a:rPr lang="en-US" dirty="0"/>
              <a:t>Read</a:t>
            </a:r>
            <a:r>
              <a:rPr lang="en-US" baseline="0" dirty="0"/>
              <a:t> slide and follow directions. </a:t>
            </a:r>
            <a:endParaRPr lang="en-US" dirty="0"/>
          </a:p>
          <a:p>
            <a:pPr>
              <a:spcBef>
                <a:spcPct val="0"/>
              </a:spcBef>
            </a:pPr>
            <a:endParaRPr lang="en-US" dirty="0"/>
          </a:p>
        </p:txBody>
      </p:sp>
      <p:sp>
        <p:nvSpPr>
          <p:cNvPr id="1781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FE4A4F2-AE43-4482-BB64-763BB53C2CD0}" type="slidenum">
              <a:rPr lang="en-US" sz="1200">
                <a:cs typeface="+mn-cs"/>
              </a:rPr>
              <a:pPr algn="r">
                <a:defRPr/>
              </a:pPr>
              <a:t>158</a:t>
            </a:fld>
            <a:endParaRPr lang="en-US" sz="1200" dirty="0">
              <a:cs typeface="+mn-cs"/>
            </a:endParaRPr>
          </a:p>
        </p:txBody>
      </p:sp>
    </p:spTree>
    <p:extLst>
      <p:ext uri="{BB962C8B-B14F-4D97-AF65-F5344CB8AC3E}">
        <p14:creationId xmlns:p14="http://schemas.microsoft.com/office/powerpoint/2010/main" val="170310571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t>Time On Slide: 10 minutes</a:t>
            </a:r>
          </a:p>
          <a:p>
            <a:pPr>
              <a:spcBef>
                <a:spcPct val="0"/>
              </a:spcBef>
            </a:pPr>
            <a:endParaRPr lang="en-US" b="1" dirty="0"/>
          </a:p>
          <a:p>
            <a:pPr>
              <a:spcBef>
                <a:spcPct val="0"/>
              </a:spcBef>
            </a:pPr>
            <a:r>
              <a:rPr lang="en-US" dirty="0"/>
              <a:t>Read</a:t>
            </a:r>
            <a:r>
              <a:rPr lang="en-US" baseline="0" dirty="0"/>
              <a:t> slide and follow directions. </a:t>
            </a:r>
            <a:endParaRPr lang="en-US" dirty="0"/>
          </a:p>
          <a:p>
            <a:pPr>
              <a:spcBef>
                <a:spcPct val="0"/>
              </a:spcBef>
            </a:pPr>
            <a:endParaRPr lang="en-US" dirty="0"/>
          </a:p>
        </p:txBody>
      </p:sp>
      <p:sp>
        <p:nvSpPr>
          <p:cNvPr id="1781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FE4A4F2-AE43-4482-BB64-763BB53C2CD0}" type="slidenum">
              <a:rPr lang="en-US" sz="1200">
                <a:cs typeface="+mn-cs"/>
              </a:rPr>
              <a:pPr algn="r">
                <a:defRPr/>
              </a:pPr>
              <a:t>159</a:t>
            </a:fld>
            <a:endParaRPr lang="en-US" sz="1200" dirty="0">
              <a:cs typeface="+mn-cs"/>
            </a:endParaRPr>
          </a:p>
        </p:txBody>
      </p:sp>
    </p:spTree>
    <p:extLst>
      <p:ext uri="{BB962C8B-B14F-4D97-AF65-F5344CB8AC3E}">
        <p14:creationId xmlns:p14="http://schemas.microsoft.com/office/powerpoint/2010/main" val="271113631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t>Time On Slide: 10 minutes</a:t>
            </a:r>
          </a:p>
          <a:p>
            <a:pPr>
              <a:spcBef>
                <a:spcPct val="0"/>
              </a:spcBef>
            </a:pPr>
            <a:endParaRPr lang="en-US" b="1" dirty="0"/>
          </a:p>
          <a:p>
            <a:pPr>
              <a:spcBef>
                <a:spcPct val="0"/>
              </a:spcBef>
            </a:pPr>
            <a:r>
              <a:rPr lang="en-US" dirty="0"/>
              <a:t>Read</a:t>
            </a:r>
            <a:r>
              <a:rPr lang="en-US" baseline="0" dirty="0"/>
              <a:t> slide and follow directions. </a:t>
            </a:r>
            <a:endParaRPr lang="en-US" dirty="0"/>
          </a:p>
          <a:p>
            <a:pPr>
              <a:spcBef>
                <a:spcPct val="0"/>
              </a:spcBef>
            </a:pPr>
            <a:endParaRPr lang="en-US" dirty="0"/>
          </a:p>
        </p:txBody>
      </p:sp>
      <p:sp>
        <p:nvSpPr>
          <p:cNvPr id="1781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FE4A4F2-AE43-4482-BB64-763BB53C2CD0}" type="slidenum">
              <a:rPr lang="en-US" sz="1200">
                <a:cs typeface="+mn-cs"/>
              </a:rPr>
              <a:pPr algn="r">
                <a:defRPr/>
              </a:pPr>
              <a:t>160</a:t>
            </a:fld>
            <a:endParaRPr lang="en-US" sz="1200" dirty="0">
              <a:cs typeface="+mn-cs"/>
            </a:endParaRPr>
          </a:p>
        </p:txBody>
      </p:sp>
    </p:spTree>
    <p:extLst>
      <p:ext uri="{BB962C8B-B14F-4D97-AF65-F5344CB8AC3E}">
        <p14:creationId xmlns:p14="http://schemas.microsoft.com/office/powerpoint/2010/main" val="354018608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 </a:t>
            </a:r>
            <a:r>
              <a:rPr lang="en-US" sz="1200" b="0" i="1" u="none" strike="noStrike" kern="1200" baseline="0" dirty="0">
                <a:solidFill>
                  <a:schemeClr val="tx1"/>
                </a:solidFill>
                <a:latin typeface="+mn-lt"/>
                <a:ea typeface="+mn-ea"/>
                <a:cs typeface="+mn-cs"/>
              </a:rPr>
              <a:t>Emphasize impact / cost of common sales assumptions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Follow the slide.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conclude our discussion on Assumptions… </a:t>
            </a:r>
            <a:endParaRPr lang="en-US" sz="1200" b="0" i="0" u="none" strike="noStrike" kern="1200" baseline="0" dirty="0">
              <a:solidFill>
                <a:schemeClr val="tx1"/>
              </a:solidFill>
              <a:latin typeface="+mn-lt"/>
              <a:ea typeface="+mn-ea"/>
              <a:cs typeface="+mn-cs"/>
            </a:endParaRPr>
          </a:p>
          <a:p>
            <a:pPr>
              <a:spcBef>
                <a:spcPct val="0"/>
              </a:spcBef>
            </a:pPr>
            <a:endParaRPr lang="en-US" b="1" dirty="0"/>
          </a:p>
          <a:p>
            <a:pPr>
              <a:spcBef>
                <a:spcPct val="0"/>
              </a:spcBef>
            </a:pPr>
            <a:endParaRPr lang="en-US" b="1" dirty="0"/>
          </a:p>
        </p:txBody>
      </p:sp>
      <p:sp>
        <p:nvSpPr>
          <p:cNvPr id="17818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FE4A4F2-AE43-4482-BB64-763BB53C2CD0}" type="slidenum">
              <a:rPr lang="en-US" sz="1200">
                <a:cs typeface="+mn-cs"/>
              </a:rPr>
              <a:pPr algn="r">
                <a:defRPr/>
              </a:pPr>
              <a:t>161</a:t>
            </a:fld>
            <a:endParaRPr lang="en-US" sz="1200" dirty="0">
              <a:cs typeface="+mn-cs"/>
            </a:endParaRPr>
          </a:p>
        </p:txBody>
      </p:sp>
    </p:spTree>
    <p:extLst>
      <p:ext uri="{BB962C8B-B14F-4D97-AF65-F5344CB8AC3E}">
        <p14:creationId xmlns:p14="http://schemas.microsoft.com/office/powerpoint/2010/main" val="260069201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 </a:t>
            </a:r>
            <a:r>
              <a:rPr lang="en-US" sz="1200" b="0" i="1" u="none" strike="noStrike" kern="1200" baseline="0" dirty="0">
                <a:solidFill>
                  <a:schemeClr val="tx1"/>
                </a:solidFill>
                <a:latin typeface="+mn-lt"/>
                <a:ea typeface="+mn-ea"/>
                <a:cs typeface="+mn-cs"/>
              </a:rPr>
              <a:t>Conclude Assumptions module</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And here’s the good news…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When you’re more mindful of Assumptions, look at what happens: </a:t>
            </a:r>
          </a:p>
          <a:p>
            <a:r>
              <a:rPr lang="en-US" sz="1200" b="0" i="0" u="none" strike="noStrike" kern="1200" baseline="0" dirty="0">
                <a:solidFill>
                  <a:schemeClr val="tx1"/>
                </a:solidFill>
                <a:latin typeface="+mn-lt"/>
                <a:ea typeface="+mn-ea"/>
                <a:cs typeface="+mn-cs"/>
              </a:rPr>
              <a:t>o Awareness expands exponentially </a:t>
            </a:r>
          </a:p>
          <a:p>
            <a:r>
              <a:rPr lang="en-US" sz="1200" b="0" i="0" u="none" strike="noStrike" kern="1200" baseline="0" dirty="0">
                <a:solidFill>
                  <a:schemeClr val="tx1"/>
                </a:solidFill>
                <a:latin typeface="+mn-lt"/>
                <a:ea typeface="+mn-ea"/>
                <a:cs typeface="+mn-cs"/>
              </a:rPr>
              <a:t>o Quality of questions improves dramatically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questions do you have on the topic of Assumptions?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In what way(s) will this discussion on Assumptions make an impact on you and your team as well as your role as a manager at (COMPANY)?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move on… </a:t>
            </a:r>
            <a:endParaRPr lang="en-US" sz="1200" b="0" i="0" u="none" strike="noStrike" kern="1200" baseline="0" dirty="0">
              <a:solidFill>
                <a:schemeClr val="tx1"/>
              </a:solidFill>
              <a:latin typeface="+mn-lt"/>
              <a:ea typeface="+mn-ea"/>
              <a:cs typeface="+mn-cs"/>
            </a:endParaRPr>
          </a:p>
          <a:p>
            <a:pPr>
              <a:spcBef>
                <a:spcPct val="0"/>
              </a:spcBef>
            </a:pPr>
            <a:endParaRPr lang="en-US" b="1" dirty="0"/>
          </a:p>
          <a:p>
            <a:pPr>
              <a:spcBef>
                <a:spcPct val="0"/>
              </a:spcBef>
            </a:pPr>
            <a:endParaRPr lang="en-US" b="1" dirty="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8E35F16-BC0E-496B-873D-1CACF4E14198}" type="slidenum">
              <a:rPr lang="en-US" smtClean="0">
                <a:latin typeface="Arial" pitchFamily="34" charset="0"/>
              </a:rPr>
              <a:pPr>
                <a:defRPr/>
              </a:pPr>
              <a:t>162</a:t>
            </a:fld>
            <a:endParaRPr lang="en-US" dirty="0">
              <a:latin typeface="Arial" pitchFamily="34" charset="0"/>
            </a:endParaRPr>
          </a:p>
        </p:txBody>
      </p:sp>
    </p:spTree>
    <p:extLst>
      <p:ext uri="{BB962C8B-B14F-4D97-AF65-F5344CB8AC3E}">
        <p14:creationId xmlns:p14="http://schemas.microsoft.com/office/powerpoint/2010/main" val="272660105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a:ln/>
        </p:spPr>
      </p:sp>
      <p:sp>
        <p:nvSpPr>
          <p:cNvPr id="1177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u="sng" dirty="0">
                <a:latin typeface="Arial" pitchFamily="34" charset="0"/>
              </a:rPr>
              <a:t>Read</a:t>
            </a:r>
            <a:r>
              <a:rPr lang="en-US" altLang="en-US" u="sng" baseline="0" dirty="0">
                <a:latin typeface="Arial" pitchFamily="34" charset="0"/>
              </a:rPr>
              <a:t> slide</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Mediocrity spreads: “We've already tried everything.” </a:t>
            </a:r>
          </a:p>
          <a:p>
            <a:pPr eaLnBrk="1" hangingPunct="1">
              <a:spcBef>
                <a:spcPct val="0"/>
              </a:spcBef>
            </a:pPr>
            <a:endParaRPr lang="en-US" altLang="en-US" u="sng" dirty="0">
              <a:latin typeface="Arial" pitchFamily="34" charset="0"/>
            </a:endParaRPr>
          </a:p>
        </p:txBody>
      </p:sp>
    </p:spTree>
    <p:extLst>
      <p:ext uri="{BB962C8B-B14F-4D97-AF65-F5344CB8AC3E}">
        <p14:creationId xmlns:p14="http://schemas.microsoft.com/office/powerpoint/2010/main" val="162630632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a:ln/>
        </p:spPr>
      </p:sp>
      <p:sp>
        <p:nvSpPr>
          <p:cNvPr id="1177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u="sng" dirty="0">
                <a:latin typeface="Arial" pitchFamily="34" charset="0"/>
              </a:rPr>
              <a:t>Read</a:t>
            </a:r>
            <a:r>
              <a:rPr lang="en-US" altLang="en-US" u="sng" baseline="0" dirty="0">
                <a:latin typeface="Arial" pitchFamily="34" charset="0"/>
              </a:rPr>
              <a:t> slide</a:t>
            </a:r>
            <a:endParaRPr lang="en-US" altLang="en-US" u="sng" dirty="0">
              <a:latin typeface="Arial" pitchFamily="34" charset="0"/>
            </a:endParaRPr>
          </a:p>
        </p:txBody>
      </p:sp>
    </p:spTree>
    <p:extLst>
      <p:ext uri="{BB962C8B-B14F-4D97-AF65-F5344CB8AC3E}">
        <p14:creationId xmlns:p14="http://schemas.microsoft.com/office/powerpoint/2010/main" val="213384041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30 seconds</a:t>
            </a:r>
          </a:p>
          <a:p>
            <a:pPr eaLnBrk="1" hangingPunct="1">
              <a:spcBef>
                <a:spcPct val="0"/>
              </a:spcBef>
            </a:pPr>
            <a:r>
              <a:rPr lang="en-US" b="1" dirty="0"/>
              <a:t>Segue: </a:t>
            </a:r>
            <a:r>
              <a:rPr lang="en-US" b="0" dirty="0"/>
              <a:t>so if this is the impact that coaching can make, what is the primary objective for every leader?</a:t>
            </a:r>
          </a:p>
          <a:p>
            <a:pPr eaLnBrk="1" hangingPunct="1">
              <a:spcBef>
                <a:spcPct val="0"/>
              </a:spcBef>
            </a:pPr>
            <a:endParaRPr lang="en-US" b="0"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And no, it’s not to make your numbers….</a:t>
            </a:r>
          </a:p>
          <a:p>
            <a:pPr eaLnBrk="1" hangingPunct="1">
              <a:spcBef>
                <a:spcPct val="0"/>
              </a:spcBef>
            </a:pPr>
            <a:r>
              <a:rPr lang="en-US" b="0" dirty="0"/>
              <a:t>To next slide…..</a:t>
            </a:r>
          </a:p>
          <a:p>
            <a:pPr eaLnBrk="1" hangingPunct="1">
              <a:spcBef>
                <a:spcPct val="0"/>
              </a:spcBef>
            </a:pPr>
            <a:endParaRPr lang="en-US" b="0" dirty="0"/>
          </a:p>
        </p:txBody>
      </p:sp>
      <p:sp>
        <p:nvSpPr>
          <p:cNvPr id="205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102414F-002C-45A0-8FD1-BBDE8065BDCA}" type="slidenum">
              <a:rPr lang="en-US" sz="1200">
                <a:latin typeface="Calibri" pitchFamily="34" charset="0"/>
              </a:rPr>
              <a:pPr algn="r" eaLnBrk="1" hangingPunct="1"/>
              <a:t>166</a:t>
            </a:fld>
            <a:endParaRPr lang="en-US" sz="1200" dirty="0">
              <a:latin typeface="Calibri" pitchFamily="34" charset="0"/>
            </a:endParaRPr>
          </a:p>
        </p:txBody>
      </p:sp>
    </p:spTree>
    <p:extLst>
      <p:ext uri="{BB962C8B-B14F-4D97-AF65-F5344CB8AC3E}">
        <p14:creationId xmlns:p14="http://schemas.microsoft.com/office/powerpoint/2010/main" val="112912440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30 seconds</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Getting your coaching priorities straight: Team, then you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Every manager’s primary objective is to </a:t>
            </a:r>
            <a:r>
              <a:rPr lang="en-US" sz="1200" b="1" i="0" u="none" strike="noStrike" kern="1200" baseline="0" dirty="0">
                <a:solidFill>
                  <a:schemeClr val="tx1"/>
                </a:solidFill>
                <a:latin typeface="+mn-lt"/>
                <a:ea typeface="+mn-ea"/>
                <a:cs typeface="+mn-cs"/>
              </a:rPr>
              <a:t>make your people more valuable. AND while many of you agree, the irony is, as you will see over the next two days, many of us simply don’t know how to do this, or do so consistently and effectively, even if we think we are.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b="0" dirty="0"/>
          </a:p>
          <a:p>
            <a:endParaRPr lang="en-US" sz="1200" b="0" i="0" u="none" strike="noStrike" kern="1200" baseline="0" dirty="0">
              <a:solidFill>
                <a:schemeClr val="tx1"/>
              </a:solidFill>
              <a:latin typeface="+mn-lt"/>
              <a:ea typeface="+mn-ea"/>
              <a:cs typeface="+mn-cs"/>
            </a:endParaRPr>
          </a:p>
          <a:p>
            <a:pPr eaLnBrk="1" hangingPunct="1">
              <a:spcBef>
                <a:spcPct val="0"/>
              </a:spcBef>
            </a:pPr>
            <a:endParaRPr lang="en-US" altLang="en-US" dirty="0">
              <a:latin typeface="Arial" pitchFamily="34" charset="0"/>
            </a:endParaRPr>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700">
                <a:solidFill>
                  <a:schemeClr val="tx1"/>
                </a:solidFill>
                <a:latin typeface="Arial" pitchFamily="34" charset="0"/>
                <a:ea typeface="MS PGothic" pitchFamily="34" charset="-128"/>
              </a:defRPr>
            </a:lvl1pPr>
            <a:lvl2pPr marL="742950" indent="-285750" eaLnBrk="0" hangingPunct="0">
              <a:spcBef>
                <a:spcPct val="30000"/>
              </a:spcBef>
              <a:defRPr sz="1700">
                <a:solidFill>
                  <a:schemeClr val="tx1"/>
                </a:solidFill>
                <a:latin typeface="Arial" pitchFamily="34" charset="0"/>
                <a:ea typeface="MS PGothic" pitchFamily="34" charset="-128"/>
              </a:defRPr>
            </a:lvl2pPr>
            <a:lvl3pPr marL="1143000" indent="-228600" eaLnBrk="0" hangingPunct="0">
              <a:spcBef>
                <a:spcPct val="30000"/>
              </a:spcBef>
              <a:defRPr sz="1700">
                <a:solidFill>
                  <a:schemeClr val="tx1"/>
                </a:solidFill>
                <a:latin typeface="Arial" pitchFamily="34" charset="0"/>
                <a:ea typeface="ヒラギノ角ゴ Pro W3" charset="-128"/>
              </a:defRPr>
            </a:lvl3pPr>
            <a:lvl4pPr marL="1600200" indent="-228600" eaLnBrk="0" hangingPunct="0">
              <a:spcBef>
                <a:spcPct val="30000"/>
              </a:spcBef>
              <a:defRPr sz="1700">
                <a:solidFill>
                  <a:schemeClr val="tx1"/>
                </a:solidFill>
                <a:latin typeface="Arial" pitchFamily="34" charset="0"/>
                <a:ea typeface="ヒラギノ角ゴ Pro W3" charset="-128"/>
              </a:defRPr>
            </a:lvl4pPr>
            <a:lvl5pPr marL="2057400" indent="-228600" eaLnBrk="0" hangingPunct="0">
              <a:spcBef>
                <a:spcPct val="30000"/>
              </a:spcBef>
              <a:defRPr sz="17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7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7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7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700">
                <a:solidFill>
                  <a:schemeClr val="tx1"/>
                </a:solidFill>
                <a:latin typeface="Arial" pitchFamily="34" charset="0"/>
                <a:ea typeface="ヒラギノ角ゴ Pro W3" charset="-128"/>
              </a:defRPr>
            </a:lvl9pPr>
          </a:lstStyle>
          <a:p>
            <a:pPr algn="r" eaLnBrk="1" hangingPunct="1">
              <a:spcBef>
                <a:spcPct val="0"/>
              </a:spcBef>
            </a:pPr>
            <a:fld id="{229A08C6-1A60-47B3-ABD8-7A4D3011DAE2}" type="slidenum">
              <a:rPr lang="en-US" altLang="en-US" sz="1200">
                <a:latin typeface="Calibri" pitchFamily="34" charset="0"/>
                <a:ea typeface="ヒラギノ角ゴ Pro W3" charset="-128"/>
                <a:cs typeface="Arial" pitchFamily="34" charset="0"/>
              </a:rPr>
              <a:pPr algn="r" eaLnBrk="1" hangingPunct="1">
                <a:spcBef>
                  <a:spcPct val="0"/>
                </a:spcBef>
              </a:pPr>
              <a:t>167</a:t>
            </a:fld>
            <a:endParaRPr lang="en-US" altLang="en-US" sz="1200" dirty="0">
              <a:latin typeface="Calibri" pitchFamily="34" charset="0"/>
              <a:ea typeface="ヒラギノ角ゴ Pro W3" charset="-128"/>
              <a:cs typeface="Arial" pitchFamily="34" charset="0"/>
            </a:endParaRPr>
          </a:p>
        </p:txBody>
      </p:sp>
    </p:spTree>
    <p:extLst>
      <p:ext uri="{BB962C8B-B14F-4D97-AF65-F5344CB8AC3E}">
        <p14:creationId xmlns:p14="http://schemas.microsoft.com/office/powerpoint/2010/main" val="381841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C5A451B0-B4A3-6244-BD97-12275BA1DB85}"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87829838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1" dirty="0"/>
              <a:t>Time On Slide: 1 minute</a:t>
            </a:r>
          </a:p>
          <a:p>
            <a:pPr>
              <a:spcBef>
                <a:spcPct val="0"/>
              </a:spcBef>
            </a:pPr>
            <a:r>
              <a:rPr lang="en-US" b="1" dirty="0">
                <a:solidFill>
                  <a:schemeClr val="tx2"/>
                </a:solidFill>
              </a:rPr>
              <a:t>Read slide:</a:t>
            </a: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best managers and leaders ARE great coaches </a:t>
            </a:r>
          </a:p>
          <a:p>
            <a:r>
              <a:rPr lang="en-US" sz="1200" b="0" i="0" u="none" strike="noStrike" kern="1200" baseline="0" dirty="0">
                <a:solidFill>
                  <a:schemeClr val="tx1"/>
                </a:solidFill>
                <a:latin typeface="+mn-lt"/>
                <a:ea typeface="+mn-ea"/>
                <a:cs typeface="+mn-cs"/>
              </a:rPr>
              <a:t> Great coaches focus on their </a:t>
            </a:r>
            <a:r>
              <a:rPr lang="en-US" sz="1200" b="1" i="0" u="none" strike="noStrike" kern="1200" baseline="0" dirty="0">
                <a:solidFill>
                  <a:schemeClr val="tx1"/>
                </a:solidFill>
                <a:latin typeface="+mn-lt"/>
                <a:ea typeface="+mn-ea"/>
                <a:cs typeface="+mn-cs"/>
              </a:rPr>
              <a:t>people first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So…you need to make yourself more valuable by being a better coach…and if you do… </a:t>
            </a:r>
          </a:p>
          <a:p>
            <a:r>
              <a:rPr lang="en-US" sz="1200" b="0" i="0" u="none" strike="noStrike" kern="1200" baseline="0" dirty="0">
                <a:solidFill>
                  <a:schemeClr val="tx1"/>
                </a:solidFill>
                <a:latin typeface="+mn-lt"/>
                <a:ea typeface="+mn-ea"/>
                <a:cs typeface="+mn-cs"/>
              </a:rPr>
              <a:t> You make your people more valuable </a:t>
            </a:r>
          </a:p>
          <a:p>
            <a:r>
              <a:rPr lang="en-US" sz="1200" b="0" i="0" u="none" strike="noStrike" kern="1200" baseline="0" dirty="0">
                <a:solidFill>
                  <a:schemeClr val="tx1"/>
                </a:solidFill>
                <a:latin typeface="+mn-lt"/>
                <a:ea typeface="+mn-ea"/>
                <a:cs typeface="+mn-cs"/>
              </a:rPr>
              <a:t> They hit THEIR goals… </a:t>
            </a:r>
          </a:p>
          <a:p>
            <a:r>
              <a:rPr lang="en-US" sz="1200" b="0" i="0" u="none" strike="noStrike" kern="1200" baseline="0" dirty="0">
                <a:solidFill>
                  <a:schemeClr val="tx1"/>
                </a:solidFill>
                <a:latin typeface="+mn-lt"/>
                <a:ea typeface="+mn-ea"/>
                <a:cs typeface="+mn-cs"/>
              </a:rPr>
              <a:t> You hit YOUR goals.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Again, </a:t>
            </a:r>
            <a:r>
              <a:rPr lang="en-US" sz="1200" b="1" i="0" u="none" strike="noStrike" kern="1200" baseline="0" dirty="0">
                <a:solidFill>
                  <a:schemeClr val="tx1"/>
                </a:solidFill>
                <a:latin typeface="+mn-lt"/>
                <a:ea typeface="+mn-ea"/>
                <a:cs typeface="+mn-cs"/>
              </a:rPr>
              <a:t>prioritize </a:t>
            </a:r>
            <a:r>
              <a:rPr lang="en-US" sz="1200" b="0" i="0" u="none" strike="noStrike" kern="1200" baseline="0" dirty="0">
                <a:solidFill>
                  <a:schemeClr val="tx1"/>
                </a:solidFill>
                <a:latin typeface="+mn-lt"/>
                <a:ea typeface="+mn-ea"/>
                <a:cs typeface="+mn-cs"/>
              </a:rPr>
              <a:t>correctly… </a:t>
            </a:r>
          </a:p>
          <a:p>
            <a:r>
              <a:rPr lang="en-US" sz="1200" b="0" i="0" u="none" strike="noStrike" kern="1200" baseline="0" dirty="0">
                <a:solidFill>
                  <a:schemeClr val="tx1"/>
                </a:solidFill>
                <a:latin typeface="+mn-lt"/>
                <a:ea typeface="+mn-ea"/>
                <a:cs typeface="+mn-cs"/>
              </a:rPr>
              <a:t> Make the focus your people and their success FIRST…not the other way around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how do make your people more valuable?  By becoming a world class coach.</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r>
              <a:rPr lang="en-US" b="1" dirty="0"/>
              <a:t>POINT</a:t>
            </a:r>
            <a:r>
              <a:rPr lang="en-US" b="1" baseline="0" dirty="0"/>
              <a:t> TO MAKE</a:t>
            </a:r>
            <a:r>
              <a:rPr lang="en-US" dirty="0"/>
              <a:t>: </a:t>
            </a:r>
            <a:r>
              <a:rPr lang="en-US" b="1" dirty="0"/>
              <a:t>Question you ask yourself ever day</a:t>
            </a:r>
            <a:r>
              <a:rPr lang="en-US" dirty="0"/>
              <a:t>, is the wrong question, Don’t ask, “what can I do to hit my sales targets and goals?” That’s the wrong question to hit the right objective and this question is not going to get you where you want to be.</a:t>
            </a:r>
          </a:p>
          <a:p>
            <a:pPr eaLnBrk="1" hangingPunct="1">
              <a:spcBef>
                <a:spcPct val="0"/>
              </a:spcBef>
            </a:pPr>
            <a:endParaRPr lang="en-US" dirty="0"/>
          </a:p>
          <a:p>
            <a:pPr eaLnBrk="1" hangingPunct="1">
              <a:spcBef>
                <a:spcPct val="0"/>
              </a:spcBef>
            </a:pPr>
            <a:r>
              <a:rPr lang="en-US" b="1" dirty="0"/>
              <a:t>The question you want to ask yourself </a:t>
            </a:r>
            <a:r>
              <a:rPr lang="en-US" dirty="0"/>
              <a:t>is “What can I do today to make my people more valuable than they were yesterday?”</a:t>
            </a:r>
          </a:p>
          <a:p>
            <a:pPr eaLnBrk="1" hangingPunct="1">
              <a:spcBef>
                <a:spcPct val="0"/>
              </a:spcBef>
            </a:pPr>
            <a:endParaRPr lang="en-US" dirty="0"/>
          </a:p>
          <a:p>
            <a:pPr eaLnBrk="1" hangingPunct="1">
              <a:spcBef>
                <a:spcPct val="0"/>
              </a:spcBef>
            </a:pPr>
            <a:r>
              <a:rPr lang="en-US" dirty="0"/>
              <a:t>When</a:t>
            </a:r>
            <a:r>
              <a:rPr lang="en-US" baseline="0" dirty="0"/>
              <a:t> we ask the wrong question we focus on the wrong activities. </a:t>
            </a:r>
          </a:p>
          <a:p>
            <a:pPr eaLnBrk="1" hangingPunct="1">
              <a:spcBef>
                <a:spcPct val="0"/>
              </a:spcBef>
            </a:pPr>
            <a:endParaRPr lang="en-US" baseline="0" dirty="0"/>
          </a:p>
          <a:p>
            <a:pPr eaLnBrk="1" hangingPunct="1">
              <a:spcBef>
                <a:spcPct val="0"/>
              </a:spcBef>
            </a:pPr>
            <a:endParaRPr lang="en-US" dirty="0"/>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0620A2A-45B3-4580-B578-51FFB65E5054}" type="slidenum">
              <a:rPr lang="en-US" sz="1200">
                <a:latin typeface="Calibri" pitchFamily="34" charset="0"/>
              </a:rPr>
              <a:pPr algn="r" eaLnBrk="1" hangingPunct="1"/>
              <a:t>168</a:t>
            </a:fld>
            <a:endParaRPr lang="en-US" sz="1200" dirty="0">
              <a:latin typeface="Calibri" pitchFamily="34" charset="0"/>
            </a:endParaRPr>
          </a:p>
        </p:txBody>
      </p:sp>
    </p:spTree>
    <p:extLst>
      <p:ext uri="{BB962C8B-B14F-4D97-AF65-F5344CB8AC3E}">
        <p14:creationId xmlns:p14="http://schemas.microsoft.com/office/powerpoint/2010/main" val="108980560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1" dirty="0"/>
              <a:t>Time On Slide: 1 minute</a:t>
            </a:r>
          </a:p>
          <a:p>
            <a:pPr>
              <a:spcBef>
                <a:spcPct val="0"/>
              </a:spcBef>
            </a:pPr>
            <a:r>
              <a:rPr lang="en-US" b="1" dirty="0">
                <a:solidFill>
                  <a:schemeClr val="tx2"/>
                </a:solidFill>
              </a:rPr>
              <a:t>Read slide:</a:t>
            </a: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best managers and leaders ARE great coaches </a:t>
            </a:r>
          </a:p>
          <a:p>
            <a:r>
              <a:rPr lang="en-US" sz="1200" b="0" i="0" u="none" strike="noStrike" kern="1200" baseline="0" dirty="0">
                <a:solidFill>
                  <a:schemeClr val="tx1"/>
                </a:solidFill>
                <a:latin typeface="+mn-lt"/>
                <a:ea typeface="+mn-ea"/>
                <a:cs typeface="+mn-cs"/>
              </a:rPr>
              <a:t> Great coaches focus on their </a:t>
            </a:r>
            <a:r>
              <a:rPr lang="en-US" sz="1200" b="1" i="0" u="none" strike="noStrike" kern="1200" baseline="0" dirty="0">
                <a:solidFill>
                  <a:schemeClr val="tx1"/>
                </a:solidFill>
                <a:latin typeface="+mn-lt"/>
                <a:ea typeface="+mn-ea"/>
                <a:cs typeface="+mn-cs"/>
              </a:rPr>
              <a:t>people first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So…you need to make yourself more valuable by being a better coach…and if you do… </a:t>
            </a:r>
          </a:p>
          <a:p>
            <a:r>
              <a:rPr lang="en-US" sz="1200" b="0" i="0" u="none" strike="noStrike" kern="1200" baseline="0" dirty="0">
                <a:solidFill>
                  <a:schemeClr val="tx1"/>
                </a:solidFill>
                <a:latin typeface="+mn-lt"/>
                <a:ea typeface="+mn-ea"/>
                <a:cs typeface="+mn-cs"/>
              </a:rPr>
              <a:t> You make your people more valuable </a:t>
            </a:r>
          </a:p>
          <a:p>
            <a:r>
              <a:rPr lang="en-US" sz="1200" b="0" i="0" u="none" strike="noStrike" kern="1200" baseline="0" dirty="0">
                <a:solidFill>
                  <a:schemeClr val="tx1"/>
                </a:solidFill>
                <a:latin typeface="+mn-lt"/>
                <a:ea typeface="+mn-ea"/>
                <a:cs typeface="+mn-cs"/>
              </a:rPr>
              <a:t> They hit THEIR goals… </a:t>
            </a:r>
          </a:p>
          <a:p>
            <a:r>
              <a:rPr lang="en-US" sz="1200" b="0" i="0" u="none" strike="noStrike" kern="1200" baseline="0" dirty="0">
                <a:solidFill>
                  <a:schemeClr val="tx1"/>
                </a:solidFill>
                <a:latin typeface="+mn-lt"/>
                <a:ea typeface="+mn-ea"/>
                <a:cs typeface="+mn-cs"/>
              </a:rPr>
              <a:t> You hit YOUR goals.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Again, </a:t>
            </a:r>
            <a:r>
              <a:rPr lang="en-US" sz="1200" b="1" i="0" u="none" strike="noStrike" kern="1200" baseline="0" dirty="0">
                <a:solidFill>
                  <a:schemeClr val="tx1"/>
                </a:solidFill>
                <a:latin typeface="+mn-lt"/>
                <a:ea typeface="+mn-ea"/>
                <a:cs typeface="+mn-cs"/>
              </a:rPr>
              <a:t>prioritize </a:t>
            </a:r>
            <a:r>
              <a:rPr lang="en-US" sz="1200" b="0" i="0" u="none" strike="noStrike" kern="1200" baseline="0" dirty="0">
                <a:solidFill>
                  <a:schemeClr val="tx1"/>
                </a:solidFill>
                <a:latin typeface="+mn-lt"/>
                <a:ea typeface="+mn-ea"/>
                <a:cs typeface="+mn-cs"/>
              </a:rPr>
              <a:t>correctly… </a:t>
            </a:r>
          </a:p>
          <a:p>
            <a:r>
              <a:rPr lang="en-US" sz="1200" b="0" i="0" u="none" strike="noStrike" kern="1200" baseline="0" dirty="0">
                <a:solidFill>
                  <a:schemeClr val="tx1"/>
                </a:solidFill>
                <a:latin typeface="+mn-lt"/>
                <a:ea typeface="+mn-ea"/>
                <a:cs typeface="+mn-cs"/>
              </a:rPr>
              <a:t> Make the focus your people and their success FIRST…not the other way around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how do make your people more valuable?  By becoming a world class coach.</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r>
              <a:rPr lang="en-US" b="1" dirty="0"/>
              <a:t>POINT</a:t>
            </a:r>
            <a:r>
              <a:rPr lang="en-US" b="1" baseline="0" dirty="0"/>
              <a:t> TO MAKE</a:t>
            </a:r>
            <a:r>
              <a:rPr lang="en-US" dirty="0"/>
              <a:t>: </a:t>
            </a:r>
            <a:r>
              <a:rPr lang="en-US" b="1" dirty="0"/>
              <a:t>Question you ask yourself ever day</a:t>
            </a:r>
            <a:r>
              <a:rPr lang="en-US" dirty="0"/>
              <a:t>, is the wrong question, Don’t ask, “what can I do to hit my sales targets and goals?” That’s the wrong question to hit the right objective and this question is not going to get you where you want to be.</a:t>
            </a:r>
          </a:p>
          <a:p>
            <a:pPr eaLnBrk="1" hangingPunct="1">
              <a:spcBef>
                <a:spcPct val="0"/>
              </a:spcBef>
            </a:pPr>
            <a:endParaRPr lang="en-US" dirty="0"/>
          </a:p>
          <a:p>
            <a:pPr eaLnBrk="1" hangingPunct="1">
              <a:spcBef>
                <a:spcPct val="0"/>
              </a:spcBef>
            </a:pPr>
            <a:r>
              <a:rPr lang="en-US" b="1" dirty="0"/>
              <a:t>The question you want to ask yourself </a:t>
            </a:r>
            <a:r>
              <a:rPr lang="en-US" dirty="0"/>
              <a:t>is “What can I do today to make my people more valuable than they were yesterday?”</a:t>
            </a:r>
          </a:p>
          <a:p>
            <a:pPr eaLnBrk="1" hangingPunct="1">
              <a:spcBef>
                <a:spcPct val="0"/>
              </a:spcBef>
            </a:pPr>
            <a:endParaRPr lang="en-US" dirty="0"/>
          </a:p>
          <a:p>
            <a:pPr eaLnBrk="1" hangingPunct="1">
              <a:spcBef>
                <a:spcPct val="0"/>
              </a:spcBef>
            </a:pPr>
            <a:r>
              <a:rPr lang="en-US" dirty="0"/>
              <a:t>When</a:t>
            </a:r>
            <a:r>
              <a:rPr lang="en-US" baseline="0" dirty="0"/>
              <a:t> we ask the wrong question we focus on the wrong activities. </a:t>
            </a:r>
          </a:p>
          <a:p>
            <a:pPr eaLnBrk="1" hangingPunct="1">
              <a:spcBef>
                <a:spcPct val="0"/>
              </a:spcBef>
            </a:pPr>
            <a:endParaRPr lang="en-US" baseline="0" dirty="0"/>
          </a:p>
          <a:p>
            <a:pPr eaLnBrk="1" hangingPunct="1">
              <a:spcBef>
                <a:spcPct val="0"/>
              </a:spcBef>
            </a:pPr>
            <a:endParaRPr lang="en-US" dirty="0"/>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0620A2A-45B3-4580-B578-51FFB65E5054}" type="slidenum">
              <a:rPr lang="en-US" sz="1200">
                <a:latin typeface="Calibri" pitchFamily="34" charset="0"/>
              </a:rPr>
              <a:pPr algn="r" eaLnBrk="1" hangingPunct="1"/>
              <a:t>169</a:t>
            </a:fld>
            <a:endParaRPr lang="en-US" sz="1200" dirty="0">
              <a:latin typeface="Calibri" pitchFamily="34" charset="0"/>
            </a:endParaRPr>
          </a:p>
        </p:txBody>
      </p:sp>
    </p:spTree>
    <p:extLst>
      <p:ext uri="{BB962C8B-B14F-4D97-AF65-F5344CB8AC3E}">
        <p14:creationId xmlns:p14="http://schemas.microsoft.com/office/powerpoint/2010/main" val="406248246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1" dirty="0"/>
              <a:t>Time On Slide: 1 minute</a:t>
            </a:r>
          </a:p>
          <a:p>
            <a:pPr>
              <a:spcBef>
                <a:spcPct val="0"/>
              </a:spcBef>
            </a:pPr>
            <a:r>
              <a:rPr lang="en-US" b="1" dirty="0">
                <a:solidFill>
                  <a:schemeClr val="tx2"/>
                </a:solidFill>
              </a:rPr>
              <a:t>Read slide:</a:t>
            </a: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best managers and leaders ARE great coaches </a:t>
            </a:r>
          </a:p>
          <a:p>
            <a:r>
              <a:rPr lang="en-US" sz="1200" b="0" i="0" u="none" strike="noStrike" kern="1200" baseline="0" dirty="0">
                <a:solidFill>
                  <a:schemeClr val="tx1"/>
                </a:solidFill>
                <a:latin typeface="+mn-lt"/>
                <a:ea typeface="+mn-ea"/>
                <a:cs typeface="+mn-cs"/>
              </a:rPr>
              <a:t> Great coaches focus on their </a:t>
            </a:r>
            <a:r>
              <a:rPr lang="en-US" sz="1200" b="1" i="0" u="none" strike="noStrike" kern="1200" baseline="0" dirty="0">
                <a:solidFill>
                  <a:schemeClr val="tx1"/>
                </a:solidFill>
                <a:latin typeface="+mn-lt"/>
                <a:ea typeface="+mn-ea"/>
                <a:cs typeface="+mn-cs"/>
              </a:rPr>
              <a:t>people first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So…you need to make yourself more valuable by being a better coach…and if you do… </a:t>
            </a:r>
          </a:p>
          <a:p>
            <a:r>
              <a:rPr lang="en-US" sz="1200" b="0" i="0" u="none" strike="noStrike" kern="1200" baseline="0" dirty="0">
                <a:solidFill>
                  <a:schemeClr val="tx1"/>
                </a:solidFill>
                <a:latin typeface="+mn-lt"/>
                <a:ea typeface="+mn-ea"/>
                <a:cs typeface="+mn-cs"/>
              </a:rPr>
              <a:t> You make your people more valuable </a:t>
            </a:r>
          </a:p>
          <a:p>
            <a:r>
              <a:rPr lang="en-US" sz="1200" b="0" i="0" u="none" strike="noStrike" kern="1200" baseline="0" dirty="0">
                <a:solidFill>
                  <a:schemeClr val="tx1"/>
                </a:solidFill>
                <a:latin typeface="+mn-lt"/>
                <a:ea typeface="+mn-ea"/>
                <a:cs typeface="+mn-cs"/>
              </a:rPr>
              <a:t> They hit THEIR goals… </a:t>
            </a:r>
          </a:p>
          <a:p>
            <a:r>
              <a:rPr lang="en-US" sz="1200" b="0" i="0" u="none" strike="noStrike" kern="1200" baseline="0" dirty="0">
                <a:solidFill>
                  <a:schemeClr val="tx1"/>
                </a:solidFill>
                <a:latin typeface="+mn-lt"/>
                <a:ea typeface="+mn-ea"/>
                <a:cs typeface="+mn-cs"/>
              </a:rPr>
              <a:t> You hit YOUR goals.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Again, </a:t>
            </a:r>
            <a:r>
              <a:rPr lang="en-US" sz="1200" b="1" i="0" u="none" strike="noStrike" kern="1200" baseline="0" dirty="0">
                <a:solidFill>
                  <a:schemeClr val="tx1"/>
                </a:solidFill>
                <a:latin typeface="+mn-lt"/>
                <a:ea typeface="+mn-ea"/>
                <a:cs typeface="+mn-cs"/>
              </a:rPr>
              <a:t>prioritize </a:t>
            </a:r>
            <a:r>
              <a:rPr lang="en-US" sz="1200" b="0" i="0" u="none" strike="noStrike" kern="1200" baseline="0" dirty="0">
                <a:solidFill>
                  <a:schemeClr val="tx1"/>
                </a:solidFill>
                <a:latin typeface="+mn-lt"/>
                <a:ea typeface="+mn-ea"/>
                <a:cs typeface="+mn-cs"/>
              </a:rPr>
              <a:t>correctly… </a:t>
            </a:r>
          </a:p>
          <a:p>
            <a:r>
              <a:rPr lang="en-US" sz="1200" b="0" i="0" u="none" strike="noStrike" kern="1200" baseline="0" dirty="0">
                <a:solidFill>
                  <a:schemeClr val="tx1"/>
                </a:solidFill>
                <a:latin typeface="+mn-lt"/>
                <a:ea typeface="+mn-ea"/>
                <a:cs typeface="+mn-cs"/>
              </a:rPr>
              <a:t> Make the focus your people and their success FIRST…not the other way around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how do make your people more valuable?  By becoming a world class coach.</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r>
              <a:rPr lang="en-US" b="1" dirty="0"/>
              <a:t>POINT</a:t>
            </a:r>
            <a:r>
              <a:rPr lang="en-US" b="1" baseline="0" dirty="0"/>
              <a:t> TO MAKE</a:t>
            </a:r>
            <a:r>
              <a:rPr lang="en-US" dirty="0"/>
              <a:t>: </a:t>
            </a:r>
            <a:r>
              <a:rPr lang="en-US" b="1" dirty="0"/>
              <a:t>Question you ask yourself ever day</a:t>
            </a:r>
            <a:r>
              <a:rPr lang="en-US" dirty="0"/>
              <a:t>, is the wrong question, Don’t ask, “what can I do to hit my sales targets and goals?” That’s the wrong question to hit the right objective and this question is not going to get you where you want to be.</a:t>
            </a:r>
          </a:p>
          <a:p>
            <a:pPr eaLnBrk="1" hangingPunct="1">
              <a:spcBef>
                <a:spcPct val="0"/>
              </a:spcBef>
            </a:pPr>
            <a:endParaRPr lang="en-US" dirty="0"/>
          </a:p>
          <a:p>
            <a:pPr eaLnBrk="1" hangingPunct="1">
              <a:spcBef>
                <a:spcPct val="0"/>
              </a:spcBef>
            </a:pPr>
            <a:r>
              <a:rPr lang="en-US" b="1" dirty="0"/>
              <a:t>The question you want to ask yourself </a:t>
            </a:r>
            <a:r>
              <a:rPr lang="en-US" dirty="0"/>
              <a:t>is “What can I do today to make my people more valuable than they were yesterday?”</a:t>
            </a:r>
          </a:p>
          <a:p>
            <a:pPr eaLnBrk="1" hangingPunct="1">
              <a:spcBef>
                <a:spcPct val="0"/>
              </a:spcBef>
            </a:pPr>
            <a:endParaRPr lang="en-US" dirty="0"/>
          </a:p>
          <a:p>
            <a:pPr eaLnBrk="1" hangingPunct="1">
              <a:spcBef>
                <a:spcPct val="0"/>
              </a:spcBef>
            </a:pPr>
            <a:r>
              <a:rPr lang="en-US" dirty="0"/>
              <a:t>When</a:t>
            </a:r>
            <a:r>
              <a:rPr lang="en-US" baseline="0" dirty="0"/>
              <a:t> we ask the wrong question we focus on the wrong activities. </a:t>
            </a:r>
          </a:p>
          <a:p>
            <a:pPr eaLnBrk="1" hangingPunct="1">
              <a:spcBef>
                <a:spcPct val="0"/>
              </a:spcBef>
            </a:pPr>
            <a:endParaRPr lang="en-US" baseline="0" dirty="0"/>
          </a:p>
          <a:p>
            <a:pPr eaLnBrk="1" hangingPunct="1">
              <a:spcBef>
                <a:spcPct val="0"/>
              </a:spcBef>
            </a:pPr>
            <a:endParaRPr lang="en-US" dirty="0"/>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0620A2A-45B3-4580-B578-51FFB65E5054}" type="slidenum">
              <a:rPr lang="en-US" sz="1200">
                <a:latin typeface="Calibri" pitchFamily="34" charset="0"/>
              </a:rPr>
              <a:pPr algn="r" eaLnBrk="1" hangingPunct="1"/>
              <a:t>170</a:t>
            </a:fld>
            <a:endParaRPr lang="en-US" sz="1200" dirty="0">
              <a:latin typeface="Calibri" pitchFamily="34" charset="0"/>
            </a:endParaRPr>
          </a:p>
        </p:txBody>
      </p:sp>
    </p:spTree>
    <p:extLst>
      <p:ext uri="{BB962C8B-B14F-4D97-AF65-F5344CB8AC3E}">
        <p14:creationId xmlns:p14="http://schemas.microsoft.com/office/powerpoint/2010/main" val="117951479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1" dirty="0"/>
              <a:t>Time On Slide: 1 minute</a:t>
            </a:r>
          </a:p>
          <a:p>
            <a:pPr>
              <a:spcBef>
                <a:spcPct val="0"/>
              </a:spcBef>
            </a:pPr>
            <a:r>
              <a:rPr lang="en-US" b="1" dirty="0">
                <a:solidFill>
                  <a:schemeClr val="tx2"/>
                </a:solidFill>
              </a:rPr>
              <a:t>Read slide:</a:t>
            </a: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best managers and leaders ARE great coaches </a:t>
            </a:r>
          </a:p>
          <a:p>
            <a:r>
              <a:rPr lang="en-US" sz="1200" b="0" i="0" u="none" strike="noStrike" kern="1200" baseline="0" dirty="0">
                <a:solidFill>
                  <a:schemeClr val="tx1"/>
                </a:solidFill>
                <a:latin typeface="+mn-lt"/>
                <a:ea typeface="+mn-ea"/>
                <a:cs typeface="+mn-cs"/>
              </a:rPr>
              <a:t> Great coaches focus on their </a:t>
            </a:r>
            <a:r>
              <a:rPr lang="en-US" sz="1200" b="1" i="0" u="none" strike="noStrike" kern="1200" baseline="0" dirty="0">
                <a:solidFill>
                  <a:schemeClr val="tx1"/>
                </a:solidFill>
                <a:latin typeface="+mn-lt"/>
                <a:ea typeface="+mn-ea"/>
                <a:cs typeface="+mn-cs"/>
              </a:rPr>
              <a:t>people first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So…you need to make yourself more valuable by being a better coach…and if you do… </a:t>
            </a:r>
          </a:p>
          <a:p>
            <a:r>
              <a:rPr lang="en-US" sz="1200" b="0" i="0" u="none" strike="noStrike" kern="1200" baseline="0" dirty="0">
                <a:solidFill>
                  <a:schemeClr val="tx1"/>
                </a:solidFill>
                <a:latin typeface="+mn-lt"/>
                <a:ea typeface="+mn-ea"/>
                <a:cs typeface="+mn-cs"/>
              </a:rPr>
              <a:t> You make your people more valuable </a:t>
            </a:r>
          </a:p>
          <a:p>
            <a:r>
              <a:rPr lang="en-US" sz="1200" b="0" i="0" u="none" strike="noStrike" kern="1200" baseline="0" dirty="0">
                <a:solidFill>
                  <a:schemeClr val="tx1"/>
                </a:solidFill>
                <a:latin typeface="+mn-lt"/>
                <a:ea typeface="+mn-ea"/>
                <a:cs typeface="+mn-cs"/>
              </a:rPr>
              <a:t> They hit THEIR goals… </a:t>
            </a:r>
          </a:p>
          <a:p>
            <a:r>
              <a:rPr lang="en-US" sz="1200" b="0" i="0" u="none" strike="noStrike" kern="1200" baseline="0" dirty="0">
                <a:solidFill>
                  <a:schemeClr val="tx1"/>
                </a:solidFill>
                <a:latin typeface="+mn-lt"/>
                <a:ea typeface="+mn-ea"/>
                <a:cs typeface="+mn-cs"/>
              </a:rPr>
              <a:t> You hit YOUR goals.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Again, </a:t>
            </a:r>
            <a:r>
              <a:rPr lang="en-US" sz="1200" b="1" i="0" u="none" strike="noStrike" kern="1200" baseline="0" dirty="0">
                <a:solidFill>
                  <a:schemeClr val="tx1"/>
                </a:solidFill>
                <a:latin typeface="+mn-lt"/>
                <a:ea typeface="+mn-ea"/>
                <a:cs typeface="+mn-cs"/>
              </a:rPr>
              <a:t>prioritize </a:t>
            </a:r>
            <a:r>
              <a:rPr lang="en-US" sz="1200" b="0" i="0" u="none" strike="noStrike" kern="1200" baseline="0" dirty="0">
                <a:solidFill>
                  <a:schemeClr val="tx1"/>
                </a:solidFill>
                <a:latin typeface="+mn-lt"/>
                <a:ea typeface="+mn-ea"/>
                <a:cs typeface="+mn-cs"/>
              </a:rPr>
              <a:t>correctly… </a:t>
            </a:r>
          </a:p>
          <a:p>
            <a:r>
              <a:rPr lang="en-US" sz="1200" b="0" i="0" u="none" strike="noStrike" kern="1200" baseline="0" dirty="0">
                <a:solidFill>
                  <a:schemeClr val="tx1"/>
                </a:solidFill>
                <a:latin typeface="+mn-lt"/>
                <a:ea typeface="+mn-ea"/>
                <a:cs typeface="+mn-cs"/>
              </a:rPr>
              <a:t> Make the focus your people and their success FIRST…not the other way around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how do make your people more valuable?  By becoming a world class coach.</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r>
              <a:rPr lang="en-US" b="1" dirty="0"/>
              <a:t>POINT</a:t>
            </a:r>
            <a:r>
              <a:rPr lang="en-US" b="1" baseline="0" dirty="0"/>
              <a:t> TO MAKE</a:t>
            </a:r>
            <a:r>
              <a:rPr lang="en-US" dirty="0"/>
              <a:t>: </a:t>
            </a:r>
            <a:r>
              <a:rPr lang="en-US" b="1" dirty="0"/>
              <a:t>Question you ask yourself ever day</a:t>
            </a:r>
            <a:r>
              <a:rPr lang="en-US" dirty="0"/>
              <a:t>, is the wrong question, Don’t ask, “what can I do to hit my sales targets and goals?” That’s the wrong question to hit the right objective and this question is not going to get you where you want to be.</a:t>
            </a:r>
          </a:p>
          <a:p>
            <a:pPr eaLnBrk="1" hangingPunct="1">
              <a:spcBef>
                <a:spcPct val="0"/>
              </a:spcBef>
            </a:pPr>
            <a:endParaRPr lang="en-US" dirty="0"/>
          </a:p>
          <a:p>
            <a:pPr eaLnBrk="1" hangingPunct="1">
              <a:spcBef>
                <a:spcPct val="0"/>
              </a:spcBef>
            </a:pPr>
            <a:r>
              <a:rPr lang="en-US" b="1" dirty="0"/>
              <a:t>The question you want to ask yourself </a:t>
            </a:r>
            <a:r>
              <a:rPr lang="en-US" dirty="0"/>
              <a:t>is “What can I do today to make my people more valuable than they were yesterday?”</a:t>
            </a:r>
          </a:p>
          <a:p>
            <a:pPr eaLnBrk="1" hangingPunct="1">
              <a:spcBef>
                <a:spcPct val="0"/>
              </a:spcBef>
            </a:pPr>
            <a:endParaRPr lang="en-US" dirty="0"/>
          </a:p>
          <a:p>
            <a:pPr eaLnBrk="1" hangingPunct="1">
              <a:spcBef>
                <a:spcPct val="0"/>
              </a:spcBef>
            </a:pPr>
            <a:r>
              <a:rPr lang="en-US" dirty="0"/>
              <a:t>When</a:t>
            </a:r>
            <a:r>
              <a:rPr lang="en-US" baseline="0" dirty="0"/>
              <a:t> we ask the wrong question we focus on the wrong activities. </a:t>
            </a:r>
          </a:p>
          <a:p>
            <a:pPr eaLnBrk="1" hangingPunct="1">
              <a:spcBef>
                <a:spcPct val="0"/>
              </a:spcBef>
            </a:pPr>
            <a:endParaRPr lang="en-US" baseline="0" dirty="0"/>
          </a:p>
          <a:p>
            <a:pPr eaLnBrk="1" hangingPunct="1">
              <a:spcBef>
                <a:spcPct val="0"/>
              </a:spcBef>
            </a:pPr>
            <a:endParaRPr lang="en-US" dirty="0"/>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0620A2A-45B3-4580-B578-51FFB65E5054}" type="slidenum">
              <a:rPr lang="en-US" sz="1200">
                <a:latin typeface="Calibri" pitchFamily="34" charset="0"/>
              </a:rPr>
              <a:pPr algn="r" eaLnBrk="1" hangingPunct="1"/>
              <a:t>171</a:t>
            </a:fld>
            <a:endParaRPr lang="en-US" sz="1200" dirty="0">
              <a:latin typeface="Calibri" pitchFamily="34" charset="0"/>
            </a:endParaRPr>
          </a:p>
        </p:txBody>
      </p:sp>
    </p:spTree>
    <p:extLst>
      <p:ext uri="{BB962C8B-B14F-4D97-AF65-F5344CB8AC3E}">
        <p14:creationId xmlns:p14="http://schemas.microsoft.com/office/powerpoint/2010/main" val="182655785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 or less</a:t>
            </a: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foundational piece as course moves into coaching content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How many agree with the statement, “What got us here today will not be (or </a:t>
            </a:r>
            <a:r>
              <a:rPr lang="en-US" sz="1200" b="0" i="1" u="none" strike="noStrike" kern="1200" baseline="0" dirty="0">
                <a:solidFill>
                  <a:schemeClr val="tx1"/>
                </a:solidFill>
                <a:latin typeface="+mn-lt"/>
                <a:ea typeface="+mn-ea"/>
                <a:cs typeface="+mn-cs"/>
              </a:rPr>
              <a:t>may </a:t>
            </a:r>
            <a:r>
              <a:rPr lang="en-US" sz="1200" b="0" i="0" u="none" strike="noStrike" kern="1200" baseline="0" dirty="0">
                <a:solidFill>
                  <a:schemeClr val="tx1"/>
                </a:solidFill>
                <a:latin typeface="+mn-lt"/>
                <a:ea typeface="+mn-ea"/>
                <a:cs typeface="+mn-cs"/>
              </a:rPr>
              <a:t>not be) what gets us here tomorrow?” </a:t>
            </a:r>
          </a:p>
          <a:p>
            <a:r>
              <a:rPr lang="en-US" sz="1200" b="0" i="0" u="none" strike="noStrike" kern="1200" baseline="0" dirty="0">
                <a:solidFill>
                  <a:schemeClr val="tx1"/>
                </a:solidFill>
                <a:latin typeface="+mn-lt"/>
                <a:ea typeface="+mn-ea"/>
                <a:cs typeface="+mn-cs"/>
              </a:rPr>
              <a:t>o Doing more micro-management doesn’t get greater results </a:t>
            </a:r>
          </a:p>
          <a:p>
            <a:r>
              <a:rPr lang="en-US" sz="1200" b="0" i="0" u="none" strike="noStrike" kern="1200" baseline="0" dirty="0">
                <a:solidFill>
                  <a:schemeClr val="tx1"/>
                </a:solidFill>
                <a:latin typeface="+mn-lt"/>
                <a:ea typeface="+mn-ea"/>
                <a:cs typeface="+mn-cs"/>
              </a:rPr>
              <a:t>o Something has to change…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feel free to create a good metaphor for this image. Stepping on our people’s potential, company’s potential and our own. </a:t>
            </a:r>
          </a:p>
          <a:p>
            <a:endParaRPr lang="en-US" b="1"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172</a:t>
            </a:fld>
            <a:endParaRPr lang="en-US" dirty="0"/>
          </a:p>
        </p:txBody>
      </p:sp>
    </p:spTree>
    <p:extLst>
      <p:ext uri="{BB962C8B-B14F-4D97-AF65-F5344CB8AC3E}">
        <p14:creationId xmlns:p14="http://schemas.microsoft.com/office/powerpoint/2010/main" val="8887606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foundational piece as course moves into coaching content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Does traditional training create champions? No…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STORY EXAMPLE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for example, let’s say you have ten salespeople and you send these 10 salespeople to training for 2 days, then they are back at work or in the field selling.</a:t>
            </a:r>
          </a:p>
          <a:p>
            <a:r>
              <a:rPr lang="en-US" sz="1200" b="0" i="0" u="none" strike="noStrike" kern="1200" baseline="0" dirty="0">
                <a:solidFill>
                  <a:schemeClr val="tx1"/>
                </a:solidFill>
                <a:latin typeface="+mn-lt"/>
                <a:ea typeface="+mn-ea"/>
                <a:cs typeface="+mn-cs"/>
              </a:rPr>
              <a:t>o Are they all performing the same? </a:t>
            </a:r>
          </a:p>
          <a:p>
            <a:r>
              <a:rPr lang="en-US" sz="1200" b="0" i="0" u="none" strike="noStrike" kern="1200" baseline="0" dirty="0">
                <a:solidFill>
                  <a:schemeClr val="tx1"/>
                </a:solidFill>
                <a:latin typeface="+mn-lt"/>
                <a:ea typeface="+mn-ea"/>
                <a:cs typeface="+mn-cs"/>
              </a:rPr>
              <a:t>o NEVER! I don’t often talk in absolutes, but I’ve never seen this in any company I’ve done work for. </a:t>
            </a:r>
          </a:p>
          <a:p>
            <a:r>
              <a:rPr lang="en-US" sz="1200" b="0" i="0" u="none" strike="noStrike" kern="1200" baseline="0" dirty="0">
                <a:solidFill>
                  <a:schemeClr val="tx1"/>
                </a:solidFill>
                <a:latin typeface="+mn-lt"/>
                <a:ea typeface="+mn-ea"/>
                <a:cs typeface="+mn-cs"/>
              </a:rPr>
              <a:t>o Why? </a:t>
            </a:r>
            <a:r>
              <a:rPr lang="en-US" sz="1200" b="0" i="0" u="none" strike="noStrike" kern="1200" baseline="0" dirty="0">
                <a:solidFill>
                  <a:schemeClr val="tx1"/>
                </a:solidFill>
                <a:latin typeface="+mn-lt"/>
                <a:ea typeface="+mn-ea"/>
                <a:cs typeface="+mn-cs"/>
                <a:sym typeface="Wingdings" panose="05000000000000000000" pitchFamily="2" charset="2"/>
              </a:rPr>
              <a:t> because of the missing link……(segue to next slide and read next slide.)</a:t>
            </a:r>
            <a:endParaRPr lang="en-US" sz="1200" b="0" i="0" u="none" strike="noStrike" kern="1200" baseline="0" dirty="0">
              <a:solidFill>
                <a:schemeClr val="tx1"/>
              </a:solidFill>
              <a:latin typeface="+mn-lt"/>
              <a:ea typeface="+mn-ea"/>
              <a:cs typeface="+mn-cs"/>
            </a:endParaRPr>
          </a:p>
          <a:p>
            <a:pPr marL="609600" indent="-609600" eaLnBrk="1" hangingPunct="1">
              <a:buFontTx/>
              <a:buNone/>
            </a:pPr>
            <a:endParaRPr lang="en-US" sz="1200" b="1" dirty="0">
              <a:solidFill>
                <a:srgbClr val="005A9E"/>
              </a:solidFill>
              <a:latin typeface="+mn-lt"/>
            </a:endParaRP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173</a:t>
            </a:fld>
            <a:endParaRPr lang="en-US" dirty="0"/>
          </a:p>
        </p:txBody>
      </p:sp>
    </p:spTree>
    <p:extLst>
      <p:ext uri="{BB962C8B-B14F-4D97-AF65-F5344CB8AC3E}">
        <p14:creationId xmlns:p14="http://schemas.microsoft.com/office/powerpoint/2010/main" val="116073457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foundational piece as course moves into coaching content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Does traditional training create champions? No…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STORY EXAMPLE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for example, let’s say you have ten salespeople and you send these 10 salespeople to training for 2 days, then they are back at work or in the field selling.</a:t>
            </a:r>
          </a:p>
          <a:p>
            <a:r>
              <a:rPr lang="en-US" sz="1200" b="0" i="0" u="none" strike="noStrike" kern="1200" baseline="0" dirty="0">
                <a:solidFill>
                  <a:schemeClr val="tx1"/>
                </a:solidFill>
                <a:latin typeface="+mn-lt"/>
                <a:ea typeface="+mn-ea"/>
                <a:cs typeface="+mn-cs"/>
              </a:rPr>
              <a:t>o Are they all performing the same? </a:t>
            </a:r>
          </a:p>
          <a:p>
            <a:r>
              <a:rPr lang="en-US" sz="1200" b="0" i="0" u="none" strike="noStrike" kern="1200" baseline="0" dirty="0">
                <a:solidFill>
                  <a:schemeClr val="tx1"/>
                </a:solidFill>
                <a:latin typeface="+mn-lt"/>
                <a:ea typeface="+mn-ea"/>
                <a:cs typeface="+mn-cs"/>
              </a:rPr>
              <a:t>o NEVER! I don’t often talk in absolutes, but I’ve never seen this in any company I’ve done work for. </a:t>
            </a:r>
          </a:p>
          <a:p>
            <a:r>
              <a:rPr lang="en-US" sz="1200" b="0" i="0" u="none" strike="noStrike" kern="1200" baseline="0" dirty="0">
                <a:solidFill>
                  <a:schemeClr val="tx1"/>
                </a:solidFill>
                <a:latin typeface="+mn-lt"/>
                <a:ea typeface="+mn-ea"/>
                <a:cs typeface="+mn-cs"/>
              </a:rPr>
              <a:t>o Why? </a:t>
            </a:r>
            <a:r>
              <a:rPr lang="en-US" sz="1200" b="0" i="0" u="none" strike="noStrike" kern="1200" baseline="0" dirty="0">
                <a:solidFill>
                  <a:schemeClr val="tx1"/>
                </a:solidFill>
                <a:latin typeface="+mn-lt"/>
                <a:ea typeface="+mn-ea"/>
                <a:cs typeface="+mn-cs"/>
                <a:sym typeface="Wingdings" panose="05000000000000000000" pitchFamily="2" charset="2"/>
              </a:rPr>
              <a:t> because of the missing link……(segue to next slide and read next slide.)</a:t>
            </a:r>
            <a:endParaRPr lang="en-US" sz="1200" b="0" i="0" u="none" strike="noStrike" kern="1200" baseline="0" dirty="0">
              <a:solidFill>
                <a:schemeClr val="tx1"/>
              </a:solidFill>
              <a:latin typeface="+mn-lt"/>
              <a:ea typeface="+mn-ea"/>
              <a:cs typeface="+mn-cs"/>
            </a:endParaRPr>
          </a:p>
          <a:p>
            <a:pPr marL="609600" indent="-609600" eaLnBrk="1" hangingPunct="1">
              <a:buFontTx/>
              <a:buNone/>
            </a:pPr>
            <a:endParaRPr lang="en-US" sz="1200" b="1" dirty="0">
              <a:solidFill>
                <a:srgbClr val="005A9E"/>
              </a:solidFill>
              <a:latin typeface="+mn-lt"/>
            </a:endParaRP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174</a:t>
            </a:fld>
            <a:endParaRPr lang="en-US" dirty="0"/>
          </a:p>
        </p:txBody>
      </p:sp>
    </p:spTree>
    <p:extLst>
      <p:ext uri="{BB962C8B-B14F-4D97-AF65-F5344CB8AC3E}">
        <p14:creationId xmlns:p14="http://schemas.microsoft.com/office/powerpoint/2010/main" val="76216142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 </a:t>
            </a: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solidFill>
                  <a:prstClr val="black"/>
                </a:solidFill>
              </a:rPr>
              <a:pPr>
                <a:defRPr/>
              </a:pPr>
              <a:t>175</a:t>
            </a:fld>
            <a:endParaRPr lang="en-US" dirty="0">
              <a:solidFill>
                <a:prstClr val="black"/>
              </a:solidFill>
            </a:endParaRPr>
          </a:p>
        </p:txBody>
      </p:sp>
    </p:spTree>
    <p:extLst>
      <p:ext uri="{BB962C8B-B14F-4D97-AF65-F5344CB8AC3E}">
        <p14:creationId xmlns:p14="http://schemas.microsoft.com/office/powerpoint/2010/main" val="18757206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baseline="0" dirty="0"/>
              <a:t>Time: 1 minute or less</a:t>
            </a:r>
          </a:p>
          <a:p>
            <a:r>
              <a:rPr lang="en-US" b="0" baseline="0" dirty="0"/>
              <a:t>Read below:</a:t>
            </a:r>
          </a:p>
          <a:p>
            <a:endParaRPr lang="en-US" b="0" baseline="0" dirty="0"/>
          </a:p>
          <a:p>
            <a:r>
              <a:rPr lang="en-US" b="0" baseline="0" dirty="0"/>
              <a:t>I have a saying: Avalanches roll down hill.  Culture shifts start from the top with you the senior leaders. Like it or not, your team is a reflection of you. </a:t>
            </a:r>
          </a:p>
          <a:p>
            <a:endParaRPr lang="en-US" b="0" baseline="0" dirty="0"/>
          </a:p>
          <a:p>
            <a:r>
              <a:rPr lang="en-US" b="0" baseline="0" dirty="0"/>
              <a:t>So here's the bad news and the good news!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Bad news, all the challenges and problems you encounter daily are all your fault</a:t>
            </a:r>
          </a:p>
          <a:p>
            <a:endParaRPr lang="en-US" b="0" baseline="0" dirty="0"/>
          </a:p>
          <a:p>
            <a:r>
              <a:rPr lang="en-US" b="0" baseline="0" dirty="0"/>
              <a:t>Good news, all the challenges and problems you encounter daily are all your fault. MOVE TO NEXT SLIDE.</a:t>
            </a:r>
          </a:p>
          <a:p>
            <a:endParaRPr lang="en-US" b="1"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176</a:t>
            </a:fld>
            <a:endParaRPr lang="en-US" dirty="0"/>
          </a:p>
        </p:txBody>
      </p:sp>
    </p:spTree>
    <p:extLst>
      <p:ext uri="{BB962C8B-B14F-4D97-AF65-F5344CB8AC3E}">
        <p14:creationId xmlns:p14="http://schemas.microsoft.com/office/powerpoint/2010/main" val="266117176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baseline="0" dirty="0"/>
              <a:t>Time: 1 minute or less</a:t>
            </a:r>
          </a:p>
          <a:p>
            <a:r>
              <a:rPr lang="en-US" b="0" baseline="0" dirty="0"/>
              <a:t>Read below:</a:t>
            </a:r>
          </a:p>
          <a:p>
            <a:endParaRPr lang="en-US" b="0" baseline="0" dirty="0"/>
          </a:p>
          <a:p>
            <a:r>
              <a:rPr lang="en-US" b="0" baseline="0" dirty="0"/>
              <a:t>I have a saying: Avalanches roll down hill.  Culture shifts start from the top with you the senior leaders. Like it or not, your team is a reflection of you. </a:t>
            </a:r>
          </a:p>
          <a:p>
            <a:endParaRPr lang="en-US" b="0" baseline="0" dirty="0"/>
          </a:p>
          <a:p>
            <a:r>
              <a:rPr lang="en-US" b="0" baseline="0" dirty="0"/>
              <a:t>So here's the bad news and the good news!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Bad news, all the challenges and problems you encounter daily are all your fault</a:t>
            </a:r>
          </a:p>
          <a:p>
            <a:endParaRPr lang="en-US" b="0" baseline="0" dirty="0"/>
          </a:p>
          <a:p>
            <a:r>
              <a:rPr lang="en-US" b="0" baseline="0" dirty="0"/>
              <a:t>Good news, all the challenges and problems you encounter daily are all your fault. MOVE TO NEXT SLIDE.</a:t>
            </a:r>
          </a:p>
          <a:p>
            <a:endParaRPr lang="en-US" b="1"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177</a:t>
            </a:fld>
            <a:endParaRPr lang="en-US" dirty="0"/>
          </a:p>
        </p:txBody>
      </p:sp>
    </p:spTree>
    <p:extLst>
      <p:ext uri="{BB962C8B-B14F-4D97-AF65-F5344CB8AC3E}">
        <p14:creationId xmlns:p14="http://schemas.microsoft.com/office/powerpoint/2010/main" val="201762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17</a:t>
            </a:fld>
            <a:endParaRPr lang="en-US" dirty="0"/>
          </a:p>
        </p:txBody>
      </p:sp>
    </p:spTree>
    <p:extLst>
      <p:ext uri="{BB962C8B-B14F-4D97-AF65-F5344CB8AC3E}">
        <p14:creationId xmlns:p14="http://schemas.microsoft.com/office/powerpoint/2010/main" val="333028175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baseline="0" dirty="0"/>
              <a:t>Transition</a:t>
            </a:r>
          </a:p>
          <a:p>
            <a:r>
              <a:rPr lang="en-US" b="1" baseline="0" dirty="0"/>
              <a:t>Joke</a:t>
            </a:r>
            <a:r>
              <a:rPr lang="en-US" baseline="0" dirty="0"/>
              <a:t>: I'm not one to point fingers, but this is the good news! Since you’re fully accountable for the success and failure of your team, it’s entirely in your power to change the culture and the results you want. </a:t>
            </a:r>
          </a:p>
          <a:p>
            <a:endParaRPr lang="en-US"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178</a:t>
            </a:fld>
            <a:endParaRPr lang="en-US" dirty="0"/>
          </a:p>
        </p:txBody>
      </p:sp>
    </p:spTree>
    <p:extLst>
      <p:ext uri="{BB962C8B-B14F-4D97-AF65-F5344CB8AC3E}">
        <p14:creationId xmlns:p14="http://schemas.microsoft.com/office/powerpoint/2010/main" val="62063961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extLst/>
        </p:spPr>
        <p:txBody>
          <a:bodyPr wrap="square" numCol="1" anchor="t" anchorCtr="0" compatLnSpc="1">
            <a:prstTxWarp prst="textNoShape">
              <a:avLst/>
            </a:prstTxWarp>
          </a:bodyPr>
          <a:lstStyle/>
          <a:p>
            <a:pPr marL="609600" indent="-609600" eaLnBrk="1" hangingPunct="1">
              <a:buFontTx/>
              <a:buNone/>
            </a:pPr>
            <a:r>
              <a:rPr lang="en-US" sz="1200" b="1" baseline="0" dirty="0">
                <a:solidFill>
                  <a:srgbClr val="005A9E"/>
                </a:solidFill>
                <a:latin typeface="+mn-lt"/>
              </a:rPr>
              <a:t>Read slide: </a:t>
            </a:r>
            <a:r>
              <a:rPr lang="en-US" sz="1200" b="0" baseline="0" dirty="0">
                <a:solidFill>
                  <a:srgbClr val="005A9E"/>
                </a:solidFill>
                <a:latin typeface="+mn-lt"/>
              </a:rPr>
              <a:t>YOU! YOU’RE the missing link. </a:t>
            </a:r>
          </a:p>
          <a:p>
            <a:pPr marL="609600" indent="-609600" eaLnBrk="1" hangingPunct="1">
              <a:buFontTx/>
              <a:buNone/>
            </a:pPr>
            <a:endParaRPr lang="en-US" sz="1200" b="0" baseline="0" dirty="0">
              <a:solidFill>
                <a:srgbClr val="005A9E"/>
              </a:solidFill>
              <a:latin typeface="+mn-lt"/>
            </a:endParaRPr>
          </a:p>
          <a:p>
            <a:pPr marL="609600" indent="-609600" eaLnBrk="1" hangingPunct="1">
              <a:buFontTx/>
              <a:buNone/>
            </a:pPr>
            <a:r>
              <a:rPr lang="en-US" sz="1200" b="1" baseline="0" dirty="0">
                <a:solidFill>
                  <a:srgbClr val="005A9E"/>
                </a:solidFill>
                <a:latin typeface="+mn-lt"/>
              </a:rPr>
              <a:t>STORY</a:t>
            </a:r>
            <a:r>
              <a:rPr lang="en-US" sz="1200" b="0" baseline="0" dirty="0">
                <a:solidFill>
                  <a:srgbClr val="005A9E"/>
                </a:solidFill>
                <a:latin typeface="+mn-lt"/>
              </a:rPr>
              <a:t>: When I first started  my career (25 years) ago, I delivered a lot of sales training. And being a consummate salesperson myself, about a month or so after I delivered the training, I would follow up with each client to see how the training has impacted their sales. And I would continue to hear the same response. “Well, (YOUR NAME) your training was great, but you know how it is.”</a:t>
            </a:r>
          </a:p>
          <a:p>
            <a:pPr marL="609600" indent="-609600" eaLnBrk="1" hangingPunct="1">
              <a:buFontTx/>
              <a:buNone/>
            </a:pPr>
            <a:endParaRPr lang="en-US" sz="1200" b="0" baseline="0" dirty="0">
              <a:solidFill>
                <a:srgbClr val="005A9E"/>
              </a:solidFill>
              <a:latin typeface="+mn-lt"/>
            </a:endParaRPr>
          </a:p>
          <a:p>
            <a:pPr marL="609600" indent="-609600" eaLnBrk="1" hangingPunct="1">
              <a:buFont typeface="Arial" panose="020B0604020202020204" pitchFamily="34" charset="0"/>
              <a:buChar char="•"/>
            </a:pPr>
            <a:r>
              <a:rPr lang="en-US" sz="1200" b="0" baseline="0" dirty="0">
                <a:solidFill>
                  <a:srgbClr val="005A9E"/>
                </a:solidFill>
                <a:latin typeface="+mn-lt"/>
              </a:rPr>
              <a:t>Some people took what you shared with them and implemented it all</a:t>
            </a:r>
          </a:p>
          <a:p>
            <a:pPr marL="609600" indent="-609600" eaLnBrk="1" hangingPunct="1">
              <a:buFont typeface="Arial" panose="020B0604020202020204" pitchFamily="34" charset="0"/>
              <a:buChar char="•"/>
            </a:pPr>
            <a:r>
              <a:rPr lang="en-US" sz="1200" b="0" baseline="0" dirty="0">
                <a:solidFill>
                  <a:srgbClr val="005A9E"/>
                </a:solidFill>
                <a:latin typeface="+mn-lt"/>
              </a:rPr>
              <a:t>Some people adopted some of what you shared.</a:t>
            </a:r>
          </a:p>
          <a:p>
            <a:pPr marL="609600" indent="-609600" eaLnBrk="1" hangingPunct="1">
              <a:buFont typeface="Arial" panose="020B0604020202020204" pitchFamily="34" charset="0"/>
              <a:buChar char="•"/>
            </a:pPr>
            <a:r>
              <a:rPr lang="en-US" sz="1200" b="0" baseline="0" dirty="0">
                <a:solidFill>
                  <a:srgbClr val="005A9E"/>
                </a:solidFill>
                <a:latin typeface="+mn-lt"/>
              </a:rPr>
              <a:t>But the majority of people fell back into their old ways.</a:t>
            </a:r>
          </a:p>
          <a:p>
            <a:pPr marL="609600" indent="-609600" eaLnBrk="1" hangingPunct="1">
              <a:buFontTx/>
              <a:buNone/>
            </a:pPr>
            <a:endParaRPr lang="en-US" sz="1200" b="0" baseline="0" dirty="0">
              <a:solidFill>
                <a:srgbClr val="005A9E"/>
              </a:solidFill>
              <a:latin typeface="+mn-lt"/>
            </a:endParaRPr>
          </a:p>
          <a:p>
            <a:pPr marL="609600" indent="-609600" eaLnBrk="1" hangingPunct="1">
              <a:buFontTx/>
              <a:buNone/>
            </a:pPr>
            <a:r>
              <a:rPr lang="en-US" sz="1200" b="0" baseline="0" dirty="0">
                <a:solidFill>
                  <a:srgbClr val="005A9E"/>
                </a:solidFill>
                <a:latin typeface="+mn-lt"/>
              </a:rPr>
              <a:t>And this really bothered me because I so very much wanted to deliver value and make a positive impact on my clients success. So the more I coached </a:t>
            </a:r>
          </a:p>
          <a:p>
            <a:pPr marL="609600" indent="-609600" eaLnBrk="1" hangingPunct="1">
              <a:buFontTx/>
              <a:buNone/>
            </a:pPr>
            <a:r>
              <a:rPr lang="en-US" sz="1200" b="0" baseline="0" dirty="0">
                <a:solidFill>
                  <a:srgbClr val="005A9E"/>
                </a:solidFill>
                <a:latin typeface="+mn-lt"/>
              </a:rPr>
              <a:t>salespeople and managers the more I realized. </a:t>
            </a:r>
            <a:r>
              <a:rPr lang="en-US" sz="1200" b="1" baseline="0" dirty="0">
                <a:solidFill>
                  <a:srgbClr val="005A9E"/>
                </a:solidFill>
                <a:latin typeface="+mn-lt"/>
              </a:rPr>
              <a:t>The missing link is you! </a:t>
            </a:r>
            <a:r>
              <a:rPr lang="en-US" sz="1200" b="0" baseline="0" dirty="0">
                <a:solidFill>
                  <a:srgbClr val="005A9E"/>
                </a:solidFill>
                <a:latin typeface="+mn-lt"/>
              </a:rPr>
              <a:t>Why? NEXT SLIDE….</a:t>
            </a:r>
          </a:p>
          <a:p>
            <a:pPr marL="609600" indent="-609600" eaLnBrk="1" hangingPunct="1">
              <a:buFontTx/>
              <a:buNone/>
            </a:pPr>
            <a:endParaRPr lang="en-US" sz="1200" b="0" baseline="0" dirty="0">
              <a:solidFill>
                <a:srgbClr val="005A9E"/>
              </a:solidFill>
              <a:latin typeface="+mn-lt"/>
            </a:endParaRPr>
          </a:p>
          <a:p>
            <a:pPr marL="609600" indent="-609600" eaLnBrk="1" hangingPunct="1">
              <a:buFontTx/>
              <a:buNone/>
            </a:pPr>
            <a:endParaRPr lang="en-US" sz="1200" b="1" baseline="0" dirty="0">
              <a:solidFill>
                <a:srgbClr val="005A9E"/>
              </a:solidFill>
              <a:latin typeface="+mn-lt"/>
            </a:endParaRPr>
          </a:p>
          <a:p>
            <a:pPr eaLnBrk="1" hangingPunct="1">
              <a:spcBef>
                <a:spcPct val="0"/>
              </a:spcBef>
              <a:defRPr/>
            </a:pPr>
            <a:endParaRPr lang="en-US" dirty="0"/>
          </a:p>
        </p:txBody>
      </p:sp>
    </p:spTree>
    <p:extLst>
      <p:ext uri="{BB962C8B-B14F-4D97-AF65-F5344CB8AC3E}">
        <p14:creationId xmlns:p14="http://schemas.microsoft.com/office/powerpoint/2010/main" val="16927040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SLIDE:</a:t>
            </a:r>
          </a:p>
          <a:p>
            <a:r>
              <a:rPr lang="en-US" sz="1200" b="1" i="0" u="none" strike="noStrike" kern="1200" baseline="0" dirty="0">
                <a:solidFill>
                  <a:schemeClr val="tx1"/>
                </a:solidFill>
                <a:latin typeface="+mn-lt"/>
                <a:ea typeface="+mn-ea"/>
                <a:cs typeface="+mn-cs"/>
              </a:rPr>
              <a:t>Time 30 seconds</a:t>
            </a:r>
          </a:p>
          <a:p>
            <a:r>
              <a:rPr lang="en-US" sz="1200" b="0" i="0" u="none" strike="noStrike" kern="1200" baseline="0" dirty="0">
                <a:solidFill>
                  <a:schemeClr val="tx1"/>
                </a:solidFill>
                <a:latin typeface="+mn-lt"/>
                <a:ea typeface="+mn-ea"/>
                <a:cs typeface="+mn-cs"/>
              </a:rPr>
              <a:t>Training is short-lived without coaching to make it stick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solidFill>
                  <a:prstClr val="black"/>
                </a:solidFill>
              </a:rPr>
              <a:pPr>
                <a:defRPr/>
              </a:pPr>
              <a:t>180</a:t>
            </a:fld>
            <a:endParaRPr lang="en-US" dirty="0">
              <a:solidFill>
                <a:prstClr val="black"/>
              </a:solidFill>
            </a:endParaRPr>
          </a:p>
        </p:txBody>
      </p:sp>
    </p:spTree>
    <p:extLst>
      <p:ext uri="{BB962C8B-B14F-4D97-AF65-F5344CB8AC3E}">
        <p14:creationId xmlns:p14="http://schemas.microsoft.com/office/powerpoint/2010/main" val="35358228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x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Reinforce ALL the learning / value / change in behavior that occurred in Day One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Congratulations! We’re about to wrap-up our first day together…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Go around room and ask, “What was the “ah-hah” you experienced today that will most impact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Read through slide to </a:t>
            </a:r>
            <a:r>
              <a:rPr lang="en-US" sz="1200" b="1" i="0" u="none" strike="noStrike" kern="1200" baseline="0" dirty="0">
                <a:solidFill>
                  <a:schemeClr val="tx1"/>
                </a:solidFill>
                <a:latin typeface="+mn-lt"/>
                <a:ea typeface="+mn-ea"/>
                <a:cs typeface="+mn-cs"/>
              </a:rPr>
              <a:t>further reinforce </a:t>
            </a:r>
            <a:r>
              <a:rPr lang="en-US" sz="1200" b="0" i="0" u="none" strike="noStrike" kern="1200" baseline="0" dirty="0">
                <a:solidFill>
                  <a:schemeClr val="tx1"/>
                </a:solidFill>
                <a:latin typeface="+mn-lt"/>
                <a:ea typeface="+mn-ea"/>
                <a:cs typeface="+mn-cs"/>
              </a:rPr>
              <a:t>learning: </a:t>
            </a:r>
          </a:p>
          <a:p>
            <a:r>
              <a:rPr lang="en-US" sz="1200" b="0" i="0" u="none" strike="noStrike" kern="1200" baseline="0" dirty="0">
                <a:solidFill>
                  <a:schemeClr val="tx1"/>
                </a:solidFill>
                <a:latin typeface="+mn-lt"/>
                <a:ea typeface="+mn-ea"/>
                <a:cs typeface="+mn-cs"/>
              </a:rPr>
              <a:t>o (#1) </a:t>
            </a:r>
            <a:r>
              <a:rPr lang="en-US" sz="1200" b="1" i="0" u="none" strike="noStrike" kern="1200" baseline="0" dirty="0">
                <a:solidFill>
                  <a:schemeClr val="tx1"/>
                </a:solidFill>
                <a:latin typeface="+mn-lt"/>
                <a:ea typeface="+mn-ea"/>
                <a:cs typeface="+mn-cs"/>
              </a:rPr>
              <a:t>COACHING IS A LANGUAGE</a:t>
            </a:r>
            <a:r>
              <a:rPr lang="en-US" sz="1200" b="0" i="0" u="none" strike="noStrike" kern="1200" baseline="0" dirty="0">
                <a:solidFill>
                  <a:schemeClr val="tx1"/>
                </a:solidFill>
                <a:latin typeface="+mn-lt"/>
                <a:ea typeface="+mn-ea"/>
                <a:cs typeface="+mn-cs"/>
              </a:rPr>
              <a:t>…gets to root cause…scalable…proven ROI to achieve business objectives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(#2) </a:t>
            </a:r>
            <a:r>
              <a:rPr lang="en-US" sz="1200" b="1" i="0" u="none" strike="noStrike" kern="1200" baseline="0" dirty="0">
                <a:solidFill>
                  <a:schemeClr val="tx1"/>
                </a:solidFill>
                <a:latin typeface="+mn-lt"/>
                <a:ea typeface="+mn-ea"/>
                <a:cs typeface="+mn-cs"/>
              </a:rPr>
              <a:t>START TODAY </a:t>
            </a:r>
            <a:r>
              <a:rPr lang="en-US" sz="1200" b="0" i="0" u="none" strike="noStrike" kern="1200" baseline="0" dirty="0">
                <a:solidFill>
                  <a:schemeClr val="tx1"/>
                </a:solidFill>
                <a:latin typeface="+mn-lt"/>
                <a:ea typeface="+mn-ea"/>
                <a:cs typeface="+mn-cs"/>
              </a:rPr>
              <a:t>– get on the phone and ask a low risk question to start </a:t>
            </a:r>
            <a:r>
              <a:rPr lang="en-US" sz="1200" b="1" i="0" u="none" strike="noStrike" kern="1200" baseline="0" dirty="0">
                <a:solidFill>
                  <a:schemeClr val="tx1"/>
                </a:solidFill>
                <a:latin typeface="+mn-lt"/>
                <a:ea typeface="+mn-ea"/>
                <a:cs typeface="+mn-cs"/>
              </a:rPr>
              <a:t>shifting </a:t>
            </a:r>
            <a:r>
              <a:rPr lang="en-US" sz="1200" b="0" i="0" u="none" strike="noStrike" kern="1200" baseline="0" dirty="0">
                <a:solidFill>
                  <a:schemeClr val="tx1"/>
                </a:solidFill>
                <a:latin typeface="+mn-lt"/>
                <a:ea typeface="+mn-ea"/>
                <a:cs typeface="+mn-cs"/>
              </a:rPr>
              <a:t>problem-solving from you to your team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(#3) </a:t>
            </a:r>
            <a:r>
              <a:rPr lang="en-US" sz="1200" b="1" i="0" u="none" strike="noStrike" kern="1200" baseline="0" dirty="0">
                <a:solidFill>
                  <a:schemeClr val="tx1"/>
                </a:solidFill>
                <a:latin typeface="+mn-lt"/>
                <a:ea typeface="+mn-ea"/>
                <a:cs typeface="+mn-cs"/>
              </a:rPr>
              <a:t>NOT ABOUT YOUR ANSWERS ANYMORE </a:t>
            </a:r>
            <a:r>
              <a:rPr lang="en-US" sz="1200" b="0" i="0" u="none" strike="noStrike" kern="1200" baseline="0" dirty="0">
                <a:solidFill>
                  <a:schemeClr val="tx1"/>
                </a:solidFill>
                <a:latin typeface="+mn-lt"/>
                <a:ea typeface="+mn-ea"/>
                <a:cs typeface="+mn-cs"/>
              </a:rPr>
              <a:t>– let your people grown in ability and confidence. The reward is the greater accountability and better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(#4) Set expectations around change … </a:t>
            </a:r>
            <a:r>
              <a:rPr lang="en-US" sz="1200" b="1" i="0" u="none" strike="noStrike" kern="1200" baseline="0" dirty="0">
                <a:solidFill>
                  <a:schemeClr val="tx1"/>
                </a:solidFill>
                <a:latin typeface="+mn-lt"/>
                <a:ea typeface="+mn-ea"/>
                <a:cs typeface="+mn-cs"/>
              </a:rPr>
              <a:t>ALWAYS BE COACHING!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 What additional questions or comments do you have?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Logistics: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Re-confirm </a:t>
            </a:r>
            <a:r>
              <a:rPr lang="en-US" sz="1200" b="1" i="0" u="none" strike="noStrike" kern="1200" baseline="0" dirty="0">
                <a:solidFill>
                  <a:schemeClr val="tx1"/>
                </a:solidFill>
                <a:latin typeface="+mn-lt"/>
                <a:ea typeface="+mn-ea"/>
                <a:cs typeface="+mn-cs"/>
              </a:rPr>
              <a:t>start time </a:t>
            </a:r>
            <a:r>
              <a:rPr lang="en-US" sz="1200" b="0" i="0" u="none" strike="noStrike" kern="1200" baseline="0" dirty="0">
                <a:solidFill>
                  <a:schemeClr val="tx1"/>
                </a:solidFill>
                <a:latin typeface="+mn-lt"/>
                <a:ea typeface="+mn-ea"/>
                <a:cs typeface="+mn-cs"/>
              </a:rPr>
              <a:t>for </a:t>
            </a:r>
            <a:r>
              <a:rPr lang="en-US" sz="1200" b="1" i="0" u="none" strike="noStrike" kern="1200" baseline="0" dirty="0">
                <a:solidFill>
                  <a:schemeClr val="tx1"/>
                </a:solidFill>
                <a:latin typeface="+mn-lt"/>
                <a:ea typeface="+mn-ea"/>
                <a:cs typeface="+mn-cs"/>
              </a:rPr>
              <a:t>tomorrow</a:t>
            </a:r>
            <a:r>
              <a:rPr lang="en-US" sz="1200" b="0" i="0" u="none" strike="noStrike" kern="1200" baseline="0" dirty="0">
                <a:solidFill>
                  <a:schemeClr val="tx1"/>
                </a:solidFill>
                <a:latin typeface="+mn-lt"/>
                <a:ea typeface="+mn-ea"/>
                <a:cs typeface="+mn-cs"/>
              </a:rPr>
              <a:t>, especially if different from internal memos because you want to accommodate everyone’s travel schedule for Day Two…ensure timing works for EVERYONE </a:t>
            </a:r>
          </a:p>
          <a:p>
            <a:r>
              <a:rPr lang="en-US" sz="1200" b="0" i="0" u="none" strike="noStrike" kern="1200" baseline="0" dirty="0">
                <a:solidFill>
                  <a:schemeClr val="tx1"/>
                </a:solidFill>
                <a:latin typeface="+mn-lt"/>
                <a:ea typeface="+mn-ea"/>
                <a:cs typeface="+mn-cs"/>
              </a:rPr>
              <a:t>o They may invite you to </a:t>
            </a:r>
            <a:r>
              <a:rPr lang="en-US" sz="1200" b="1" i="0" u="none" strike="noStrike" kern="1200" baseline="0" dirty="0">
                <a:solidFill>
                  <a:schemeClr val="tx1"/>
                </a:solidFill>
                <a:latin typeface="+mn-lt"/>
                <a:ea typeface="+mn-ea"/>
                <a:cs typeface="+mn-cs"/>
              </a:rPr>
              <a:t>dinner </a:t>
            </a:r>
            <a:r>
              <a:rPr lang="en-US" sz="1200" b="0" i="0" u="none" strike="noStrike" kern="1200" baseline="0" dirty="0">
                <a:solidFill>
                  <a:schemeClr val="tx1"/>
                </a:solidFill>
                <a:latin typeface="+mn-lt"/>
                <a:ea typeface="+mn-ea"/>
                <a:cs typeface="+mn-cs"/>
              </a:rPr>
              <a:t>and, if they do, you should accept…they are GREAT people </a:t>
            </a:r>
          </a:p>
          <a:p>
            <a:r>
              <a:rPr lang="en-US" sz="1200" b="0" i="0" u="none" strike="noStrike" kern="1200" baseline="0" dirty="0">
                <a:solidFill>
                  <a:schemeClr val="tx1"/>
                </a:solidFill>
                <a:latin typeface="+mn-lt"/>
                <a:ea typeface="+mn-ea"/>
                <a:cs typeface="+mn-cs"/>
              </a:rPr>
              <a:t>o Remember receptionist typically leaves at 5 p.m., and you may end at 6…so arrange your </a:t>
            </a:r>
            <a:r>
              <a:rPr lang="en-US" sz="1200" b="1" i="0" u="none" strike="noStrike" kern="1200" baseline="0" dirty="0">
                <a:solidFill>
                  <a:schemeClr val="tx1"/>
                </a:solidFill>
                <a:latin typeface="+mn-lt"/>
                <a:ea typeface="+mn-ea"/>
                <a:cs typeface="+mn-cs"/>
              </a:rPr>
              <a:t>taxi </a:t>
            </a:r>
            <a:r>
              <a:rPr lang="en-US" sz="1200" b="0" i="0" u="none" strike="noStrike" kern="1200" baseline="0" dirty="0">
                <a:solidFill>
                  <a:schemeClr val="tx1"/>
                </a:solidFill>
                <a:latin typeface="+mn-lt"/>
                <a:ea typeface="+mn-ea"/>
                <a:cs typeface="+mn-cs"/>
              </a:rPr>
              <a:t>with receptionist at </a:t>
            </a:r>
            <a:r>
              <a:rPr lang="en-US" sz="1200" b="1" i="0" u="none" strike="noStrike" kern="1200" baseline="0" dirty="0">
                <a:solidFill>
                  <a:schemeClr val="tx1"/>
                </a:solidFill>
                <a:latin typeface="+mn-lt"/>
                <a:ea typeface="+mn-ea"/>
                <a:cs typeface="+mn-cs"/>
              </a:rPr>
              <a:t>last break </a:t>
            </a:r>
            <a:r>
              <a:rPr lang="en-US" sz="1200" b="0" i="0" u="none" strike="noStrike" kern="1200" baseline="0" dirty="0">
                <a:solidFill>
                  <a:schemeClr val="tx1"/>
                </a:solidFill>
                <a:latin typeface="+mn-lt"/>
                <a:ea typeface="+mn-ea"/>
                <a:cs typeface="+mn-cs"/>
              </a:rPr>
              <a:t>of the day (RB, confirm where that is in slides and add in) </a:t>
            </a:r>
          </a:p>
          <a:p>
            <a:r>
              <a:rPr lang="en-US" sz="1200" b="0" i="0" u="none" strike="noStrike" kern="1200" baseline="0" dirty="0">
                <a:solidFill>
                  <a:schemeClr val="tx1"/>
                </a:solidFill>
                <a:latin typeface="+mn-lt"/>
                <a:ea typeface="+mn-ea"/>
                <a:cs typeface="+mn-cs"/>
              </a:rPr>
              <a:t>o Collect </a:t>
            </a:r>
            <a:r>
              <a:rPr lang="en-US" sz="1200" b="1" i="0" u="none" strike="noStrike" kern="1200" baseline="0" dirty="0">
                <a:solidFill>
                  <a:schemeClr val="tx1"/>
                </a:solidFill>
                <a:latin typeface="+mn-lt"/>
                <a:ea typeface="+mn-ea"/>
                <a:cs typeface="+mn-cs"/>
              </a:rPr>
              <a:t>name cards </a:t>
            </a:r>
            <a:r>
              <a:rPr lang="en-US" sz="1200" b="0" i="0" u="none" strike="noStrike" kern="1200" baseline="0" dirty="0">
                <a:solidFill>
                  <a:schemeClr val="tx1"/>
                </a:solidFill>
                <a:latin typeface="+mn-lt"/>
                <a:ea typeface="+mn-ea"/>
                <a:cs typeface="+mn-cs"/>
              </a:rPr>
              <a:t>so they are in your possession for Day Two </a:t>
            </a:r>
          </a:p>
          <a:p>
            <a:r>
              <a:rPr lang="en-US" sz="1200" b="1" i="0" u="none" strike="noStrike" kern="1200" baseline="0" dirty="0">
                <a:solidFill>
                  <a:schemeClr val="tx1"/>
                </a:solidFill>
                <a:latin typeface="+mn-lt"/>
                <a:ea typeface="+mn-ea"/>
                <a:cs typeface="+mn-cs"/>
              </a:rPr>
              <a:t>o Leave nothing important in the room that you can’t do without tomorrow!! </a:t>
            </a:r>
          </a:p>
          <a:p>
            <a:pPr eaLnBrk="1" hangingPunct="1">
              <a:spcBef>
                <a:spcPct val="0"/>
              </a:spcBef>
            </a:pPr>
            <a:endParaRPr lang="en-US" b="1" dirty="0"/>
          </a:p>
          <a:p>
            <a:pPr eaLnBrk="1" hangingPunct="1">
              <a:spcBef>
                <a:spcPct val="0"/>
              </a:spcBef>
            </a:pPr>
            <a:r>
              <a:rPr lang="en-US" b="1" dirty="0"/>
              <a:t>CUT:</a:t>
            </a:r>
          </a:p>
          <a:p>
            <a:pPr eaLnBrk="1" hangingPunct="1">
              <a:spcBef>
                <a:spcPct val="0"/>
              </a:spcBef>
            </a:pPr>
            <a:endParaRPr lang="en-US" b="1"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a:gradFill>
                  <a:gsLst>
                    <a:gs pos="0">
                      <a:schemeClr val="tx1"/>
                    </a:gs>
                    <a:gs pos="86000">
                      <a:schemeClr val="tx1"/>
                    </a:gs>
                  </a:gsLst>
                  <a:lin ang="5400000" scaled="0"/>
                </a:gradFill>
                <a:cs typeface="Arial" pitchFamily="34" charset="0"/>
              </a:rPr>
              <a:t>Take A.I.M. </a:t>
            </a:r>
            <a:r>
              <a:rPr lang="en-US" sz="1200" dirty="0">
                <a:gradFill>
                  <a:gsLst>
                    <a:gs pos="0">
                      <a:schemeClr val="tx1"/>
                    </a:gs>
                    <a:gs pos="86000">
                      <a:schemeClr val="tx1"/>
                    </a:gs>
                  </a:gsLst>
                  <a:lin ang="5400000" scaled="0"/>
                </a:gradFill>
                <a:cs typeface="Arial" pitchFamily="34" charset="0"/>
              </a:rPr>
              <a:t>– Alignment, Individuality, Momentum</a:t>
            </a:r>
          </a:p>
          <a:p>
            <a:pPr eaLnBrk="1" hangingPunct="1">
              <a:spcBef>
                <a:spcPct val="0"/>
              </a:spcBef>
            </a:pPr>
            <a:endParaRPr lang="en-US" b="1" dirty="0"/>
          </a:p>
          <a:p>
            <a:pPr eaLnBrk="1" hangingPunct="1">
              <a:spcBef>
                <a:spcPct val="0"/>
              </a:spcBef>
            </a:pPr>
            <a:endParaRPr lang="en-US" dirty="0"/>
          </a:p>
        </p:txBody>
      </p:sp>
      <p:sp>
        <p:nvSpPr>
          <p:cNvPr id="2498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5D3B5AB-3367-4092-80F1-66F21DDDD504}" type="slidenum">
              <a:rPr lang="en-US" sz="1200">
                <a:solidFill>
                  <a:srgbClr val="000000"/>
                </a:solidFill>
              </a:rPr>
              <a:pPr algn="r" eaLnBrk="1" hangingPunct="1"/>
              <a:t>181</a:t>
            </a:fld>
            <a:endParaRPr lang="en-US" sz="1200" dirty="0">
              <a:solidFill>
                <a:srgbClr val="000000"/>
              </a:solidFill>
            </a:endParaRPr>
          </a:p>
        </p:txBody>
      </p:sp>
    </p:spTree>
    <p:extLst>
      <p:ext uri="{BB962C8B-B14F-4D97-AF65-F5344CB8AC3E}">
        <p14:creationId xmlns:p14="http://schemas.microsoft.com/office/powerpoint/2010/main" val="379128822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x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Reinforce ALL the learning / value / change in behavior that occurred in Day One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Congratulations! We’re about to wrap-up our first day together…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Go around room and ask, “What was the “ah-hah” you experienced today that will most impact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Read through slide to </a:t>
            </a:r>
            <a:r>
              <a:rPr lang="en-US" sz="1200" b="1" i="0" u="none" strike="noStrike" kern="1200" baseline="0" dirty="0">
                <a:solidFill>
                  <a:schemeClr val="tx1"/>
                </a:solidFill>
                <a:latin typeface="+mn-lt"/>
                <a:ea typeface="+mn-ea"/>
                <a:cs typeface="+mn-cs"/>
              </a:rPr>
              <a:t>further reinforce </a:t>
            </a:r>
            <a:r>
              <a:rPr lang="en-US" sz="1200" b="0" i="0" u="none" strike="noStrike" kern="1200" baseline="0" dirty="0">
                <a:solidFill>
                  <a:schemeClr val="tx1"/>
                </a:solidFill>
                <a:latin typeface="+mn-lt"/>
                <a:ea typeface="+mn-ea"/>
                <a:cs typeface="+mn-cs"/>
              </a:rPr>
              <a:t>learning: </a:t>
            </a:r>
          </a:p>
          <a:p>
            <a:r>
              <a:rPr lang="en-US" sz="1200" b="0" i="0" u="none" strike="noStrike" kern="1200" baseline="0" dirty="0">
                <a:solidFill>
                  <a:schemeClr val="tx1"/>
                </a:solidFill>
                <a:latin typeface="+mn-lt"/>
                <a:ea typeface="+mn-ea"/>
                <a:cs typeface="+mn-cs"/>
              </a:rPr>
              <a:t>o (#1) </a:t>
            </a:r>
            <a:r>
              <a:rPr lang="en-US" sz="1200" b="1" i="0" u="none" strike="noStrike" kern="1200" baseline="0" dirty="0">
                <a:solidFill>
                  <a:schemeClr val="tx1"/>
                </a:solidFill>
                <a:latin typeface="+mn-lt"/>
                <a:ea typeface="+mn-ea"/>
                <a:cs typeface="+mn-cs"/>
              </a:rPr>
              <a:t>COACHING IS A LANGUAGE</a:t>
            </a:r>
            <a:r>
              <a:rPr lang="en-US" sz="1200" b="0" i="0" u="none" strike="noStrike" kern="1200" baseline="0" dirty="0">
                <a:solidFill>
                  <a:schemeClr val="tx1"/>
                </a:solidFill>
                <a:latin typeface="+mn-lt"/>
                <a:ea typeface="+mn-ea"/>
                <a:cs typeface="+mn-cs"/>
              </a:rPr>
              <a:t>…gets to root cause…scalable…proven ROI to achieve business objectives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(#2) </a:t>
            </a:r>
            <a:r>
              <a:rPr lang="en-US" sz="1200" b="1" i="0" u="none" strike="noStrike" kern="1200" baseline="0" dirty="0">
                <a:solidFill>
                  <a:schemeClr val="tx1"/>
                </a:solidFill>
                <a:latin typeface="+mn-lt"/>
                <a:ea typeface="+mn-ea"/>
                <a:cs typeface="+mn-cs"/>
              </a:rPr>
              <a:t>START TODAY </a:t>
            </a:r>
            <a:r>
              <a:rPr lang="en-US" sz="1200" b="0" i="0" u="none" strike="noStrike" kern="1200" baseline="0" dirty="0">
                <a:solidFill>
                  <a:schemeClr val="tx1"/>
                </a:solidFill>
                <a:latin typeface="+mn-lt"/>
                <a:ea typeface="+mn-ea"/>
                <a:cs typeface="+mn-cs"/>
              </a:rPr>
              <a:t>– get on the phone and ask a low risk question to start </a:t>
            </a:r>
            <a:r>
              <a:rPr lang="en-US" sz="1200" b="1" i="0" u="none" strike="noStrike" kern="1200" baseline="0" dirty="0">
                <a:solidFill>
                  <a:schemeClr val="tx1"/>
                </a:solidFill>
                <a:latin typeface="+mn-lt"/>
                <a:ea typeface="+mn-ea"/>
                <a:cs typeface="+mn-cs"/>
              </a:rPr>
              <a:t>shifting </a:t>
            </a:r>
            <a:r>
              <a:rPr lang="en-US" sz="1200" b="0" i="0" u="none" strike="noStrike" kern="1200" baseline="0" dirty="0">
                <a:solidFill>
                  <a:schemeClr val="tx1"/>
                </a:solidFill>
                <a:latin typeface="+mn-lt"/>
                <a:ea typeface="+mn-ea"/>
                <a:cs typeface="+mn-cs"/>
              </a:rPr>
              <a:t>problem-solving from you to your team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(#3) </a:t>
            </a:r>
            <a:r>
              <a:rPr lang="en-US" sz="1200" b="1" i="0" u="none" strike="noStrike" kern="1200" baseline="0" dirty="0">
                <a:solidFill>
                  <a:schemeClr val="tx1"/>
                </a:solidFill>
                <a:latin typeface="+mn-lt"/>
                <a:ea typeface="+mn-ea"/>
                <a:cs typeface="+mn-cs"/>
              </a:rPr>
              <a:t>NOT ABOUT YOUR ANSWERS ANYMORE </a:t>
            </a:r>
            <a:r>
              <a:rPr lang="en-US" sz="1200" b="0" i="0" u="none" strike="noStrike" kern="1200" baseline="0" dirty="0">
                <a:solidFill>
                  <a:schemeClr val="tx1"/>
                </a:solidFill>
                <a:latin typeface="+mn-lt"/>
                <a:ea typeface="+mn-ea"/>
                <a:cs typeface="+mn-cs"/>
              </a:rPr>
              <a:t>– let your people grown in ability and confidence. The reward is the greater accountability and better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(#4) Set expectations around change … </a:t>
            </a:r>
            <a:r>
              <a:rPr lang="en-US" sz="1200" b="1" i="0" u="none" strike="noStrike" kern="1200" baseline="0" dirty="0">
                <a:solidFill>
                  <a:schemeClr val="tx1"/>
                </a:solidFill>
                <a:latin typeface="+mn-lt"/>
                <a:ea typeface="+mn-ea"/>
                <a:cs typeface="+mn-cs"/>
              </a:rPr>
              <a:t>ALWAYS BE COACHING!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 What additional questions or comments do you have?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Logistics: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Re-confirm </a:t>
            </a:r>
            <a:r>
              <a:rPr lang="en-US" sz="1200" b="1" i="0" u="none" strike="noStrike" kern="1200" baseline="0" dirty="0">
                <a:solidFill>
                  <a:schemeClr val="tx1"/>
                </a:solidFill>
                <a:latin typeface="+mn-lt"/>
                <a:ea typeface="+mn-ea"/>
                <a:cs typeface="+mn-cs"/>
              </a:rPr>
              <a:t>start time </a:t>
            </a:r>
            <a:r>
              <a:rPr lang="en-US" sz="1200" b="0" i="0" u="none" strike="noStrike" kern="1200" baseline="0" dirty="0">
                <a:solidFill>
                  <a:schemeClr val="tx1"/>
                </a:solidFill>
                <a:latin typeface="+mn-lt"/>
                <a:ea typeface="+mn-ea"/>
                <a:cs typeface="+mn-cs"/>
              </a:rPr>
              <a:t>for </a:t>
            </a:r>
            <a:r>
              <a:rPr lang="en-US" sz="1200" b="1" i="0" u="none" strike="noStrike" kern="1200" baseline="0" dirty="0">
                <a:solidFill>
                  <a:schemeClr val="tx1"/>
                </a:solidFill>
                <a:latin typeface="+mn-lt"/>
                <a:ea typeface="+mn-ea"/>
                <a:cs typeface="+mn-cs"/>
              </a:rPr>
              <a:t>tomorrow</a:t>
            </a:r>
            <a:r>
              <a:rPr lang="en-US" sz="1200" b="0" i="0" u="none" strike="noStrike" kern="1200" baseline="0" dirty="0">
                <a:solidFill>
                  <a:schemeClr val="tx1"/>
                </a:solidFill>
                <a:latin typeface="+mn-lt"/>
                <a:ea typeface="+mn-ea"/>
                <a:cs typeface="+mn-cs"/>
              </a:rPr>
              <a:t>, especially if different from internal memos because you want to accommodate everyone’s travel schedule for Day Two…ensure timing works for EVERYONE </a:t>
            </a:r>
          </a:p>
          <a:p>
            <a:r>
              <a:rPr lang="en-US" sz="1200" b="0" i="0" u="none" strike="noStrike" kern="1200" baseline="0" dirty="0">
                <a:solidFill>
                  <a:schemeClr val="tx1"/>
                </a:solidFill>
                <a:latin typeface="+mn-lt"/>
                <a:ea typeface="+mn-ea"/>
                <a:cs typeface="+mn-cs"/>
              </a:rPr>
              <a:t>o They may invite you to </a:t>
            </a:r>
            <a:r>
              <a:rPr lang="en-US" sz="1200" b="1" i="0" u="none" strike="noStrike" kern="1200" baseline="0" dirty="0">
                <a:solidFill>
                  <a:schemeClr val="tx1"/>
                </a:solidFill>
                <a:latin typeface="+mn-lt"/>
                <a:ea typeface="+mn-ea"/>
                <a:cs typeface="+mn-cs"/>
              </a:rPr>
              <a:t>dinner </a:t>
            </a:r>
            <a:r>
              <a:rPr lang="en-US" sz="1200" b="0" i="0" u="none" strike="noStrike" kern="1200" baseline="0" dirty="0">
                <a:solidFill>
                  <a:schemeClr val="tx1"/>
                </a:solidFill>
                <a:latin typeface="+mn-lt"/>
                <a:ea typeface="+mn-ea"/>
                <a:cs typeface="+mn-cs"/>
              </a:rPr>
              <a:t>and, if they do, you should accept…they are GREAT people </a:t>
            </a:r>
          </a:p>
          <a:p>
            <a:r>
              <a:rPr lang="en-US" sz="1200" b="0" i="0" u="none" strike="noStrike" kern="1200" baseline="0" dirty="0">
                <a:solidFill>
                  <a:schemeClr val="tx1"/>
                </a:solidFill>
                <a:latin typeface="+mn-lt"/>
                <a:ea typeface="+mn-ea"/>
                <a:cs typeface="+mn-cs"/>
              </a:rPr>
              <a:t>o Remember receptionist typically leaves at 5 p.m., and you may end at 6…so arrange your </a:t>
            </a:r>
            <a:r>
              <a:rPr lang="en-US" sz="1200" b="1" i="0" u="none" strike="noStrike" kern="1200" baseline="0" dirty="0">
                <a:solidFill>
                  <a:schemeClr val="tx1"/>
                </a:solidFill>
                <a:latin typeface="+mn-lt"/>
                <a:ea typeface="+mn-ea"/>
                <a:cs typeface="+mn-cs"/>
              </a:rPr>
              <a:t>taxi </a:t>
            </a:r>
            <a:r>
              <a:rPr lang="en-US" sz="1200" b="0" i="0" u="none" strike="noStrike" kern="1200" baseline="0" dirty="0">
                <a:solidFill>
                  <a:schemeClr val="tx1"/>
                </a:solidFill>
                <a:latin typeface="+mn-lt"/>
                <a:ea typeface="+mn-ea"/>
                <a:cs typeface="+mn-cs"/>
              </a:rPr>
              <a:t>with receptionist at </a:t>
            </a:r>
            <a:r>
              <a:rPr lang="en-US" sz="1200" b="1" i="0" u="none" strike="noStrike" kern="1200" baseline="0" dirty="0">
                <a:solidFill>
                  <a:schemeClr val="tx1"/>
                </a:solidFill>
                <a:latin typeface="+mn-lt"/>
                <a:ea typeface="+mn-ea"/>
                <a:cs typeface="+mn-cs"/>
              </a:rPr>
              <a:t>last break </a:t>
            </a:r>
            <a:r>
              <a:rPr lang="en-US" sz="1200" b="0" i="0" u="none" strike="noStrike" kern="1200" baseline="0" dirty="0">
                <a:solidFill>
                  <a:schemeClr val="tx1"/>
                </a:solidFill>
                <a:latin typeface="+mn-lt"/>
                <a:ea typeface="+mn-ea"/>
                <a:cs typeface="+mn-cs"/>
              </a:rPr>
              <a:t>of the day (RB, confirm where that is in slides and add in) </a:t>
            </a:r>
          </a:p>
          <a:p>
            <a:r>
              <a:rPr lang="en-US" sz="1200" b="0" i="0" u="none" strike="noStrike" kern="1200" baseline="0" dirty="0">
                <a:solidFill>
                  <a:schemeClr val="tx1"/>
                </a:solidFill>
                <a:latin typeface="+mn-lt"/>
                <a:ea typeface="+mn-ea"/>
                <a:cs typeface="+mn-cs"/>
              </a:rPr>
              <a:t>o Collect </a:t>
            </a:r>
            <a:r>
              <a:rPr lang="en-US" sz="1200" b="1" i="0" u="none" strike="noStrike" kern="1200" baseline="0" dirty="0">
                <a:solidFill>
                  <a:schemeClr val="tx1"/>
                </a:solidFill>
                <a:latin typeface="+mn-lt"/>
                <a:ea typeface="+mn-ea"/>
                <a:cs typeface="+mn-cs"/>
              </a:rPr>
              <a:t>name cards </a:t>
            </a:r>
            <a:r>
              <a:rPr lang="en-US" sz="1200" b="0" i="0" u="none" strike="noStrike" kern="1200" baseline="0" dirty="0">
                <a:solidFill>
                  <a:schemeClr val="tx1"/>
                </a:solidFill>
                <a:latin typeface="+mn-lt"/>
                <a:ea typeface="+mn-ea"/>
                <a:cs typeface="+mn-cs"/>
              </a:rPr>
              <a:t>so they are in your possession for Day Two </a:t>
            </a:r>
          </a:p>
          <a:p>
            <a:r>
              <a:rPr lang="en-US" sz="1200" b="1" i="0" u="none" strike="noStrike" kern="1200" baseline="0" dirty="0">
                <a:solidFill>
                  <a:schemeClr val="tx1"/>
                </a:solidFill>
                <a:latin typeface="+mn-lt"/>
                <a:ea typeface="+mn-ea"/>
                <a:cs typeface="+mn-cs"/>
              </a:rPr>
              <a:t>o Leave nothing important in the room that you can’t do without tomorrow!! </a:t>
            </a:r>
          </a:p>
          <a:p>
            <a:pPr eaLnBrk="1" hangingPunct="1">
              <a:spcBef>
                <a:spcPct val="0"/>
              </a:spcBef>
            </a:pPr>
            <a:endParaRPr lang="en-US" b="1" dirty="0"/>
          </a:p>
          <a:p>
            <a:pPr eaLnBrk="1" hangingPunct="1">
              <a:spcBef>
                <a:spcPct val="0"/>
              </a:spcBef>
            </a:pPr>
            <a:r>
              <a:rPr lang="en-US" b="1" dirty="0"/>
              <a:t>CUT:</a:t>
            </a:r>
          </a:p>
          <a:p>
            <a:pPr eaLnBrk="1" hangingPunct="1">
              <a:spcBef>
                <a:spcPct val="0"/>
              </a:spcBef>
            </a:pPr>
            <a:endParaRPr lang="en-US" b="1"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a:gradFill>
                  <a:gsLst>
                    <a:gs pos="0">
                      <a:schemeClr val="tx1"/>
                    </a:gs>
                    <a:gs pos="86000">
                      <a:schemeClr val="tx1"/>
                    </a:gs>
                  </a:gsLst>
                  <a:lin ang="5400000" scaled="0"/>
                </a:gradFill>
                <a:cs typeface="Arial" pitchFamily="34" charset="0"/>
              </a:rPr>
              <a:t>Take A.I.M. </a:t>
            </a:r>
            <a:r>
              <a:rPr lang="en-US" sz="1200" dirty="0">
                <a:gradFill>
                  <a:gsLst>
                    <a:gs pos="0">
                      <a:schemeClr val="tx1"/>
                    </a:gs>
                    <a:gs pos="86000">
                      <a:schemeClr val="tx1"/>
                    </a:gs>
                  </a:gsLst>
                  <a:lin ang="5400000" scaled="0"/>
                </a:gradFill>
                <a:cs typeface="Arial" pitchFamily="34" charset="0"/>
              </a:rPr>
              <a:t>– Alignment, Individuality, Momentum</a:t>
            </a:r>
          </a:p>
          <a:p>
            <a:pPr eaLnBrk="1" hangingPunct="1">
              <a:spcBef>
                <a:spcPct val="0"/>
              </a:spcBef>
            </a:pPr>
            <a:endParaRPr lang="en-US" b="1" dirty="0"/>
          </a:p>
          <a:p>
            <a:pPr eaLnBrk="1" hangingPunct="1">
              <a:spcBef>
                <a:spcPct val="0"/>
              </a:spcBef>
            </a:pPr>
            <a:endParaRPr lang="en-US" dirty="0"/>
          </a:p>
        </p:txBody>
      </p:sp>
      <p:sp>
        <p:nvSpPr>
          <p:cNvPr id="2498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5D3B5AB-3367-4092-80F1-66F21DDDD504}" type="slidenum">
              <a:rPr lang="en-US" sz="1200">
                <a:solidFill>
                  <a:srgbClr val="000000"/>
                </a:solidFill>
              </a:rPr>
              <a:pPr algn="r" eaLnBrk="1" hangingPunct="1"/>
              <a:t>182</a:t>
            </a:fld>
            <a:endParaRPr lang="en-US" sz="1200" dirty="0">
              <a:solidFill>
                <a:srgbClr val="000000"/>
              </a:solidFill>
            </a:endParaRPr>
          </a:p>
        </p:txBody>
      </p:sp>
    </p:spTree>
    <p:extLst>
      <p:ext uri="{BB962C8B-B14F-4D97-AF65-F5344CB8AC3E}">
        <p14:creationId xmlns:p14="http://schemas.microsoft.com/office/powerpoint/2010/main" val="39713016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pPr eaLnBrk="1" hangingPunct="1">
              <a:spcBef>
                <a:spcPct val="0"/>
              </a:spcBef>
              <a:defRPr/>
            </a:pPr>
            <a:r>
              <a:rPr lang="en-US" b="1" dirty="0"/>
              <a:t>Time On Slide: 4 minutes</a:t>
            </a:r>
          </a:p>
          <a:p>
            <a:pPr eaLnBrk="1" hangingPunct="1">
              <a:spcBef>
                <a:spcPct val="0"/>
              </a:spcBef>
              <a:defRPr/>
            </a:pPr>
            <a:r>
              <a:rPr lang="en-US" b="1" dirty="0"/>
              <a:t> Starting on day one, this is the slide you use</a:t>
            </a:r>
            <a:r>
              <a:rPr lang="en-US" b="1" baseline="0" dirty="0"/>
              <a:t> </a:t>
            </a:r>
            <a:r>
              <a:rPr lang="en-US" b="1" dirty="0"/>
              <a:t>at the start of the day. Have this slide up when people walk into the training room. </a:t>
            </a:r>
          </a:p>
          <a:p>
            <a:pPr eaLnBrk="1" hangingPunct="1">
              <a:spcBef>
                <a:spcPct val="0"/>
              </a:spcBef>
              <a:defRPr/>
            </a:pPr>
            <a:r>
              <a:rPr lang="en-US" b="1" dirty="0"/>
              <a:t>You will BEGIN your opening introduction on this slide.</a:t>
            </a:r>
          </a:p>
          <a:p>
            <a:pPr eaLnBrk="1" hangingPunct="1">
              <a:spcBef>
                <a:spcPct val="0"/>
              </a:spcBef>
              <a:defRPr/>
            </a:pPr>
            <a:endParaRPr lang="en-US" b="1" dirty="0"/>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(morning). </a:t>
            </a:r>
          </a:p>
          <a:p>
            <a:r>
              <a:rPr lang="en-US" sz="1200" b="0" i="0" u="none" strike="noStrike" kern="1200" baseline="0" dirty="0">
                <a:solidFill>
                  <a:schemeClr val="tx1"/>
                </a:solidFill>
                <a:latin typeface="+mn-lt"/>
                <a:ea typeface="+mn-ea"/>
                <a:cs typeface="+mn-cs"/>
              </a:rPr>
              <a:t> It’s a pleasure and privilege to be with you today, and a privilege to be able to present here in (location). Thank you so much for traveling to today’s program. </a:t>
            </a:r>
          </a:p>
          <a:p>
            <a:r>
              <a:rPr lang="en-US" sz="1200" b="0" i="0" u="none" strike="noStrike" kern="1200" baseline="0" dirty="0">
                <a:solidFill>
                  <a:schemeClr val="tx1"/>
                </a:solidFill>
                <a:latin typeface="+mn-lt"/>
                <a:ea typeface="+mn-ea"/>
                <a:cs typeface="+mn-cs"/>
              </a:rPr>
              <a:t> My name is ______ and I’ll be your facilitator and coach for the next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Immediately Engage With a Story: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By a show of hands, how many of you have children? </a:t>
            </a:r>
          </a:p>
          <a:p>
            <a:r>
              <a:rPr lang="en-US" sz="1200" b="0" i="0" u="none" strike="noStrike" kern="1200" baseline="0" dirty="0">
                <a:solidFill>
                  <a:schemeClr val="tx1"/>
                </a:solidFill>
                <a:latin typeface="+mn-lt"/>
                <a:ea typeface="+mn-ea"/>
                <a:cs typeface="+mn-cs"/>
              </a:rPr>
              <a:t> Was sitting outside one day with son who 7 years old at the time. I love having philosophical conversations with my son. I asked, </a:t>
            </a:r>
            <a:r>
              <a:rPr lang="en-US" sz="1200" b="0" i="1" u="none" strike="noStrike" kern="1200" baseline="0" dirty="0">
                <a:solidFill>
                  <a:schemeClr val="tx1"/>
                </a:solidFill>
                <a:latin typeface="+mn-lt"/>
                <a:ea typeface="+mn-ea"/>
                <a:cs typeface="+mn-cs"/>
              </a:rPr>
              <a:t>“What’s the secret to business success?”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(Thinking…) “I know dad. You have to sit at your desk, talk on phone, type on your computer and drink a lot of coffee. That’s the secret to business success!” Now, of course, I can’t imagine where he got that idea from!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point is, children have a way of taking things and simplifying them to make sense. They can take a concept of an idea that we as adults over think, complicate and over engineer and they simplify it. Don’t children have a way of simplifying everything we make so difficult??!!!!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That’s why we’re here today…to take this concept of what it means to develop your people, support your people, grow your people and accelerate their success though coaching, and simplify it. We are here to de-mystify coaching – and simplify it so that you can not only use these tools immediately but see immediate value and results from doing so. </a:t>
            </a:r>
          </a:p>
          <a:p>
            <a:r>
              <a:rPr lang="en-US" sz="1200" b="0" i="0" u="none" strike="noStrike" kern="1200" baseline="0" dirty="0">
                <a:solidFill>
                  <a:schemeClr val="tx1"/>
                </a:solidFill>
                <a:latin typeface="+mn-lt"/>
                <a:ea typeface="+mn-ea"/>
                <a:cs typeface="+mn-cs"/>
              </a:rPr>
              <a:t>o We’ll also focus on how to use coaching to develop your people </a:t>
            </a:r>
          </a:p>
          <a:p>
            <a:r>
              <a:rPr lang="en-US" sz="1200" b="0" i="0" u="none" strike="noStrike" kern="1200" baseline="0" dirty="0">
                <a:solidFill>
                  <a:schemeClr val="tx1"/>
                </a:solidFill>
                <a:latin typeface="+mn-lt"/>
                <a:ea typeface="+mn-ea"/>
                <a:cs typeface="+mn-cs"/>
              </a:rPr>
              <a:t>o Motivate them </a:t>
            </a:r>
          </a:p>
          <a:p>
            <a:r>
              <a:rPr lang="en-US" sz="1200" b="0" i="0" u="none" strike="noStrike" kern="1200" baseline="0" dirty="0">
                <a:solidFill>
                  <a:schemeClr val="tx1"/>
                </a:solidFill>
                <a:latin typeface="+mn-lt"/>
                <a:ea typeface="+mn-ea"/>
                <a:cs typeface="+mn-cs"/>
              </a:rPr>
              <a:t>o Drive their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Maximize their/your potential…and live it </a:t>
            </a:r>
          </a:p>
          <a:p>
            <a:r>
              <a:rPr lang="en-US" sz="1200" b="0" i="0" u="none" strike="noStrike" kern="1200" baseline="0" dirty="0">
                <a:solidFill>
                  <a:schemeClr val="tx1"/>
                </a:solidFill>
                <a:latin typeface="+mn-lt"/>
                <a:ea typeface="+mn-ea"/>
                <a:cs typeface="+mn-cs"/>
              </a:rPr>
              <a:t>o Turn around under-performers </a:t>
            </a:r>
          </a:p>
          <a:p>
            <a:r>
              <a:rPr lang="en-US" sz="1200" b="0" i="0" u="none" strike="noStrike" kern="1200" baseline="0" dirty="0">
                <a:solidFill>
                  <a:schemeClr val="tx1"/>
                </a:solidFill>
                <a:latin typeface="+mn-lt"/>
                <a:ea typeface="+mn-ea"/>
                <a:cs typeface="+mn-cs"/>
              </a:rPr>
              <a:t>o Eliminate challenges faced every day </a:t>
            </a:r>
          </a:p>
          <a:p>
            <a:r>
              <a:rPr lang="en-US" sz="1200" b="0" i="0" u="none" strike="noStrike" kern="1200" baseline="0" dirty="0">
                <a:solidFill>
                  <a:schemeClr val="tx1"/>
                </a:solidFill>
                <a:latin typeface="+mn-lt"/>
                <a:ea typeface="+mn-ea"/>
                <a:cs typeface="+mn-cs"/>
              </a:rPr>
              <a:t>o Speed up the sales process </a:t>
            </a:r>
          </a:p>
          <a:p>
            <a:r>
              <a:rPr lang="en-US" sz="1200" b="0" i="0" u="none" strike="noStrike" kern="1200" baseline="0" dirty="0">
                <a:solidFill>
                  <a:schemeClr val="tx1"/>
                </a:solidFill>
                <a:latin typeface="+mn-lt"/>
                <a:ea typeface="+mn-ea"/>
                <a:cs typeface="+mn-cs"/>
              </a:rPr>
              <a:t>o Create more time </a:t>
            </a:r>
          </a:p>
          <a:p>
            <a:r>
              <a:rPr lang="en-US" sz="1200" b="0" i="0" u="none" strike="noStrike" kern="1200" baseline="0" dirty="0">
                <a:solidFill>
                  <a:schemeClr val="tx1"/>
                </a:solidFill>
                <a:latin typeface="+mn-lt"/>
                <a:ea typeface="+mn-ea"/>
                <a:cs typeface="+mn-cs"/>
              </a:rPr>
              <a:t>o Make you proactive vs. reactive </a:t>
            </a:r>
          </a:p>
          <a:p>
            <a:r>
              <a:rPr lang="en-US" sz="1200" b="0" i="0" u="none" strike="noStrike" kern="1200" baseline="0" dirty="0">
                <a:solidFill>
                  <a:schemeClr val="tx1"/>
                </a:solidFill>
                <a:latin typeface="+mn-lt"/>
                <a:ea typeface="+mn-ea"/>
                <a:cs typeface="+mn-cs"/>
              </a:rPr>
              <a:t>o Give you the </a:t>
            </a:r>
            <a:r>
              <a:rPr lang="en-US" sz="1200" b="1" i="0" u="none" strike="noStrike" kern="1200" baseline="0" dirty="0">
                <a:solidFill>
                  <a:schemeClr val="tx1"/>
                </a:solidFill>
                <a:latin typeface="+mn-lt"/>
                <a:ea typeface="+mn-ea"/>
                <a:cs typeface="+mn-cs"/>
              </a:rPr>
              <a:t>confidence </a:t>
            </a:r>
            <a:r>
              <a:rPr lang="en-US" sz="1200" b="0" i="0" u="none" strike="noStrike" kern="1200" baseline="0" dirty="0">
                <a:solidFill>
                  <a:schemeClr val="tx1"/>
                </a:solidFill>
                <a:latin typeface="+mn-lt"/>
                <a:ea typeface="+mn-ea"/>
                <a:cs typeface="+mn-cs"/>
              </a:rPr>
              <a:t>that you can coach more effectively than you are today </a:t>
            </a:r>
          </a:p>
          <a:p>
            <a:r>
              <a:rPr lang="en-US" sz="1200" b="0" i="0" u="none" strike="noStrike" kern="1200" baseline="0" dirty="0">
                <a:solidFill>
                  <a:schemeClr val="tx1"/>
                </a:solidFill>
                <a:latin typeface="+mn-lt"/>
                <a:ea typeface="+mn-ea"/>
                <a:cs typeface="+mn-cs"/>
              </a:rPr>
              <a:t>o ALIGN your BUSINESS OBJECTIVES with your team’s INDIVIDUAL GOALS </a:t>
            </a:r>
          </a:p>
          <a:p>
            <a:r>
              <a:rPr lang="en-US" sz="1200" b="0" i="0" u="none" strike="noStrike" kern="1200" baseline="0" dirty="0">
                <a:solidFill>
                  <a:schemeClr val="tx1"/>
                </a:solidFill>
                <a:latin typeface="+mn-lt"/>
                <a:ea typeface="+mn-ea"/>
                <a:cs typeface="+mn-cs"/>
              </a:rPr>
              <a:t>o While building a team you can be proud of…and leaving your legacy!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does anyone here NOT WANT THIS?</a:t>
            </a:r>
          </a:p>
          <a:p>
            <a:r>
              <a:rPr lang="en-US" sz="1200" b="0" i="0" u="none" strike="noStrike" kern="1200" baseline="0" dirty="0">
                <a:solidFill>
                  <a:schemeClr val="tx1"/>
                </a:solidFill>
                <a:latin typeface="+mn-lt"/>
                <a:ea typeface="+mn-ea"/>
                <a:cs typeface="+mn-cs"/>
              </a:rPr>
              <a:t> OKAY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will I do this? </a:t>
            </a:r>
            <a:r>
              <a:rPr lang="en-US" sz="1200" b="0" i="0" u="none" strike="noStrike" kern="1200" baseline="0" dirty="0">
                <a:solidFill>
                  <a:schemeClr val="tx1"/>
                </a:solidFill>
                <a:latin typeface="+mn-lt"/>
                <a:ea typeface="+mn-ea"/>
                <a:cs typeface="+mn-cs"/>
              </a:rPr>
              <a:t>Provide: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you can use in practically every situation and conversation that will create deeper engagement, a richer, more valuable conversation, and a way for your people to leave every conversation with you feeling they gained something valuable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Your Credibility </a:t>
            </a:r>
            <a:r>
              <a:rPr lang="en-US" sz="1200" b="0" i="0" u="none" strike="noStrike" kern="1200" baseline="0" dirty="0">
                <a:solidFill>
                  <a:schemeClr val="tx1"/>
                </a:solidFill>
                <a:latin typeface="+mn-lt"/>
                <a:ea typeface="+mn-ea"/>
                <a:cs typeface="+mn-cs"/>
              </a:rPr>
              <a:t>(humble yet compelling): </a:t>
            </a:r>
          </a:p>
          <a:p>
            <a:r>
              <a:rPr lang="en-US" sz="1200" b="0" i="0" u="none" strike="noStrike" kern="1200" baseline="0" dirty="0">
                <a:solidFill>
                  <a:schemeClr val="tx1"/>
                </a:solidFill>
                <a:latin typeface="+mn-lt"/>
                <a:ea typeface="+mn-ea"/>
                <a:cs typeface="+mn-cs"/>
              </a:rPr>
              <a:t>o So, </a:t>
            </a:r>
            <a:r>
              <a:rPr lang="en-US" sz="1200" b="1" i="0" u="none" strike="noStrike" kern="1200" baseline="0" dirty="0">
                <a:solidFill>
                  <a:schemeClr val="tx1"/>
                </a:solidFill>
                <a:latin typeface="+mn-lt"/>
                <a:ea typeface="+mn-ea"/>
                <a:cs typeface="+mn-cs"/>
              </a:rPr>
              <a:t>why am I the person </a:t>
            </a:r>
            <a:r>
              <a:rPr lang="en-US" sz="1200" b="0" i="0" u="none" strike="noStrike" kern="1200" baseline="0" dirty="0">
                <a:solidFill>
                  <a:schemeClr val="tx1"/>
                </a:solidFill>
                <a:latin typeface="+mn-lt"/>
                <a:ea typeface="+mn-ea"/>
                <a:cs typeface="+mn-cs"/>
              </a:rPr>
              <a:t>who can effectively deliver this for you and ensure you have one of the most valuable experiences over the next two days? </a:t>
            </a:r>
          </a:p>
          <a:p>
            <a:r>
              <a:rPr lang="en-US" sz="1200" b="0" i="0" u="none" strike="noStrike" kern="1200" baseline="0" dirty="0">
                <a:solidFill>
                  <a:schemeClr val="tx1"/>
                </a:solidFill>
                <a:latin typeface="+mn-lt"/>
                <a:ea typeface="+mn-ea"/>
                <a:cs typeface="+mn-cs"/>
              </a:rPr>
              <a:t>o Why am I the facilitator who can provide you with the </a:t>
            </a:r>
            <a:r>
              <a:rPr lang="en-US" sz="1200" b="1" i="0" u="none" strike="noStrike" kern="1200" baseline="0" dirty="0">
                <a:solidFill>
                  <a:schemeClr val="tx1"/>
                </a:solidFill>
                <a:latin typeface="+mn-lt"/>
                <a:ea typeface="+mn-ea"/>
                <a:cs typeface="+mn-cs"/>
              </a:rPr>
              <a:t>tools </a:t>
            </a:r>
            <a:r>
              <a:rPr lang="en-US" sz="1200" b="0" i="0" u="none" strike="noStrike" kern="1200" baseline="0" dirty="0">
                <a:solidFill>
                  <a:schemeClr val="tx1"/>
                </a:solidFill>
                <a:latin typeface="+mn-lt"/>
                <a:ea typeface="+mn-ea"/>
                <a:cs typeface="+mn-cs"/>
              </a:rPr>
              <a:t>you can use to uncover more selling opportunities and make every conversation count?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Quantify</a:t>
            </a:r>
            <a:r>
              <a:rPr lang="en-US" sz="1200" b="0" i="0" u="none" strike="noStrike" kern="1200" baseline="0" dirty="0">
                <a:solidFill>
                  <a:schemeClr val="tx1"/>
                </a:solidFill>
                <a:latin typeface="+mn-lt"/>
                <a:ea typeface="+mn-ea"/>
                <a:cs typeface="+mn-cs"/>
              </a:rPr>
              <a:t>, specifically, your coaching and sales experience – make audience want to learn from you! </a:t>
            </a:r>
          </a:p>
          <a:p>
            <a:r>
              <a:rPr lang="en-US" sz="1200" b="0" i="0" u="none" strike="noStrike" kern="1200" baseline="0" dirty="0">
                <a:solidFill>
                  <a:schemeClr val="tx1"/>
                </a:solidFill>
                <a:latin typeface="+mn-lt"/>
                <a:ea typeface="+mn-ea"/>
                <a:cs typeface="+mn-cs"/>
              </a:rPr>
              <a:t> i.e., coached x sales managers and x sales people over x years </a:t>
            </a:r>
          </a:p>
          <a:p>
            <a:r>
              <a:rPr lang="en-US" sz="1200" b="0" i="0" u="none" strike="noStrike" kern="1200" baseline="0" dirty="0">
                <a:solidFill>
                  <a:schemeClr val="tx1"/>
                </a:solidFill>
                <a:latin typeface="+mn-lt"/>
                <a:ea typeface="+mn-ea"/>
                <a:cs typeface="+mn-cs"/>
              </a:rPr>
              <a:t> Taken </a:t>
            </a:r>
            <a:r>
              <a:rPr lang="en-US" sz="1200" b="1" i="0" u="none" strike="noStrike" kern="1200" baseline="0" dirty="0">
                <a:solidFill>
                  <a:schemeClr val="tx1"/>
                </a:solidFill>
                <a:latin typeface="+mn-lt"/>
                <a:ea typeface="+mn-ea"/>
                <a:cs typeface="+mn-cs"/>
              </a:rPr>
              <a:t>core competencies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best practices </a:t>
            </a:r>
            <a:r>
              <a:rPr lang="en-US" sz="1200" b="0" i="0" u="none" strike="noStrike" kern="1200" baseline="0" dirty="0">
                <a:solidFill>
                  <a:schemeClr val="tx1"/>
                </a:solidFill>
                <a:latin typeface="+mn-lt"/>
                <a:ea typeface="+mn-ea"/>
                <a:cs typeface="+mn-cs"/>
              </a:rPr>
              <a:t>from across globe and will SHARE…give you the confidence to better coach and achieve your top-of-mind business objectives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If you are/were a Profit Builders client, be sure to describe / quantify your experience and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Credibility of Program’s Success at Microsoft: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Have delivered over x coaching program in x countries, and trained over x Microsoft sales managers (make point this is not a US program!) </a:t>
            </a:r>
          </a:p>
          <a:p>
            <a:r>
              <a:rPr lang="en-US" sz="1200" b="0" i="0" u="none" strike="noStrike" kern="1200" baseline="0" dirty="0">
                <a:solidFill>
                  <a:schemeClr val="tx1"/>
                </a:solidFill>
                <a:latin typeface="+mn-lt"/>
                <a:ea typeface="+mn-ea"/>
                <a:cs typeface="+mn-cs"/>
              </a:rPr>
              <a:t>o Course ratings highest in Microsoft history </a:t>
            </a:r>
          </a:p>
          <a:p>
            <a:r>
              <a:rPr lang="en-US" sz="1200" b="0" i="0" u="none" strike="noStrike" kern="1200" baseline="0" dirty="0">
                <a:solidFill>
                  <a:schemeClr val="tx1"/>
                </a:solidFill>
                <a:latin typeface="+mn-lt"/>
                <a:ea typeface="+mn-ea"/>
                <a:cs typeface="+mn-cs"/>
              </a:rPr>
              <a:t>o Success stories, deal results (KR please elaborate, quantify successes)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 Differences: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While program delivered in 35 countries on 5 continents </a:t>
            </a:r>
          </a:p>
          <a:p>
            <a:r>
              <a:rPr lang="en-US" sz="1200" b="0" i="0" u="none" strike="noStrike" kern="1200" baseline="0" dirty="0">
                <a:solidFill>
                  <a:schemeClr val="tx1"/>
                </a:solidFill>
                <a:latin typeface="+mn-lt"/>
                <a:ea typeface="+mn-ea"/>
                <a:cs typeface="+mn-cs"/>
              </a:rPr>
              <a:t>o I am mindful I am in YOUR country, and privileged to deliver in English </a:t>
            </a:r>
          </a:p>
          <a:p>
            <a:r>
              <a:rPr lang="en-US" sz="1200" b="0" i="0" u="none" strike="noStrike" kern="1200" baseline="0" dirty="0">
                <a:solidFill>
                  <a:schemeClr val="tx1"/>
                </a:solidFill>
                <a:latin typeface="+mn-lt"/>
                <a:ea typeface="+mn-ea"/>
                <a:cs typeface="+mn-cs"/>
              </a:rPr>
              <a:t>o For some or all of you, </a:t>
            </a:r>
            <a:r>
              <a:rPr lang="en-US" sz="1200" b="1" i="0" u="none" strike="noStrike" kern="1200" baseline="0" dirty="0">
                <a:solidFill>
                  <a:schemeClr val="tx1"/>
                </a:solidFill>
                <a:latin typeface="+mn-lt"/>
                <a:ea typeface="+mn-ea"/>
                <a:cs typeface="+mn-cs"/>
              </a:rPr>
              <a:t>English </a:t>
            </a:r>
            <a:r>
              <a:rPr lang="en-US" sz="1200" b="0" i="0" u="none" strike="noStrike" kern="1200" baseline="0" dirty="0">
                <a:solidFill>
                  <a:schemeClr val="tx1"/>
                </a:solidFill>
                <a:latin typeface="+mn-lt"/>
                <a:ea typeface="+mn-ea"/>
                <a:cs typeface="+mn-cs"/>
              </a:rPr>
              <a:t>may not be your first language and I’m very sensitive to that. </a:t>
            </a:r>
          </a:p>
          <a:p>
            <a:r>
              <a:rPr lang="en-US" sz="1200" b="0" i="0" u="none" strike="noStrike" kern="1200" baseline="0" dirty="0">
                <a:solidFill>
                  <a:schemeClr val="tx1"/>
                </a:solidFill>
                <a:latin typeface="+mn-lt"/>
                <a:ea typeface="+mn-ea"/>
                <a:cs typeface="+mn-cs"/>
              </a:rPr>
              <a:t> Will stay away from </a:t>
            </a:r>
            <a:r>
              <a:rPr lang="en-US" sz="1200" b="1" i="0" u="none" strike="noStrike" kern="1200" baseline="0" dirty="0">
                <a:solidFill>
                  <a:schemeClr val="tx1"/>
                </a:solidFill>
                <a:latin typeface="+mn-lt"/>
                <a:ea typeface="+mn-ea"/>
                <a:cs typeface="+mn-cs"/>
              </a:rPr>
              <a:t>jargon</a:t>
            </a:r>
            <a:r>
              <a:rPr lang="en-US" sz="1200" b="0" i="0" u="none" strike="noStrike" kern="1200" baseline="0" dirty="0">
                <a:solidFill>
                  <a:schemeClr val="tx1"/>
                </a:solidFill>
                <a:latin typeface="+mn-lt"/>
                <a:ea typeface="+mn-ea"/>
                <a:cs typeface="+mn-cs"/>
              </a:rPr>
              <a:t>, and use universal terms – if don’t understand me, if something doesn’t translate, if you need me to explain something further, then please STOP ME and ask. </a:t>
            </a:r>
          </a:p>
          <a:p>
            <a:r>
              <a:rPr lang="en-US" sz="1200" b="0" i="0" u="none" strike="noStrike" kern="1200" baseline="0" dirty="0">
                <a:solidFill>
                  <a:schemeClr val="tx1"/>
                </a:solidFill>
                <a:latin typeface="+mn-lt"/>
                <a:ea typeface="+mn-ea"/>
                <a:cs typeface="+mn-cs"/>
              </a:rPr>
              <a:t> Will watch my </a:t>
            </a:r>
            <a:r>
              <a:rPr lang="en-US" sz="1200" b="1" i="0" u="none" strike="noStrike" kern="1200" baseline="0" dirty="0">
                <a:solidFill>
                  <a:schemeClr val="tx1"/>
                </a:solidFill>
                <a:latin typeface="+mn-lt"/>
                <a:ea typeface="+mn-ea"/>
                <a:cs typeface="+mn-cs"/>
              </a:rPr>
              <a:t>pace</a:t>
            </a:r>
            <a:r>
              <a:rPr lang="en-US" sz="1200" b="0" i="0" u="none" strike="noStrike" kern="1200" baseline="0" dirty="0">
                <a:solidFill>
                  <a:schemeClr val="tx1"/>
                </a:solidFill>
                <a:latin typeface="+mn-lt"/>
                <a:ea typeface="+mn-ea"/>
                <a:cs typeface="+mn-cs"/>
              </a:rPr>
              <a:t>…but can be passionate – if too fast, STOP 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  While we have a lot of ground to cover, l want for you to </a:t>
            </a:r>
            <a:r>
              <a:rPr lang="en-US" sz="1200" b="1" i="0" u="none" strike="noStrike" kern="1200" baseline="0" dirty="0">
                <a:solidFill>
                  <a:schemeClr val="tx1"/>
                </a:solidFill>
                <a:latin typeface="+mn-lt"/>
                <a:ea typeface="+mn-ea"/>
                <a:cs typeface="+mn-cs"/>
              </a:rPr>
              <a:t>enjoy </a:t>
            </a:r>
            <a:r>
              <a:rPr lang="en-US" sz="1200" b="0" i="0" u="none" strike="noStrike" kern="1200" baseline="0" dirty="0">
                <a:solidFill>
                  <a:schemeClr val="tx1"/>
                </a:solidFill>
                <a:latin typeface="+mn-lt"/>
                <a:ea typeface="+mn-ea"/>
                <a:cs typeface="+mn-cs"/>
              </a:rPr>
              <a:t>the process and have FUN. So if I tell a </a:t>
            </a:r>
            <a:r>
              <a:rPr lang="en-US" sz="1200" b="1" i="0" u="none" strike="noStrike" kern="1200" baseline="0" dirty="0">
                <a:solidFill>
                  <a:schemeClr val="tx1"/>
                </a:solidFill>
                <a:latin typeface="+mn-lt"/>
                <a:ea typeface="+mn-ea"/>
                <a:cs typeface="+mn-cs"/>
              </a:rPr>
              <a:t>joke </a:t>
            </a:r>
            <a:r>
              <a:rPr lang="en-US" sz="1200" b="0" i="0" u="none" strike="noStrike" kern="1200" baseline="0" dirty="0">
                <a:solidFill>
                  <a:schemeClr val="tx1"/>
                </a:solidFill>
                <a:latin typeface="+mn-lt"/>
                <a:ea typeface="+mn-ea"/>
                <a:cs typeface="+mn-cs"/>
              </a:rPr>
              <a:t>and you don’t laugh at my joke, then I’ll write it off that it was just lost in translation.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have my commitment…will learn 10 high-value core modules to give you the skills, framework, confidence to meet – </a:t>
            </a:r>
            <a:r>
              <a:rPr lang="en-US" sz="1200" b="0" i="1" u="none" strike="noStrike" kern="1200" baseline="0" dirty="0">
                <a:solidFill>
                  <a:schemeClr val="tx1"/>
                </a:solidFill>
                <a:latin typeface="+mn-lt"/>
                <a:ea typeface="+mn-ea"/>
                <a:cs typeface="+mn-cs"/>
              </a:rPr>
              <a:t>and exceed </a:t>
            </a:r>
            <a:r>
              <a:rPr lang="en-US" sz="1200" b="0" i="0" u="none" strike="noStrike" kern="1200" baseline="0" dirty="0">
                <a:solidFill>
                  <a:schemeClr val="tx1"/>
                </a:solidFill>
                <a:latin typeface="+mn-lt"/>
                <a:ea typeface="+mn-ea"/>
                <a:cs typeface="+mn-cs"/>
              </a:rPr>
              <a:t>– your business goals and objectives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talk about our program focus…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your first impression…make it count!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you communicate the VALUE of the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exude warmth, connect, and entertain!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Be perceived as human and humble, polished and articulate.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Use a wide range of vocal intonation from sincerity to humor.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Work your energy and animation to the max! </a:t>
            </a: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b="1"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13816-1997-42A8-8397-1A196B67B1B9}" type="slidenum">
              <a:rPr lang="en-US" smtClean="0">
                <a:latin typeface="Arial" charset="0"/>
              </a:rPr>
              <a:pPr fontAlgn="base">
                <a:spcBef>
                  <a:spcPct val="0"/>
                </a:spcBef>
                <a:spcAft>
                  <a:spcPct val="0"/>
                </a:spcAft>
                <a:defRPr/>
              </a:pPr>
              <a:t>183</a:t>
            </a:fld>
            <a:endParaRPr lang="en-US" dirty="0">
              <a:latin typeface="Arial" charset="0"/>
            </a:endParaRPr>
          </a:p>
        </p:txBody>
      </p:sp>
    </p:spTree>
    <p:extLst>
      <p:ext uri="{BB962C8B-B14F-4D97-AF65-F5344CB8AC3E}">
        <p14:creationId xmlns:p14="http://schemas.microsoft.com/office/powerpoint/2010/main" val="211718536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184</a:t>
            </a:fld>
            <a:endParaRPr lang="en-US" dirty="0">
              <a:solidFill>
                <a:srgbClr val="000000"/>
              </a:solidFill>
            </a:endParaRPr>
          </a:p>
        </p:txBody>
      </p:sp>
    </p:spTree>
    <p:extLst>
      <p:ext uri="{BB962C8B-B14F-4D97-AF65-F5344CB8AC3E}">
        <p14:creationId xmlns:p14="http://schemas.microsoft.com/office/powerpoint/2010/main" val="132617412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So regardless of all the different ways and situations where you can leverage enrollment, whether with an underperformer, getting people to change, setting new expectations, creating buy in around observation, creating stakeholder alignment or alignment when working with cross functional teams, keep these final points in mind: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bullets.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(if you’re now at the end of the day and don’t have time another 1.5 hours to go through assumptions, move to the next slide which is the final slide of day 1.)</a:t>
            </a:r>
          </a:p>
          <a:p>
            <a:endParaRPr lang="en-US" b="1" dirty="0"/>
          </a:p>
        </p:txBody>
      </p:sp>
      <p:sp>
        <p:nvSpPr>
          <p:cNvPr id="4" name="Header Placeholder 3"/>
          <p:cNvSpPr>
            <a:spLocks noGrp="1"/>
          </p:cNvSpPr>
          <p:nvPr>
            <p:ph type="hdr" sz="quarter"/>
          </p:nvPr>
        </p:nvSpPr>
        <p:spPr/>
        <p:txBody>
          <a:bodyPr/>
          <a:lstStyle/>
          <a:p>
            <a:pPr>
              <a:defRPr/>
            </a:pPr>
            <a:r>
              <a:rPr lang="en-US" dirty="0"/>
              <a:t>MGX FY12</a:t>
            </a:r>
          </a:p>
          <a:p>
            <a:pPr>
              <a:defRPr/>
            </a:pPr>
            <a:endParaRPr lang="en-US" dirty="0"/>
          </a:p>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10/25/2016 10:01 AM</a:t>
            </a:fld>
            <a:endParaRPr lang="en-US" dirty="0"/>
          </a:p>
        </p:txBody>
      </p:sp>
      <p:sp>
        <p:nvSpPr>
          <p:cNvPr id="6" name="Footer Placeholder 5"/>
          <p:cNvSpPr>
            <a:spLocks noGrp="1"/>
          </p:cNvSpPr>
          <p:nvPr>
            <p:ph type="ftr" sz="quarter" idx="4"/>
          </p:nvPr>
        </p:nvSpPr>
        <p:spPr/>
        <p:txBody>
          <a:bodyPr/>
          <a:lstStyle/>
          <a:p>
            <a:pPr>
              <a:defRPr/>
            </a:pPr>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pPr>
              <a:defRPr/>
            </a:pPr>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pPr>
              <a:defRPr/>
            </a:pPr>
            <a:endParaRPr lang="en-US" dirty="0">
              <a:latin typeface="Segoe UI" pitchFamily="34" charset="0"/>
            </a:endParaRPr>
          </a:p>
        </p:txBody>
      </p:sp>
      <p:sp>
        <p:nvSpPr>
          <p:cNvPr id="7" name="Slide Number Placeholder 6"/>
          <p:cNvSpPr>
            <a:spLocks noGrp="1"/>
          </p:cNvSpPr>
          <p:nvPr>
            <p:ph type="sldNum" sz="quarter" idx="5"/>
          </p:nvPr>
        </p:nvSpPr>
        <p:spPr/>
        <p:txBody>
          <a:bodyPr/>
          <a:lstStyle/>
          <a:p>
            <a:pPr>
              <a:defRPr/>
            </a:pPr>
            <a:fld id="{93C7DCC3-355D-494E-A4AA-2187E90B8738}" type="slidenum">
              <a:rPr lang="en-US" smtClean="0"/>
              <a:pPr>
                <a:defRPr/>
              </a:pPr>
              <a:t>185</a:t>
            </a:fld>
            <a:endParaRPr lang="en-US" dirty="0"/>
          </a:p>
        </p:txBody>
      </p:sp>
    </p:spTree>
    <p:extLst>
      <p:ext uri="{BB962C8B-B14F-4D97-AF65-F5344CB8AC3E}">
        <p14:creationId xmlns:p14="http://schemas.microsoft.com/office/powerpoint/2010/main" val="347394497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So regardless of all the different ways and situations where you can leverage enrollment, whether with an underperformer, getting people to change, setting new expectations, creating buy in around observation, creating stakeholder alignment or alignment when working with cross functional teams, keep these final points in mind: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bullets.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(if you’re now at the end of the day and don’t have time another 1.5 hours to go through assumptions, move to the next slide which is the final slide of day 1.)</a:t>
            </a:r>
          </a:p>
          <a:p>
            <a:endParaRPr lang="en-US" b="1" dirty="0"/>
          </a:p>
        </p:txBody>
      </p:sp>
      <p:sp>
        <p:nvSpPr>
          <p:cNvPr id="4" name="Header Placeholder 3"/>
          <p:cNvSpPr>
            <a:spLocks noGrp="1"/>
          </p:cNvSpPr>
          <p:nvPr>
            <p:ph type="hdr" sz="quarter"/>
          </p:nvPr>
        </p:nvSpPr>
        <p:spPr/>
        <p:txBody>
          <a:bodyPr/>
          <a:lstStyle/>
          <a:p>
            <a:pPr>
              <a:defRPr/>
            </a:pPr>
            <a:r>
              <a:rPr lang="en-US" dirty="0"/>
              <a:t>MGX FY12</a:t>
            </a:r>
          </a:p>
          <a:p>
            <a:pPr>
              <a:defRPr/>
            </a:pPr>
            <a:endParaRPr lang="en-US" dirty="0"/>
          </a:p>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10/25/2016 10:01 AM</a:t>
            </a:fld>
            <a:endParaRPr lang="en-US" dirty="0"/>
          </a:p>
        </p:txBody>
      </p:sp>
      <p:sp>
        <p:nvSpPr>
          <p:cNvPr id="6" name="Footer Placeholder 5"/>
          <p:cNvSpPr>
            <a:spLocks noGrp="1"/>
          </p:cNvSpPr>
          <p:nvPr>
            <p:ph type="ftr" sz="quarter" idx="4"/>
          </p:nvPr>
        </p:nvSpPr>
        <p:spPr/>
        <p:txBody>
          <a:bodyPr/>
          <a:lstStyle/>
          <a:p>
            <a:pPr>
              <a:defRPr/>
            </a:pPr>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pPr>
              <a:defRPr/>
            </a:pPr>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pPr>
              <a:defRPr/>
            </a:pPr>
            <a:endParaRPr lang="en-US" dirty="0">
              <a:latin typeface="Segoe UI" pitchFamily="34" charset="0"/>
            </a:endParaRPr>
          </a:p>
        </p:txBody>
      </p:sp>
      <p:sp>
        <p:nvSpPr>
          <p:cNvPr id="7" name="Slide Number Placeholder 6"/>
          <p:cNvSpPr>
            <a:spLocks noGrp="1"/>
          </p:cNvSpPr>
          <p:nvPr>
            <p:ph type="sldNum" sz="quarter" idx="5"/>
          </p:nvPr>
        </p:nvSpPr>
        <p:spPr/>
        <p:txBody>
          <a:bodyPr/>
          <a:lstStyle/>
          <a:p>
            <a:pPr>
              <a:defRPr/>
            </a:pPr>
            <a:fld id="{93C7DCC3-355D-494E-A4AA-2187E90B8738}" type="slidenum">
              <a:rPr lang="en-US" smtClean="0"/>
              <a:pPr>
                <a:defRPr/>
              </a:pPr>
              <a:t>186</a:t>
            </a:fld>
            <a:endParaRPr lang="en-US" dirty="0"/>
          </a:p>
        </p:txBody>
      </p:sp>
    </p:spTree>
    <p:extLst>
      <p:ext uri="{BB962C8B-B14F-4D97-AF65-F5344CB8AC3E}">
        <p14:creationId xmlns:p14="http://schemas.microsoft.com/office/powerpoint/2010/main" val="347394497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So regardless of all the different ways and situations where you can leverage enrollment, whether with an underperformer, getting people to change, setting new expectations, creating buy in around observation, creating stakeholder alignment or alignment when working with cross functional teams, keep these final points in mind: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bullets.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(if you’re now at the end of the day and don’t have time another 1.5 hours to go through assumptions, move to the next slide which is the final slide of day 1.)</a:t>
            </a:r>
          </a:p>
          <a:p>
            <a:endParaRPr lang="en-US" b="1" dirty="0"/>
          </a:p>
        </p:txBody>
      </p:sp>
      <p:sp>
        <p:nvSpPr>
          <p:cNvPr id="4" name="Header Placeholder 3"/>
          <p:cNvSpPr>
            <a:spLocks noGrp="1"/>
          </p:cNvSpPr>
          <p:nvPr>
            <p:ph type="hdr" sz="quarter"/>
          </p:nvPr>
        </p:nvSpPr>
        <p:spPr/>
        <p:txBody>
          <a:bodyPr/>
          <a:lstStyle/>
          <a:p>
            <a:pPr>
              <a:defRPr/>
            </a:pPr>
            <a:r>
              <a:rPr lang="en-US" dirty="0"/>
              <a:t>MGX FY12</a:t>
            </a:r>
          </a:p>
          <a:p>
            <a:pPr>
              <a:defRPr/>
            </a:pPr>
            <a:endParaRPr lang="en-US" dirty="0"/>
          </a:p>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10/25/2016 10:01 AM</a:t>
            </a:fld>
            <a:endParaRPr lang="en-US" dirty="0"/>
          </a:p>
        </p:txBody>
      </p:sp>
      <p:sp>
        <p:nvSpPr>
          <p:cNvPr id="6" name="Footer Placeholder 5"/>
          <p:cNvSpPr>
            <a:spLocks noGrp="1"/>
          </p:cNvSpPr>
          <p:nvPr>
            <p:ph type="ftr" sz="quarter" idx="4"/>
          </p:nvPr>
        </p:nvSpPr>
        <p:spPr/>
        <p:txBody>
          <a:bodyPr/>
          <a:lstStyle/>
          <a:p>
            <a:pPr>
              <a:defRPr/>
            </a:pPr>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pPr>
              <a:defRPr/>
            </a:pPr>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pPr>
              <a:defRPr/>
            </a:pPr>
            <a:endParaRPr lang="en-US" dirty="0">
              <a:latin typeface="Segoe UI" pitchFamily="34" charset="0"/>
            </a:endParaRPr>
          </a:p>
        </p:txBody>
      </p:sp>
      <p:sp>
        <p:nvSpPr>
          <p:cNvPr id="7" name="Slide Number Placeholder 6"/>
          <p:cNvSpPr>
            <a:spLocks noGrp="1"/>
          </p:cNvSpPr>
          <p:nvPr>
            <p:ph type="sldNum" sz="quarter" idx="5"/>
          </p:nvPr>
        </p:nvSpPr>
        <p:spPr/>
        <p:txBody>
          <a:bodyPr/>
          <a:lstStyle/>
          <a:p>
            <a:pPr>
              <a:defRPr/>
            </a:pPr>
            <a:fld id="{93C7DCC3-355D-494E-A4AA-2187E90B8738}" type="slidenum">
              <a:rPr lang="en-US" smtClean="0"/>
              <a:pPr>
                <a:defRPr/>
              </a:pPr>
              <a:t>187</a:t>
            </a:fld>
            <a:endParaRPr lang="en-US" dirty="0"/>
          </a:p>
        </p:txBody>
      </p:sp>
    </p:spTree>
    <p:extLst>
      <p:ext uri="{BB962C8B-B14F-4D97-AF65-F5344CB8AC3E}">
        <p14:creationId xmlns:p14="http://schemas.microsoft.com/office/powerpoint/2010/main" val="347394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18</a:t>
            </a:fld>
            <a:endParaRPr lang="en-US" dirty="0"/>
          </a:p>
        </p:txBody>
      </p:sp>
    </p:spTree>
    <p:extLst>
      <p:ext uri="{BB962C8B-B14F-4D97-AF65-F5344CB8AC3E}">
        <p14:creationId xmlns:p14="http://schemas.microsoft.com/office/powerpoint/2010/main" val="333028175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1200" b="1" i="1" u="none" strike="noStrike" kern="1200" baseline="0" dirty="0">
                <a:solidFill>
                  <a:schemeClr val="tx1"/>
                </a:solidFill>
                <a:latin typeface="+mn-lt"/>
                <a:ea typeface="+mn-ea"/>
                <a:cs typeface="+mn-cs"/>
              </a:rPr>
              <a:t>Time: </a:t>
            </a:r>
            <a:r>
              <a:rPr lang="en-US" sz="1200" b="0" i="1" u="none" strike="noStrike" kern="1200" baseline="0" dirty="0">
                <a:solidFill>
                  <a:schemeClr val="tx1"/>
                </a:solidFill>
                <a:latin typeface="+mn-lt"/>
                <a:ea typeface="+mn-ea"/>
                <a:cs typeface="+mn-cs"/>
              </a:rPr>
              <a:t>1 minute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distinguish between the two.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make your people more valuable by </a:t>
            </a:r>
            <a:r>
              <a:rPr lang="en-US" sz="1200" b="1" i="0" u="none" strike="noStrike" kern="1200" baseline="0" dirty="0">
                <a:solidFill>
                  <a:schemeClr val="tx1"/>
                </a:solidFill>
                <a:latin typeface="+mn-lt"/>
                <a:ea typeface="+mn-ea"/>
                <a:cs typeface="+mn-cs"/>
              </a:rPr>
              <a:t>DEVELOPING </a:t>
            </a:r>
            <a:r>
              <a:rPr lang="en-US" sz="1200" b="0" i="0" u="none" strike="noStrike" kern="1200" baseline="0" dirty="0">
                <a:solidFill>
                  <a:schemeClr val="tx1"/>
                </a:solidFill>
                <a:latin typeface="+mn-lt"/>
                <a:ea typeface="+mn-ea"/>
                <a:cs typeface="+mn-cs"/>
              </a:rPr>
              <a:t>them. However, ask yourself, does your coaching change their thinking and behavior for the better?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do you develop them? </a:t>
            </a:r>
          </a:p>
          <a:p>
            <a:r>
              <a:rPr lang="en-US" sz="1200" b="0" i="0" u="none" strike="noStrike" kern="1200" baseline="0" dirty="0">
                <a:solidFill>
                  <a:schemeClr val="tx1"/>
                </a:solidFill>
                <a:latin typeface="+mn-lt"/>
                <a:ea typeface="+mn-ea"/>
                <a:cs typeface="+mn-cs"/>
              </a:rPr>
              <a:t>o Take safe, calculated risks </a:t>
            </a:r>
          </a:p>
          <a:p>
            <a:r>
              <a:rPr lang="en-US" sz="1200" b="0" i="0" u="none" strike="noStrike" kern="1200" baseline="0" dirty="0">
                <a:solidFill>
                  <a:schemeClr val="tx1"/>
                </a:solidFill>
                <a:latin typeface="+mn-lt"/>
                <a:ea typeface="+mn-ea"/>
                <a:cs typeface="+mn-cs"/>
              </a:rPr>
              <a:t>o Training </a:t>
            </a:r>
          </a:p>
          <a:p>
            <a:r>
              <a:rPr lang="en-US" sz="1200" b="0" i="0" u="none" strike="noStrike" kern="1200" baseline="0" dirty="0">
                <a:solidFill>
                  <a:schemeClr val="tx1"/>
                </a:solidFill>
                <a:latin typeface="+mn-lt"/>
                <a:ea typeface="+mn-ea"/>
                <a:cs typeface="+mn-cs"/>
              </a:rPr>
              <a:t>o Give more responsibility </a:t>
            </a:r>
          </a:p>
          <a:p>
            <a:r>
              <a:rPr lang="en-US" sz="1200" b="0" i="0" u="none" strike="noStrike" kern="1200" baseline="0" dirty="0">
                <a:solidFill>
                  <a:schemeClr val="tx1"/>
                </a:solidFill>
                <a:latin typeface="+mn-lt"/>
                <a:ea typeface="+mn-ea"/>
                <a:cs typeface="+mn-cs"/>
              </a:rPr>
              <a:t>o Observe </a:t>
            </a:r>
          </a:p>
          <a:p>
            <a:r>
              <a:rPr lang="en-US" sz="1200" b="0" i="0" u="none" strike="noStrike" kern="1200" baseline="0" dirty="0">
                <a:solidFill>
                  <a:schemeClr val="tx1"/>
                </a:solidFill>
                <a:latin typeface="+mn-lt"/>
                <a:ea typeface="+mn-ea"/>
                <a:cs typeface="+mn-cs"/>
              </a:rPr>
              <a:t>o Provide feedback </a:t>
            </a:r>
          </a:p>
          <a:p>
            <a:r>
              <a:rPr lang="en-US" sz="1200" b="0" i="0" u="none" strike="noStrike" kern="1200" baseline="0" dirty="0">
                <a:solidFill>
                  <a:schemeClr val="tx1"/>
                </a:solidFill>
                <a:latin typeface="+mn-lt"/>
                <a:ea typeface="+mn-ea"/>
                <a:cs typeface="+mn-cs"/>
              </a:rPr>
              <a:t>o Show them how to be leaders and top sellers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do you know your efforts worked and they developed / improved in some way? </a:t>
            </a:r>
          </a:p>
          <a:p>
            <a:r>
              <a:rPr lang="en-US" sz="1200" b="0" i="0" u="none" strike="noStrike" kern="1200" baseline="0" dirty="0">
                <a:solidFill>
                  <a:schemeClr val="tx1"/>
                </a:solidFill>
                <a:latin typeface="+mn-lt"/>
                <a:ea typeface="+mn-ea"/>
                <a:cs typeface="+mn-cs"/>
              </a:rPr>
              <a:t>o You must </a:t>
            </a:r>
            <a:r>
              <a:rPr lang="en-US" sz="1200" b="1" i="0" u="none" strike="noStrike" kern="1200" baseline="0" dirty="0">
                <a:solidFill>
                  <a:schemeClr val="tx1"/>
                </a:solidFill>
                <a:latin typeface="+mn-lt"/>
                <a:ea typeface="+mn-ea"/>
                <a:cs typeface="+mn-cs"/>
              </a:rPr>
              <a:t>OBSERVE with your eyes as well as with your ears.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But what’s the difference between development and sharing an observation?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a:p>
            <a:r>
              <a:rPr lang="en-US" sz="1200" b="1" kern="1200" dirty="0">
                <a:solidFill>
                  <a:schemeClr val="tx1"/>
                </a:solidFill>
                <a:effectLst/>
                <a:latin typeface="+mn-lt"/>
                <a:ea typeface="+mn-ea"/>
                <a:cs typeface="+mn-cs"/>
              </a:rPr>
              <a:t>Story: Driving Home The Distinction between Developing Someone vs. Sharing an Observation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When we talk about developing our people, are we truly developing them, or are we sharing an observation with them?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Take a moment to think about a conversation you had with one of your direct reports that you considered to be a skill based coaching or training conversation. What was it?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 Did you simply share observation of what the gap was?</a:t>
            </a:r>
          </a:p>
          <a:p>
            <a:pPr fontAlgn="base"/>
            <a:r>
              <a:rPr lang="en-US" sz="1200" kern="1200" dirty="0">
                <a:solidFill>
                  <a:schemeClr val="tx1"/>
                </a:solidFill>
                <a:effectLst/>
                <a:latin typeface="+mn-lt"/>
                <a:ea typeface="+mn-ea"/>
                <a:cs typeface="+mn-cs"/>
              </a:rPr>
              <a:t>2. Or, was there as specific and measurable step that helped develop or refine their skill or message?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For example, I’ve asked managers this question many times. “Can you remember a time where you actually coached someone on developing or refining a new skill?” Most managers say, Sure.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(ASK FOR</a:t>
            </a:r>
            <a:r>
              <a:rPr lang="en-US" sz="1200" kern="1200" baseline="0" dirty="0">
                <a:solidFill>
                  <a:schemeClr val="tx1"/>
                </a:solidFill>
                <a:effectLst/>
                <a:latin typeface="+mn-lt"/>
                <a:ea typeface="+mn-ea"/>
                <a:cs typeface="+mn-cs"/>
              </a:rPr>
              <a:t> AN EXAMPLE IF TIME PERMITS) IF NOT CONTINUE WITH STORY:</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 then ask that manager to share an example.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It was in Belgium where I asked a manager to share an example. He said, “I remember a conversation where I developed someone. It was around qualification.”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“Great and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“Well we were on a joint sales call meeting with a customer. I observed during the meeting that the salesperson missed out on some key qualifying question that would have better assessed this opportunity.”</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“Then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“Well, after we left the meeting, and we were back in the car driving to the office, I suggested to my salesperson that he needs to qualify better the next time.”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“And, then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“That was it.”</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 see, and what does </a:t>
            </a:r>
            <a:r>
              <a:rPr lang="en-US" sz="1200" b="1" i="1" kern="1200" dirty="0">
                <a:solidFill>
                  <a:schemeClr val="tx1"/>
                </a:solidFill>
                <a:effectLst/>
                <a:latin typeface="+mn-lt"/>
                <a:ea typeface="+mn-ea"/>
                <a:cs typeface="+mn-cs"/>
              </a:rPr>
              <a:t>qualify better</a:t>
            </a:r>
            <a:r>
              <a:rPr lang="en-US" sz="1200" kern="1200" dirty="0">
                <a:solidFill>
                  <a:schemeClr val="tx1"/>
                </a:solidFill>
                <a:effectLst/>
                <a:latin typeface="+mn-lt"/>
                <a:ea typeface="+mn-ea"/>
                <a:cs typeface="+mn-cs"/>
              </a:rPr>
              <a:t>  even mean?”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Silence.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“How did your salesperson demonstrate their ability to perform that task effectively? For example, did you role play with them? Did you hear how they would be making the follow up call? Do you know what their new approach would SOUND LIKE?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“No I didn’t.”</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“What this manager did was share an observation. They didn’t take the conversation a step further to actually develop and refine this skill or uncover the questions that the salesperson needed to ask.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REAL VALUE are the questions that would follow after the manager shared their observation to make it relevant and specific for learning and development to occur.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For example, following the observation, the manager could have then asked, “What information do you need to know about every prospect and customer you speak with?”</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salesperson should then respond by saying,  “Well, I need to know who the decision makers are, the influences, the advocates. I need to know what solution they’re currently using and how they feel it’s performing for them. I would also need to uncover if this is a priority for them. Of course, I’d need to uncover if they are ready to make a change, what their expectations would be if they did change solutions and if they have the budget to do so.”</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And here is the million dollar question that helps develop their skill at qualifying: “Great! So then, what are the top questions you’re always going to ask a  prospect/partner every time you’re qualifying them that would provide you with this essential information?”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Is this developing someone’s skill? Absolutely. These last two questions provide you with what they know and hat they don’t regarding the questions they’re going to ask and what their approach would be.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MOST IMPORTANT POINT HERE IS, COACH THE MESSAGE NOT JUST THE STRATEGY. </a:t>
            </a:r>
            <a:endParaRPr lang="en-US" sz="1200" kern="1200" dirty="0">
              <a:solidFill>
                <a:schemeClr val="tx1"/>
              </a:solidFill>
              <a:effectLst/>
              <a:latin typeface="+mn-lt"/>
              <a:ea typeface="+mn-ea"/>
              <a:cs typeface="+mn-cs"/>
            </a:endParaRPr>
          </a:p>
          <a:p>
            <a:pPr eaLnBrk="1" hangingPunct="1">
              <a:spcBef>
                <a:spcPct val="0"/>
              </a:spcBef>
              <a:defRPr/>
            </a:pPr>
            <a:endParaRPr lang="en-US" baseline="0" dirty="0"/>
          </a:p>
          <a:p>
            <a:pPr eaLnBrk="1" hangingPunct="1">
              <a:spcBef>
                <a:spcPct val="0"/>
              </a:spcBef>
              <a:defRPr/>
            </a:pPr>
            <a:r>
              <a:rPr lang="en-US" b="1" baseline="0" dirty="0"/>
              <a:t>POINT</a:t>
            </a:r>
            <a:r>
              <a:rPr lang="en-US" baseline="0" dirty="0"/>
              <a:t>: MANY leaders out there think they’re coaching but they are not. They are doing something else. </a:t>
            </a:r>
          </a:p>
          <a:p>
            <a:pPr eaLnBrk="1" hangingPunct="1">
              <a:spcBef>
                <a:spcPct val="0"/>
              </a:spcBef>
              <a:defRPr/>
            </a:pPr>
            <a:endParaRPr lang="en-US" baseline="0" dirty="0"/>
          </a:p>
          <a:p>
            <a:r>
              <a:rPr lang="en-US" b="1" dirty="0"/>
              <a:t>Transition: Let’s explore two different examples to demonstrate</a:t>
            </a:r>
            <a:r>
              <a:rPr lang="en-US" b="1" baseline="0" dirty="0"/>
              <a:t> the difference. (next slide.)</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188</a:t>
            </a:fld>
            <a:endParaRPr lang="en-US" dirty="0"/>
          </a:p>
        </p:txBody>
      </p:sp>
    </p:spTree>
    <p:extLst>
      <p:ext uri="{BB962C8B-B14F-4D97-AF65-F5344CB8AC3E}">
        <p14:creationId xmlns:p14="http://schemas.microsoft.com/office/powerpoint/2010/main" val="2963269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1200" b="1" i="1" u="none" strike="noStrike" kern="1200" baseline="0" dirty="0">
                <a:solidFill>
                  <a:schemeClr val="tx1"/>
                </a:solidFill>
                <a:latin typeface="+mn-lt"/>
                <a:ea typeface="+mn-ea"/>
                <a:cs typeface="+mn-cs"/>
              </a:rPr>
              <a:t>Time: </a:t>
            </a:r>
            <a:r>
              <a:rPr lang="en-US" sz="1200" b="0" i="1" u="none" strike="noStrike" kern="1200" baseline="0" dirty="0">
                <a:solidFill>
                  <a:schemeClr val="tx1"/>
                </a:solidFill>
                <a:latin typeface="+mn-lt"/>
                <a:ea typeface="+mn-ea"/>
                <a:cs typeface="+mn-cs"/>
              </a:rPr>
              <a:t>1 minute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distinguish between the two.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make your people more valuable by </a:t>
            </a:r>
            <a:r>
              <a:rPr lang="en-US" sz="1200" b="1" i="0" u="none" strike="noStrike" kern="1200" baseline="0" dirty="0">
                <a:solidFill>
                  <a:schemeClr val="tx1"/>
                </a:solidFill>
                <a:latin typeface="+mn-lt"/>
                <a:ea typeface="+mn-ea"/>
                <a:cs typeface="+mn-cs"/>
              </a:rPr>
              <a:t>DEVELOPING </a:t>
            </a:r>
            <a:r>
              <a:rPr lang="en-US" sz="1200" b="0" i="0" u="none" strike="noStrike" kern="1200" baseline="0" dirty="0">
                <a:solidFill>
                  <a:schemeClr val="tx1"/>
                </a:solidFill>
                <a:latin typeface="+mn-lt"/>
                <a:ea typeface="+mn-ea"/>
                <a:cs typeface="+mn-cs"/>
              </a:rPr>
              <a:t>them. However, ask yourself, does your coaching change their thinking and behavior for the better?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do you develop them? </a:t>
            </a:r>
          </a:p>
          <a:p>
            <a:r>
              <a:rPr lang="en-US" sz="1200" b="0" i="0" u="none" strike="noStrike" kern="1200" baseline="0" dirty="0">
                <a:solidFill>
                  <a:schemeClr val="tx1"/>
                </a:solidFill>
                <a:latin typeface="+mn-lt"/>
                <a:ea typeface="+mn-ea"/>
                <a:cs typeface="+mn-cs"/>
              </a:rPr>
              <a:t>o Take safe, calculated risks </a:t>
            </a:r>
          </a:p>
          <a:p>
            <a:r>
              <a:rPr lang="en-US" sz="1200" b="0" i="0" u="none" strike="noStrike" kern="1200" baseline="0" dirty="0">
                <a:solidFill>
                  <a:schemeClr val="tx1"/>
                </a:solidFill>
                <a:latin typeface="+mn-lt"/>
                <a:ea typeface="+mn-ea"/>
                <a:cs typeface="+mn-cs"/>
              </a:rPr>
              <a:t>o Training </a:t>
            </a:r>
          </a:p>
          <a:p>
            <a:r>
              <a:rPr lang="en-US" sz="1200" b="0" i="0" u="none" strike="noStrike" kern="1200" baseline="0" dirty="0">
                <a:solidFill>
                  <a:schemeClr val="tx1"/>
                </a:solidFill>
                <a:latin typeface="+mn-lt"/>
                <a:ea typeface="+mn-ea"/>
                <a:cs typeface="+mn-cs"/>
              </a:rPr>
              <a:t>o Give more responsibility </a:t>
            </a:r>
          </a:p>
          <a:p>
            <a:r>
              <a:rPr lang="en-US" sz="1200" b="0" i="0" u="none" strike="noStrike" kern="1200" baseline="0" dirty="0">
                <a:solidFill>
                  <a:schemeClr val="tx1"/>
                </a:solidFill>
                <a:latin typeface="+mn-lt"/>
                <a:ea typeface="+mn-ea"/>
                <a:cs typeface="+mn-cs"/>
              </a:rPr>
              <a:t>o Observe </a:t>
            </a:r>
          </a:p>
          <a:p>
            <a:r>
              <a:rPr lang="en-US" sz="1200" b="0" i="0" u="none" strike="noStrike" kern="1200" baseline="0" dirty="0">
                <a:solidFill>
                  <a:schemeClr val="tx1"/>
                </a:solidFill>
                <a:latin typeface="+mn-lt"/>
                <a:ea typeface="+mn-ea"/>
                <a:cs typeface="+mn-cs"/>
              </a:rPr>
              <a:t>o Provide feedback </a:t>
            </a:r>
          </a:p>
          <a:p>
            <a:r>
              <a:rPr lang="en-US" sz="1200" b="0" i="0" u="none" strike="noStrike" kern="1200" baseline="0" dirty="0">
                <a:solidFill>
                  <a:schemeClr val="tx1"/>
                </a:solidFill>
                <a:latin typeface="+mn-lt"/>
                <a:ea typeface="+mn-ea"/>
                <a:cs typeface="+mn-cs"/>
              </a:rPr>
              <a:t>o Show them how to be leaders and top sellers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do you know your efforts worked and they developed / improved in some way? </a:t>
            </a:r>
          </a:p>
          <a:p>
            <a:r>
              <a:rPr lang="en-US" sz="1200" b="0" i="0" u="none" strike="noStrike" kern="1200" baseline="0" dirty="0">
                <a:solidFill>
                  <a:schemeClr val="tx1"/>
                </a:solidFill>
                <a:latin typeface="+mn-lt"/>
                <a:ea typeface="+mn-ea"/>
                <a:cs typeface="+mn-cs"/>
              </a:rPr>
              <a:t>o You must </a:t>
            </a:r>
            <a:r>
              <a:rPr lang="en-US" sz="1200" b="1" i="0" u="none" strike="noStrike" kern="1200" baseline="0" dirty="0">
                <a:solidFill>
                  <a:schemeClr val="tx1"/>
                </a:solidFill>
                <a:latin typeface="+mn-lt"/>
                <a:ea typeface="+mn-ea"/>
                <a:cs typeface="+mn-cs"/>
              </a:rPr>
              <a:t>OBSERVE with your eyes as well as with your ears.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But what’s the difference between development and sharing an observation?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a:p>
            <a:r>
              <a:rPr lang="en-US" sz="1200" b="1" kern="1200" dirty="0">
                <a:solidFill>
                  <a:schemeClr val="tx1"/>
                </a:solidFill>
                <a:effectLst/>
                <a:latin typeface="+mn-lt"/>
                <a:ea typeface="+mn-ea"/>
                <a:cs typeface="+mn-cs"/>
              </a:rPr>
              <a:t>Story: Driving Home The Distinction between Developing Someone vs. Sharing an Observation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When we talk about developing our people, are we truly developing them, or are we sharing an observation with them?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Take a moment to think about a conversation you had with one of your direct reports that you considered to be a skill based coaching or training conversation. What was it?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1. Did you simply share observation of what the gap was?</a:t>
            </a:r>
          </a:p>
          <a:p>
            <a:pPr fontAlgn="base"/>
            <a:r>
              <a:rPr lang="en-US" sz="1200" kern="1200" dirty="0">
                <a:solidFill>
                  <a:schemeClr val="tx1"/>
                </a:solidFill>
                <a:effectLst/>
                <a:latin typeface="+mn-lt"/>
                <a:ea typeface="+mn-ea"/>
                <a:cs typeface="+mn-cs"/>
              </a:rPr>
              <a:t>2. Or, was there as specific and measurable step that helped develop or refine their skill or message?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For example, I’ve asked managers this question many times. “Can you remember a time where you actually coached someone on developing or refining a new skill?” Most managers say, Sure.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(ASK FOR</a:t>
            </a:r>
            <a:r>
              <a:rPr lang="en-US" sz="1200" kern="1200" baseline="0" dirty="0">
                <a:solidFill>
                  <a:schemeClr val="tx1"/>
                </a:solidFill>
                <a:effectLst/>
                <a:latin typeface="+mn-lt"/>
                <a:ea typeface="+mn-ea"/>
                <a:cs typeface="+mn-cs"/>
              </a:rPr>
              <a:t> AN EXAMPLE IF TIME PERMITS) IF NOT CONTINUE WITH STORY:</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 then ask that manager to share an example.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It was in Belgium where I asked a manager to share an example. He said, “I remember a conversation where I developed someone. It was around qualification.”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“Great and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“Well we were on a joint sales call meeting with a customer. I observed during the meeting that the salesperson missed out on some key qualifying question that would have better assessed this opportunity.”</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“Then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“Well, after we left the meeting, and we were back in the car driving to the office, I suggested to my salesperson that he needs to qualify better the next time.”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“And, then what happened?”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“That was it.”</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 see, and what does </a:t>
            </a:r>
            <a:r>
              <a:rPr lang="en-US" sz="1200" b="1" i="1" kern="1200" dirty="0">
                <a:solidFill>
                  <a:schemeClr val="tx1"/>
                </a:solidFill>
                <a:effectLst/>
                <a:latin typeface="+mn-lt"/>
                <a:ea typeface="+mn-ea"/>
                <a:cs typeface="+mn-cs"/>
              </a:rPr>
              <a:t>qualify better</a:t>
            </a:r>
            <a:r>
              <a:rPr lang="en-US" sz="1200" kern="1200" dirty="0">
                <a:solidFill>
                  <a:schemeClr val="tx1"/>
                </a:solidFill>
                <a:effectLst/>
                <a:latin typeface="+mn-lt"/>
                <a:ea typeface="+mn-ea"/>
                <a:cs typeface="+mn-cs"/>
              </a:rPr>
              <a:t>  even mean?”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Silence.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“How did your salesperson demonstrate their ability to perform that task effectively? For example, did you role play with them? Did you hear how they would be making the follow up call? Do you know what their new approach would SOUND LIKE?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“No I didn’t.”</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“What this manager did was share an observation. They didn’t take the conversation a step further to actually develop and refine this skill or uncover the questions that the salesperson needed to ask.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REAL VALUE are the questions that would follow after the manager shared their observation to make it relevant and specific for learning and development to occur.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For example, following the observation, the manager could have then asked, “What information do you need to know about every prospect and customer you speak with?”</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salesperson should then respond by saying,  “Well, I need to know who the decision makers are, the influences, the advocates. I need to know what solution they’re currently using and how they feel it’s performing for them. I would also need to uncover if this is a priority for them. Of course, I’d need to uncover if they are ready to make a change, what their expectations would be if they did change solutions and if they have the budget to do so.”</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And here is the million dollar question that helps develop their skill at qualifying: “Great! So then, what are the top questions you’re always going to ask a  prospect/partner every time you’re qualifying them that would provide you with this essential information?”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Is this developing someone’s skill? Absolutely. These last two questions provide you with what they know and hat they don’t regarding the questions they’re going to ask and what their approach would be.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MOST IMPORTANT POINT HERE IS, COACH THE MESSAGE NOT JUST THE STRATEGY. </a:t>
            </a:r>
            <a:endParaRPr lang="en-US" sz="1200" kern="1200" dirty="0">
              <a:solidFill>
                <a:schemeClr val="tx1"/>
              </a:solidFill>
              <a:effectLst/>
              <a:latin typeface="+mn-lt"/>
              <a:ea typeface="+mn-ea"/>
              <a:cs typeface="+mn-cs"/>
            </a:endParaRPr>
          </a:p>
          <a:p>
            <a:pPr eaLnBrk="1" hangingPunct="1">
              <a:spcBef>
                <a:spcPct val="0"/>
              </a:spcBef>
              <a:defRPr/>
            </a:pPr>
            <a:endParaRPr lang="en-US" baseline="0" dirty="0"/>
          </a:p>
          <a:p>
            <a:pPr eaLnBrk="1" hangingPunct="1">
              <a:spcBef>
                <a:spcPct val="0"/>
              </a:spcBef>
              <a:defRPr/>
            </a:pPr>
            <a:r>
              <a:rPr lang="en-US" b="1" baseline="0" dirty="0"/>
              <a:t>POINT</a:t>
            </a:r>
            <a:r>
              <a:rPr lang="en-US" baseline="0" dirty="0"/>
              <a:t>: MANY leaders out there think they’re coaching but they are not. They are doing something else. </a:t>
            </a:r>
          </a:p>
          <a:p>
            <a:pPr eaLnBrk="1" hangingPunct="1">
              <a:spcBef>
                <a:spcPct val="0"/>
              </a:spcBef>
              <a:defRPr/>
            </a:pPr>
            <a:endParaRPr lang="en-US" baseline="0" dirty="0"/>
          </a:p>
          <a:p>
            <a:r>
              <a:rPr lang="en-US" b="1" dirty="0"/>
              <a:t>Transition: Let’s explore two different examples to demonstrate</a:t>
            </a:r>
            <a:r>
              <a:rPr lang="en-US" b="1" baseline="0" dirty="0"/>
              <a:t> the difference. (next slide.)</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189</a:t>
            </a:fld>
            <a:endParaRPr lang="en-US" dirty="0"/>
          </a:p>
        </p:txBody>
      </p:sp>
    </p:spTree>
    <p:extLst>
      <p:ext uri="{BB962C8B-B14F-4D97-AF65-F5344CB8AC3E}">
        <p14:creationId xmlns:p14="http://schemas.microsoft.com/office/powerpoint/2010/main" val="296326969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b="1" dirty="0"/>
              <a:t>Time: 2 minutes</a:t>
            </a:r>
          </a:p>
          <a:p>
            <a:pPr eaLnBrk="1" hangingPunct="1">
              <a:spcBef>
                <a:spcPct val="0"/>
              </a:spcBef>
              <a:defRPr/>
            </a:pPr>
            <a:r>
              <a:rPr lang="en-US" b="1" dirty="0"/>
              <a:t>Question</a:t>
            </a:r>
            <a:r>
              <a:rPr lang="en-US" dirty="0"/>
              <a:t>: remember we discussed the primary objective</a:t>
            </a:r>
            <a:r>
              <a:rPr lang="en-US" baseline="0" dirty="0"/>
              <a:t> is to make your people more valuable, yes? So here’s a question. Read the slide. Get a few responses, then move to the next slide. </a:t>
            </a:r>
          </a:p>
          <a:p>
            <a:pPr eaLnBrk="1" hangingPunct="1">
              <a:spcBef>
                <a:spcPct val="0"/>
              </a:spcBef>
              <a:defRPr/>
            </a:pPr>
            <a:endParaRPr lang="en-US" baseline="0" dirty="0"/>
          </a:p>
        </p:txBody>
      </p:sp>
    </p:spTree>
    <p:extLst>
      <p:ext uri="{BB962C8B-B14F-4D97-AF65-F5344CB8AC3E}">
        <p14:creationId xmlns:p14="http://schemas.microsoft.com/office/powerpoint/2010/main" val="179239733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3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Sources of coaching resistance / four common mistakes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Let’s look at </a:t>
            </a:r>
            <a:r>
              <a:rPr lang="en-US" sz="1200" b="1" i="0" u="none" strike="noStrike" kern="1200" baseline="0" dirty="0">
                <a:solidFill>
                  <a:schemeClr val="tx1"/>
                </a:solidFill>
                <a:latin typeface="+mn-lt"/>
                <a:ea typeface="+mn-ea"/>
                <a:cs typeface="+mn-cs"/>
              </a:rPr>
              <a:t>four common mistakes </a:t>
            </a:r>
            <a:r>
              <a:rPr lang="en-US" sz="1200" b="0" i="0" u="none" strike="noStrike" kern="1200" baseline="0" dirty="0">
                <a:solidFill>
                  <a:schemeClr val="tx1"/>
                </a:solidFill>
                <a:latin typeface="+mn-lt"/>
                <a:ea typeface="+mn-ea"/>
                <a:cs typeface="+mn-cs"/>
              </a:rPr>
              <a:t>managers make that actually create the very resistance you’re looking to avoid, and a story to exemplify each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REFER TO LEADER STORY GUIDE PDF FOR MORE DETAILS ON STORIES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Positioning</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Story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Manager: </a:t>
            </a:r>
            <a:r>
              <a:rPr lang="en-US" sz="1200" b="0" i="1" u="none" strike="noStrike" kern="1200" baseline="0" dirty="0">
                <a:solidFill>
                  <a:schemeClr val="tx1"/>
                </a:solidFill>
                <a:latin typeface="+mn-lt"/>
                <a:ea typeface="+mn-ea"/>
                <a:cs typeface="+mn-cs"/>
              </a:rPr>
              <a:t>“Don’t understand why top performer doesn’t want to be coached.”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Share with me what you typically do… </a:t>
            </a:r>
          </a:p>
          <a:p>
            <a:r>
              <a:rPr lang="en-US" sz="1200" b="0" i="0" u="none" strike="noStrike" kern="1200" baseline="0" dirty="0">
                <a:solidFill>
                  <a:schemeClr val="tx1"/>
                </a:solidFill>
                <a:latin typeface="+mn-lt"/>
                <a:ea typeface="+mn-ea"/>
                <a:cs typeface="+mn-cs"/>
              </a:rPr>
              <a:t> Manager: </a:t>
            </a:r>
            <a:r>
              <a:rPr lang="en-US" sz="1200" b="0" i="1" u="none" strike="noStrike" kern="1200" baseline="0" dirty="0">
                <a:solidFill>
                  <a:schemeClr val="tx1"/>
                </a:solidFill>
                <a:latin typeface="+mn-lt"/>
                <a:ea typeface="+mn-ea"/>
                <a:cs typeface="+mn-cs"/>
              </a:rPr>
              <a:t>“I typically coach when there’s a problem.”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Tell me more… </a:t>
            </a:r>
          </a:p>
          <a:p>
            <a:r>
              <a:rPr lang="en-US" sz="1200" b="0" i="0" u="none" strike="noStrike" kern="1200" baseline="0" dirty="0">
                <a:solidFill>
                  <a:schemeClr val="tx1"/>
                </a:solidFill>
                <a:latin typeface="+mn-lt"/>
                <a:ea typeface="+mn-ea"/>
                <a:cs typeface="+mn-cs"/>
              </a:rPr>
              <a:t> Manager: </a:t>
            </a:r>
            <a:r>
              <a:rPr lang="en-US" sz="1200" b="0" i="1" u="none" strike="noStrike" kern="1200" baseline="0" dirty="0">
                <a:solidFill>
                  <a:schemeClr val="tx1"/>
                </a:solidFill>
                <a:latin typeface="+mn-lt"/>
                <a:ea typeface="+mn-ea"/>
                <a:cs typeface="+mn-cs"/>
              </a:rPr>
              <a:t>“I let team do mostly what they need to do, and if there’s a problem I jump in, so I mostly coach C performers.”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Issue: Why would a top performer want to be coached when coaching is mostly being leveraged for low performers?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Moral</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Don’t create “broken wing” mentality that I am coaching because “you’re broken” and “I will fix you” </a:t>
            </a:r>
          </a:p>
          <a:p>
            <a:r>
              <a:rPr lang="en-US" sz="1200" b="0" i="0" u="none" strike="noStrike" kern="1200" baseline="0" dirty="0">
                <a:solidFill>
                  <a:schemeClr val="tx1"/>
                </a:solidFill>
                <a:latin typeface="+mn-lt"/>
                <a:ea typeface="+mn-ea"/>
                <a:cs typeface="+mn-cs"/>
              </a:rPr>
              <a:t> Coach because EVERYONE gets coached and, if your coaching is done well, everyone will find VALUE and WANT to be coached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a:t>
            </a:r>
            <a:r>
              <a:rPr lang="en-US" sz="1200" b="1" i="0" u="none" strike="noStrike" kern="1200" baseline="0" dirty="0">
                <a:solidFill>
                  <a:schemeClr val="tx1"/>
                </a:solidFill>
                <a:latin typeface="+mn-lt"/>
                <a:ea typeface="+mn-ea"/>
                <a:cs typeface="+mn-cs"/>
              </a:rPr>
              <a:t>Consistency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Story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There was a top performer who was typically left alone by coach </a:t>
            </a:r>
          </a:p>
          <a:p>
            <a:r>
              <a:rPr lang="en-US" sz="1200" b="0" i="0" u="none" strike="noStrike" kern="1200" baseline="0" dirty="0">
                <a:solidFill>
                  <a:schemeClr val="tx1"/>
                </a:solidFill>
                <a:latin typeface="+mn-lt"/>
                <a:ea typeface="+mn-ea"/>
                <a:cs typeface="+mn-cs"/>
              </a:rPr>
              <a:t> One month, his numbers dipped </a:t>
            </a:r>
          </a:p>
          <a:p>
            <a:r>
              <a:rPr lang="en-US" sz="1200" b="0" i="0" u="none" strike="noStrike" kern="1200" baseline="0" dirty="0">
                <a:solidFill>
                  <a:schemeClr val="tx1"/>
                </a:solidFill>
                <a:latin typeface="+mn-lt"/>
                <a:ea typeface="+mn-ea"/>
                <a:cs typeface="+mn-cs"/>
              </a:rPr>
              <a:t> Coach came in and coached, advised, gave recognition </a:t>
            </a:r>
          </a:p>
          <a:p>
            <a:r>
              <a:rPr lang="en-US" sz="1200" b="0" i="0" u="none" strike="noStrike" kern="1200" baseline="0" dirty="0">
                <a:solidFill>
                  <a:schemeClr val="tx1"/>
                </a:solidFill>
                <a:latin typeface="+mn-lt"/>
                <a:ea typeface="+mn-ea"/>
                <a:cs typeface="+mn-cs"/>
              </a:rPr>
              <a:t> Numbers went back up </a:t>
            </a:r>
          </a:p>
          <a:p>
            <a:r>
              <a:rPr lang="en-US" sz="1200" b="0" i="0" u="none" strike="noStrike" kern="1200" baseline="0" dirty="0">
                <a:solidFill>
                  <a:schemeClr val="tx1"/>
                </a:solidFill>
                <a:latin typeface="+mn-lt"/>
                <a:ea typeface="+mn-ea"/>
                <a:cs typeface="+mn-cs"/>
              </a:rPr>
              <a:t> Next month, coach left top performer alone again </a:t>
            </a:r>
          </a:p>
          <a:p>
            <a:r>
              <a:rPr lang="en-US" sz="1200" b="0" i="0" u="none" strike="noStrike" kern="1200" baseline="0" dirty="0">
                <a:solidFill>
                  <a:schemeClr val="tx1"/>
                </a:solidFill>
                <a:latin typeface="+mn-lt"/>
                <a:ea typeface="+mn-ea"/>
                <a:cs typeface="+mn-cs"/>
              </a:rPr>
              <a:t> Numbers dipped again </a:t>
            </a:r>
          </a:p>
          <a:p>
            <a:r>
              <a:rPr lang="en-US" sz="1200" b="0" i="0" u="none" strike="noStrike" kern="1200" baseline="0" dirty="0">
                <a:solidFill>
                  <a:schemeClr val="tx1"/>
                </a:solidFill>
                <a:latin typeface="+mn-lt"/>
                <a:ea typeface="+mn-ea"/>
                <a:cs typeface="+mn-cs"/>
              </a:rPr>
              <a:t> Issue: Coaching was inconsistent!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Moral</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Always be coaching (ABC) </a:t>
            </a:r>
          </a:p>
          <a:p>
            <a:r>
              <a:rPr lang="en-US" sz="1200" b="0" i="0" u="none" strike="noStrike" kern="1200" baseline="0" dirty="0">
                <a:solidFill>
                  <a:schemeClr val="tx1"/>
                </a:solidFill>
                <a:latin typeface="+mn-lt"/>
                <a:ea typeface="+mn-ea"/>
                <a:cs typeface="+mn-cs"/>
              </a:rPr>
              <a:t> Like eating well or exercise, coaching is a way of life to ensure team’s health </a:t>
            </a:r>
          </a:p>
          <a:p>
            <a:r>
              <a:rPr lang="en-US" sz="1200" b="0" i="0" u="none" strike="noStrike" kern="1200" baseline="0" dirty="0">
                <a:solidFill>
                  <a:schemeClr val="tx1"/>
                </a:solidFill>
                <a:latin typeface="+mn-lt"/>
                <a:ea typeface="+mn-ea"/>
                <a:cs typeface="+mn-cs"/>
              </a:rPr>
              <a:t>PROFIT BUILDERS CONFIDENTIAL. For internal use only. Do not distribute. Copyright © Keith Rosen 2012, Profit Builders, LLC ® All Rights Reserved -ProfitBuilders.com 102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a:t>
            </a:r>
            <a:r>
              <a:rPr lang="en-US" sz="1200" b="1" i="0" u="none" strike="noStrike" kern="1200" baseline="0" dirty="0">
                <a:solidFill>
                  <a:schemeClr val="tx1"/>
                </a:solidFill>
                <a:latin typeface="+mn-lt"/>
                <a:ea typeface="+mn-ea"/>
                <a:cs typeface="+mn-cs"/>
              </a:rPr>
              <a:t>Experience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Story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New person joins team </a:t>
            </a:r>
          </a:p>
          <a:p>
            <a:r>
              <a:rPr lang="en-US" sz="1200" b="0" i="0" u="none" strike="noStrike" kern="1200" baseline="0" dirty="0">
                <a:solidFill>
                  <a:schemeClr val="tx1"/>
                </a:solidFill>
                <a:latin typeface="+mn-lt"/>
                <a:ea typeface="+mn-ea"/>
                <a:cs typeface="+mn-cs"/>
              </a:rPr>
              <a:t> Turns out, in their last job, boss was worst coach ever, prescriptive, directive </a:t>
            </a:r>
          </a:p>
          <a:p>
            <a:r>
              <a:rPr lang="en-US" sz="1200" b="0" i="0" u="none" strike="noStrike" kern="1200" baseline="0" dirty="0">
                <a:solidFill>
                  <a:schemeClr val="tx1"/>
                </a:solidFill>
                <a:latin typeface="+mn-lt"/>
                <a:ea typeface="+mn-ea"/>
                <a:cs typeface="+mn-cs"/>
              </a:rPr>
              <a:t> Now they hear they’re going to be coached…completely resistant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Moral</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Must uncover past experiences and assumptions in order to create trust and eliminate resistance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a:t>
            </a:r>
            <a:r>
              <a:rPr lang="en-US" sz="1200" b="1" i="0" u="none" strike="noStrike" kern="1200" baseline="0" dirty="0">
                <a:solidFill>
                  <a:schemeClr val="tx1"/>
                </a:solidFill>
                <a:latin typeface="+mn-lt"/>
                <a:ea typeface="+mn-ea"/>
                <a:cs typeface="+mn-cs"/>
              </a:rPr>
              <a:t>Trust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Review Video </a:t>
            </a:r>
            <a:r>
              <a:rPr lang="en-US" sz="1200" b="0" i="0" u="none" strike="noStrike" kern="1200" baseline="0" dirty="0">
                <a:solidFill>
                  <a:schemeClr val="tx1"/>
                </a:solidFill>
                <a:latin typeface="+mn-lt"/>
                <a:ea typeface="+mn-ea"/>
                <a:cs typeface="+mn-cs"/>
              </a:rPr>
              <a:t>Link #10, 22:50 (IGNORE REFERENCES TO TRAINING VIDEOS. TO BE USED FOR FUTURE DATE.) </a:t>
            </a:r>
          </a:p>
          <a:p>
            <a:r>
              <a:rPr lang="en-US" sz="1200" b="0" i="0" u="none" strike="noStrike" kern="1200" baseline="0" dirty="0">
                <a:solidFill>
                  <a:schemeClr val="tx1"/>
                </a:solidFill>
                <a:latin typeface="+mn-lt"/>
                <a:ea typeface="+mn-ea"/>
                <a:cs typeface="+mn-cs"/>
              </a:rPr>
              <a:t> Watch phone example to replicate Keith’s body language for how multi-tasking erodes trust. BEING ON THE PHONE WHILE TRYING TO COACH SOMEONE ERODES TRUST. DO A VISUAL REPRESENTATION OF THIS WITH A PARTICIPANT.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Story: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Manager’s enthusiasm after coaching course: </a:t>
            </a:r>
            <a:r>
              <a:rPr lang="en-US" sz="1200" b="0" i="1" u="none" strike="noStrike" kern="1200" baseline="0" dirty="0">
                <a:solidFill>
                  <a:schemeClr val="tx1"/>
                </a:solidFill>
                <a:latin typeface="+mn-lt"/>
                <a:ea typeface="+mn-ea"/>
                <a:cs typeface="+mn-cs"/>
              </a:rPr>
              <a:t>“I love this course so much that I’m going to have my admin FILL my calendar with coaching appointments.”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Team hears about the meetings and is open to being coached </a:t>
            </a:r>
          </a:p>
          <a:p>
            <a:r>
              <a:rPr lang="en-US" sz="1200" b="0" i="0" u="none" strike="noStrike" kern="1200" baseline="0" dirty="0">
                <a:solidFill>
                  <a:schemeClr val="tx1"/>
                </a:solidFill>
                <a:latin typeface="+mn-lt"/>
                <a:ea typeface="+mn-ea"/>
                <a:cs typeface="+mn-cs"/>
              </a:rPr>
              <a:t> Next week, manager cancels a meeting, then has to cancel another </a:t>
            </a:r>
          </a:p>
          <a:p>
            <a:r>
              <a:rPr lang="en-US" sz="1200" b="0" i="0" u="none" strike="noStrike" kern="1200" baseline="0" dirty="0">
                <a:solidFill>
                  <a:schemeClr val="tx1"/>
                </a:solidFill>
                <a:latin typeface="+mn-lt"/>
                <a:ea typeface="+mn-ea"/>
                <a:cs typeface="+mn-cs"/>
              </a:rPr>
              <a:t> Trust is shattered, coaching becomes “flavor of the month”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Moral</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Give the gift of your attention </a:t>
            </a:r>
          </a:p>
          <a:p>
            <a:r>
              <a:rPr lang="en-US" sz="1200" b="0" i="0" u="none" strike="noStrike" kern="1200" baseline="0" dirty="0">
                <a:solidFill>
                  <a:schemeClr val="tx1"/>
                </a:solidFill>
                <a:latin typeface="+mn-lt"/>
                <a:ea typeface="+mn-ea"/>
                <a:cs typeface="+mn-cs"/>
              </a:rPr>
              <a:t> Don’t over-book / under-deliver </a:t>
            </a:r>
          </a:p>
          <a:p>
            <a:r>
              <a:rPr lang="en-US" sz="1200" b="0" i="0" u="none" strike="noStrike" kern="1200" baseline="0" dirty="0">
                <a:solidFill>
                  <a:schemeClr val="tx1"/>
                </a:solidFill>
                <a:latin typeface="+mn-lt"/>
                <a:ea typeface="+mn-ea"/>
                <a:cs typeface="+mn-cs"/>
              </a:rPr>
              <a:t> Do the opposite: under-promise / over-deliver </a:t>
            </a:r>
          </a:p>
          <a:p>
            <a:r>
              <a:rPr lang="en-US" sz="1200" b="0" i="0" u="none" strike="noStrike" kern="1200" baseline="0" dirty="0">
                <a:solidFill>
                  <a:schemeClr val="tx1"/>
                </a:solidFill>
                <a:latin typeface="+mn-lt"/>
                <a:ea typeface="+mn-ea"/>
                <a:cs typeface="+mn-cs"/>
              </a:rPr>
              <a:t> Be humble, transparent, honest about where you are with coaching. Don’t immediately position yourself as a “super coach” and don’t be afraid to say you are new at it. Letting your team know you are new will build more trust and intimacy, and they will be more forgiving as you learn your way.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We’ve looked at sources of resistance…now let’s go even deeper into The Art of Enrollment…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a:p>
            <a:pPr eaLnBrk="1" hangingPunct="1">
              <a:spcBef>
                <a:spcPct val="0"/>
              </a:spcBef>
              <a:defRPr/>
            </a:pPr>
            <a:r>
              <a:rPr lang="en-US" b="1" dirty="0"/>
              <a:t>++++++++++++++</a:t>
            </a:r>
          </a:p>
          <a:p>
            <a:pPr eaLnBrk="1" hangingPunct="1">
              <a:spcBef>
                <a:spcPct val="0"/>
              </a:spcBef>
              <a:defRPr/>
            </a:pPr>
            <a:r>
              <a:rPr lang="en-US" b="1" dirty="0"/>
              <a:t>NOTES NOT TO USE </a:t>
            </a:r>
          </a:p>
          <a:p>
            <a:pPr eaLnBrk="1" hangingPunct="1">
              <a:spcBef>
                <a:spcPct val="0"/>
              </a:spcBef>
              <a:defRPr/>
            </a:pPr>
            <a:endParaRPr lang="en-US" b="1" dirty="0"/>
          </a:p>
          <a:p>
            <a:pPr eaLnBrk="1" hangingPunct="1">
              <a:spcBef>
                <a:spcPct val="0"/>
              </a:spcBef>
              <a:defRPr/>
            </a:pPr>
            <a:r>
              <a:rPr lang="en-US" b="1" dirty="0"/>
              <a:t>Time On Slide: 7 minutes</a:t>
            </a:r>
          </a:p>
          <a:p>
            <a:pPr eaLnBrk="1" hangingPunct="1">
              <a:spcBef>
                <a:spcPct val="0"/>
              </a:spcBef>
              <a:defRPr/>
            </a:pPr>
            <a:endParaRPr lang="en-US" b="1" dirty="0"/>
          </a:p>
          <a:p>
            <a:pPr eaLnBrk="1" hangingPunct="1">
              <a:spcBef>
                <a:spcPct val="0"/>
              </a:spcBef>
              <a:defRPr/>
            </a:pPr>
            <a:endParaRPr lang="en-US" dirty="0"/>
          </a:p>
          <a:p>
            <a:pPr eaLnBrk="1" hangingPunct="1">
              <a:spcBef>
                <a:spcPct val="0"/>
              </a:spcBef>
              <a:defRPr/>
            </a:pPr>
            <a:r>
              <a:rPr lang="en-US" dirty="0"/>
              <a:t>Now, we’ve gone through some reasons as to why coaching would fail and what needs to be present for coaching to be successful. However, if find that there are another 4 common mistakes managers make that actually create the very resistance to coaching you’re looking to avoid and what leads to coaching failure. The good news is, there are easy fixes to this so you can correct. It begins by making you aware of them the implications of them and then giving you the opportunity to change to put it in front of your line of vision. </a:t>
            </a:r>
          </a:p>
          <a:p>
            <a:pPr eaLnBrk="1" hangingPunct="1">
              <a:spcBef>
                <a:spcPct val="0"/>
              </a:spcBef>
              <a:defRPr/>
            </a:pPr>
            <a:endParaRPr lang="en-US" dirty="0"/>
          </a:p>
          <a:p>
            <a:pPr eaLnBrk="1" hangingPunct="1">
              <a:spcBef>
                <a:spcPct val="0"/>
              </a:spcBef>
              <a:defRPr/>
            </a:pPr>
            <a:r>
              <a:rPr lang="en-US" dirty="0"/>
              <a:t>Four stories here to drive EACH OIF these add noteworthy points home</a:t>
            </a:r>
          </a:p>
          <a:p>
            <a:pPr eaLnBrk="1" hangingPunct="1">
              <a:spcBef>
                <a:spcPct val="0"/>
              </a:spcBef>
              <a:defRPr/>
            </a:pPr>
            <a:endParaRPr lang="en-US" dirty="0"/>
          </a:p>
          <a:p>
            <a:pPr marL="228600" indent="-228600" eaLnBrk="1" hangingPunct="1">
              <a:spcBef>
                <a:spcPct val="0"/>
              </a:spcBef>
              <a:buFontTx/>
              <a:buAutoNum type="arabicPeriod"/>
              <a:defRPr/>
            </a:pPr>
            <a:r>
              <a:rPr lang="en-US" dirty="0"/>
              <a:t>If you position it as “I’m going to coach you because you’re broken/ I need to fix you,” not the message you want to send.  Everyone gets coached</a:t>
            </a:r>
          </a:p>
          <a:p>
            <a:pPr marL="228600" indent="-228600" eaLnBrk="1" hangingPunct="1">
              <a:spcBef>
                <a:spcPct val="0"/>
              </a:spcBef>
              <a:buFontTx/>
              <a:buAutoNum type="arabicPeriod"/>
              <a:defRPr/>
            </a:pPr>
            <a:r>
              <a:rPr lang="en-US" dirty="0"/>
              <a:t>Gave AMEX story- top performer- left alone, then numbers dropped, she coached her, numbers went up next month, left her alone. Etc. “If I had just stayed consistently coaching her, we would have continued the performance”  Health example you don’t say one month I’m going be healthy, then next month I won’t be.. (well, some of us do…) etc.  But if you want your team to be healthy consistently, always be coaching. </a:t>
            </a:r>
          </a:p>
          <a:p>
            <a:pPr marL="228600" indent="-228600" eaLnBrk="1" hangingPunct="1">
              <a:spcBef>
                <a:spcPct val="0"/>
              </a:spcBef>
              <a:buFontTx/>
              <a:buAutoNum type="arabicPeriod"/>
              <a:defRPr/>
            </a:pPr>
            <a:r>
              <a:rPr lang="en-US" dirty="0"/>
              <a:t>Make sure you understand their past experience, beliefs about coaching etc.</a:t>
            </a:r>
          </a:p>
          <a:p>
            <a:pPr marL="228600" indent="-228600" eaLnBrk="1" hangingPunct="1">
              <a:spcBef>
                <a:spcPct val="0"/>
              </a:spcBef>
              <a:buFontTx/>
              <a:buAutoNum type="arabicPeriod"/>
              <a:defRPr/>
            </a:pPr>
            <a:r>
              <a:rPr lang="en-US" dirty="0"/>
              <a:t>20 things in the handbook that violate trust, you can look those up.  Want to give you a few examples.  Holding handheld, telling someone that you’re listening, yet checking your email, responding.  It erodes trust.  Give the gift of your attention to them.  What you don’t realize that minute or two they came to see you, may be the highlight of their day.  2</a:t>
            </a:r>
            <a:r>
              <a:rPr lang="en-US" baseline="30000" dirty="0"/>
              <a:t>nd</a:t>
            </a:r>
            <a:r>
              <a:rPr lang="en-US" dirty="0"/>
              <a:t> thing he brought up.  I’m going to make the assumption that tomorrow you are all going to walk out of here and want to coach.  Understand that when you set up these meetings, and the first time you cancel, you erode trust (flavor of the month).  You can always add coaching sessions, don’t get so excited that you over commit /book and under deliver.</a:t>
            </a:r>
          </a:p>
          <a:p>
            <a:pPr eaLnBrk="1" hangingPunct="1">
              <a:spcBef>
                <a:spcPct val="0"/>
              </a:spcBef>
              <a:defRPr/>
            </a:pPr>
            <a:r>
              <a:rPr lang="en-US" dirty="0"/>
              <a:t>Being humble, transparent, honest about where you are with coaching.  Example that some managers don’t want to say they are new to coaching.  To which I ask “why?”  to which they say “ “ to which I ask “?” So let’s say you position yourself as “Super coach” and you’re not.  Letting them know that you are new is an opportunity to build more trust and intimacy by showing that you are learning too, etc. They’re going to be much more forgiving if you DON’T ask the “right” question.  </a:t>
            </a:r>
          </a:p>
          <a:p>
            <a:pPr eaLnBrk="1" hangingPunct="1">
              <a:spcBef>
                <a:spcPct val="0"/>
              </a:spcBef>
              <a:defRPr/>
            </a:pPr>
            <a:endParaRPr lang="en-US" dirty="0"/>
          </a:p>
          <a:p>
            <a:pPr eaLnBrk="1" hangingPunct="1">
              <a:spcBef>
                <a:spcPct val="0"/>
              </a:spcBef>
              <a:defRPr/>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3B9A72-3C8D-4760-9EAD-781C3509D38C}" type="slidenum">
              <a:rPr lang="en-US" smtClean="0">
                <a:latin typeface="Arial" pitchFamily="34" charset="0"/>
              </a:rPr>
              <a:pPr>
                <a:defRPr/>
              </a:pPr>
              <a:t>191</a:t>
            </a:fld>
            <a:endParaRPr lang="en-US" dirty="0">
              <a:latin typeface="Arial" pitchFamily="34" charset="0"/>
            </a:endParaRPr>
          </a:p>
        </p:txBody>
      </p:sp>
    </p:spTree>
    <p:extLst>
      <p:ext uri="{BB962C8B-B14F-4D97-AF65-F5344CB8AC3E}">
        <p14:creationId xmlns:p14="http://schemas.microsoft.com/office/powerpoint/2010/main" val="114518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19</a:t>
            </a:fld>
            <a:endParaRPr lang="en-US" dirty="0"/>
          </a:p>
        </p:txBody>
      </p:sp>
    </p:spTree>
    <p:extLst>
      <p:ext uri="{BB962C8B-B14F-4D97-AF65-F5344CB8AC3E}">
        <p14:creationId xmlns:p14="http://schemas.microsoft.com/office/powerpoint/2010/main" val="333028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Diffuse coaching resistance ASAP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why are you here?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You’re here for a number of reasons: </a:t>
            </a:r>
          </a:p>
          <a:p>
            <a:r>
              <a:rPr lang="en-US" sz="1200" b="0" i="0" u="none" strike="noStrike" kern="1200" baseline="0" dirty="0">
                <a:solidFill>
                  <a:schemeClr val="tx1"/>
                </a:solidFill>
                <a:latin typeface="+mn-lt"/>
                <a:ea typeface="+mn-ea"/>
                <a:cs typeface="+mn-cs"/>
              </a:rPr>
              <a:t>o You are a believer that coaching will increase your performance – or – </a:t>
            </a:r>
          </a:p>
          <a:p>
            <a:r>
              <a:rPr lang="en-US" sz="1200" b="0" i="0" u="none" strike="noStrike" kern="1200" baseline="0" dirty="0">
                <a:solidFill>
                  <a:schemeClr val="tx1"/>
                </a:solidFill>
                <a:latin typeface="+mn-lt"/>
                <a:ea typeface="+mn-ea"/>
                <a:cs typeface="+mn-cs"/>
              </a:rPr>
              <a:t>o You were told to be here – or – </a:t>
            </a:r>
          </a:p>
          <a:p>
            <a:r>
              <a:rPr lang="en-US" sz="1200" b="0" i="0" u="none" strike="noStrike" kern="1200" baseline="0" dirty="0">
                <a:solidFill>
                  <a:schemeClr val="tx1"/>
                </a:solidFill>
                <a:latin typeface="+mn-lt"/>
                <a:ea typeface="+mn-ea"/>
                <a:cs typeface="+mn-cs"/>
              </a:rPr>
              <a:t>o You wanted to come but are a little skeptical about what type of ROI you can expect from coaching</a:t>
            </a:r>
          </a:p>
          <a:p>
            <a:r>
              <a:rPr lang="en-US" sz="1200" b="0" i="0" u="none" strike="noStrike" kern="1200" baseline="0" dirty="0">
                <a:solidFill>
                  <a:schemeClr val="tx1"/>
                </a:solidFill>
                <a:latin typeface="+mn-lt"/>
                <a:ea typeface="+mn-ea"/>
                <a:cs typeface="+mn-cs"/>
              </a:rPr>
              <a:t>Or you’re already coaching and looking for some more best practices to increase the impact of your coaching.</a:t>
            </a:r>
          </a:p>
          <a:p>
            <a:r>
              <a:rPr lang="en-US" sz="1200" b="0" i="0" u="none" strike="noStrike" kern="1200" baseline="0" dirty="0">
                <a:solidFill>
                  <a:schemeClr val="tx1"/>
                </a:solidFill>
                <a:latin typeface="+mn-lt"/>
                <a:ea typeface="+mn-ea"/>
                <a:cs typeface="+mn-cs"/>
              </a:rPr>
              <a:t>Or you haven't coached as of yet and are looking for a proven framework you can use and how to get buy in around coaching from your team.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Regardless of why you came, know that there are 5 </a:t>
            </a:r>
            <a:r>
              <a:rPr lang="en-US" sz="1200" b="1" i="0" u="none" strike="noStrike" kern="1200" baseline="0" dirty="0">
                <a:solidFill>
                  <a:schemeClr val="tx1"/>
                </a:solidFill>
                <a:latin typeface="+mn-lt"/>
                <a:ea typeface="+mn-ea"/>
                <a:cs typeface="+mn-cs"/>
              </a:rPr>
              <a:t>things </a:t>
            </a:r>
            <a:r>
              <a:rPr lang="en-US" sz="1200" b="0" i="0" u="none" strike="noStrike" kern="1200" baseline="0" dirty="0">
                <a:solidFill>
                  <a:schemeClr val="tx1"/>
                </a:solidFill>
                <a:latin typeface="+mn-lt"/>
                <a:ea typeface="+mn-ea"/>
                <a:cs typeface="+mn-cs"/>
              </a:rPr>
              <a:t>this course will answer: </a:t>
            </a:r>
          </a:p>
          <a:p>
            <a:pPr marL="514350" indent="-514350" eaLnBrk="1" hangingPunct="1">
              <a:lnSpc>
                <a:spcPct val="80000"/>
              </a:lnSpc>
              <a:spcAft>
                <a:spcPts val="1800"/>
              </a:spcAft>
              <a:buClr>
                <a:srgbClr val="00823B"/>
              </a:buClr>
              <a:buFont typeface="+mj-lt"/>
              <a:buAutoNum type="arabicPeriod"/>
              <a:defRPr/>
            </a:pPr>
            <a:r>
              <a:rPr lang="en-US" sz="1200" dirty="0"/>
              <a:t>What is Coaching?</a:t>
            </a:r>
          </a:p>
          <a:p>
            <a:pPr marL="514350" indent="-514350" eaLnBrk="1" hangingPunct="1">
              <a:lnSpc>
                <a:spcPct val="80000"/>
              </a:lnSpc>
              <a:spcAft>
                <a:spcPts val="1800"/>
              </a:spcAft>
              <a:buClr>
                <a:srgbClr val="00823B"/>
              </a:buClr>
              <a:buFont typeface="+mj-lt"/>
              <a:buAutoNum type="arabicPeriod"/>
              <a:defRPr/>
            </a:pPr>
            <a:r>
              <a:rPr lang="en-US" sz="1200" dirty="0"/>
              <a:t>When should you coach your people?</a:t>
            </a:r>
          </a:p>
          <a:p>
            <a:pPr marL="514350" indent="-514350" eaLnBrk="1" hangingPunct="1">
              <a:lnSpc>
                <a:spcPct val="80000"/>
              </a:lnSpc>
              <a:spcAft>
                <a:spcPts val="1800"/>
              </a:spcAft>
              <a:buClr>
                <a:srgbClr val="00823B"/>
              </a:buClr>
              <a:buFont typeface="+mj-lt"/>
              <a:buAutoNum type="arabicPeriod"/>
              <a:defRPr/>
            </a:pPr>
            <a:r>
              <a:rPr lang="en-US" sz="1200" dirty="0"/>
              <a:t>How should you coach your people?</a:t>
            </a:r>
          </a:p>
          <a:p>
            <a:pPr marL="514350" indent="-514350" eaLnBrk="1" hangingPunct="1">
              <a:lnSpc>
                <a:spcPct val="150000"/>
              </a:lnSpc>
              <a:spcAft>
                <a:spcPts val="1800"/>
              </a:spcAft>
              <a:buClr>
                <a:srgbClr val="00823B"/>
              </a:buClr>
              <a:buFont typeface="+mj-lt"/>
              <a:buAutoNum type="arabicPeriod"/>
              <a:defRPr/>
            </a:pPr>
            <a:r>
              <a:rPr lang="en-US" sz="1200" u="sng" dirty="0"/>
              <a:t>Why</a:t>
            </a:r>
            <a:r>
              <a:rPr lang="en-US" sz="1200" dirty="0"/>
              <a:t> should coaching your people be your #1 priority that generates a return on investment for you? </a:t>
            </a:r>
          </a:p>
          <a:p>
            <a:r>
              <a:rPr lang="en-US" sz="1200" b="0" i="0" u="none" strike="noStrike" kern="1200" baseline="0" dirty="0">
                <a:solidFill>
                  <a:schemeClr val="tx1"/>
                </a:solidFill>
                <a:latin typeface="+mn-lt"/>
                <a:ea typeface="+mn-ea"/>
                <a:cs typeface="+mn-cs"/>
              </a:rPr>
              <a:t> </a:t>
            </a:r>
          </a:p>
          <a:p>
            <a:pPr>
              <a:defRPr/>
            </a:pPr>
            <a:r>
              <a:rPr lang="en-US" dirty="0"/>
              <a:t>And ultimately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75970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20</a:t>
            </a:fld>
            <a:endParaRPr lang="en-US" dirty="0"/>
          </a:p>
        </p:txBody>
      </p:sp>
    </p:spTree>
    <p:extLst>
      <p:ext uri="{BB962C8B-B14F-4D97-AF65-F5344CB8AC3E}">
        <p14:creationId xmlns:p14="http://schemas.microsoft.com/office/powerpoint/2010/main" val="333028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Gain buy-in on program objectives and ROI; further drive WIIFU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While I guarantee there will be so many other valuable lessons you’ll be walking away with from this course, I’d like to share several top level learning objectives and the ROI you can expect from this program.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(Interact w/ slide) </a:t>
            </a: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LEADS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(upper left box): In a minute we’ll identify your goals and align w/ Framework to coach anyone in a way that will improve performance,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 </a:t>
            </a:r>
            <a:r>
              <a:rPr lang="en-US" sz="1200" b="1" i="0" u="none" strike="noStrike" kern="1200" baseline="0" dirty="0">
                <a:solidFill>
                  <a:schemeClr val="tx1"/>
                </a:solidFill>
                <a:latin typeface="+mn-lt"/>
                <a:ea typeface="+mn-ea"/>
                <a:cs typeface="+mn-cs"/>
              </a:rPr>
              <a:t>Highlight bad behaviors to avoid </a:t>
            </a:r>
            <a:r>
              <a:rPr lang="en-US" sz="1200" b="0" i="0" u="none" strike="noStrike" kern="1200" baseline="0" dirty="0">
                <a:solidFill>
                  <a:schemeClr val="tx1"/>
                </a:solidFill>
                <a:latin typeface="+mn-lt"/>
                <a:ea typeface="+mn-ea"/>
                <a:cs typeface="+mn-cs"/>
              </a:rPr>
              <a:t>(upper right): Want to know about the </a:t>
            </a:r>
            <a:r>
              <a:rPr lang="en-US" sz="1200" b="1" i="0" u="none" strike="noStrike" kern="1200" baseline="0" dirty="0">
                <a:solidFill>
                  <a:schemeClr val="tx1"/>
                </a:solidFill>
                <a:latin typeface="+mn-lt"/>
                <a:ea typeface="+mn-ea"/>
                <a:cs typeface="+mn-cs"/>
              </a:rPr>
              <a:t>negative mistakes </a:t>
            </a:r>
            <a:r>
              <a:rPr lang="en-US" sz="1200" b="0" i="0" u="none" strike="noStrike" kern="1200" baseline="0" dirty="0">
                <a:solidFill>
                  <a:schemeClr val="tx1"/>
                </a:solidFill>
                <a:latin typeface="+mn-lt"/>
                <a:ea typeface="+mn-ea"/>
                <a:cs typeface="+mn-cs"/>
              </a:rPr>
              <a:t>that are actually damaging or creating more work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3 - </a:t>
            </a:r>
            <a:r>
              <a:rPr lang="en-US" sz="1200" b="1" i="0" u="none" strike="noStrike" kern="1200" baseline="0" dirty="0">
                <a:solidFill>
                  <a:schemeClr val="tx1"/>
                </a:solidFill>
                <a:latin typeface="+mn-lt"/>
                <a:ea typeface="+mn-ea"/>
                <a:cs typeface="+mn-cs"/>
              </a:rPr>
              <a:t>Help to retain best people </a:t>
            </a:r>
            <a:r>
              <a:rPr lang="en-US" sz="1200" b="0" i="0" u="none" strike="noStrike" kern="1200" baseline="0" dirty="0">
                <a:solidFill>
                  <a:schemeClr val="tx1"/>
                </a:solidFill>
                <a:latin typeface="+mn-lt"/>
                <a:ea typeface="+mn-ea"/>
                <a:cs typeface="+mn-cs"/>
              </a:rPr>
              <a:t>(center): Especially w/ LinkedIn, etc., your people ARE being contacted by recruiters. Coaching creates teamwork, commitment, loyalty,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 </a:t>
            </a:r>
            <a:r>
              <a:rPr lang="en-US" sz="1200" b="1" i="0" u="none" strike="noStrike" kern="1200" baseline="0" dirty="0">
                <a:solidFill>
                  <a:schemeClr val="tx1"/>
                </a:solidFill>
                <a:latin typeface="+mn-lt"/>
                <a:ea typeface="+mn-ea"/>
                <a:cs typeface="+mn-cs"/>
              </a:rPr>
              <a:t>Decrease workflow </a:t>
            </a:r>
            <a:r>
              <a:rPr lang="en-US" sz="1200" b="0" i="0" u="none" strike="noStrike" kern="1200" baseline="0" dirty="0">
                <a:solidFill>
                  <a:schemeClr val="tx1"/>
                </a:solidFill>
                <a:latin typeface="+mn-lt"/>
                <a:ea typeface="+mn-ea"/>
                <a:cs typeface="+mn-cs"/>
              </a:rPr>
              <a:t>(bottom left): You may need to suspend judgment on this one…but I promise you’ll be a believer…The best managers I know are the least busy…coaching is counter-intuitive… So here’s the value proposition: </a:t>
            </a:r>
            <a:r>
              <a:rPr lang="en-US" sz="1200" b="1" i="0" u="none" strike="noStrike" kern="1200" baseline="0" dirty="0">
                <a:solidFill>
                  <a:schemeClr val="tx1"/>
                </a:solidFill>
                <a:latin typeface="+mn-lt"/>
                <a:ea typeface="+mn-ea"/>
                <a:cs typeface="+mn-cs"/>
              </a:rPr>
              <a:t>Coach more, work less</a:t>
            </a:r>
            <a:r>
              <a:rPr lang="en-US" sz="1200" b="0" i="0" u="none" strike="noStrike" kern="1200" baseline="0" dirty="0">
                <a:solidFill>
                  <a:schemeClr val="tx1"/>
                </a:solidFill>
                <a:latin typeface="+mn-lt"/>
                <a:ea typeface="+mn-ea"/>
                <a:cs typeface="+mn-cs"/>
              </a:rPr>
              <a:t>. Empower your team so that you’re not doing their job.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5 - </a:t>
            </a:r>
            <a:r>
              <a:rPr lang="en-US" sz="1200" b="1" i="0" u="none" strike="noStrike" kern="1200" baseline="0" dirty="0">
                <a:solidFill>
                  <a:schemeClr val="tx1"/>
                </a:solidFill>
                <a:latin typeface="+mn-lt"/>
                <a:ea typeface="+mn-ea"/>
                <a:cs typeface="+mn-cs"/>
              </a:rPr>
              <a:t>Create buy-in </a:t>
            </a:r>
            <a:r>
              <a:rPr lang="en-US" sz="1200" b="0" i="0" u="none" strike="noStrike" kern="1200" baseline="0" dirty="0">
                <a:solidFill>
                  <a:schemeClr val="tx1"/>
                </a:solidFill>
                <a:latin typeface="+mn-lt"/>
                <a:ea typeface="+mn-ea"/>
                <a:cs typeface="+mn-cs"/>
              </a:rPr>
              <a:t>(bottom right): Boost the impact of your communication…big difference between your people listening and being truly bought-in to what you’re saying, especially when it’s a tough conversation…imagine the impact of your conversation if they saw the value in your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Then you must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it. You create buy-in through what I call the </a:t>
            </a:r>
            <a:r>
              <a:rPr lang="en-US" sz="1200" b="1" i="0" u="none" strike="noStrike" kern="1200" baseline="0" dirty="0">
                <a:solidFill>
                  <a:schemeClr val="tx1"/>
                </a:solidFill>
                <a:latin typeface="+mn-lt"/>
                <a:ea typeface="+mn-ea"/>
                <a:cs typeface="+mn-cs"/>
              </a:rPr>
              <a:t>Art of Enrollment</a:t>
            </a:r>
            <a:r>
              <a:rPr lang="en-US" sz="1200" b="0" i="0" u="none" strike="noStrike" kern="1200" baseline="0" dirty="0">
                <a:solidFill>
                  <a:schemeClr val="tx1"/>
                </a:solidFill>
                <a:latin typeface="+mn-lt"/>
                <a:ea typeface="+mn-ea"/>
                <a:cs typeface="+mn-cs"/>
              </a:rPr>
              <a:t>. This is a stand-alone 4-step strategy to create buy-in and alignment between your corporate goals and their individual career goals. </a:t>
            </a:r>
          </a:p>
          <a:p>
            <a:r>
              <a:rPr lang="en-US" sz="1200" b="0" i="0" u="none" strike="noStrike" kern="1200" baseline="0" dirty="0">
                <a:solidFill>
                  <a:schemeClr val="tx1"/>
                </a:solidFill>
                <a:latin typeface="+mn-lt"/>
                <a:ea typeface="+mn-ea"/>
                <a:cs typeface="+mn-cs"/>
              </a:rPr>
              <a:t>o I refer to this as the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in comparison to the “little e” which you will see in the LEADS Framework. We’ll discuss this later today.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This gives you a </a:t>
            </a:r>
            <a:r>
              <a:rPr lang="en-US" sz="1200" b="0" i="1" u="none" strike="noStrike" kern="1200" baseline="0" dirty="0">
                <a:solidFill>
                  <a:schemeClr val="tx1"/>
                </a:solidFill>
                <a:latin typeface="+mn-lt"/>
                <a:ea typeface="+mn-ea"/>
                <a:cs typeface="+mn-cs"/>
              </a:rPr>
              <a:t>taste </a:t>
            </a:r>
            <a:r>
              <a:rPr lang="en-US" sz="1200" b="0" i="0" u="none" strike="noStrike" kern="1200" baseline="0" dirty="0">
                <a:solidFill>
                  <a:schemeClr val="tx1"/>
                </a:solidFill>
                <a:latin typeface="+mn-lt"/>
                <a:ea typeface="+mn-ea"/>
                <a:cs typeface="+mn-cs"/>
              </a:rPr>
              <a:t>of our learning objectives </a:t>
            </a:r>
          </a:p>
          <a:p>
            <a:r>
              <a:rPr lang="en-US" sz="1200" b="0" i="0" u="none" strike="noStrike" kern="1200" baseline="0" dirty="0">
                <a:solidFill>
                  <a:schemeClr val="tx1"/>
                </a:solidFill>
                <a:latin typeface="+mn-lt"/>
                <a:ea typeface="+mn-ea"/>
                <a:cs typeface="+mn-cs"/>
              </a:rPr>
              <a:t> I commit that you will learn a new framework/language for coaching that will help you retain your people, decrease your workflow, and create buy-in through the Art of Enrollment. </a:t>
            </a:r>
          </a:p>
          <a:p>
            <a:endParaRPr lang="en-US" sz="1200" b="0" i="0" u="none" strike="noStrike" kern="1200" baseline="0" dirty="0">
              <a:solidFill>
                <a:schemeClr val="tx1"/>
              </a:solidFill>
              <a:latin typeface="+mn-lt"/>
              <a:ea typeface="+mn-ea"/>
              <a:cs typeface="+mn-cs"/>
            </a:endParaRPr>
          </a:p>
          <a:p>
            <a:pPr>
              <a:defRPr/>
            </a:pPr>
            <a:endParaRPr lang="en-US" b="1" dirty="0"/>
          </a:p>
          <a:p>
            <a:pPr>
              <a:defRPr/>
            </a:pPr>
            <a:r>
              <a:rPr lang="en-US" b="1" dirty="0"/>
              <a:t>FACILITATOR</a:t>
            </a:r>
            <a:r>
              <a:rPr lang="en-US" dirty="0"/>
              <a:t>:</a:t>
            </a:r>
          </a:p>
          <a:p>
            <a:pPr>
              <a:defRPr/>
            </a:pPr>
            <a:r>
              <a:rPr lang="en-US" dirty="0"/>
              <a:t>Point out that the first day is the foundation, tomorrow we make it even more sales specific. For example: we will be discussing how to better conduct a deal review, improve forecast accuracy, coach a skill observation.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How well does this begin to meet your ROI expectations for this program?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another opportunity to get the group PSYCHED.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sure your delivery achieves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want to ignore their phone and laptop for the next two days.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Make them APPRECIATIVE for the Framework and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they are about to learn that will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dramatically increase the performance of their teams. </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3A5E003-3C81-4014-B153-10932B6B8012}" type="slidenum">
              <a:rPr lang="en-US" smtClean="0"/>
              <a:pPr>
                <a:defRPr/>
              </a:pPr>
              <a:t>21</a:t>
            </a:fld>
            <a:endParaRPr lang="en-US" dirty="0"/>
          </a:p>
        </p:txBody>
      </p:sp>
    </p:spTree>
    <p:extLst>
      <p:ext uri="{BB962C8B-B14F-4D97-AF65-F5344CB8AC3E}">
        <p14:creationId xmlns:p14="http://schemas.microsoft.com/office/powerpoint/2010/main" val="333028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Transition</a:t>
            </a:r>
            <a:r>
              <a:rPr lang="en-US" dirty="0"/>
              <a:t>: Before we get into some introductions, and hear what your expectations of this course are, I want to set some</a:t>
            </a:r>
            <a:r>
              <a:rPr lang="en-US" baseline="0" dirty="0"/>
              <a:t> expectations and </a:t>
            </a:r>
            <a:r>
              <a:rPr lang="en-US" dirty="0"/>
              <a:t>the type of atmosphere we’re looking to create here.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All at different points</a:t>
            </a:r>
            <a:r>
              <a:rPr lang="en-US" sz="1200" b="0" i="0" u="none" strike="noStrike" kern="1200" baseline="0" dirty="0">
                <a:solidFill>
                  <a:schemeClr val="tx1"/>
                </a:solidFill>
                <a:latin typeface="+mn-lt"/>
                <a:ea typeface="+mn-ea"/>
                <a:cs typeface="+mn-cs"/>
              </a:rPr>
              <a:t>: Some may be well into your coaching journey, and others may have just begun…</a:t>
            </a:r>
            <a:r>
              <a:rPr lang="en-US" sz="1200" b="0" i="1" u="none" strike="noStrike" kern="1200" baseline="0" dirty="0">
                <a:solidFill>
                  <a:schemeClr val="tx1"/>
                </a:solidFill>
                <a:latin typeface="+mn-lt"/>
                <a:ea typeface="+mn-ea"/>
                <a:cs typeface="+mn-cs"/>
              </a:rPr>
              <a:t>wherever </a:t>
            </a:r>
            <a:r>
              <a:rPr lang="en-US" sz="1200" b="0" i="0" u="none" strike="noStrike" kern="1200" baseline="0" dirty="0">
                <a:solidFill>
                  <a:schemeClr val="tx1"/>
                </a:solidFill>
                <a:latin typeface="+mn-lt"/>
                <a:ea typeface="+mn-ea"/>
                <a:cs typeface="+mn-cs"/>
              </a:rPr>
              <a:t>YOU are as a coach, it will be addressed here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Collaborative: </a:t>
            </a:r>
            <a:r>
              <a:rPr lang="en-US" sz="1200" b="0" i="0" u="none" strike="noStrike" kern="1200" baseline="0" dirty="0">
                <a:solidFill>
                  <a:schemeClr val="tx1"/>
                </a:solidFill>
                <a:latin typeface="+mn-lt"/>
                <a:ea typeface="+mn-ea"/>
                <a:cs typeface="+mn-cs"/>
              </a:rPr>
              <a:t>The more you participate, the more value you’ll derive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(#3) Breaks and exercises: </a:t>
            </a:r>
            <a:r>
              <a:rPr lang="en-US" sz="1200" b="0" i="0" u="none" strike="noStrike" kern="1200" baseline="0" dirty="0">
                <a:solidFill>
                  <a:schemeClr val="tx1"/>
                </a:solidFill>
                <a:latin typeface="+mn-lt"/>
                <a:ea typeface="+mn-ea"/>
                <a:cs typeface="+mn-cs"/>
              </a:rPr>
              <a:t>Strategically placed throughout the day to reinforce what is learned to make it real and practical and valuable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(#4) Handbook</a:t>
            </a:r>
            <a:r>
              <a:rPr lang="en-US" sz="1200" b="0" i="0" u="none" strike="noStrike" kern="1200" baseline="0" dirty="0">
                <a:solidFill>
                  <a:schemeClr val="tx1"/>
                </a:solidFill>
                <a:latin typeface="+mn-lt"/>
                <a:ea typeface="+mn-ea"/>
                <a:cs typeface="+mn-cs"/>
              </a:rPr>
              <a:t>: To provide maximum value, all receive comprehensive Handbook packed with useful information. I will refer to it at certain times, but not page by page because learning happens here in this room…remember Handbook is a future tool for reinforcement and not focal point for the next two days. LET ME REITERATE: I DO NOT FOLLOW THE HANDBOOK! SO FOR THOSE OF YOU WHO ARE LINEAR THINKERS, WE ARE NOT GOING TO GO FROM PAGE 1, TO PAGE 2 TO PAGE 3. QUITE FRANKLY, I FIND THAT BORING. BESIDES, THE LEARNING HAPPENS HERE IN THIS ROOM. THIS IS A TOOL TO REINFORCE WHAT IS LEARNED AFTER THIS COURSE IS OVER. </a:t>
            </a: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Tree>
    <p:extLst>
      <p:ext uri="{BB962C8B-B14F-4D97-AF65-F5344CB8AC3E}">
        <p14:creationId xmlns:p14="http://schemas.microsoft.com/office/powerpoint/2010/main" val="104589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Transition</a:t>
            </a:r>
            <a:r>
              <a:rPr lang="en-US" dirty="0"/>
              <a:t>: Before we get into some introductions, and hear what your expectations of this course are, I want to set some</a:t>
            </a:r>
            <a:r>
              <a:rPr lang="en-US" baseline="0" dirty="0"/>
              <a:t> expectations and </a:t>
            </a:r>
            <a:r>
              <a:rPr lang="en-US" dirty="0"/>
              <a:t>the type of atmosphere we’re looking to create here.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All at different points</a:t>
            </a:r>
            <a:r>
              <a:rPr lang="en-US" sz="1200" b="0" i="0" u="none" strike="noStrike" kern="1200" baseline="0" dirty="0">
                <a:solidFill>
                  <a:schemeClr val="tx1"/>
                </a:solidFill>
                <a:latin typeface="+mn-lt"/>
                <a:ea typeface="+mn-ea"/>
                <a:cs typeface="+mn-cs"/>
              </a:rPr>
              <a:t>: Some may be well into your coaching journey, and others may have just begun…</a:t>
            </a:r>
            <a:r>
              <a:rPr lang="en-US" sz="1200" b="0" i="1" u="none" strike="noStrike" kern="1200" baseline="0" dirty="0">
                <a:solidFill>
                  <a:schemeClr val="tx1"/>
                </a:solidFill>
                <a:latin typeface="+mn-lt"/>
                <a:ea typeface="+mn-ea"/>
                <a:cs typeface="+mn-cs"/>
              </a:rPr>
              <a:t>wherever </a:t>
            </a:r>
            <a:r>
              <a:rPr lang="en-US" sz="1200" b="0" i="0" u="none" strike="noStrike" kern="1200" baseline="0" dirty="0">
                <a:solidFill>
                  <a:schemeClr val="tx1"/>
                </a:solidFill>
                <a:latin typeface="+mn-lt"/>
                <a:ea typeface="+mn-ea"/>
                <a:cs typeface="+mn-cs"/>
              </a:rPr>
              <a:t>YOU are as a coach, it will be addressed here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Collaborative: </a:t>
            </a:r>
            <a:r>
              <a:rPr lang="en-US" sz="1200" b="0" i="0" u="none" strike="noStrike" kern="1200" baseline="0" dirty="0">
                <a:solidFill>
                  <a:schemeClr val="tx1"/>
                </a:solidFill>
                <a:latin typeface="+mn-lt"/>
                <a:ea typeface="+mn-ea"/>
                <a:cs typeface="+mn-cs"/>
              </a:rPr>
              <a:t>The more you participate, the more value you’ll derive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(#3) Breaks and exercises: </a:t>
            </a:r>
            <a:r>
              <a:rPr lang="en-US" sz="1200" b="0" i="0" u="none" strike="noStrike" kern="1200" baseline="0" dirty="0">
                <a:solidFill>
                  <a:schemeClr val="tx1"/>
                </a:solidFill>
                <a:latin typeface="+mn-lt"/>
                <a:ea typeface="+mn-ea"/>
                <a:cs typeface="+mn-cs"/>
              </a:rPr>
              <a:t>Strategically placed throughout the day to reinforce what is learned to make it real and practical and valuable for you.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(#4) Handbook</a:t>
            </a:r>
            <a:r>
              <a:rPr lang="en-US" sz="1200" b="0" i="0" u="none" strike="noStrike" kern="1200" baseline="0" dirty="0">
                <a:solidFill>
                  <a:schemeClr val="tx1"/>
                </a:solidFill>
                <a:latin typeface="+mn-lt"/>
                <a:ea typeface="+mn-ea"/>
                <a:cs typeface="+mn-cs"/>
              </a:rPr>
              <a:t>: To provide maximum value, all receive comprehensive Handbook packed with useful information. I will refer to it at certain times, but not page by page because learning happens here in this room…remember Handbook is a future tool for reinforcement and not focal point for the next two days. LET ME REITERATE: I DO NOT FOLLOW THE HANDBOOK! SO FOR THOSE OF YOU WHO ARE LINEAR THINKERS, WE ARE NOT GOING TO GO FROM PAGE 1, TO PAGE 2 TO PAGE 3. QUITE FRANKLY, I FIND THAT BORING. BESIDES, THE LEARNING HAPPENS HERE IN THIS ROOM. THIS IS A TOOL TO REINFORCE WHAT IS LEARNED AFTER THIS COURSE IS OVER. </a:t>
            </a: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Tree>
    <p:extLst>
      <p:ext uri="{BB962C8B-B14F-4D97-AF65-F5344CB8AC3E}">
        <p14:creationId xmlns:p14="http://schemas.microsoft.com/office/powerpoint/2010/main" val="665358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Firmly set the rules, CONTROL the room, eliminate future frustration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ensure you get the most value from this course, there’s a few things to be mindful of in terms of your contribution, how we collaborate, and confidentiality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Open Minded: </a:t>
            </a:r>
            <a:r>
              <a:rPr lang="en-US" sz="1200" b="0" i="0" u="none" strike="noStrike" kern="1200" baseline="0" dirty="0">
                <a:solidFill>
                  <a:schemeClr val="tx1"/>
                </a:solidFill>
                <a:latin typeface="+mn-lt"/>
                <a:ea typeface="+mn-ea"/>
                <a:cs typeface="+mn-cs"/>
              </a:rPr>
              <a:t>This doesn’t mean to agree with everything I suggest. If you have questions or don’t agree, I want to hear about it, chances are there are others who may be thinking the same thing. Let’s </a:t>
            </a:r>
            <a:r>
              <a:rPr lang="en-US" sz="1200" b="1" i="0" u="none" strike="noStrike" kern="1200" baseline="0" dirty="0">
                <a:solidFill>
                  <a:schemeClr val="tx1"/>
                </a:solidFill>
                <a:latin typeface="+mn-lt"/>
                <a:ea typeface="+mn-ea"/>
                <a:cs typeface="+mn-cs"/>
              </a:rPr>
              <a:t>discuss </a:t>
            </a:r>
            <a:r>
              <a:rPr lang="en-US" sz="1200" b="0" i="0" u="none" strike="noStrike" kern="1200" baseline="0" dirty="0">
                <a:solidFill>
                  <a:schemeClr val="tx1"/>
                </a:solidFill>
                <a:latin typeface="+mn-lt"/>
                <a:ea typeface="+mn-ea"/>
                <a:cs typeface="+mn-cs"/>
              </a:rPr>
              <a:t>what’s on your mind before you make up your mind.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Have fun: </a:t>
            </a:r>
            <a:r>
              <a:rPr lang="en-US" sz="1200" b="0" i="0" u="none" strike="noStrike" kern="1200" baseline="0" dirty="0">
                <a:solidFill>
                  <a:schemeClr val="tx1"/>
                </a:solidFill>
                <a:latin typeface="+mn-lt"/>
                <a:ea typeface="+mn-ea"/>
                <a:cs typeface="+mn-cs"/>
              </a:rPr>
              <a:t>read bullets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Safe Place</a:t>
            </a:r>
            <a:r>
              <a:rPr lang="en-US" sz="1200" b="0" i="0" u="none" strike="noStrike" kern="1200" baseline="0" dirty="0">
                <a:solidFill>
                  <a:schemeClr val="tx1"/>
                </a:solidFill>
                <a:latin typeface="+mn-lt"/>
                <a:ea typeface="+mn-ea"/>
                <a:cs typeface="+mn-cs"/>
              </a:rPr>
              <a:t>: Have you heard the expression, “What happens in </a:t>
            </a:r>
            <a:r>
              <a:rPr lang="en-US" sz="1200" b="1" i="0" u="none" strike="noStrike" kern="1200" baseline="0" dirty="0">
                <a:solidFill>
                  <a:schemeClr val="tx1"/>
                </a:solidFill>
                <a:latin typeface="+mn-lt"/>
                <a:ea typeface="+mn-ea"/>
                <a:cs typeface="+mn-cs"/>
              </a:rPr>
              <a:t>Vegas </a:t>
            </a:r>
            <a:r>
              <a:rPr lang="en-US" sz="1200" b="0" i="0" u="none" strike="noStrike" kern="1200" baseline="0" dirty="0">
                <a:solidFill>
                  <a:schemeClr val="tx1"/>
                </a:solidFill>
                <a:latin typeface="+mn-lt"/>
                <a:ea typeface="+mn-ea"/>
                <a:cs typeface="+mn-cs"/>
              </a:rPr>
              <a:t>stays in Vegas?” Well what happens here in (location) stays in (location.) Why? </a:t>
            </a:r>
          </a:p>
          <a:p>
            <a:r>
              <a:rPr lang="en-US" sz="1200" b="0" i="0" u="none" strike="noStrike" kern="1200" baseline="0" dirty="0">
                <a:solidFill>
                  <a:schemeClr val="tx1"/>
                </a:solidFill>
                <a:latin typeface="+mn-lt"/>
                <a:ea typeface="+mn-ea"/>
                <a:cs typeface="+mn-cs"/>
              </a:rPr>
              <a:t>Because when we do the simulations and skill builder exercises you will quickly realize that each of you are running into the same challenges, most of you are all at the same level when it comes to your coaching acumen/skill and are all in same boat. It’s okay if you’re not great at coaching. </a:t>
            </a:r>
            <a:r>
              <a:rPr lang="en-US" sz="1200" b="1" i="0" u="none" strike="noStrike" kern="1200" baseline="0" dirty="0">
                <a:solidFill>
                  <a:schemeClr val="tx1"/>
                </a:solidFill>
                <a:latin typeface="+mn-lt"/>
                <a:ea typeface="+mn-ea"/>
                <a:cs typeface="+mn-cs"/>
              </a:rPr>
              <a:t>After all, I’M NOT HERE TO TELL YOU OR TEACH YOU WHAT YOU ALREADY KNOW. So can we all agree that we will all be supportive of each other and make this a safe place? After all it’s better to practice here with your peers than practice for the first time on your direct reports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Facilitation Tip </a:t>
            </a:r>
            <a:r>
              <a:rPr lang="en-US" sz="1200" b="0" i="0" u="none" strike="noStrike" kern="1200" baseline="0" dirty="0">
                <a:solidFill>
                  <a:schemeClr val="tx1"/>
                </a:solidFill>
                <a:latin typeface="+mn-lt"/>
                <a:ea typeface="+mn-ea"/>
                <a:cs typeface="+mn-cs"/>
              </a:rPr>
              <a:t>– If you position this slide correctly, the role plays will work effortlessly…create this safe environment now…make everyone feel comfortable IN ADVANCE of upcoming role play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Better Your Best</a:t>
            </a:r>
            <a:r>
              <a:rPr lang="en-US" sz="1200" b="0" i="0" u="none" strike="noStrike" kern="1200" baseline="0" dirty="0">
                <a:solidFill>
                  <a:schemeClr val="tx1"/>
                </a:solidFill>
                <a:latin typeface="+mn-lt"/>
                <a:ea typeface="+mn-ea"/>
                <a:cs typeface="+mn-cs"/>
              </a:rPr>
              <a:t>: If anyone can truly say you coach NOW at your best, I will hire you as my coach because I learn every day, every time I deliver this program. This is YOUR TIME to reflect on YOU! When will you get 2 days for you again? </a:t>
            </a:r>
          </a:p>
          <a:p>
            <a:endParaRPr lang="en-US" sz="1200" b="0" i="0" u="none" strike="noStrike" kern="1200" baseline="0" dirty="0">
              <a:solidFill>
                <a:schemeClr val="tx1"/>
              </a:solidFill>
              <a:latin typeface="+mn-lt"/>
              <a:ea typeface="+mn-ea"/>
              <a:cs typeface="+mn-cs"/>
            </a:endParaRPr>
          </a:p>
          <a:p>
            <a:pPr eaLnBrk="1" hangingPunct="1">
              <a:spcBef>
                <a:spcPct val="0"/>
              </a:spcBef>
            </a:pP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Respect</a:t>
            </a:r>
            <a:r>
              <a:rPr lang="en-US" sz="1200" b="0" i="0" u="none" strike="noStrike" kern="1200" baseline="0" dirty="0">
                <a:solidFill>
                  <a:schemeClr val="tx1"/>
                </a:solidFill>
                <a:latin typeface="+mn-lt"/>
                <a:ea typeface="+mn-ea"/>
                <a:cs typeface="+mn-cs"/>
              </a:rPr>
              <a:t>: Three things I can’t compete against: </a:t>
            </a:r>
            <a:r>
              <a:rPr lang="en-US" sz="1200" b="1" i="0" u="none" strike="noStrike" kern="1200" baseline="0" dirty="0">
                <a:solidFill>
                  <a:schemeClr val="tx1"/>
                </a:solidFill>
                <a:latin typeface="+mn-lt"/>
                <a:ea typeface="+mn-ea"/>
                <a:cs typeface="+mn-cs"/>
              </a:rPr>
              <a:t>laptops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phone</a:t>
            </a:r>
            <a:r>
              <a:rPr lang="en-US" sz="1200" b="0" i="0" u="none" strike="noStrike" kern="1200" baseline="0" dirty="0">
                <a:solidFill>
                  <a:schemeClr val="tx1"/>
                </a:solidFill>
                <a:latin typeface="+mn-lt"/>
                <a:ea typeface="+mn-ea"/>
                <a:cs typeface="+mn-cs"/>
              </a:rPr>
              <a:t>s and </a:t>
            </a:r>
            <a:r>
              <a:rPr lang="en-US" sz="1200" b="1" i="0" u="none" strike="noStrike" kern="1200" baseline="0" dirty="0">
                <a:solidFill>
                  <a:schemeClr val="tx1"/>
                </a:solidFill>
                <a:latin typeface="+mn-lt"/>
                <a:ea typeface="+mn-ea"/>
                <a:cs typeface="+mn-cs"/>
              </a:rPr>
              <a:t>food.</a:t>
            </a:r>
            <a:r>
              <a:rPr lang="en-US" sz="1200" b="0" i="0" u="none" strike="noStrike" kern="1200" baseline="0" dirty="0">
                <a:solidFill>
                  <a:schemeClr val="tx1"/>
                </a:solidFill>
                <a:latin typeface="+mn-lt"/>
                <a:ea typeface="+mn-ea"/>
                <a:cs typeface="+mn-cs"/>
              </a:rPr>
              <a:t> </a:t>
            </a:r>
            <a:r>
              <a:rPr lang="en-US" dirty="0"/>
              <a:t>Besides, if you’re going to be here checking your emails with your laptops open, then you might as well go back to the office. I don’t want for you to miss something that’s going to profoundly contribute to your success. </a:t>
            </a:r>
          </a:p>
          <a:p>
            <a:pPr eaLnBrk="1" hangingPunct="1">
              <a:spcBef>
                <a:spcPct val="0"/>
              </a:spcBef>
            </a:pPr>
            <a:r>
              <a:rPr lang="en-US" b="1" dirty="0"/>
              <a:t>JOKE</a:t>
            </a:r>
            <a:r>
              <a:rPr lang="en-US" dirty="0"/>
              <a:t>: and I will make this promise to you. At the end of the day, your emails will still be in your inbox, waiting patiently for you!</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Have you ever been offsite, either at a client, or in a training like this, or in some type of meeting and you weren't able to respond to your emails as quickly as you normally do but  of course the emails keep coming in.</a:t>
            </a:r>
          </a:p>
          <a:p>
            <a:r>
              <a:rPr lang="en-US" sz="1200" b="0" i="0" u="none" strike="noStrike" kern="1200" baseline="0" dirty="0">
                <a:solidFill>
                  <a:schemeClr val="tx1"/>
                </a:solidFill>
                <a:latin typeface="+mn-lt"/>
                <a:ea typeface="+mn-ea"/>
                <a:cs typeface="+mn-cs"/>
              </a:rPr>
              <a:t> So you get an email from one of your people…”Boss I have a big problem…need your help.” But you’re not able to respond that moment. </a:t>
            </a:r>
          </a:p>
          <a:p>
            <a:r>
              <a:rPr lang="en-US" sz="1200" b="0" i="0" u="none" strike="noStrike" kern="1200" baseline="0" dirty="0">
                <a:solidFill>
                  <a:schemeClr val="tx1"/>
                </a:solidFill>
                <a:latin typeface="+mn-lt"/>
                <a:ea typeface="+mn-ea"/>
                <a:cs typeface="+mn-cs"/>
              </a:rPr>
              <a:t> Then, after the meeting or a few hours later you finally get into your emails and take time to respond to them. And what do you hear?</a:t>
            </a:r>
          </a:p>
          <a:p>
            <a:r>
              <a:rPr lang="en-US" sz="1200" b="0" i="0" u="none" strike="noStrike" kern="1200" baseline="0" dirty="0">
                <a:solidFill>
                  <a:schemeClr val="tx1"/>
                </a:solidFill>
                <a:latin typeface="+mn-lt"/>
                <a:ea typeface="+mn-ea"/>
                <a:cs typeface="+mn-cs"/>
              </a:rPr>
              <a:t> Get an email back from them... “Thanks, but I already took care of it and handled it myself.” </a:t>
            </a:r>
          </a:p>
          <a:p>
            <a:r>
              <a:rPr lang="en-US" sz="1200" b="1" i="0" u="none" strike="noStrike" kern="1200" baseline="0" dirty="0">
                <a:solidFill>
                  <a:schemeClr val="tx1"/>
                </a:solidFill>
                <a:latin typeface="+mn-lt"/>
                <a:ea typeface="+mn-ea"/>
                <a:cs typeface="+mn-cs"/>
              </a:rPr>
              <a:t> If this has happened to you, what’s the lesson here? You’re getting too involved in your people’s business and jumping in way to fast to fix problems that they are capable of fixing on their own! So, let them learn to do their jobs and coaching will empower them to do so and do it better!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Facilitation Tip </a:t>
            </a:r>
            <a:r>
              <a:rPr lang="en-US" sz="1200" b="0" i="0" u="none" strike="noStrike" kern="1200" baseline="0" dirty="0">
                <a:solidFill>
                  <a:schemeClr val="tx1"/>
                </a:solidFill>
                <a:latin typeface="+mn-lt"/>
                <a:ea typeface="+mn-ea"/>
                <a:cs typeface="+mn-cs"/>
              </a:rPr>
              <a:t>– Be humbly but firmly honest. </a:t>
            </a:r>
            <a:r>
              <a:rPr lang="en-US" sz="1200" b="0" i="1" u="none" strike="noStrike" kern="1200" baseline="0" dirty="0">
                <a:solidFill>
                  <a:schemeClr val="tx1"/>
                </a:solidFill>
                <a:latin typeface="+mn-lt"/>
                <a:ea typeface="+mn-ea"/>
                <a:cs typeface="+mn-cs"/>
              </a:rPr>
              <a:t>“I will negotiate…if you absolutely must keep the phone on, please put it on vibrate and turn off your ringer so it doesn’t disrupt others, but at least keep the laptop closed…</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If you’re going to sit here and work on your laptop, or if you are going to be called out of this training </a:t>
            </a:r>
            <a:r>
              <a:rPr lang="en-US" sz="1200" b="1" i="1" u="none" strike="noStrike" kern="1200" baseline="0" dirty="0">
                <a:solidFill>
                  <a:schemeClr val="tx1"/>
                </a:solidFill>
                <a:latin typeface="+mn-lt"/>
                <a:ea typeface="+mn-ea"/>
                <a:cs typeface="+mn-cs"/>
              </a:rPr>
              <a:t>CONSTANTLY</a:t>
            </a:r>
            <a:r>
              <a:rPr lang="en-US" sz="1200" b="0" i="1" u="none" strike="noStrike" kern="1200" baseline="0" dirty="0">
                <a:solidFill>
                  <a:schemeClr val="tx1"/>
                </a:solidFill>
                <a:latin typeface="+mn-lt"/>
                <a:ea typeface="+mn-ea"/>
                <a:cs typeface="+mn-cs"/>
              </a:rPr>
              <a:t> for client calls or meetings, then, at the next break let’s shake hands and part ways…Otherwise you’re doing yourself  and your peers a disservice. I'd rather you do this and then take the course another time when you can get full value.” </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NOTE</a:t>
            </a:r>
            <a:r>
              <a:rPr lang="en-US" sz="1200" b="0" i="1" u="none" strike="noStrike" kern="1200" baseline="0" dirty="0">
                <a:solidFill>
                  <a:schemeClr val="tx1"/>
                </a:solidFill>
                <a:latin typeface="+mn-lt"/>
                <a:ea typeface="+mn-ea"/>
                <a:cs typeface="+mn-cs"/>
              </a:rPr>
              <a:t>: AFTER EVERY BREAK</a:t>
            </a:r>
            <a:r>
              <a:rPr lang="en-US" sz="1200" b="0" i="0" u="none" strike="noStrike" kern="1200" baseline="0" dirty="0">
                <a:solidFill>
                  <a:schemeClr val="tx1"/>
                </a:solidFill>
                <a:latin typeface="+mn-lt"/>
                <a:ea typeface="+mn-ea"/>
                <a:cs typeface="+mn-cs"/>
              </a:rPr>
              <a:t>, stand in front of the room, and don’t start until every laptop is completely closed and eyes are on you. You can say, “Okay everyone, we’re going to get started in about two minutes. So go ahead and finish sending that last email so that we can get started.” Participants will actually help you by looking around the room and tell their peers to close their laptops. </a:t>
            </a:r>
          </a:p>
          <a:p>
            <a:endParaRPr lang="en-US" sz="1200" b="0" i="0" u="none" strike="noStrike" kern="1200" baseline="0" dirty="0">
              <a:solidFill>
                <a:schemeClr val="tx1"/>
              </a:solidFill>
              <a:latin typeface="+mn-lt"/>
              <a:ea typeface="+mn-ea"/>
              <a:cs typeface="+mn-cs"/>
            </a:endParaRPr>
          </a:p>
          <a:p>
            <a:pPr eaLnBrk="1" hangingPunct="1">
              <a:spcBef>
                <a:spcPct val="0"/>
              </a:spcBef>
            </a:pP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No Picture-taking</a:t>
            </a:r>
            <a:r>
              <a:rPr lang="en-US" sz="1200" b="0" i="0" u="none" strike="noStrike" kern="1200" baseline="0" dirty="0">
                <a:solidFill>
                  <a:schemeClr val="tx1"/>
                </a:solidFill>
                <a:latin typeface="+mn-lt"/>
                <a:ea typeface="+mn-ea"/>
                <a:cs typeface="+mn-cs"/>
              </a:rPr>
              <a:t>: </a:t>
            </a:r>
            <a:endParaRPr lang="en-US" dirty="0"/>
          </a:p>
          <a:p>
            <a:pPr eaLnBrk="1" hangingPunct="1">
              <a:spcBef>
                <a:spcPct val="0"/>
              </a:spcBef>
            </a:pPr>
            <a:r>
              <a:rPr lang="en-US" b="1" dirty="0"/>
              <a:t>OPTIONAL IF YOU SENSE IT WILL BE AN ISSUE: Please no picture taking</a:t>
            </a:r>
            <a:r>
              <a:rPr lang="en-US" dirty="0"/>
              <a:t>: As you know working for Microsoft, we are all extremely</a:t>
            </a:r>
            <a:r>
              <a:rPr lang="en-US" baseline="0" dirty="0"/>
              <a:t> sensitive to protecting our IP so </a:t>
            </a:r>
            <a:r>
              <a:rPr lang="en-US" dirty="0"/>
              <a:t>have to put this up to be compliant.  Personally, you can take a picture of me anytime, but MS wants to make sure the IP is protected, etc. </a:t>
            </a:r>
          </a:p>
          <a:p>
            <a:r>
              <a:rPr lang="en-US" sz="1200" b="0" i="0" u="none" strike="noStrike" kern="1200" baseline="0" dirty="0">
                <a:solidFill>
                  <a:schemeClr val="tx1"/>
                </a:solidFill>
                <a:latin typeface="+mn-lt"/>
                <a:ea typeface="+mn-ea"/>
                <a:cs typeface="+mn-cs"/>
              </a:rPr>
              <a:t>Microsoft has asked that I say this…please protect your organization’s IP, they have absolutely stressed to me that this is confidential information to your organization and it must be protected. I’ll make a deal – if you would like to for some reason, you can take a picture of me at the next break, but you can’t shoot anything during the course that could include any visuals in the background!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move on to a few other key points about our time together…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Facilitation Tip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Don’t underestimate the importance and power of this slide.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It’s your opportunity to set the ground rules and show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“You mean business.”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Be respectful, be funny…but be FIRM! </a:t>
            </a:r>
          </a:p>
          <a:p>
            <a:endParaRPr lang="en-US" b="1" dirty="0"/>
          </a:p>
          <a:p>
            <a:pPr eaLnBrk="1" hangingPunct="1">
              <a:spcBef>
                <a:spcPct val="0"/>
              </a:spcBef>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6AEB56D-A1F0-43CF-AB81-1AC4C3A5E5CC}" type="slidenum">
              <a:rPr lang="en-US" smtClean="0">
                <a:latin typeface="Arial" pitchFamily="34" charset="0"/>
              </a:rPr>
              <a:pPr>
                <a:defRPr/>
              </a:pPr>
              <a:t>24</a:t>
            </a:fld>
            <a:endParaRPr lang="en-US" dirty="0">
              <a:latin typeface="Arial" pitchFamily="34" charset="0"/>
            </a:endParaRPr>
          </a:p>
        </p:txBody>
      </p:sp>
    </p:spTree>
    <p:extLst>
      <p:ext uri="{BB962C8B-B14F-4D97-AF65-F5344CB8AC3E}">
        <p14:creationId xmlns:p14="http://schemas.microsoft.com/office/powerpoint/2010/main" val="719166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baseline="0" dirty="0"/>
              <a:t>CRITICAL!</a:t>
            </a:r>
          </a:p>
          <a:p>
            <a:endParaRPr lang="en-US" baseline="0" dirty="0"/>
          </a:p>
          <a:p>
            <a:r>
              <a:rPr lang="en-US" sz="1200" b="1" i="0" u="none" strike="noStrike" kern="1200" baseline="0" dirty="0">
                <a:solidFill>
                  <a:schemeClr val="tx1"/>
                </a:solidFill>
                <a:latin typeface="+mn-lt"/>
                <a:ea typeface="+mn-ea"/>
                <a:cs typeface="+mn-cs"/>
              </a:rPr>
              <a:t>Value Agreement (Evaluations) (PIVOT POINT):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o Most important, the value agreement. </a:t>
            </a:r>
            <a:r>
              <a:rPr lang="en-US" dirty="0"/>
              <a:t>I value</a:t>
            </a:r>
            <a:r>
              <a:rPr lang="en-US" baseline="0" dirty="0"/>
              <a:t> your time and time you took to be here. I know what it means to take two days out of the office. So, I realized this is a big commitment you are making and want to make sure it’s worth every second of your time. </a:t>
            </a:r>
          </a:p>
          <a:p>
            <a:r>
              <a:rPr lang="en-US" sz="1200" b="0" i="0" u="none" strike="noStrike" kern="1200" baseline="0" dirty="0">
                <a:solidFill>
                  <a:schemeClr val="tx1"/>
                </a:solidFill>
                <a:latin typeface="+mn-lt"/>
                <a:ea typeface="+mn-ea"/>
                <a:cs typeface="+mn-cs"/>
              </a:rPr>
              <a:t>What I truly want for you is to leave tomorrow feeling this is either </a:t>
            </a:r>
            <a:r>
              <a:rPr lang="en-US" sz="1200" b="1" i="0" u="none" strike="noStrike" kern="1200" baseline="0" dirty="0">
                <a:solidFill>
                  <a:schemeClr val="tx1"/>
                </a:solidFill>
                <a:latin typeface="+mn-lt"/>
                <a:ea typeface="+mn-ea"/>
                <a:cs typeface="+mn-cs"/>
              </a:rPr>
              <a:t>THE single best course </a:t>
            </a:r>
            <a:r>
              <a:rPr lang="en-US" sz="1200" b="0" i="0" u="none" strike="noStrike" kern="1200" baseline="0" dirty="0">
                <a:solidFill>
                  <a:schemeClr val="tx1"/>
                </a:solidFill>
                <a:latin typeface="+mn-lt"/>
                <a:ea typeface="+mn-ea"/>
                <a:cs typeface="+mn-cs"/>
              </a:rPr>
              <a:t>you ever attended or at least one of the top two of the best courses. (</a:t>
            </a:r>
            <a:r>
              <a:rPr lang="en-US" sz="1200" b="0" i="1" u="none" strike="noStrike" kern="1200" baseline="0" dirty="0">
                <a:solidFill>
                  <a:schemeClr val="tx1"/>
                </a:solidFill>
                <a:latin typeface="+mn-lt"/>
                <a:ea typeface="+mn-ea"/>
                <a:cs typeface="+mn-cs"/>
              </a:rPr>
              <a:t>Joking</a:t>
            </a:r>
            <a:r>
              <a:rPr lang="en-US" sz="1200" b="0" i="0" u="none" strike="noStrike" kern="1200" baseline="0" dirty="0">
                <a:solidFill>
                  <a:schemeClr val="tx1"/>
                </a:solidFill>
                <a:latin typeface="+mn-lt"/>
                <a:ea typeface="+mn-ea"/>
                <a:cs typeface="+mn-cs"/>
              </a:rPr>
              <a:t>: I can live with this being your second favorite course.) I sincerely want this to be the BEST, most VALUED training experience you’ve ever had.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That means that tomorrow when you complete the evaluation, I want you to give this course a </a:t>
            </a:r>
            <a:r>
              <a:rPr lang="en-US" sz="1200" b="1" i="0" u="none" strike="noStrike" kern="1200" baseline="0" dirty="0">
                <a:solidFill>
                  <a:schemeClr val="tx1"/>
                </a:solidFill>
                <a:latin typeface="+mn-lt"/>
                <a:ea typeface="+mn-ea"/>
                <a:cs typeface="+mn-cs"/>
              </a:rPr>
              <a:t>perfect score, a 5 on every rating </a:t>
            </a:r>
            <a:r>
              <a:rPr lang="en-US" sz="1200" b="0" i="0" u="none" strike="noStrike" kern="1200" baseline="0" dirty="0">
                <a:solidFill>
                  <a:schemeClr val="tx1"/>
                </a:solidFill>
                <a:latin typeface="+mn-lt"/>
                <a:ea typeface="+mn-ea"/>
                <a:cs typeface="+mn-cs"/>
              </a:rPr>
              <a:t>– but I don’t mean give “me” all fives…I mean give the </a:t>
            </a:r>
            <a:r>
              <a:rPr lang="en-US" sz="1200" b="1" i="0" u="none" strike="noStrike" kern="1200" baseline="0" dirty="0">
                <a:solidFill>
                  <a:schemeClr val="tx1"/>
                </a:solidFill>
                <a:latin typeface="+mn-lt"/>
                <a:ea typeface="+mn-ea"/>
                <a:cs typeface="+mn-cs"/>
              </a:rPr>
              <a:t>COURSE</a:t>
            </a:r>
            <a:r>
              <a:rPr lang="en-US" sz="1200" b="0" i="0" u="none" strike="noStrike" kern="1200" baseline="0" dirty="0">
                <a:solidFill>
                  <a:schemeClr val="tx1"/>
                </a:solidFill>
                <a:latin typeface="+mn-lt"/>
                <a:ea typeface="+mn-ea"/>
                <a:cs typeface="+mn-cs"/>
              </a:rPr>
              <a:t> all fives.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To accomplish that, here’s my commitment: </a:t>
            </a:r>
            <a:r>
              <a:rPr lang="en-US" sz="1200" b="1" i="1" u="none" strike="noStrike" kern="1200" baseline="0" dirty="0">
                <a:solidFill>
                  <a:schemeClr val="tx1"/>
                </a:solidFill>
                <a:latin typeface="+mn-lt"/>
                <a:ea typeface="+mn-ea"/>
                <a:cs typeface="+mn-cs"/>
              </a:rPr>
              <a:t>If at any point during the next two days, you feel you can’t give this course a perfect score, PLEASE pull me aside at the break and let me know what I need to do so that I can course-correct.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I want for you is to ensure </a:t>
            </a:r>
            <a:r>
              <a:rPr lang="en-US" sz="1200" b="1" i="1" u="none" strike="noStrike" kern="1200" baseline="0" dirty="0">
                <a:solidFill>
                  <a:schemeClr val="tx1"/>
                </a:solidFill>
                <a:latin typeface="+mn-lt"/>
                <a:ea typeface="+mn-ea"/>
                <a:cs typeface="+mn-cs"/>
              </a:rPr>
              <a:t>You get what you need to make this one of your most valuable career experiences. </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GET AGREEMENT: So, can everyone commit to this agreement?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So, regarding the evaluations, how do you all feel about making this commitment? Can everyone commit to this? Thanks.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Confirming participant buy-in and understanding is CRITICAL. </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NOTE: </a:t>
            </a:r>
          </a:p>
          <a:p>
            <a:r>
              <a:rPr lang="en-US" sz="1200" b="1" i="1" u="none" strike="noStrike" kern="1200" baseline="0" dirty="0">
                <a:solidFill>
                  <a:schemeClr val="tx1"/>
                </a:solidFill>
                <a:latin typeface="+mn-lt"/>
                <a:ea typeface="+mn-ea"/>
                <a:cs typeface="+mn-cs"/>
              </a:rPr>
              <a:t>Throughout the program, use the following open-ended questions,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appropriate, to take the group’s pulse, elicit feedback, uncover objections,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and confirm you’ve delivered your message effectively.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Do this often and do it well!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“What questions do you have?”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 you feel about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does this sound to you?”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well will this work for you?” </a:t>
            </a:r>
          </a:p>
          <a:p>
            <a:endParaRPr lang="en-US" sz="1200" b="1"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25</a:t>
            </a:fld>
            <a:endParaRPr lang="en-US" dirty="0"/>
          </a:p>
        </p:txBody>
      </p:sp>
    </p:spTree>
    <p:extLst>
      <p:ext uri="{BB962C8B-B14F-4D97-AF65-F5344CB8AC3E}">
        <p14:creationId xmlns:p14="http://schemas.microsoft.com/office/powerpoint/2010/main" val="851574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baseline="0" dirty="0"/>
              <a:t>CRITICAL!</a:t>
            </a:r>
          </a:p>
          <a:p>
            <a:endParaRPr lang="en-US" baseline="0" dirty="0"/>
          </a:p>
          <a:p>
            <a:r>
              <a:rPr lang="en-US" sz="1200" b="1" i="0" u="none" strike="noStrike" kern="1200" baseline="0" dirty="0">
                <a:solidFill>
                  <a:schemeClr val="tx1"/>
                </a:solidFill>
                <a:latin typeface="+mn-lt"/>
                <a:ea typeface="+mn-ea"/>
                <a:cs typeface="+mn-cs"/>
              </a:rPr>
              <a:t>Value Agreement (Evaluations) (PIVOT POINT):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o Most important, the value agreement. </a:t>
            </a:r>
            <a:r>
              <a:rPr lang="en-US" dirty="0"/>
              <a:t>I value</a:t>
            </a:r>
            <a:r>
              <a:rPr lang="en-US" baseline="0" dirty="0"/>
              <a:t> your time and time you took to be here. I know what it means to take two days out of the office. So, I realized this is a big commitment you are making and want to make sure it’s worth every second of your time. </a:t>
            </a:r>
          </a:p>
          <a:p>
            <a:r>
              <a:rPr lang="en-US" sz="1200" b="0" i="0" u="none" strike="noStrike" kern="1200" baseline="0" dirty="0">
                <a:solidFill>
                  <a:schemeClr val="tx1"/>
                </a:solidFill>
                <a:latin typeface="+mn-lt"/>
                <a:ea typeface="+mn-ea"/>
                <a:cs typeface="+mn-cs"/>
              </a:rPr>
              <a:t>What I truly want for you is to leave tomorrow feeling this is either </a:t>
            </a:r>
            <a:r>
              <a:rPr lang="en-US" sz="1200" b="1" i="0" u="none" strike="noStrike" kern="1200" baseline="0" dirty="0">
                <a:solidFill>
                  <a:schemeClr val="tx1"/>
                </a:solidFill>
                <a:latin typeface="+mn-lt"/>
                <a:ea typeface="+mn-ea"/>
                <a:cs typeface="+mn-cs"/>
              </a:rPr>
              <a:t>THE single best course </a:t>
            </a:r>
            <a:r>
              <a:rPr lang="en-US" sz="1200" b="0" i="0" u="none" strike="noStrike" kern="1200" baseline="0" dirty="0">
                <a:solidFill>
                  <a:schemeClr val="tx1"/>
                </a:solidFill>
                <a:latin typeface="+mn-lt"/>
                <a:ea typeface="+mn-ea"/>
                <a:cs typeface="+mn-cs"/>
              </a:rPr>
              <a:t>you ever attended or at least one of the top two of the best courses. (</a:t>
            </a:r>
            <a:r>
              <a:rPr lang="en-US" sz="1200" b="0" i="1" u="none" strike="noStrike" kern="1200" baseline="0" dirty="0">
                <a:solidFill>
                  <a:schemeClr val="tx1"/>
                </a:solidFill>
                <a:latin typeface="+mn-lt"/>
                <a:ea typeface="+mn-ea"/>
                <a:cs typeface="+mn-cs"/>
              </a:rPr>
              <a:t>Joking</a:t>
            </a:r>
            <a:r>
              <a:rPr lang="en-US" sz="1200" b="0" i="0" u="none" strike="noStrike" kern="1200" baseline="0" dirty="0">
                <a:solidFill>
                  <a:schemeClr val="tx1"/>
                </a:solidFill>
                <a:latin typeface="+mn-lt"/>
                <a:ea typeface="+mn-ea"/>
                <a:cs typeface="+mn-cs"/>
              </a:rPr>
              <a:t>: I can live with this being your second favorite course.) I sincerely want this to be the BEST, most VALUED training experience you’ve ever had.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That means that tomorrow when you complete the evaluation, I want you to give this course a </a:t>
            </a:r>
            <a:r>
              <a:rPr lang="en-US" sz="1200" b="1" i="0" u="none" strike="noStrike" kern="1200" baseline="0" dirty="0">
                <a:solidFill>
                  <a:schemeClr val="tx1"/>
                </a:solidFill>
                <a:latin typeface="+mn-lt"/>
                <a:ea typeface="+mn-ea"/>
                <a:cs typeface="+mn-cs"/>
              </a:rPr>
              <a:t>perfect score, a 5 on every rating </a:t>
            </a:r>
            <a:r>
              <a:rPr lang="en-US" sz="1200" b="0" i="0" u="none" strike="noStrike" kern="1200" baseline="0" dirty="0">
                <a:solidFill>
                  <a:schemeClr val="tx1"/>
                </a:solidFill>
                <a:latin typeface="+mn-lt"/>
                <a:ea typeface="+mn-ea"/>
                <a:cs typeface="+mn-cs"/>
              </a:rPr>
              <a:t>– but I don’t mean give “me” all fives…I mean give the </a:t>
            </a:r>
            <a:r>
              <a:rPr lang="en-US" sz="1200" b="1" i="0" u="none" strike="noStrike" kern="1200" baseline="0" dirty="0">
                <a:solidFill>
                  <a:schemeClr val="tx1"/>
                </a:solidFill>
                <a:latin typeface="+mn-lt"/>
                <a:ea typeface="+mn-ea"/>
                <a:cs typeface="+mn-cs"/>
              </a:rPr>
              <a:t>COURSE</a:t>
            </a:r>
            <a:r>
              <a:rPr lang="en-US" sz="1200" b="0" i="0" u="none" strike="noStrike" kern="1200" baseline="0" dirty="0">
                <a:solidFill>
                  <a:schemeClr val="tx1"/>
                </a:solidFill>
                <a:latin typeface="+mn-lt"/>
                <a:ea typeface="+mn-ea"/>
                <a:cs typeface="+mn-cs"/>
              </a:rPr>
              <a:t> all fives.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To accomplish that, here’s my commitment: </a:t>
            </a:r>
            <a:r>
              <a:rPr lang="en-US" sz="1200" b="1" i="1" u="none" strike="noStrike" kern="1200" baseline="0" dirty="0">
                <a:solidFill>
                  <a:schemeClr val="tx1"/>
                </a:solidFill>
                <a:latin typeface="+mn-lt"/>
                <a:ea typeface="+mn-ea"/>
                <a:cs typeface="+mn-cs"/>
              </a:rPr>
              <a:t>If at any point during the next two days, you feel you can’t give this course a perfect score, PLEASE pull me aside at the break and let me know what I need to do so that I can course-correct.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I want for you is to ensure </a:t>
            </a:r>
            <a:r>
              <a:rPr lang="en-US" sz="1200" b="1" i="1" u="none" strike="noStrike" kern="1200" baseline="0" dirty="0">
                <a:solidFill>
                  <a:schemeClr val="tx1"/>
                </a:solidFill>
                <a:latin typeface="+mn-lt"/>
                <a:ea typeface="+mn-ea"/>
                <a:cs typeface="+mn-cs"/>
              </a:rPr>
              <a:t>You get what you need to make this one of your most valuable career experiences. </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GET AGREEMENT: So, can everyone commit to this agreement?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So, regarding the evaluations, how do you all feel about making this commitment? Can everyone commit to this? Thanks.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Confirming participant buy-in and understanding is CRITICAL. </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NOTE: </a:t>
            </a:r>
          </a:p>
          <a:p>
            <a:r>
              <a:rPr lang="en-US" sz="1200" b="1" i="1" u="none" strike="noStrike" kern="1200" baseline="0" dirty="0">
                <a:solidFill>
                  <a:schemeClr val="tx1"/>
                </a:solidFill>
                <a:latin typeface="+mn-lt"/>
                <a:ea typeface="+mn-ea"/>
                <a:cs typeface="+mn-cs"/>
              </a:rPr>
              <a:t>Throughout the program, use the following open-ended questions,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appropriate, to take the group’s pulse, elicit feedback, uncover objections,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and confirm you’ve delivered your message effectively.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Do this often and do it well!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“What questions do you have?”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 you feel about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does this sound to you?”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well will this work for you?” </a:t>
            </a:r>
          </a:p>
          <a:p>
            <a:endParaRPr lang="en-US" sz="1200" b="1"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26</a:t>
            </a:fld>
            <a:endParaRPr lang="en-US" dirty="0"/>
          </a:p>
        </p:txBody>
      </p:sp>
    </p:spTree>
    <p:extLst>
      <p:ext uri="{BB962C8B-B14F-4D97-AF65-F5344CB8AC3E}">
        <p14:creationId xmlns:p14="http://schemas.microsoft.com/office/powerpoint/2010/main" val="851574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baseline="0" dirty="0"/>
              <a:t>CRITICAL!</a:t>
            </a:r>
          </a:p>
          <a:p>
            <a:endParaRPr lang="en-US" baseline="0" dirty="0"/>
          </a:p>
          <a:p>
            <a:r>
              <a:rPr lang="en-US" sz="1200" b="1" i="0" u="none" strike="noStrike" kern="1200" baseline="0" dirty="0">
                <a:solidFill>
                  <a:schemeClr val="tx1"/>
                </a:solidFill>
                <a:latin typeface="+mn-lt"/>
                <a:ea typeface="+mn-ea"/>
                <a:cs typeface="+mn-cs"/>
              </a:rPr>
              <a:t>Value Agreement (Evaluations) (PIVOT POINT):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o Most important, the value agreement. </a:t>
            </a:r>
            <a:r>
              <a:rPr lang="en-US" dirty="0"/>
              <a:t>I value</a:t>
            </a:r>
            <a:r>
              <a:rPr lang="en-US" baseline="0" dirty="0"/>
              <a:t> your time and time you took to be here. I know what it means to take two days out of the office. So, I realized this is a big commitment you are making and want to make sure it’s worth every second of your time. </a:t>
            </a:r>
          </a:p>
          <a:p>
            <a:r>
              <a:rPr lang="en-US" sz="1200" b="0" i="0" u="none" strike="noStrike" kern="1200" baseline="0" dirty="0">
                <a:solidFill>
                  <a:schemeClr val="tx1"/>
                </a:solidFill>
                <a:latin typeface="+mn-lt"/>
                <a:ea typeface="+mn-ea"/>
                <a:cs typeface="+mn-cs"/>
              </a:rPr>
              <a:t>What I truly want for you is to leave tomorrow feeling this is either </a:t>
            </a:r>
            <a:r>
              <a:rPr lang="en-US" sz="1200" b="1" i="0" u="none" strike="noStrike" kern="1200" baseline="0" dirty="0">
                <a:solidFill>
                  <a:schemeClr val="tx1"/>
                </a:solidFill>
                <a:latin typeface="+mn-lt"/>
                <a:ea typeface="+mn-ea"/>
                <a:cs typeface="+mn-cs"/>
              </a:rPr>
              <a:t>THE single best course </a:t>
            </a:r>
            <a:r>
              <a:rPr lang="en-US" sz="1200" b="0" i="0" u="none" strike="noStrike" kern="1200" baseline="0" dirty="0">
                <a:solidFill>
                  <a:schemeClr val="tx1"/>
                </a:solidFill>
                <a:latin typeface="+mn-lt"/>
                <a:ea typeface="+mn-ea"/>
                <a:cs typeface="+mn-cs"/>
              </a:rPr>
              <a:t>you ever attended or at least one of the top two of the best courses. (</a:t>
            </a:r>
            <a:r>
              <a:rPr lang="en-US" sz="1200" b="0" i="1" u="none" strike="noStrike" kern="1200" baseline="0" dirty="0">
                <a:solidFill>
                  <a:schemeClr val="tx1"/>
                </a:solidFill>
                <a:latin typeface="+mn-lt"/>
                <a:ea typeface="+mn-ea"/>
                <a:cs typeface="+mn-cs"/>
              </a:rPr>
              <a:t>Joking</a:t>
            </a:r>
            <a:r>
              <a:rPr lang="en-US" sz="1200" b="0" i="0" u="none" strike="noStrike" kern="1200" baseline="0" dirty="0">
                <a:solidFill>
                  <a:schemeClr val="tx1"/>
                </a:solidFill>
                <a:latin typeface="+mn-lt"/>
                <a:ea typeface="+mn-ea"/>
                <a:cs typeface="+mn-cs"/>
              </a:rPr>
              <a:t>: I can live with this being your second favorite course.) I sincerely want this to be the BEST, most VALUED training experience you’ve ever had.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That means that tomorrow when you complete the evaluation, I want you to give this course a </a:t>
            </a:r>
            <a:r>
              <a:rPr lang="en-US" sz="1200" b="1" i="0" u="none" strike="noStrike" kern="1200" baseline="0" dirty="0">
                <a:solidFill>
                  <a:schemeClr val="tx1"/>
                </a:solidFill>
                <a:latin typeface="+mn-lt"/>
                <a:ea typeface="+mn-ea"/>
                <a:cs typeface="+mn-cs"/>
              </a:rPr>
              <a:t>perfect score, a 5 on every rating </a:t>
            </a:r>
            <a:r>
              <a:rPr lang="en-US" sz="1200" b="0" i="0" u="none" strike="noStrike" kern="1200" baseline="0" dirty="0">
                <a:solidFill>
                  <a:schemeClr val="tx1"/>
                </a:solidFill>
                <a:latin typeface="+mn-lt"/>
                <a:ea typeface="+mn-ea"/>
                <a:cs typeface="+mn-cs"/>
              </a:rPr>
              <a:t>– but I don’t mean give “me” all fives…I mean give the </a:t>
            </a:r>
            <a:r>
              <a:rPr lang="en-US" sz="1200" b="1" i="0" u="none" strike="noStrike" kern="1200" baseline="0" dirty="0">
                <a:solidFill>
                  <a:schemeClr val="tx1"/>
                </a:solidFill>
                <a:latin typeface="+mn-lt"/>
                <a:ea typeface="+mn-ea"/>
                <a:cs typeface="+mn-cs"/>
              </a:rPr>
              <a:t>COURSE</a:t>
            </a:r>
            <a:r>
              <a:rPr lang="en-US" sz="1200" b="0" i="0" u="none" strike="noStrike" kern="1200" baseline="0" dirty="0">
                <a:solidFill>
                  <a:schemeClr val="tx1"/>
                </a:solidFill>
                <a:latin typeface="+mn-lt"/>
                <a:ea typeface="+mn-ea"/>
                <a:cs typeface="+mn-cs"/>
              </a:rPr>
              <a:t> all fives.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To accomplish that, here’s my commitment: </a:t>
            </a:r>
            <a:r>
              <a:rPr lang="en-US" sz="1200" b="1" i="1" u="none" strike="noStrike" kern="1200" baseline="0" dirty="0">
                <a:solidFill>
                  <a:schemeClr val="tx1"/>
                </a:solidFill>
                <a:latin typeface="+mn-lt"/>
                <a:ea typeface="+mn-ea"/>
                <a:cs typeface="+mn-cs"/>
              </a:rPr>
              <a:t>If at any point during the next two days, you feel you can’t give this course a perfect score, PLEASE pull me aside at the break and let me know what I need to do so that I can course-correct.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I want for you is to ensure </a:t>
            </a:r>
            <a:r>
              <a:rPr lang="en-US" sz="1200" b="1" i="1" u="none" strike="noStrike" kern="1200" baseline="0" dirty="0">
                <a:solidFill>
                  <a:schemeClr val="tx1"/>
                </a:solidFill>
                <a:latin typeface="+mn-lt"/>
                <a:ea typeface="+mn-ea"/>
                <a:cs typeface="+mn-cs"/>
              </a:rPr>
              <a:t>You get what you need to make this one of your most valuable career experiences. </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GET AGREEMENT: So, can everyone commit to this agreement?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So, regarding the evaluations, how do you all feel about making this commitment? Can everyone commit to this? Thanks.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Confirming participant buy-in and understanding is CRITICAL. </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NOTE: </a:t>
            </a:r>
          </a:p>
          <a:p>
            <a:r>
              <a:rPr lang="en-US" sz="1200" b="1" i="1" u="none" strike="noStrike" kern="1200" baseline="0" dirty="0">
                <a:solidFill>
                  <a:schemeClr val="tx1"/>
                </a:solidFill>
                <a:latin typeface="+mn-lt"/>
                <a:ea typeface="+mn-ea"/>
                <a:cs typeface="+mn-cs"/>
              </a:rPr>
              <a:t>Throughout the program, use the following open-ended questions,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appropriate, to take the group’s pulse, elicit feedback, uncover objections,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and confirm you’ve delivered your message effectively.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Do this often and do it well!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“What questions do you have?”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 you feel about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does this sound to you?”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well will this work for you?” </a:t>
            </a:r>
          </a:p>
          <a:p>
            <a:endParaRPr lang="en-US" sz="1200" b="1"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27</a:t>
            </a:fld>
            <a:endParaRPr lang="en-US" dirty="0"/>
          </a:p>
        </p:txBody>
      </p:sp>
    </p:spTree>
    <p:extLst>
      <p:ext uri="{BB962C8B-B14F-4D97-AF65-F5344CB8AC3E}">
        <p14:creationId xmlns:p14="http://schemas.microsoft.com/office/powerpoint/2010/main" val="851574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CHANGED 3 4 15</a:t>
            </a:r>
          </a:p>
          <a:p>
            <a:r>
              <a:rPr lang="en-US" sz="1200" b="1" i="1" u="none" strike="noStrike" kern="1200" baseline="0" dirty="0">
                <a:solidFill>
                  <a:schemeClr val="tx1"/>
                </a:solidFill>
                <a:latin typeface="+mn-lt"/>
                <a:ea typeface="+mn-ea"/>
                <a:cs typeface="+mn-cs"/>
              </a:rPr>
              <a:t> </a:t>
            </a:r>
          </a:p>
          <a:p>
            <a:r>
              <a:rPr lang="en-US" sz="1200" b="1" i="1" u="none" strike="noStrike" kern="1200" baseline="0" dirty="0">
                <a:solidFill>
                  <a:schemeClr val="tx1"/>
                </a:solidFill>
                <a:latin typeface="+mn-lt"/>
                <a:ea typeface="+mn-ea"/>
                <a:cs typeface="+mn-cs"/>
              </a:rPr>
              <a:t>Time: </a:t>
            </a:r>
            <a:r>
              <a:rPr lang="en-US" sz="1200" b="0" i="1" u="none" strike="noStrike" kern="1200" baseline="0" dirty="0">
                <a:solidFill>
                  <a:schemeClr val="tx1"/>
                </a:solidFill>
                <a:latin typeface="+mn-lt"/>
                <a:ea typeface="+mn-ea"/>
                <a:cs typeface="+mn-cs"/>
              </a:rPr>
              <a:t>2 minutes to review; 3 minutes to debrief each response (see additional parameters below)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Elapsed Time: </a:t>
            </a:r>
            <a:r>
              <a:rPr lang="en-US" sz="1200" b="0" i="1" u="none" strike="noStrike" kern="1200" baseline="0" dirty="0">
                <a:solidFill>
                  <a:schemeClr val="tx1"/>
                </a:solidFill>
                <a:latin typeface="+mn-lt"/>
                <a:ea typeface="+mn-ea"/>
                <a:cs typeface="+mn-cs"/>
              </a:rPr>
              <a:t>15 minutes into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 </a:t>
            </a:r>
            <a:r>
              <a:rPr lang="en-US" sz="1200" b="0" i="1" u="none" strike="noStrike" kern="1200" baseline="0" dirty="0">
                <a:solidFill>
                  <a:schemeClr val="tx1"/>
                </a:solidFill>
                <a:latin typeface="+mn-lt"/>
                <a:ea typeface="+mn-ea"/>
                <a:cs typeface="+mn-cs"/>
              </a:rPr>
              <a:t>Create buy-in; understand individual goals so you can exceed expectations </a:t>
            </a:r>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why are you here? What do you hope to get from this course and our time together?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Take 3 minutes to write down your responses to the following questions then, we’ll debrief around room: </a:t>
            </a:r>
          </a:p>
          <a:p>
            <a:r>
              <a:rPr lang="en-US" sz="1200" b="0" i="0" u="none" strike="noStrike" kern="1200" baseline="0" dirty="0">
                <a:solidFill>
                  <a:schemeClr val="tx1"/>
                </a:solidFill>
                <a:latin typeface="+mn-lt"/>
                <a:ea typeface="+mn-ea"/>
                <a:cs typeface="+mn-cs"/>
              </a:rPr>
              <a:t>First, a little about your role.</a:t>
            </a:r>
          </a:p>
          <a:p>
            <a:r>
              <a:rPr lang="en-US" sz="1200" b="0" i="0" u="none" strike="noStrike" kern="1200" baseline="0" dirty="0">
                <a:solidFill>
                  <a:schemeClr val="tx1"/>
                </a:solidFill>
                <a:latin typeface="+mn-lt"/>
                <a:ea typeface="+mn-ea"/>
                <a:cs typeface="+mn-cs"/>
              </a:rPr>
              <a:t>Then, your </a:t>
            </a:r>
            <a:r>
              <a:rPr lang="en-US" sz="1200" b="1" i="0" u="none" strike="noStrike" kern="1200" baseline="0" dirty="0">
                <a:solidFill>
                  <a:schemeClr val="tx1"/>
                </a:solidFill>
                <a:latin typeface="+mn-lt"/>
                <a:ea typeface="+mn-ea"/>
                <a:cs typeface="+mn-cs"/>
              </a:rPr>
              <a:t>Top Goal / expectation </a:t>
            </a:r>
            <a:r>
              <a:rPr lang="en-US" sz="1200" b="0" i="0" u="none" strike="noStrike" kern="1200" baseline="0" dirty="0">
                <a:solidFill>
                  <a:schemeClr val="tx1"/>
                </a:solidFill>
                <a:latin typeface="+mn-lt"/>
                <a:ea typeface="+mn-ea"/>
                <a:cs typeface="+mn-cs"/>
              </a:rPr>
              <a:t>of this program </a:t>
            </a:r>
          </a:p>
          <a:p>
            <a:r>
              <a:rPr lang="en-US" sz="1200" b="0" i="0" u="none" strike="noStrike" kern="1200" baseline="0" dirty="0">
                <a:solidFill>
                  <a:schemeClr val="tx1"/>
                </a:solidFill>
                <a:latin typeface="+mn-lt"/>
                <a:ea typeface="+mn-ea"/>
                <a:cs typeface="+mn-cs"/>
              </a:rPr>
              <a:t> As you identify that, let your driving force be the </a:t>
            </a:r>
            <a:r>
              <a:rPr lang="en-US" sz="1200" b="1" i="0" u="none" strike="noStrike" kern="1200" baseline="0" dirty="0">
                <a:solidFill>
                  <a:schemeClr val="tx1"/>
                </a:solidFill>
                <a:latin typeface="+mn-lt"/>
                <a:ea typeface="+mn-ea"/>
                <a:cs typeface="+mn-cs"/>
              </a:rPr>
              <a:t>ONE largest challenge </a:t>
            </a:r>
            <a:r>
              <a:rPr lang="en-US" sz="1200" b="0" i="0" u="none" strike="noStrike" kern="1200" baseline="0" dirty="0">
                <a:solidFill>
                  <a:schemeClr val="tx1"/>
                </a:solidFill>
                <a:latin typeface="+mn-lt"/>
                <a:ea typeface="+mn-ea"/>
                <a:cs typeface="+mn-cs"/>
              </a:rPr>
              <a:t>you face as a manager…it should be something that, if changed, your life / success as a manager would greatly improve.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Formal coaching training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Currently coaching?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are you a </a:t>
            </a:r>
            <a:r>
              <a:rPr lang="en-US" sz="1200" b="1" i="0" u="none" strike="noStrike" kern="1200" baseline="0" dirty="0">
                <a:solidFill>
                  <a:schemeClr val="tx1"/>
                </a:solidFill>
                <a:latin typeface="+mn-lt"/>
                <a:ea typeface="+mn-ea"/>
                <a:cs typeface="+mn-cs"/>
              </a:rPr>
              <a:t>manager?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NOTE KEY COACHING WORDS</a:t>
            </a:r>
            <a:r>
              <a:rPr lang="en-US" sz="1200" b="0" i="0" u="none" strike="noStrike" kern="1200" baseline="0" dirty="0">
                <a:solidFill>
                  <a:schemeClr val="tx1"/>
                </a:solidFill>
                <a:latin typeface="+mn-lt"/>
                <a:ea typeface="+mn-ea"/>
                <a:cs typeface="+mn-cs"/>
              </a:rPr>
              <a:t>…write down their responses to </a:t>
            </a:r>
            <a:r>
              <a:rPr lang="en-US" sz="1200" b="1" i="0" u="none" strike="noStrike" kern="1200" baseline="0" dirty="0">
                <a:solidFill>
                  <a:schemeClr val="tx1"/>
                </a:solidFill>
                <a:latin typeface="+mn-lt"/>
                <a:ea typeface="+mn-ea"/>
                <a:cs typeface="+mn-cs"/>
              </a:rPr>
              <a:t>#2 and #3 ONLY. </a:t>
            </a:r>
            <a:r>
              <a:rPr lang="en-US" sz="1200" b="0" i="0" u="none" strike="noStrike" kern="1200" baseline="0" dirty="0">
                <a:solidFill>
                  <a:schemeClr val="tx1"/>
                </a:solidFill>
                <a:latin typeface="+mn-lt"/>
                <a:ea typeface="+mn-ea"/>
                <a:cs typeface="+mn-cs"/>
              </a:rPr>
              <a:t>FOR NUMBER 5 ONLY write down, coaching action-words they use like “</a:t>
            </a:r>
            <a:r>
              <a:rPr lang="en-US" sz="1200" b="0" i="1" u="none" strike="noStrike" kern="1200" baseline="0" dirty="0">
                <a:solidFill>
                  <a:schemeClr val="tx1"/>
                </a:solidFill>
                <a:latin typeface="+mn-lt"/>
                <a:ea typeface="+mn-ea"/>
                <a:cs typeface="+mn-cs"/>
              </a:rPr>
              <a:t>empower,” “impact,” “inspire.” </a:t>
            </a:r>
            <a:r>
              <a:rPr lang="en-US" sz="1200" b="0" i="0" u="none" strike="noStrike" kern="1200" baseline="0" dirty="0">
                <a:solidFill>
                  <a:schemeClr val="tx1"/>
                </a:solidFill>
                <a:latin typeface="+mn-lt"/>
                <a:ea typeface="+mn-ea"/>
                <a:cs typeface="+mn-cs"/>
              </a:rPr>
              <a:t>You will use these words to conclude the slide.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YOU MUST MANAGE TIME…and IDENTIFY GOALS. </a:t>
            </a:r>
            <a:r>
              <a:rPr lang="en-US" sz="1200" b="0" i="0" u="none" strike="noStrike" kern="1200" baseline="0" dirty="0">
                <a:solidFill>
                  <a:schemeClr val="tx1"/>
                </a:solidFill>
                <a:latin typeface="+mn-lt"/>
                <a:ea typeface="+mn-ea"/>
                <a:cs typeface="+mn-cs"/>
              </a:rPr>
              <a:t>Joke that bonus of this program is to also focus on net/net communication. </a:t>
            </a:r>
            <a:r>
              <a:rPr lang="en-US" sz="1200" b="1" i="0" u="none" strike="noStrike" kern="1200" baseline="0" dirty="0">
                <a:solidFill>
                  <a:schemeClr val="tx1"/>
                </a:solidFill>
                <a:latin typeface="+mn-lt"/>
                <a:ea typeface="+mn-ea"/>
                <a:cs typeface="+mn-cs"/>
              </a:rPr>
              <a:t>Emphasize that they have 2 min. max to tell their goal/story. </a:t>
            </a:r>
            <a:r>
              <a:rPr lang="en-US" sz="1200" b="0" i="0" u="none" strike="noStrike" kern="1200" baseline="0" dirty="0">
                <a:solidFill>
                  <a:schemeClr val="tx1"/>
                </a:solidFill>
                <a:latin typeface="+mn-lt"/>
                <a:ea typeface="+mn-ea"/>
                <a:cs typeface="+mn-cs"/>
              </a:rPr>
              <a:t>You will cut off ramblers…promise to do it, then stick to it or this exercise will spiral out of control and become a time drain. On the  flip side, you need to understand specific needs so “peel the onion” and ask questions so they crisply synthesize their thoughts. You will need to question/comment/help them do this! </a:t>
            </a: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Depending upon number of people, time on debrief can vary greatly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Example: 8 people x 3 min, each person talks = 24 min; 16 x 3 min/ ea. = 42 min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Benchmark: recently had 14 people in room and took 40 min – THIS IS TOO LONG!! You want to conclude this as quickly as possible.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Facilitate and manage this time diligently!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MAKE THIS GOAL COUNT!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O Say to Audience: Think about it. </a:t>
            </a:r>
            <a:r>
              <a:rPr lang="en-US" sz="1200" b="1" i="1" u="none" strike="noStrike" kern="1200" baseline="0" dirty="0">
                <a:solidFill>
                  <a:schemeClr val="tx1"/>
                </a:solidFill>
                <a:latin typeface="+mn-lt"/>
                <a:ea typeface="+mn-ea"/>
                <a:cs typeface="+mn-cs"/>
              </a:rPr>
              <a:t>How many opportunities do you have </a:t>
            </a:r>
            <a:r>
              <a:rPr lang="en-US" sz="1200" b="0" i="1" u="none" strike="noStrike" kern="1200" baseline="0" dirty="0">
                <a:solidFill>
                  <a:schemeClr val="tx1"/>
                </a:solidFill>
                <a:latin typeface="+mn-lt"/>
                <a:ea typeface="+mn-ea"/>
                <a:cs typeface="+mn-cs"/>
              </a:rPr>
              <a:t>to sit with your peers for two days , away from the daily grind and away from your office, and actually reflect on how effectively you’re managing, leading and coaching?  To look in the mirror and  assess where you are now as a leader and where you really want to be, as well as what you need to get there? Probably doesn’t happen that often. Why? Because we’re always in a state of reaction. </a:t>
            </a:r>
            <a:r>
              <a:rPr lang="en-US" sz="1200" b="1" i="1" u="none" strike="noStrike" kern="1200" baseline="0" dirty="0">
                <a:solidFill>
                  <a:schemeClr val="tx1"/>
                </a:solidFill>
                <a:latin typeface="+mn-lt"/>
                <a:ea typeface="+mn-ea"/>
                <a:cs typeface="+mn-cs"/>
              </a:rPr>
              <a:t>What</a:t>
            </a:r>
            <a:r>
              <a:rPr lang="en-US" sz="1200" b="0" i="1" u="none" strike="noStrike" kern="1200" baseline="0" dirty="0">
                <a:solidFill>
                  <a:schemeClr val="tx1"/>
                </a:solidFill>
                <a:latin typeface="+mn-lt"/>
                <a:ea typeface="+mn-ea"/>
                <a:cs typeface="+mn-cs"/>
              </a:rPr>
              <a:t> </a:t>
            </a:r>
            <a:r>
              <a:rPr lang="en-US" b="1" i="1" dirty="0"/>
              <a:t>I want for you to take full advantage of this opportunity and really leverage this time you have to reflect on you and your path of development as a manager and as a coach.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I want for you to take full advantage of this opportunity and really leverage time you have to </a:t>
            </a:r>
            <a:r>
              <a:rPr lang="en-US" sz="1200" b="1" i="1" u="none" strike="noStrike" kern="1200" baseline="0" dirty="0">
                <a:solidFill>
                  <a:schemeClr val="tx1"/>
                </a:solidFill>
                <a:latin typeface="+mn-lt"/>
                <a:ea typeface="+mn-ea"/>
                <a:cs typeface="+mn-cs"/>
              </a:rPr>
              <a:t>reflect on you/your path </a:t>
            </a:r>
            <a:r>
              <a:rPr lang="en-US" sz="1200" b="0" i="1" u="none" strike="noStrike" kern="1200" baseline="0" dirty="0">
                <a:solidFill>
                  <a:schemeClr val="tx1"/>
                </a:solidFill>
                <a:latin typeface="+mn-lt"/>
                <a:ea typeface="+mn-ea"/>
                <a:cs typeface="+mn-cs"/>
              </a:rPr>
              <a:t>of development as a manager/coach.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Use Flip Chart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“White board” responses (use 2 boards/charts). </a:t>
            </a:r>
            <a:r>
              <a:rPr lang="en-US" sz="1200" b="0" i="0" u="none" strike="noStrike" kern="1200" baseline="0" dirty="0">
                <a:solidFill>
                  <a:schemeClr val="tx1"/>
                </a:solidFill>
                <a:latin typeface="+mn-lt"/>
                <a:ea typeface="+mn-ea"/>
                <a:cs typeface="+mn-cs"/>
              </a:rPr>
              <a:t>Go around the room.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Jokingly</a:t>
            </a:r>
            <a:r>
              <a:rPr lang="en-US" sz="1200" b="0" i="0" u="none" strike="noStrike" kern="1200" baseline="0" dirty="0">
                <a:solidFill>
                  <a:schemeClr val="tx1"/>
                </a:solidFill>
                <a:latin typeface="+mn-lt"/>
                <a:ea typeface="+mn-ea"/>
                <a:cs typeface="+mn-cs"/>
              </a:rPr>
              <a:t>: You can look at either person at the end of the table or each side of the room  and say, well you know it was either (name) or (Name) to start this off, so (Name) would you be okay starting for us?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Always confirm what you heard and thank them for sharing</a:t>
            </a:r>
            <a:r>
              <a:rPr lang="en-US" sz="1200" b="0" i="0" u="none" strike="noStrike" kern="1200" baseline="0" dirty="0">
                <a:solidFill>
                  <a:schemeClr val="tx1"/>
                </a:solidFill>
                <a:latin typeface="+mn-lt"/>
                <a:ea typeface="+mn-ea"/>
                <a:cs typeface="+mn-cs"/>
              </a:rPr>
              <a:t>! At mid-point: </a:t>
            </a:r>
          </a:p>
          <a:p>
            <a:r>
              <a:rPr lang="en-US" sz="1200" b="0" i="0" u="none" strike="noStrike" kern="1200" baseline="0" dirty="0">
                <a:solidFill>
                  <a:schemeClr val="tx1"/>
                </a:solidFill>
                <a:latin typeface="+mn-lt"/>
                <a:ea typeface="+mn-ea"/>
                <a:cs typeface="+mn-cs"/>
              </a:rPr>
              <a:t>o Reinforce that coaching can be used with </a:t>
            </a:r>
            <a:r>
              <a:rPr lang="en-US" sz="1200" b="1" i="0" u="none" strike="noStrike" kern="1200" baseline="0" dirty="0">
                <a:solidFill>
                  <a:schemeClr val="tx1"/>
                </a:solidFill>
                <a:latin typeface="+mn-lt"/>
                <a:ea typeface="+mn-ea"/>
                <a:cs typeface="+mn-cs"/>
              </a:rPr>
              <a:t>non-sales people, key stakeholders, partners, and virtual/remote coaching. </a:t>
            </a:r>
          </a:p>
          <a:p>
            <a:r>
              <a:rPr lang="en-US" sz="1200" b="0" i="0" u="none" strike="noStrike" kern="1200" baseline="0" dirty="0">
                <a:solidFill>
                  <a:schemeClr val="tx1"/>
                </a:solidFill>
                <a:latin typeface="+mn-lt"/>
                <a:ea typeface="+mn-ea"/>
                <a:cs typeface="+mn-cs"/>
              </a:rPr>
              <a:t>o Note: You can come back to these their responses on Day Two to reinforce learning. If possible you can take the pages with you at night and the next day, tape them to the wall. At the very least you can take notes of what they said and facilitator writes on note pad…but close the loop – connect the dots to their expectations to the modules.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 </a:t>
            </a:r>
            <a:r>
              <a:rPr lang="en-US" sz="1200" b="0" i="1" u="none" strike="noStrike" kern="1200" baseline="0" dirty="0">
                <a:solidFill>
                  <a:schemeClr val="tx1"/>
                </a:solidFill>
                <a:latin typeface="+mn-lt"/>
                <a:ea typeface="+mn-ea"/>
                <a:cs typeface="+mn-cs"/>
              </a:rPr>
              <a:t>“How many of you are virtual coaches? Or Manage you teams remotely?”  Do y</a:t>
            </a:r>
            <a:r>
              <a:rPr lang="en-US" sz="1200" b="0" i="0" u="none" strike="noStrike" kern="1200" baseline="0" dirty="0">
                <a:solidFill>
                  <a:schemeClr val="tx1"/>
                </a:solidFill>
                <a:latin typeface="+mn-lt"/>
                <a:ea typeface="+mn-ea"/>
                <a:cs typeface="+mn-cs"/>
              </a:rPr>
              <a:t>ou have people who you manage remotely or don’t get to see very often or daily/weekly?  Endorse: The owner of the company (and me) are living examples and the poster child for remote coaching. We’ve built a global business delivering 99.5% of </a:t>
            </a:r>
            <a:r>
              <a:rPr lang="en-US" sz="1200" b="1" i="0" u="none" strike="noStrike" kern="1200" baseline="0" dirty="0">
                <a:solidFill>
                  <a:schemeClr val="tx1"/>
                </a:solidFill>
                <a:latin typeface="+mn-lt"/>
                <a:ea typeface="+mn-ea"/>
                <a:cs typeface="+mn-cs"/>
              </a:rPr>
              <a:t>one to one </a:t>
            </a:r>
            <a:r>
              <a:rPr lang="en-US" sz="1200" b="0" i="0" u="none" strike="noStrike" kern="1200" baseline="0" dirty="0">
                <a:solidFill>
                  <a:schemeClr val="tx1"/>
                </a:solidFill>
                <a:latin typeface="+mn-lt"/>
                <a:ea typeface="+mn-ea"/>
                <a:cs typeface="+mn-cs"/>
              </a:rPr>
              <a:t>coaching to managers and salespeople </a:t>
            </a:r>
            <a:r>
              <a:rPr lang="en-US" sz="1200" b="1" i="0" u="none" strike="noStrike" kern="1200" baseline="0" dirty="0">
                <a:solidFill>
                  <a:schemeClr val="tx1"/>
                </a:solidFill>
                <a:latin typeface="+mn-lt"/>
                <a:ea typeface="+mn-ea"/>
                <a:cs typeface="+mn-cs"/>
              </a:rPr>
              <a:t>all over the phone</a:t>
            </a:r>
            <a:r>
              <a:rPr lang="en-US" sz="1200" b="0" i="0" u="none" strike="noStrike" kern="1200" baseline="0" dirty="0">
                <a:solidFill>
                  <a:schemeClr val="tx1"/>
                </a:solidFill>
                <a:latin typeface="+mn-lt"/>
                <a:ea typeface="+mn-ea"/>
                <a:cs typeface="+mn-cs"/>
              </a:rPr>
              <a:t>…So lets shatter this one myth right now about remote coaching. You can coach </a:t>
            </a:r>
            <a:r>
              <a:rPr lang="en-US" sz="1200" b="1" i="0" u="none" strike="noStrike" kern="1200" baseline="0" dirty="0">
                <a:solidFill>
                  <a:schemeClr val="tx1"/>
                </a:solidFill>
                <a:latin typeface="+mn-lt"/>
                <a:ea typeface="+mn-ea"/>
                <a:cs typeface="+mn-cs"/>
              </a:rPr>
              <a:t>remotely </a:t>
            </a:r>
            <a:r>
              <a:rPr lang="en-US" sz="1200" b="0" i="0" u="none" strike="noStrike" kern="1200" baseline="0" dirty="0">
                <a:solidFill>
                  <a:schemeClr val="tx1"/>
                </a:solidFill>
                <a:latin typeface="+mn-lt"/>
                <a:ea typeface="+mn-ea"/>
                <a:cs typeface="+mn-cs"/>
              </a:rPr>
              <a:t>and it is practically just as effective as delivering coaching face to face. Sure you don’t have a visual cue unless of course you’re using Skype or video conferencing but consider this. When you have no other visual distractions and you only have the message, then you </a:t>
            </a:r>
            <a:r>
              <a:rPr lang="en-US" sz="1200" b="1" i="0" u="none" strike="noStrike" kern="1200" baseline="0" dirty="0">
                <a:solidFill>
                  <a:schemeClr val="tx1"/>
                </a:solidFill>
                <a:latin typeface="+mn-lt"/>
                <a:ea typeface="+mn-ea"/>
                <a:cs typeface="+mn-cs"/>
              </a:rPr>
              <a:t>focus purely on the message and hear more than you normally would</a:t>
            </a:r>
            <a:r>
              <a:rPr lang="en-US" sz="1200" b="0" i="0" u="none" strike="noStrike" kern="1200" baseline="0" dirty="0">
                <a:solidFill>
                  <a:schemeClr val="tx1"/>
                </a:solidFill>
                <a:latin typeface="+mn-lt"/>
                <a:ea typeface="+mn-ea"/>
                <a:cs typeface="+mn-cs"/>
              </a:rPr>
              <a:t>. In additional, telephone coaching is very convenient and more time efficient. So, there is nothing that we will be working on in this course that you can’t apply over the phone. But just remember, when coaching remotely, you can’t multitask and check your emails while coaching someone!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 </a:t>
            </a:r>
            <a:r>
              <a:rPr lang="en-US" sz="1200" b="0" i="1" u="none" strike="noStrike" kern="1200" baseline="0" dirty="0">
                <a:solidFill>
                  <a:schemeClr val="tx1"/>
                </a:solidFill>
                <a:latin typeface="+mn-lt"/>
                <a:ea typeface="+mn-ea"/>
                <a:cs typeface="+mn-cs"/>
              </a:rPr>
              <a:t>“How many are doing consistent observation?” (expect minimal response) </a:t>
            </a:r>
            <a:r>
              <a:rPr lang="en-US" sz="1200" b="0" i="0" u="none" strike="noStrike" kern="1200" baseline="0" dirty="0">
                <a:solidFill>
                  <a:schemeClr val="tx1"/>
                </a:solidFill>
                <a:latin typeface="+mn-lt"/>
                <a:ea typeface="+mn-ea"/>
                <a:cs typeface="+mn-cs"/>
              </a:rPr>
              <a:t>You’re not alone. We’re supposed to coach to the gaps, improve our people… yet we’re not really observing. Tomorrow we’ll talk about observation as an excellent vehicle for coaching. It’s so important to observe – but how do you </a:t>
            </a:r>
            <a:r>
              <a:rPr lang="en-US" sz="1200" b="0" i="1" u="none" strike="noStrike" kern="1200" baseline="0" dirty="0">
                <a:solidFill>
                  <a:schemeClr val="tx1"/>
                </a:solidFill>
                <a:latin typeface="+mn-lt"/>
                <a:ea typeface="+mn-ea"/>
                <a:cs typeface="+mn-cs"/>
              </a:rPr>
              <a:t>enroll </a:t>
            </a:r>
            <a:r>
              <a:rPr lang="en-US" sz="1200" b="0" i="0" u="none" strike="noStrike" kern="1200" baseline="0" dirty="0">
                <a:solidFill>
                  <a:schemeClr val="tx1"/>
                </a:solidFill>
                <a:latin typeface="+mn-lt"/>
                <a:ea typeface="+mn-ea"/>
                <a:cs typeface="+mn-cs"/>
              </a:rPr>
              <a:t>them in observation to maximize the many opportunities for coaching? We will be covering this as well. So, you’ll just have to come back tomorrow if you want this answer. (</a:t>
            </a:r>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news…nothing you’ve shared that we’re not going to cover….totally confident your expectations will be met…and exceeded.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WIIFU: for question #5 I typically hear two general responses.  First I hear, “Why am I a manager? Because I was a good salesperson and was asked at one point, “Hey do you want to become a manager?” So  I said, “Sure, why not!” And just like that, I was thrown into management and inherited a team with pretty much no training.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Or I hear on the other side of the spectrum other words that you repeatedly used: </a:t>
            </a:r>
            <a:r>
              <a:rPr lang="en-US" sz="1200" b="0" i="1" u="none" strike="noStrike" kern="1200" baseline="0" dirty="0">
                <a:solidFill>
                  <a:schemeClr val="tx1"/>
                </a:solidFill>
                <a:latin typeface="+mn-lt"/>
                <a:ea typeface="+mn-ea"/>
                <a:cs typeface="+mn-cs"/>
              </a:rPr>
              <a:t>Impact, Inspire, Empower, Challenge. </a:t>
            </a:r>
            <a:r>
              <a:rPr lang="en-US" sz="1200" b="0" i="0" u="none" strike="noStrike" kern="1200" baseline="0" dirty="0">
                <a:solidFill>
                  <a:schemeClr val="tx1"/>
                </a:solidFill>
                <a:latin typeface="+mn-lt"/>
                <a:ea typeface="+mn-ea"/>
                <a:cs typeface="+mn-cs"/>
              </a:rPr>
              <a:t>We all want to do this. And when asked, we know conceptually, what it means to be a great leader and even why you want to be a manager. Yet, when it’s the end of the quarter or there’s a deal on the line, all our positive characteristics we hope to emulate or achieve as a leader are gone. </a:t>
            </a:r>
            <a:r>
              <a:rPr lang="en-US" sz="1200" b="1" i="0" u="none" strike="noStrike" kern="1200" baseline="0" dirty="0">
                <a:solidFill>
                  <a:schemeClr val="tx1"/>
                </a:solidFill>
                <a:latin typeface="+mn-lt"/>
                <a:ea typeface="+mn-ea"/>
                <a:cs typeface="+mn-cs"/>
              </a:rPr>
              <a:t>What I want for you </a:t>
            </a:r>
            <a:r>
              <a:rPr lang="en-US" sz="1200" b="0" i="0" u="none" strike="noStrike" kern="1200" baseline="0" dirty="0">
                <a:solidFill>
                  <a:schemeClr val="tx1"/>
                </a:solidFill>
                <a:latin typeface="+mn-lt"/>
                <a:ea typeface="+mn-ea"/>
                <a:cs typeface="+mn-cs"/>
              </a:rPr>
              <a:t>is for you to put these goals and characteristics of what it means to be a great leader at the forefront of your work life consistently to drive consistent results. That’s what this framework will allow you to do. We’re covering it all, I’m confident, and more. So let’s get going!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Looking at what you’ve shared with me, if I ensure that you get out of this course what you’ve identified (and more), will this program meet or exceed your expectations?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(Reinforce evaluation and value agreement again) Remember, if you find that we are not tracking to what you want to get out of this, tomorrow, and you’re not able to give this course a perfect score, I leave you in charge to let me know this. I can change on a dime. And remember, you’re not giving ME a perfect score, you’re giving the </a:t>
            </a:r>
            <a:r>
              <a:rPr lang="en-US" sz="1200" b="1" i="0" u="none" strike="noStrike" kern="1200" baseline="0" dirty="0">
                <a:solidFill>
                  <a:schemeClr val="tx1"/>
                </a:solidFill>
                <a:latin typeface="+mn-lt"/>
                <a:ea typeface="+mn-ea"/>
                <a:cs typeface="+mn-cs"/>
              </a:rPr>
              <a:t>COURSE</a:t>
            </a:r>
            <a:r>
              <a:rPr lang="en-US" sz="1200" b="0" i="0" u="none" strike="noStrike" kern="1200" baseline="0" dirty="0">
                <a:solidFill>
                  <a:schemeClr val="tx1"/>
                </a:solidFill>
                <a:latin typeface="+mn-lt"/>
                <a:ea typeface="+mn-ea"/>
                <a:cs typeface="+mn-cs"/>
              </a:rPr>
              <a:t> a perfect score.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you’ll let me know if I need to course-correct, yes?  Great so can we move on?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move into the actual coaching content…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key opportunity to role model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key coaching attributes like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showing interest, sincerity, focusing on needs,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listening, and questioning.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Show how much you care that their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goals / expectations will be met! </a:t>
            </a:r>
            <a:endParaRPr lang="en-US" b="1" dirty="0">
              <a:solidFill>
                <a:srgbClr val="FF0000"/>
              </a:solidFill>
            </a:endParaRPr>
          </a:p>
          <a:p>
            <a:pPr>
              <a:defRPr/>
            </a:pPr>
            <a:endParaRPr lang="en-US" b="1" dirty="0">
              <a:solidFill>
                <a:srgbClr val="FF0000"/>
              </a:solidFill>
            </a:endParaRPr>
          </a:p>
          <a:p>
            <a:pPr>
              <a:defRPr/>
            </a:pPr>
            <a:endParaRPr lang="en-US" b="1" dirty="0"/>
          </a:p>
          <a:p>
            <a:pPr>
              <a:defRPr/>
            </a:pPr>
            <a:endParaRPr lang="en-US" dirty="0"/>
          </a:p>
          <a:p>
            <a:pPr>
              <a:defRPr/>
            </a:pPr>
            <a:endParaRPr lang="en-US" b="1" dirty="0"/>
          </a:p>
          <a:p>
            <a:pPr>
              <a:defRPr/>
            </a:pPr>
            <a:endParaRPr lang="en-US" dirty="0"/>
          </a:p>
          <a:p>
            <a:pPr>
              <a:defRPr/>
            </a:pPr>
            <a:endParaRPr lang="en-US" dirty="0"/>
          </a:p>
        </p:txBody>
      </p:sp>
    </p:spTree>
    <p:extLst>
      <p:ext uri="{BB962C8B-B14F-4D97-AF65-F5344CB8AC3E}">
        <p14:creationId xmlns:p14="http://schemas.microsoft.com/office/powerpoint/2010/main" val="239514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CHANGED 3 4 15</a:t>
            </a:r>
          </a:p>
          <a:p>
            <a:r>
              <a:rPr lang="en-US" sz="1200" b="1" i="1" u="none" strike="noStrike" kern="1200" baseline="0" dirty="0">
                <a:solidFill>
                  <a:schemeClr val="tx1"/>
                </a:solidFill>
                <a:latin typeface="+mn-lt"/>
                <a:ea typeface="+mn-ea"/>
                <a:cs typeface="+mn-cs"/>
              </a:rPr>
              <a:t> </a:t>
            </a:r>
          </a:p>
          <a:p>
            <a:r>
              <a:rPr lang="en-US" sz="1200" b="1" i="1" u="none" strike="noStrike" kern="1200" baseline="0" dirty="0">
                <a:solidFill>
                  <a:schemeClr val="tx1"/>
                </a:solidFill>
                <a:latin typeface="+mn-lt"/>
                <a:ea typeface="+mn-ea"/>
                <a:cs typeface="+mn-cs"/>
              </a:rPr>
              <a:t>Time: </a:t>
            </a:r>
            <a:r>
              <a:rPr lang="en-US" sz="1200" b="0" i="1" u="none" strike="noStrike" kern="1200" baseline="0" dirty="0">
                <a:solidFill>
                  <a:schemeClr val="tx1"/>
                </a:solidFill>
                <a:latin typeface="+mn-lt"/>
                <a:ea typeface="+mn-ea"/>
                <a:cs typeface="+mn-cs"/>
              </a:rPr>
              <a:t>2 minutes to review; 3 minutes to debrief each response (see additional parameters below)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Elapsed Time: </a:t>
            </a:r>
            <a:r>
              <a:rPr lang="en-US" sz="1200" b="0" i="1" u="none" strike="noStrike" kern="1200" baseline="0" dirty="0">
                <a:solidFill>
                  <a:schemeClr val="tx1"/>
                </a:solidFill>
                <a:latin typeface="+mn-lt"/>
                <a:ea typeface="+mn-ea"/>
                <a:cs typeface="+mn-cs"/>
              </a:rPr>
              <a:t>15 minutes into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 </a:t>
            </a:r>
            <a:r>
              <a:rPr lang="en-US" sz="1200" b="0" i="1" u="none" strike="noStrike" kern="1200" baseline="0" dirty="0">
                <a:solidFill>
                  <a:schemeClr val="tx1"/>
                </a:solidFill>
                <a:latin typeface="+mn-lt"/>
                <a:ea typeface="+mn-ea"/>
                <a:cs typeface="+mn-cs"/>
              </a:rPr>
              <a:t>Create buy-in; understand individual goals so you can exceed expectations </a:t>
            </a:r>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why are you here? What do you hope to get from this course and our time together?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Take 3 minutes to write down your responses to the following questions then, we’ll debrief around room: </a:t>
            </a:r>
          </a:p>
          <a:p>
            <a:r>
              <a:rPr lang="en-US" sz="1200" b="0" i="0" u="none" strike="noStrike" kern="1200" baseline="0" dirty="0">
                <a:solidFill>
                  <a:schemeClr val="tx1"/>
                </a:solidFill>
                <a:latin typeface="+mn-lt"/>
                <a:ea typeface="+mn-ea"/>
                <a:cs typeface="+mn-cs"/>
              </a:rPr>
              <a:t>First, a little about your role.</a:t>
            </a:r>
          </a:p>
          <a:p>
            <a:r>
              <a:rPr lang="en-US" sz="1200" b="0" i="0" u="none" strike="noStrike" kern="1200" baseline="0" dirty="0">
                <a:solidFill>
                  <a:schemeClr val="tx1"/>
                </a:solidFill>
                <a:latin typeface="+mn-lt"/>
                <a:ea typeface="+mn-ea"/>
                <a:cs typeface="+mn-cs"/>
              </a:rPr>
              <a:t>Then, your </a:t>
            </a:r>
            <a:r>
              <a:rPr lang="en-US" sz="1200" b="1" i="0" u="none" strike="noStrike" kern="1200" baseline="0" dirty="0">
                <a:solidFill>
                  <a:schemeClr val="tx1"/>
                </a:solidFill>
                <a:latin typeface="+mn-lt"/>
                <a:ea typeface="+mn-ea"/>
                <a:cs typeface="+mn-cs"/>
              </a:rPr>
              <a:t>Top Goal / expectation </a:t>
            </a:r>
            <a:r>
              <a:rPr lang="en-US" sz="1200" b="0" i="0" u="none" strike="noStrike" kern="1200" baseline="0" dirty="0">
                <a:solidFill>
                  <a:schemeClr val="tx1"/>
                </a:solidFill>
                <a:latin typeface="+mn-lt"/>
                <a:ea typeface="+mn-ea"/>
                <a:cs typeface="+mn-cs"/>
              </a:rPr>
              <a:t>of this program </a:t>
            </a:r>
          </a:p>
          <a:p>
            <a:r>
              <a:rPr lang="en-US" sz="1200" b="0" i="0" u="none" strike="noStrike" kern="1200" baseline="0" dirty="0">
                <a:solidFill>
                  <a:schemeClr val="tx1"/>
                </a:solidFill>
                <a:latin typeface="+mn-lt"/>
                <a:ea typeface="+mn-ea"/>
                <a:cs typeface="+mn-cs"/>
              </a:rPr>
              <a:t> As you identify that, let your driving force be the </a:t>
            </a:r>
            <a:r>
              <a:rPr lang="en-US" sz="1200" b="1" i="0" u="none" strike="noStrike" kern="1200" baseline="0" dirty="0">
                <a:solidFill>
                  <a:schemeClr val="tx1"/>
                </a:solidFill>
                <a:latin typeface="+mn-lt"/>
                <a:ea typeface="+mn-ea"/>
                <a:cs typeface="+mn-cs"/>
              </a:rPr>
              <a:t>ONE largest challenge </a:t>
            </a:r>
            <a:r>
              <a:rPr lang="en-US" sz="1200" b="0" i="0" u="none" strike="noStrike" kern="1200" baseline="0" dirty="0">
                <a:solidFill>
                  <a:schemeClr val="tx1"/>
                </a:solidFill>
                <a:latin typeface="+mn-lt"/>
                <a:ea typeface="+mn-ea"/>
                <a:cs typeface="+mn-cs"/>
              </a:rPr>
              <a:t>you face as a manager…it should be something that, if changed, your life / success as a manager would greatly improve.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Formal coaching training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Currently coaching?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are you a </a:t>
            </a:r>
            <a:r>
              <a:rPr lang="en-US" sz="1200" b="1" i="0" u="none" strike="noStrike" kern="1200" baseline="0" dirty="0">
                <a:solidFill>
                  <a:schemeClr val="tx1"/>
                </a:solidFill>
                <a:latin typeface="+mn-lt"/>
                <a:ea typeface="+mn-ea"/>
                <a:cs typeface="+mn-cs"/>
              </a:rPr>
              <a:t>manager?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NOTE KEY COACHING WORDS</a:t>
            </a:r>
            <a:r>
              <a:rPr lang="en-US" sz="1200" b="0" i="0" u="none" strike="noStrike" kern="1200" baseline="0" dirty="0">
                <a:solidFill>
                  <a:schemeClr val="tx1"/>
                </a:solidFill>
                <a:latin typeface="+mn-lt"/>
                <a:ea typeface="+mn-ea"/>
                <a:cs typeface="+mn-cs"/>
              </a:rPr>
              <a:t>…write down their responses to </a:t>
            </a:r>
            <a:r>
              <a:rPr lang="en-US" sz="1200" b="1" i="0" u="none" strike="noStrike" kern="1200" baseline="0" dirty="0">
                <a:solidFill>
                  <a:schemeClr val="tx1"/>
                </a:solidFill>
                <a:latin typeface="+mn-lt"/>
                <a:ea typeface="+mn-ea"/>
                <a:cs typeface="+mn-cs"/>
              </a:rPr>
              <a:t>#2 and #3 ONLY. </a:t>
            </a:r>
            <a:r>
              <a:rPr lang="en-US" sz="1200" b="0" i="0" u="none" strike="noStrike" kern="1200" baseline="0" dirty="0">
                <a:solidFill>
                  <a:schemeClr val="tx1"/>
                </a:solidFill>
                <a:latin typeface="+mn-lt"/>
                <a:ea typeface="+mn-ea"/>
                <a:cs typeface="+mn-cs"/>
              </a:rPr>
              <a:t>FOR NUMBER 5 ONLY write down, coaching action-words they use like “</a:t>
            </a:r>
            <a:r>
              <a:rPr lang="en-US" sz="1200" b="0" i="1" u="none" strike="noStrike" kern="1200" baseline="0" dirty="0">
                <a:solidFill>
                  <a:schemeClr val="tx1"/>
                </a:solidFill>
                <a:latin typeface="+mn-lt"/>
                <a:ea typeface="+mn-ea"/>
                <a:cs typeface="+mn-cs"/>
              </a:rPr>
              <a:t>empower,” “impact,” “inspire.” </a:t>
            </a:r>
            <a:r>
              <a:rPr lang="en-US" sz="1200" b="0" i="0" u="none" strike="noStrike" kern="1200" baseline="0" dirty="0">
                <a:solidFill>
                  <a:schemeClr val="tx1"/>
                </a:solidFill>
                <a:latin typeface="+mn-lt"/>
                <a:ea typeface="+mn-ea"/>
                <a:cs typeface="+mn-cs"/>
              </a:rPr>
              <a:t>You will use these words to conclude the slide.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YOU MUST MANAGE TIME…and IDENTIFY GOALS. </a:t>
            </a:r>
            <a:r>
              <a:rPr lang="en-US" sz="1200" b="0" i="0" u="none" strike="noStrike" kern="1200" baseline="0" dirty="0">
                <a:solidFill>
                  <a:schemeClr val="tx1"/>
                </a:solidFill>
                <a:latin typeface="+mn-lt"/>
                <a:ea typeface="+mn-ea"/>
                <a:cs typeface="+mn-cs"/>
              </a:rPr>
              <a:t>Joke that bonus of this program is to also focus on net/net communication. </a:t>
            </a:r>
            <a:r>
              <a:rPr lang="en-US" sz="1200" b="1" i="0" u="none" strike="noStrike" kern="1200" baseline="0" dirty="0">
                <a:solidFill>
                  <a:schemeClr val="tx1"/>
                </a:solidFill>
                <a:latin typeface="+mn-lt"/>
                <a:ea typeface="+mn-ea"/>
                <a:cs typeface="+mn-cs"/>
              </a:rPr>
              <a:t>Emphasize that they have 2 min. max to tell their goal/story. </a:t>
            </a:r>
            <a:r>
              <a:rPr lang="en-US" sz="1200" b="0" i="0" u="none" strike="noStrike" kern="1200" baseline="0" dirty="0">
                <a:solidFill>
                  <a:schemeClr val="tx1"/>
                </a:solidFill>
                <a:latin typeface="+mn-lt"/>
                <a:ea typeface="+mn-ea"/>
                <a:cs typeface="+mn-cs"/>
              </a:rPr>
              <a:t>You will cut off ramblers…promise to do it, then stick to it or this exercise will spiral out of control and become a time drain. On the  flip side, you need to understand specific needs so “peel the onion” and ask questions so they crisply synthesize their thoughts. You will need to question/comment/help them do this! </a:t>
            </a: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Depending upon number of people, time on debrief can vary greatly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Example: 8 people x 3 min, each person talks = 24 min; 16 x 3 min/ ea. = 42 min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Benchmark: recently had 14 people in room and took 40 min – THIS IS TOO LONG!! You want to conclude this as quickly as possible.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Facilitate and manage this time diligently!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MAKE THIS GOAL COUNT!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O Say to Audience: Think about it. </a:t>
            </a:r>
            <a:r>
              <a:rPr lang="en-US" sz="1200" b="1" i="1" u="none" strike="noStrike" kern="1200" baseline="0" dirty="0">
                <a:solidFill>
                  <a:schemeClr val="tx1"/>
                </a:solidFill>
                <a:latin typeface="+mn-lt"/>
                <a:ea typeface="+mn-ea"/>
                <a:cs typeface="+mn-cs"/>
              </a:rPr>
              <a:t>How many opportunities do you have </a:t>
            </a:r>
            <a:r>
              <a:rPr lang="en-US" sz="1200" b="0" i="1" u="none" strike="noStrike" kern="1200" baseline="0" dirty="0">
                <a:solidFill>
                  <a:schemeClr val="tx1"/>
                </a:solidFill>
                <a:latin typeface="+mn-lt"/>
                <a:ea typeface="+mn-ea"/>
                <a:cs typeface="+mn-cs"/>
              </a:rPr>
              <a:t>to sit with your peers for two days , away from the daily grind and away from your office, and actually reflect on how effectively you’re managing, leading and coaching?  To look in the mirror and  assess where you are now as a leader and where you really want to be, as well as what you need to get there? Probably doesn’t happen that often. Why? Because we’re always in a state of reaction. </a:t>
            </a:r>
            <a:r>
              <a:rPr lang="en-US" sz="1200" b="1" i="1" u="none" strike="noStrike" kern="1200" baseline="0" dirty="0">
                <a:solidFill>
                  <a:schemeClr val="tx1"/>
                </a:solidFill>
                <a:latin typeface="+mn-lt"/>
                <a:ea typeface="+mn-ea"/>
                <a:cs typeface="+mn-cs"/>
              </a:rPr>
              <a:t>What</a:t>
            </a:r>
            <a:r>
              <a:rPr lang="en-US" sz="1200" b="0" i="1" u="none" strike="noStrike" kern="1200" baseline="0" dirty="0">
                <a:solidFill>
                  <a:schemeClr val="tx1"/>
                </a:solidFill>
                <a:latin typeface="+mn-lt"/>
                <a:ea typeface="+mn-ea"/>
                <a:cs typeface="+mn-cs"/>
              </a:rPr>
              <a:t> </a:t>
            </a:r>
            <a:r>
              <a:rPr lang="en-US" b="1" i="1" dirty="0"/>
              <a:t>I want for you to take full advantage of this opportunity and really leverage this time you have to reflect on you and your path of development as a manager and as a coach.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I want for you to take full advantage of this opportunity and really leverage time you have to </a:t>
            </a:r>
            <a:r>
              <a:rPr lang="en-US" sz="1200" b="1" i="1" u="none" strike="noStrike" kern="1200" baseline="0" dirty="0">
                <a:solidFill>
                  <a:schemeClr val="tx1"/>
                </a:solidFill>
                <a:latin typeface="+mn-lt"/>
                <a:ea typeface="+mn-ea"/>
                <a:cs typeface="+mn-cs"/>
              </a:rPr>
              <a:t>reflect on you/your path </a:t>
            </a:r>
            <a:r>
              <a:rPr lang="en-US" sz="1200" b="0" i="1" u="none" strike="noStrike" kern="1200" baseline="0" dirty="0">
                <a:solidFill>
                  <a:schemeClr val="tx1"/>
                </a:solidFill>
                <a:latin typeface="+mn-lt"/>
                <a:ea typeface="+mn-ea"/>
                <a:cs typeface="+mn-cs"/>
              </a:rPr>
              <a:t>of development as a manager/coach.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Use Flip Chart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“White board” responses (use 2 boards/charts). </a:t>
            </a:r>
            <a:r>
              <a:rPr lang="en-US" sz="1200" b="0" i="0" u="none" strike="noStrike" kern="1200" baseline="0" dirty="0">
                <a:solidFill>
                  <a:schemeClr val="tx1"/>
                </a:solidFill>
                <a:latin typeface="+mn-lt"/>
                <a:ea typeface="+mn-ea"/>
                <a:cs typeface="+mn-cs"/>
              </a:rPr>
              <a:t>Go around the room.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Jokingly</a:t>
            </a:r>
            <a:r>
              <a:rPr lang="en-US" sz="1200" b="0" i="0" u="none" strike="noStrike" kern="1200" baseline="0" dirty="0">
                <a:solidFill>
                  <a:schemeClr val="tx1"/>
                </a:solidFill>
                <a:latin typeface="+mn-lt"/>
                <a:ea typeface="+mn-ea"/>
                <a:cs typeface="+mn-cs"/>
              </a:rPr>
              <a:t>: You can look at either person at the end of the table or each side of the room  and say, well you know it was either (name) or (Name) to start this off, so (Name) would you be okay starting for us?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Always confirm what you heard and thank them for sharing</a:t>
            </a:r>
            <a:r>
              <a:rPr lang="en-US" sz="1200" b="0" i="0" u="none" strike="noStrike" kern="1200" baseline="0" dirty="0">
                <a:solidFill>
                  <a:schemeClr val="tx1"/>
                </a:solidFill>
                <a:latin typeface="+mn-lt"/>
                <a:ea typeface="+mn-ea"/>
                <a:cs typeface="+mn-cs"/>
              </a:rPr>
              <a:t>! At mid-point: </a:t>
            </a:r>
          </a:p>
          <a:p>
            <a:r>
              <a:rPr lang="en-US" sz="1200" b="0" i="0" u="none" strike="noStrike" kern="1200" baseline="0" dirty="0">
                <a:solidFill>
                  <a:schemeClr val="tx1"/>
                </a:solidFill>
                <a:latin typeface="+mn-lt"/>
                <a:ea typeface="+mn-ea"/>
                <a:cs typeface="+mn-cs"/>
              </a:rPr>
              <a:t>o Reinforce that coaching can be used with </a:t>
            </a:r>
            <a:r>
              <a:rPr lang="en-US" sz="1200" b="1" i="0" u="none" strike="noStrike" kern="1200" baseline="0" dirty="0">
                <a:solidFill>
                  <a:schemeClr val="tx1"/>
                </a:solidFill>
                <a:latin typeface="+mn-lt"/>
                <a:ea typeface="+mn-ea"/>
                <a:cs typeface="+mn-cs"/>
              </a:rPr>
              <a:t>non-sales people, key stakeholders, partners, and virtual/remote coaching. </a:t>
            </a:r>
          </a:p>
          <a:p>
            <a:r>
              <a:rPr lang="en-US" sz="1200" b="0" i="0" u="none" strike="noStrike" kern="1200" baseline="0" dirty="0">
                <a:solidFill>
                  <a:schemeClr val="tx1"/>
                </a:solidFill>
                <a:latin typeface="+mn-lt"/>
                <a:ea typeface="+mn-ea"/>
                <a:cs typeface="+mn-cs"/>
              </a:rPr>
              <a:t>o Note: You can come back to these their responses on Day Two to reinforce learning. If possible you can take the pages with you at night and the next day, tape them to the wall. At the very least you can take notes of what they said and facilitator writes on note pad…but close the loop – connect the dots to their expectations to the modules.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 </a:t>
            </a:r>
            <a:r>
              <a:rPr lang="en-US" sz="1200" b="0" i="1" u="none" strike="noStrike" kern="1200" baseline="0" dirty="0">
                <a:solidFill>
                  <a:schemeClr val="tx1"/>
                </a:solidFill>
                <a:latin typeface="+mn-lt"/>
                <a:ea typeface="+mn-ea"/>
                <a:cs typeface="+mn-cs"/>
              </a:rPr>
              <a:t>“How many of you are virtual coaches? Or Manage you teams remotely?”  Do y</a:t>
            </a:r>
            <a:r>
              <a:rPr lang="en-US" sz="1200" b="0" i="0" u="none" strike="noStrike" kern="1200" baseline="0" dirty="0">
                <a:solidFill>
                  <a:schemeClr val="tx1"/>
                </a:solidFill>
                <a:latin typeface="+mn-lt"/>
                <a:ea typeface="+mn-ea"/>
                <a:cs typeface="+mn-cs"/>
              </a:rPr>
              <a:t>ou have people who you manage remotely or don’t get to see very often or daily/weekly?  Endorse: The owner of the company (and me) are living examples and the poster child for remote coaching. We’ve built a global business delivering 99.5% of </a:t>
            </a:r>
            <a:r>
              <a:rPr lang="en-US" sz="1200" b="1" i="0" u="none" strike="noStrike" kern="1200" baseline="0" dirty="0">
                <a:solidFill>
                  <a:schemeClr val="tx1"/>
                </a:solidFill>
                <a:latin typeface="+mn-lt"/>
                <a:ea typeface="+mn-ea"/>
                <a:cs typeface="+mn-cs"/>
              </a:rPr>
              <a:t>one to one </a:t>
            </a:r>
            <a:r>
              <a:rPr lang="en-US" sz="1200" b="0" i="0" u="none" strike="noStrike" kern="1200" baseline="0" dirty="0">
                <a:solidFill>
                  <a:schemeClr val="tx1"/>
                </a:solidFill>
                <a:latin typeface="+mn-lt"/>
                <a:ea typeface="+mn-ea"/>
                <a:cs typeface="+mn-cs"/>
              </a:rPr>
              <a:t>coaching to managers and salespeople </a:t>
            </a:r>
            <a:r>
              <a:rPr lang="en-US" sz="1200" b="1" i="0" u="none" strike="noStrike" kern="1200" baseline="0" dirty="0">
                <a:solidFill>
                  <a:schemeClr val="tx1"/>
                </a:solidFill>
                <a:latin typeface="+mn-lt"/>
                <a:ea typeface="+mn-ea"/>
                <a:cs typeface="+mn-cs"/>
              </a:rPr>
              <a:t>all over the phone</a:t>
            </a:r>
            <a:r>
              <a:rPr lang="en-US" sz="1200" b="0" i="0" u="none" strike="noStrike" kern="1200" baseline="0" dirty="0">
                <a:solidFill>
                  <a:schemeClr val="tx1"/>
                </a:solidFill>
                <a:latin typeface="+mn-lt"/>
                <a:ea typeface="+mn-ea"/>
                <a:cs typeface="+mn-cs"/>
              </a:rPr>
              <a:t>…So lets shatter this one myth right now about remote coaching. You can coach </a:t>
            </a:r>
            <a:r>
              <a:rPr lang="en-US" sz="1200" b="1" i="0" u="none" strike="noStrike" kern="1200" baseline="0" dirty="0">
                <a:solidFill>
                  <a:schemeClr val="tx1"/>
                </a:solidFill>
                <a:latin typeface="+mn-lt"/>
                <a:ea typeface="+mn-ea"/>
                <a:cs typeface="+mn-cs"/>
              </a:rPr>
              <a:t>remotely </a:t>
            </a:r>
            <a:r>
              <a:rPr lang="en-US" sz="1200" b="0" i="0" u="none" strike="noStrike" kern="1200" baseline="0" dirty="0">
                <a:solidFill>
                  <a:schemeClr val="tx1"/>
                </a:solidFill>
                <a:latin typeface="+mn-lt"/>
                <a:ea typeface="+mn-ea"/>
                <a:cs typeface="+mn-cs"/>
              </a:rPr>
              <a:t>and it is practically just as effective as delivering coaching face to face. Sure you don’t have a visual cue unless of course you’re using Skype or video conferencing but consider this. When you have no other visual distractions and you only have the message, then you </a:t>
            </a:r>
            <a:r>
              <a:rPr lang="en-US" sz="1200" b="1" i="0" u="none" strike="noStrike" kern="1200" baseline="0" dirty="0">
                <a:solidFill>
                  <a:schemeClr val="tx1"/>
                </a:solidFill>
                <a:latin typeface="+mn-lt"/>
                <a:ea typeface="+mn-ea"/>
                <a:cs typeface="+mn-cs"/>
              </a:rPr>
              <a:t>focus purely on the message and hear more than you normally would</a:t>
            </a:r>
            <a:r>
              <a:rPr lang="en-US" sz="1200" b="0" i="0" u="none" strike="noStrike" kern="1200" baseline="0" dirty="0">
                <a:solidFill>
                  <a:schemeClr val="tx1"/>
                </a:solidFill>
                <a:latin typeface="+mn-lt"/>
                <a:ea typeface="+mn-ea"/>
                <a:cs typeface="+mn-cs"/>
              </a:rPr>
              <a:t>. In additional, telephone coaching is very convenient and more time efficient. So, there is nothing that we will be working on in this course that you can’t apply over the phone. But just remember, when coaching remotely, you can’t multitask and check your emails while coaching someone!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 </a:t>
            </a:r>
            <a:r>
              <a:rPr lang="en-US" sz="1200" b="0" i="1" u="none" strike="noStrike" kern="1200" baseline="0" dirty="0">
                <a:solidFill>
                  <a:schemeClr val="tx1"/>
                </a:solidFill>
                <a:latin typeface="+mn-lt"/>
                <a:ea typeface="+mn-ea"/>
                <a:cs typeface="+mn-cs"/>
              </a:rPr>
              <a:t>“How many are doing consistent observation?” (expect minimal response) </a:t>
            </a:r>
            <a:r>
              <a:rPr lang="en-US" sz="1200" b="0" i="0" u="none" strike="noStrike" kern="1200" baseline="0" dirty="0">
                <a:solidFill>
                  <a:schemeClr val="tx1"/>
                </a:solidFill>
                <a:latin typeface="+mn-lt"/>
                <a:ea typeface="+mn-ea"/>
                <a:cs typeface="+mn-cs"/>
              </a:rPr>
              <a:t>You’re not alone. We’re supposed to coach to the gaps, improve our people… yet we’re not really observing. Tomorrow we’ll talk about observation as an excellent vehicle for coaching. It’s so important to observe – but how do you </a:t>
            </a:r>
            <a:r>
              <a:rPr lang="en-US" sz="1200" b="0" i="1" u="none" strike="noStrike" kern="1200" baseline="0" dirty="0">
                <a:solidFill>
                  <a:schemeClr val="tx1"/>
                </a:solidFill>
                <a:latin typeface="+mn-lt"/>
                <a:ea typeface="+mn-ea"/>
                <a:cs typeface="+mn-cs"/>
              </a:rPr>
              <a:t>enroll </a:t>
            </a:r>
            <a:r>
              <a:rPr lang="en-US" sz="1200" b="0" i="0" u="none" strike="noStrike" kern="1200" baseline="0" dirty="0">
                <a:solidFill>
                  <a:schemeClr val="tx1"/>
                </a:solidFill>
                <a:latin typeface="+mn-lt"/>
                <a:ea typeface="+mn-ea"/>
                <a:cs typeface="+mn-cs"/>
              </a:rPr>
              <a:t>them in observation to maximize the many opportunities for coaching? We will be covering this as well. So, you’ll just have to come back tomorrow if you want this answer. (</a:t>
            </a:r>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news…nothing you’ve shared that we’re not going to cover….totally confident your expectations will be met…and exceeded.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WIIFU: for question #5 I typically hear two general responses.  First I hear, “Why am I a manager? Because I was a good salesperson and was asked at one point, “Hey do you want to become a manager?” So  I said, “Sure, why not!” And just like that, I was thrown into management and inherited a team with pretty much no training.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Or I hear on the other side of the spectrum other words that you repeatedly used: </a:t>
            </a:r>
            <a:r>
              <a:rPr lang="en-US" sz="1200" b="0" i="1" u="none" strike="noStrike" kern="1200" baseline="0" dirty="0">
                <a:solidFill>
                  <a:schemeClr val="tx1"/>
                </a:solidFill>
                <a:latin typeface="+mn-lt"/>
                <a:ea typeface="+mn-ea"/>
                <a:cs typeface="+mn-cs"/>
              </a:rPr>
              <a:t>Impact, Inspire, Empower, Challenge. </a:t>
            </a:r>
            <a:r>
              <a:rPr lang="en-US" sz="1200" b="0" i="0" u="none" strike="noStrike" kern="1200" baseline="0" dirty="0">
                <a:solidFill>
                  <a:schemeClr val="tx1"/>
                </a:solidFill>
                <a:latin typeface="+mn-lt"/>
                <a:ea typeface="+mn-ea"/>
                <a:cs typeface="+mn-cs"/>
              </a:rPr>
              <a:t>We all want to do this. And when asked, we know conceptually, what it means to be a great leader and even why you want to be a manager. Yet, when it’s the end of the quarter or there’s a deal on the line, all our positive characteristics we hope to emulate or achieve as a leader are gone. </a:t>
            </a:r>
            <a:r>
              <a:rPr lang="en-US" sz="1200" b="1" i="0" u="none" strike="noStrike" kern="1200" baseline="0" dirty="0">
                <a:solidFill>
                  <a:schemeClr val="tx1"/>
                </a:solidFill>
                <a:latin typeface="+mn-lt"/>
                <a:ea typeface="+mn-ea"/>
                <a:cs typeface="+mn-cs"/>
              </a:rPr>
              <a:t>What I want for you </a:t>
            </a:r>
            <a:r>
              <a:rPr lang="en-US" sz="1200" b="0" i="0" u="none" strike="noStrike" kern="1200" baseline="0" dirty="0">
                <a:solidFill>
                  <a:schemeClr val="tx1"/>
                </a:solidFill>
                <a:latin typeface="+mn-lt"/>
                <a:ea typeface="+mn-ea"/>
                <a:cs typeface="+mn-cs"/>
              </a:rPr>
              <a:t>is for you to put these goals and characteristics of what it means to be a great leader at the forefront of your work life consistently to drive consistent results. That’s what this framework will allow you to do. We’re covering it all, I’m confident, and more. So let’s get going!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Looking at what you’ve shared with me, if I ensure that you get out of this course what you’ve identified (and more), will this program meet or exceed your expectations?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(Reinforce evaluation and value agreement again) Remember, if you find that we are not tracking to what you want to get out of this, tomorrow, and you’re not able to give this course a perfect score, I leave you in charge to let me know this. I can change on a dime. And remember, you’re not giving ME a perfect score, you’re giving the </a:t>
            </a:r>
            <a:r>
              <a:rPr lang="en-US" sz="1200" b="1" i="0" u="none" strike="noStrike" kern="1200" baseline="0" dirty="0">
                <a:solidFill>
                  <a:schemeClr val="tx1"/>
                </a:solidFill>
                <a:latin typeface="+mn-lt"/>
                <a:ea typeface="+mn-ea"/>
                <a:cs typeface="+mn-cs"/>
              </a:rPr>
              <a:t>COURSE</a:t>
            </a:r>
            <a:r>
              <a:rPr lang="en-US" sz="1200" b="0" i="0" u="none" strike="noStrike" kern="1200" baseline="0" dirty="0">
                <a:solidFill>
                  <a:schemeClr val="tx1"/>
                </a:solidFill>
                <a:latin typeface="+mn-lt"/>
                <a:ea typeface="+mn-ea"/>
                <a:cs typeface="+mn-cs"/>
              </a:rPr>
              <a:t> a perfect score.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you’ll let me know if I need to course-correct, yes?  Great so can we move on?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move into the actual coaching content…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key opportunity to role model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key coaching attributes like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showing interest, sincerity, focusing on needs,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listening, and questioning.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Show how much you care that their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goals / expectations will be met! </a:t>
            </a:r>
            <a:endParaRPr lang="en-US" b="1" dirty="0">
              <a:solidFill>
                <a:srgbClr val="FF0000"/>
              </a:solidFill>
            </a:endParaRPr>
          </a:p>
          <a:p>
            <a:pPr>
              <a:defRPr/>
            </a:pPr>
            <a:endParaRPr lang="en-US" b="1" dirty="0">
              <a:solidFill>
                <a:srgbClr val="FF0000"/>
              </a:solidFill>
            </a:endParaRPr>
          </a:p>
          <a:p>
            <a:pPr>
              <a:defRPr/>
            </a:pPr>
            <a:endParaRPr lang="en-US" b="1" dirty="0"/>
          </a:p>
          <a:p>
            <a:pPr>
              <a:defRPr/>
            </a:pPr>
            <a:endParaRPr lang="en-US" dirty="0"/>
          </a:p>
          <a:p>
            <a:pPr>
              <a:defRPr/>
            </a:pPr>
            <a:endParaRPr lang="en-US" b="1" dirty="0"/>
          </a:p>
          <a:p>
            <a:pPr>
              <a:defRPr/>
            </a:pPr>
            <a:endParaRPr lang="en-US" dirty="0"/>
          </a:p>
          <a:p>
            <a:pPr>
              <a:defRPr/>
            </a:pPr>
            <a:endParaRPr lang="en-US" dirty="0"/>
          </a:p>
        </p:txBody>
      </p:sp>
    </p:spTree>
    <p:extLst>
      <p:ext uri="{BB962C8B-B14F-4D97-AF65-F5344CB8AC3E}">
        <p14:creationId xmlns:p14="http://schemas.microsoft.com/office/powerpoint/2010/main" val="363286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US" b="1"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13816-1997-42A8-8397-1A196B67B1B9}" type="slidenum">
              <a:rPr lang="en-US" smtClean="0">
                <a:latin typeface="Arial" charset="0"/>
              </a:rPr>
              <a:pPr fontAlgn="base">
                <a:spcBef>
                  <a:spcPct val="0"/>
                </a:spcBef>
                <a:spcAft>
                  <a:spcPct val="0"/>
                </a:spcAft>
                <a:defRPr/>
              </a:pPr>
              <a:t>3</a:t>
            </a:fld>
            <a:endParaRPr lang="en-US" dirty="0">
              <a:latin typeface="Arial" charset="0"/>
            </a:endParaRPr>
          </a:p>
        </p:txBody>
      </p:sp>
    </p:spTree>
    <p:extLst>
      <p:ext uri="{BB962C8B-B14F-4D97-AF65-F5344CB8AC3E}">
        <p14:creationId xmlns:p14="http://schemas.microsoft.com/office/powerpoint/2010/main" val="3273464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itchFamily="34" charset="0"/>
              </a:rPr>
              <a:t>Time. 1 minute. Another coaching paradox.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1"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Read slide then say: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Think about it, if you already focused on the solution,</a:t>
            </a:r>
            <a:r>
              <a:rPr lang="en-US" altLang="en-US" baseline="0" dirty="0">
                <a:latin typeface="Arial" pitchFamily="34" charset="0"/>
              </a:rPr>
              <a:t> </a:t>
            </a:r>
            <a:r>
              <a:rPr lang="en-US" altLang="en-US" dirty="0">
                <a:latin typeface="Arial" pitchFamily="34" charset="0"/>
              </a:rPr>
              <a:t>then you’ve already listened to the entire conversation. And if you’ve done that, then you’re probably closing</a:t>
            </a:r>
            <a:r>
              <a:rPr lang="en-US" altLang="en-US" baseline="0" dirty="0">
                <a:latin typeface="Arial" pitchFamily="34" charset="0"/>
              </a:rPr>
              <a:t> more than coaching because </a:t>
            </a:r>
            <a:r>
              <a:rPr lang="en-US" altLang="en-US" dirty="0">
                <a:latin typeface="Arial" pitchFamily="34" charset="0"/>
              </a:rPr>
              <a:t>you're no longer creating new possibilities or seeking to understand the other person’s point of view. Instead, you’re back to coaching in your own image and driving your own agenda. </a:t>
            </a:r>
          </a:p>
          <a:p>
            <a:endParaRPr lang="en-US" dirty="0">
              <a:latin typeface="Arial" pitchFamily="34" charset="0"/>
            </a:endParaRPr>
          </a:p>
          <a:p>
            <a:r>
              <a:rPr lang="en-US" dirty="0">
                <a:latin typeface="Arial" pitchFamily="34" charset="0"/>
              </a:rPr>
              <a:t>If</a:t>
            </a:r>
            <a:r>
              <a:rPr lang="en-US" baseline="0" dirty="0">
                <a:latin typeface="Arial" pitchFamily="34" charset="0"/>
              </a:rPr>
              <a:t> you focus on listening and seeking to understand their point of view, the best solution will happen organically. </a:t>
            </a:r>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91748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30 minutes (5 min for directions/set-up; 25 min for exercise)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Elapsed Time</a:t>
            </a:r>
            <a:r>
              <a:rPr lang="en-US" sz="1200" b="0" i="1"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Handout</a:t>
            </a:r>
            <a:r>
              <a:rPr lang="en-US" sz="1200" b="0" i="1" u="none" strike="noStrike" kern="1200" baseline="0" dirty="0">
                <a:solidFill>
                  <a:schemeClr val="tx1"/>
                </a:solidFill>
                <a:latin typeface="+mn-lt"/>
                <a:ea typeface="+mn-ea"/>
                <a:cs typeface="+mn-cs"/>
              </a:rPr>
              <a:t>: “Exercise1: Open-ended Questioning”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Provide benchmark on asking open-ended questions to uncover details;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Measure your skill level today vs. end-of-day tomorrow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Let’s </a:t>
            </a:r>
            <a:r>
              <a:rPr lang="en-US" sz="1200" b="1" i="0" u="none" strike="noStrike" kern="1200" baseline="0" dirty="0">
                <a:solidFill>
                  <a:schemeClr val="tx1"/>
                </a:solidFill>
                <a:latin typeface="+mn-lt"/>
                <a:ea typeface="+mn-ea"/>
                <a:cs typeface="+mn-cs"/>
              </a:rPr>
              <a:t>apply </a:t>
            </a:r>
            <a:r>
              <a:rPr lang="en-US" sz="1200" b="0" i="0" u="none" strike="noStrike" kern="1200" baseline="0" dirty="0">
                <a:solidFill>
                  <a:schemeClr val="tx1"/>
                </a:solidFill>
                <a:latin typeface="+mn-lt"/>
                <a:ea typeface="+mn-ea"/>
                <a:cs typeface="+mn-cs"/>
              </a:rPr>
              <a:t>the process of coaching through a </a:t>
            </a:r>
            <a:r>
              <a:rPr lang="en-US" sz="1200" b="1" i="0" u="none" strike="noStrike" kern="1200" baseline="0" dirty="0">
                <a:solidFill>
                  <a:schemeClr val="tx1"/>
                </a:solidFill>
                <a:latin typeface="+mn-lt"/>
                <a:ea typeface="+mn-ea"/>
                <a:cs typeface="+mn-cs"/>
              </a:rPr>
              <a:t>“real-life” exercise </a:t>
            </a:r>
            <a:r>
              <a:rPr lang="en-US" sz="1200" b="0" i="0" u="none" strike="noStrike" kern="1200" baseline="0" dirty="0">
                <a:solidFill>
                  <a:schemeClr val="tx1"/>
                </a:solidFill>
                <a:latin typeface="+mn-lt"/>
                <a:ea typeface="+mn-ea"/>
                <a:cs typeface="+mn-cs"/>
              </a:rPr>
              <a:t>that will give you a </a:t>
            </a:r>
            <a:r>
              <a:rPr lang="en-US" sz="1200" b="1" i="0" u="none" strike="noStrike" kern="1200" baseline="0" dirty="0">
                <a:solidFill>
                  <a:schemeClr val="tx1"/>
                </a:solidFill>
                <a:latin typeface="+mn-lt"/>
                <a:ea typeface="+mn-ea"/>
                <a:cs typeface="+mn-cs"/>
              </a:rPr>
              <a:t>benchmark </a:t>
            </a:r>
            <a:r>
              <a:rPr lang="en-US" sz="1200" b="0" i="0" u="none" strike="noStrike" kern="1200" baseline="0" dirty="0">
                <a:solidFill>
                  <a:schemeClr val="tx1"/>
                </a:solidFill>
                <a:latin typeface="+mn-lt"/>
                <a:ea typeface="+mn-ea"/>
                <a:cs typeface="+mn-cs"/>
              </a:rPr>
              <a:t>for how you coach today so you can then compare how much you’ve grown when we do these skill builders tomorrow.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Materials Needed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Handout for Exercise 1 </a:t>
            </a:r>
          </a:p>
          <a:p>
            <a:r>
              <a:rPr lang="en-US" sz="1200" b="0" i="0" u="none" strike="noStrike" kern="1200" baseline="0" dirty="0">
                <a:solidFill>
                  <a:schemeClr val="tx1"/>
                </a:solidFill>
                <a:latin typeface="+mn-lt"/>
                <a:ea typeface="+mn-ea"/>
                <a:cs typeface="+mn-cs"/>
              </a:rPr>
              <a:t> Timer </a:t>
            </a:r>
          </a:p>
          <a:p>
            <a:r>
              <a:rPr lang="en-US" sz="1200" b="0" i="0" u="none" strike="noStrike" kern="1200" baseline="0" dirty="0">
                <a:solidFill>
                  <a:schemeClr val="tx1"/>
                </a:solidFill>
                <a:latin typeface="+mn-lt"/>
                <a:ea typeface="+mn-ea"/>
                <a:cs typeface="+mn-cs"/>
              </a:rPr>
              <a:t> Whistle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Create Groups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Break into </a:t>
            </a:r>
            <a:r>
              <a:rPr lang="en-US" sz="1200" b="1" i="0" u="none" strike="noStrike" kern="1200" baseline="0" dirty="0">
                <a:solidFill>
                  <a:schemeClr val="tx1"/>
                </a:solidFill>
                <a:latin typeface="+mn-lt"/>
                <a:ea typeface="+mn-ea"/>
                <a:cs typeface="+mn-cs"/>
              </a:rPr>
              <a:t>pairs of 2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If audience not divisible by 2, make 1 group of 3 where one person is the observer.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Assign Roles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Coach and coachee</a:t>
            </a:r>
          </a:p>
          <a:p>
            <a:r>
              <a:rPr lang="en-US" sz="1200" b="0" i="0" u="none" strike="noStrike" kern="1200" baseline="0" dirty="0">
                <a:solidFill>
                  <a:schemeClr val="tx1"/>
                </a:solidFill>
                <a:latin typeface="+mn-lt"/>
                <a:ea typeface="+mn-ea"/>
                <a:cs typeface="+mn-cs"/>
              </a:rPr>
              <a:t>o Roles will rotate, so you’ll get a chance to play each role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Facilitation Notes: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can say, “I know all you’ve received up to this point is a definition of coaching.” This and one of the real lessons here is to first create a benchmark of where you are now so we can see your progress by tomorrow afternoon. Also, we’ve just gone through an excellent example of coaching and I want to give you all a chance to APPLY it.”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Directions: read slide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Coachee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Come up with a real-life, current </a:t>
            </a:r>
            <a:r>
              <a:rPr lang="en-US" sz="1200" b="1" i="0" u="none" strike="noStrike" kern="1200" baseline="0" dirty="0">
                <a:solidFill>
                  <a:schemeClr val="tx1"/>
                </a:solidFill>
                <a:latin typeface="+mn-lt"/>
                <a:ea typeface="+mn-ea"/>
                <a:cs typeface="+mn-cs"/>
              </a:rPr>
              <a:t>challenge </a:t>
            </a:r>
            <a:r>
              <a:rPr lang="en-US" sz="1200" b="0" i="0" u="none" strike="noStrike" kern="1200" baseline="0" dirty="0">
                <a:solidFill>
                  <a:schemeClr val="tx1"/>
                </a:solidFill>
                <a:latin typeface="+mn-lt"/>
                <a:ea typeface="+mn-ea"/>
                <a:cs typeface="+mn-cs"/>
              </a:rPr>
              <a:t>where you could use coaching (so think of a situation where you just coached a member of your team to do something better/differently) </a:t>
            </a:r>
          </a:p>
          <a:p>
            <a:r>
              <a:rPr lang="en-US" sz="1200" b="0" i="0" u="none" strike="noStrike" kern="1200" baseline="0" dirty="0">
                <a:solidFill>
                  <a:schemeClr val="tx1"/>
                </a:solidFill>
                <a:latin typeface="+mn-lt"/>
                <a:ea typeface="+mn-ea"/>
                <a:cs typeface="+mn-cs"/>
              </a:rPr>
              <a:t> During role play, write down the really effective </a:t>
            </a:r>
            <a:r>
              <a:rPr lang="en-US" sz="1200" b="1" i="0" u="none" strike="noStrike" kern="1200" baseline="0" dirty="0">
                <a:solidFill>
                  <a:schemeClr val="tx1"/>
                </a:solidFill>
                <a:latin typeface="+mn-lt"/>
                <a:ea typeface="+mn-ea"/>
                <a:cs typeface="+mn-cs"/>
              </a:rPr>
              <a:t>open-ended questions </a:t>
            </a:r>
            <a:r>
              <a:rPr lang="en-US" sz="1200" b="0" i="0" u="none" strike="noStrike" kern="1200" baseline="0" dirty="0">
                <a:solidFill>
                  <a:schemeClr val="tx1"/>
                </a:solidFill>
                <a:latin typeface="+mn-lt"/>
                <a:ea typeface="+mn-ea"/>
                <a:cs typeface="+mn-cs"/>
              </a:rPr>
              <a:t>that encourage you to share more than you planned </a:t>
            </a:r>
          </a:p>
          <a:p>
            <a:r>
              <a:rPr lang="en-US" sz="1200" b="0" i="0" u="none" strike="noStrike" kern="1200" baseline="0" dirty="0">
                <a:solidFill>
                  <a:schemeClr val="tx1"/>
                </a:solidFill>
                <a:latin typeface="+mn-lt"/>
                <a:ea typeface="+mn-ea"/>
                <a:cs typeface="+mn-cs"/>
              </a:rPr>
              <a:t> Share these questions with your partner during your debrief </a:t>
            </a:r>
          </a:p>
          <a:p>
            <a:r>
              <a:rPr lang="en-US" sz="1200" b="0" i="0" u="none" strike="noStrike" kern="1200" baseline="0" dirty="0">
                <a:solidFill>
                  <a:schemeClr val="tx1"/>
                </a:solidFill>
                <a:latin typeface="+mn-lt"/>
                <a:ea typeface="+mn-ea"/>
                <a:cs typeface="+mn-cs"/>
              </a:rPr>
              <a:t> Explain why some questions worked and some didn’t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 </a:t>
            </a:r>
            <a:r>
              <a:rPr lang="en-US" sz="1200" b="0" i="0" u="none" strike="noStrike" kern="1200" baseline="0" dirty="0">
                <a:solidFill>
                  <a:schemeClr val="tx1"/>
                </a:solidFill>
                <a:latin typeface="+mn-lt"/>
                <a:ea typeface="+mn-ea"/>
                <a:cs typeface="+mn-cs"/>
              </a:rPr>
              <a:t>will respond/coach by asking </a:t>
            </a:r>
            <a:r>
              <a:rPr lang="en-US" sz="1200" b="1" i="0" u="none" strike="noStrike" kern="1200" baseline="0" dirty="0">
                <a:solidFill>
                  <a:schemeClr val="tx1"/>
                </a:solidFill>
                <a:latin typeface="+mn-lt"/>
                <a:ea typeface="+mn-ea"/>
                <a:cs typeface="+mn-cs"/>
              </a:rPr>
              <a:t>ONLY open-ended </a:t>
            </a:r>
            <a:r>
              <a:rPr lang="en-US" sz="1200" b="0" i="0" u="none" strike="noStrike" kern="1200" baseline="0" dirty="0">
                <a:solidFill>
                  <a:schemeClr val="tx1"/>
                </a:solidFill>
                <a:latin typeface="+mn-lt"/>
                <a:ea typeface="+mn-ea"/>
                <a:cs typeface="+mn-cs"/>
              </a:rPr>
              <a:t>questions: </a:t>
            </a:r>
          </a:p>
          <a:p>
            <a:r>
              <a:rPr lang="en-US" sz="1200" b="0" i="0" u="none" strike="noStrike" kern="1200" baseline="0" dirty="0">
                <a:solidFill>
                  <a:schemeClr val="tx1"/>
                </a:solidFill>
                <a:latin typeface="+mn-lt"/>
                <a:ea typeface="+mn-ea"/>
                <a:cs typeface="+mn-cs"/>
              </a:rPr>
              <a:t> Define open-ended: Typically begins with “How/What/Why” </a:t>
            </a:r>
          </a:p>
          <a:p>
            <a:r>
              <a:rPr lang="en-US" sz="1200" b="0" i="0" u="none" strike="noStrike" kern="1200" baseline="0" dirty="0">
                <a:solidFill>
                  <a:schemeClr val="tx1"/>
                </a:solidFill>
                <a:latin typeface="+mn-lt"/>
                <a:ea typeface="+mn-ea"/>
                <a:cs typeface="+mn-cs"/>
              </a:rPr>
              <a:t> No closed-ended questions: Answered with a “yes” or “no” </a:t>
            </a:r>
          </a:p>
          <a:p>
            <a:r>
              <a:rPr lang="en-US" sz="1200" b="0" i="0" u="none" strike="noStrike" kern="1200" baseline="0" dirty="0">
                <a:solidFill>
                  <a:schemeClr val="tx1"/>
                </a:solidFill>
                <a:latin typeface="+mn-lt"/>
                <a:ea typeface="+mn-ea"/>
                <a:cs typeface="+mn-cs"/>
              </a:rPr>
              <a:t> TIP: No “loaded” questions: “</a:t>
            </a:r>
            <a:r>
              <a:rPr lang="en-US" sz="1200" b="0" i="1" u="none" strike="noStrike" kern="1200" baseline="0" dirty="0">
                <a:solidFill>
                  <a:schemeClr val="tx1"/>
                </a:solidFill>
                <a:latin typeface="+mn-lt"/>
                <a:ea typeface="+mn-ea"/>
                <a:cs typeface="+mn-cs"/>
              </a:rPr>
              <a:t>Don’t you think it would be good if you found out from the CIO the budget for this opportunity?”  This has your agenda and solution all over it!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may NOT provide solutions </a:t>
            </a:r>
          </a:p>
          <a:p>
            <a:r>
              <a:rPr lang="en-US" sz="1200" b="0" i="0" u="none" strike="noStrike" kern="1200" baseline="0" dirty="0">
                <a:solidFill>
                  <a:schemeClr val="tx1"/>
                </a:solidFill>
                <a:latin typeface="+mn-lt"/>
                <a:ea typeface="+mn-ea"/>
                <a:cs typeface="+mn-cs"/>
              </a:rPr>
              <a:t> Ask questions to create new possibility or outlook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Timing</a:t>
            </a:r>
            <a:r>
              <a:rPr lang="en-US" sz="1200" b="0" i="0" u="none" strike="noStrike" kern="1200" baseline="0" dirty="0">
                <a:solidFill>
                  <a:schemeClr val="tx1"/>
                </a:solidFill>
                <a:latin typeface="+mn-lt"/>
                <a:ea typeface="+mn-ea"/>
                <a:cs typeface="+mn-cs"/>
              </a:rPr>
              <a:t>: 25 minutes total </a:t>
            </a:r>
          </a:p>
          <a:p>
            <a:r>
              <a:rPr lang="en-US" sz="1200" b="0" i="0" u="none" strike="noStrike" kern="1200" baseline="0" dirty="0">
                <a:solidFill>
                  <a:schemeClr val="tx1"/>
                </a:solidFill>
                <a:latin typeface="+mn-lt"/>
                <a:ea typeface="+mn-ea"/>
                <a:cs typeface="+mn-cs"/>
              </a:rPr>
              <a:t>o 1 minutes to all think of real-life scenario independently </a:t>
            </a:r>
          </a:p>
          <a:p>
            <a:r>
              <a:rPr lang="en-US" sz="1200" b="0" i="0" u="none" strike="noStrike" kern="1200" baseline="0" dirty="0">
                <a:solidFill>
                  <a:schemeClr val="tx1"/>
                </a:solidFill>
                <a:latin typeface="+mn-lt"/>
                <a:ea typeface="+mn-ea"/>
                <a:cs typeface="+mn-cs"/>
              </a:rPr>
              <a:t>o 7-8 minutes for role play – manager doesn’t stop coaching until </a:t>
            </a:r>
            <a:r>
              <a:rPr lang="en-US" sz="1200" b="1" i="0" u="none" strike="noStrike" kern="1200" baseline="0" dirty="0">
                <a:solidFill>
                  <a:schemeClr val="tx1"/>
                </a:solidFill>
                <a:latin typeface="+mn-lt"/>
                <a:ea typeface="+mn-ea"/>
                <a:cs typeface="+mn-cs"/>
              </a:rPr>
              <a:t>whistle </a:t>
            </a:r>
            <a:r>
              <a:rPr lang="en-US" sz="1200" b="0" i="0" u="none" strike="noStrike" kern="1200" baseline="0" dirty="0">
                <a:solidFill>
                  <a:schemeClr val="tx1"/>
                </a:solidFill>
                <a:latin typeface="+mn-lt"/>
                <a:ea typeface="+mn-ea"/>
                <a:cs typeface="+mn-cs"/>
              </a:rPr>
              <a:t>is blown </a:t>
            </a:r>
          </a:p>
          <a:p>
            <a:r>
              <a:rPr lang="en-US" sz="1200" b="0" i="0" u="none" strike="noStrike" kern="1200" baseline="0" dirty="0">
                <a:solidFill>
                  <a:schemeClr val="tx1"/>
                </a:solidFill>
                <a:latin typeface="+mn-lt"/>
                <a:ea typeface="+mn-ea"/>
                <a:cs typeface="+mn-cs"/>
              </a:rPr>
              <a:t>o 2-3 minutes to debrief and provide feedback to partner </a:t>
            </a:r>
          </a:p>
          <a:p>
            <a:r>
              <a:rPr lang="en-US" sz="1200" b="0" i="0" u="none" strike="noStrike" kern="1200" baseline="0" dirty="0">
                <a:solidFill>
                  <a:schemeClr val="tx1"/>
                </a:solidFill>
                <a:latin typeface="+mn-lt"/>
                <a:ea typeface="+mn-ea"/>
                <a:cs typeface="+mn-cs"/>
              </a:rPr>
              <a:t>o Blow whistle again. Switch roles and repeat role play/debrief for a total of 11 minutes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AFTER the exercise THEY’LL FIGURE OUT what a huge gap exists for them as coaches between current/future state.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Have I been clear around this? Do I need to clarify anything?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 questions do you have before we begin?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Start Exercise / Observe: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Spend equal time observing groups </a:t>
            </a:r>
          </a:p>
          <a:p>
            <a:r>
              <a:rPr lang="en-US" sz="1200" b="0" i="0" u="none" strike="noStrike" kern="1200" baseline="0" dirty="0">
                <a:solidFill>
                  <a:schemeClr val="tx1"/>
                </a:solidFill>
                <a:latin typeface="+mn-lt"/>
                <a:ea typeface="+mn-ea"/>
                <a:cs typeface="+mn-cs"/>
              </a:rPr>
              <a:t> Ensure the rules of the role play are being followed </a:t>
            </a:r>
          </a:p>
          <a:p>
            <a:r>
              <a:rPr lang="en-US" sz="1200" b="0" i="0" u="none" strike="noStrike" kern="1200" baseline="0" dirty="0">
                <a:solidFill>
                  <a:schemeClr val="tx1"/>
                </a:solidFill>
                <a:latin typeface="+mn-lt"/>
                <a:ea typeface="+mn-ea"/>
                <a:cs typeface="+mn-cs"/>
              </a:rPr>
              <a:t> ONLY re-direct manager (i.e., help them ask better open-ended questions) if he/she is so far off that the role play can’t provide effective learning </a:t>
            </a:r>
          </a:p>
          <a:p>
            <a:r>
              <a:rPr lang="en-US" sz="1200" b="0" i="0" u="none" strike="noStrike" kern="1200" baseline="0" dirty="0">
                <a:solidFill>
                  <a:schemeClr val="tx1"/>
                </a:solidFill>
                <a:latin typeface="+mn-lt"/>
                <a:ea typeface="+mn-ea"/>
                <a:cs typeface="+mn-cs"/>
              </a:rPr>
              <a:t> Take notes if English speaking!! Write down valuable examples to use during your debrief, such as: </a:t>
            </a:r>
          </a:p>
          <a:p>
            <a:r>
              <a:rPr lang="en-US" sz="1200" b="0" i="0" u="none" strike="noStrike" kern="1200" baseline="0" dirty="0">
                <a:solidFill>
                  <a:schemeClr val="tx1"/>
                </a:solidFill>
                <a:latin typeface="+mn-lt"/>
                <a:ea typeface="+mn-ea"/>
                <a:cs typeface="+mn-cs"/>
              </a:rPr>
              <a:t> Good/great open-ended coaching questions </a:t>
            </a:r>
          </a:p>
          <a:p>
            <a:r>
              <a:rPr lang="en-US" sz="1200" b="0" i="0" u="none" strike="noStrike" kern="1200" baseline="0" dirty="0">
                <a:solidFill>
                  <a:schemeClr val="tx1"/>
                </a:solidFill>
                <a:latin typeface="+mn-lt"/>
                <a:ea typeface="+mn-ea"/>
                <a:cs typeface="+mn-cs"/>
              </a:rPr>
              <a:t> Closed-ended questions </a:t>
            </a:r>
          </a:p>
          <a:p>
            <a:r>
              <a:rPr lang="en-US" sz="1200" b="0" i="0" u="none" strike="noStrike" kern="1200" baseline="0" dirty="0">
                <a:solidFill>
                  <a:schemeClr val="tx1"/>
                </a:solidFill>
                <a:latin typeface="+mn-lt"/>
                <a:ea typeface="+mn-ea"/>
                <a:cs typeface="+mn-cs"/>
              </a:rPr>
              <a:t> Places where manager missed a coaching opportunity </a:t>
            </a:r>
          </a:p>
          <a:p>
            <a:r>
              <a:rPr lang="en-US" sz="1200" b="0" i="0" u="none" strike="noStrike" kern="1200" baseline="0" dirty="0">
                <a:solidFill>
                  <a:schemeClr val="tx1"/>
                </a:solidFill>
                <a:latin typeface="+mn-lt"/>
                <a:ea typeface="+mn-ea"/>
                <a:cs typeface="+mn-cs"/>
              </a:rPr>
              <a:t> Make your notes specific and exact – you can only create “ah-hahs” when your examples are credible and real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Facilitation Tip</a:t>
            </a:r>
            <a:r>
              <a:rPr lang="en-US" sz="1200" b="0" i="0" u="none" strike="noStrike" kern="1200" baseline="0" dirty="0">
                <a:solidFill>
                  <a:schemeClr val="tx1"/>
                </a:solidFill>
                <a:latin typeface="+mn-lt"/>
                <a:ea typeface="+mn-ea"/>
                <a:cs typeface="+mn-cs"/>
              </a:rPr>
              <a:t>: Refer to Feedback Methodology in Part II of this Guide.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FACILITATOR NOTE MANAGING AN ODD NUMBER OF PEOPLE FOR A ONE ON ONE COACHING EXERCISE: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Normal one on one role play: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Whether you give 8 or 10 minutes depends on how you are tracking for time. If you are running behind, cut the roll plays to about 6-7 minutes each.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8-10 minutes for role play </a:t>
            </a:r>
          </a:p>
          <a:p>
            <a:r>
              <a:rPr lang="en-US" sz="1200" b="0" i="0" u="none" strike="noStrike" kern="1200" baseline="0" dirty="0">
                <a:solidFill>
                  <a:schemeClr val="tx1"/>
                </a:solidFill>
                <a:latin typeface="+mn-lt"/>
                <a:ea typeface="+mn-ea"/>
                <a:cs typeface="+mn-cs"/>
              </a:rPr>
              <a:t> 2-3 minute debrief </a:t>
            </a:r>
          </a:p>
          <a:p>
            <a:r>
              <a:rPr lang="en-US" sz="1200" b="0" i="0" u="none" strike="noStrike" kern="1200" baseline="0" dirty="0">
                <a:solidFill>
                  <a:schemeClr val="tx1"/>
                </a:solidFill>
                <a:latin typeface="+mn-lt"/>
                <a:ea typeface="+mn-ea"/>
                <a:cs typeface="+mn-cs"/>
              </a:rPr>
              <a:t> Switch 8-10 minute role play </a:t>
            </a:r>
          </a:p>
          <a:p>
            <a:r>
              <a:rPr lang="en-US" sz="1200" b="0" i="0" u="none" strike="noStrike" kern="1200" baseline="0" dirty="0">
                <a:solidFill>
                  <a:schemeClr val="tx1"/>
                </a:solidFill>
                <a:latin typeface="+mn-lt"/>
                <a:ea typeface="+mn-ea"/>
                <a:cs typeface="+mn-cs"/>
              </a:rPr>
              <a:t> 2-3 minute debrief </a:t>
            </a:r>
          </a:p>
          <a:p>
            <a:r>
              <a:rPr lang="en-US" sz="1200" b="0" i="0" u="none" strike="noStrike" kern="1200" baseline="0" dirty="0">
                <a:solidFill>
                  <a:schemeClr val="tx1"/>
                </a:solidFill>
                <a:latin typeface="+mn-lt"/>
                <a:ea typeface="+mn-ea"/>
                <a:cs typeface="+mn-cs"/>
              </a:rPr>
              <a:t> Then room debrief on the slide you follow.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If there is an </a:t>
            </a:r>
            <a:r>
              <a:rPr lang="en-US" sz="1200" b="0" i="0" u="none" strike="noStrike" kern="1200" baseline="0" dirty="0">
                <a:solidFill>
                  <a:schemeClr val="tx1"/>
                </a:solidFill>
                <a:latin typeface="+mn-lt"/>
                <a:ea typeface="+mn-ea"/>
                <a:cs typeface="+mn-cs"/>
              </a:rPr>
              <a:t>odd number of people in the room where you can pair up and need a team or two of three people, when it comes to pairing up people on day one and two for these types of exercises/ role plays, make a team of 3 where one person is observer, one coach one direct. Then let them know not to change when hearing the whistle but you will manage their time and let them know when to switch roles earlier and rotate a few minutes early so each person has a chance to play the coach. So, for pairs of three cut them at 6 minute mark and have them switch so everyone can play each role. </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1"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talk about what you experienced…  next slide.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p:txBody>
      </p:sp>
      <p:sp>
        <p:nvSpPr>
          <p:cNvPr id="2078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8DDB01B-0B6E-4A2D-A85F-010C640A4839}" type="slidenum">
              <a:rPr lang="en-US" sz="1200"/>
              <a:pPr algn="r" eaLnBrk="1" hangingPunct="1"/>
              <a:t>31</a:t>
            </a:fld>
            <a:endParaRPr lang="en-US" sz="1200" dirty="0"/>
          </a:p>
        </p:txBody>
      </p:sp>
    </p:spTree>
    <p:extLst>
      <p:ext uri="{BB962C8B-B14F-4D97-AF65-F5344CB8AC3E}">
        <p14:creationId xmlns:p14="http://schemas.microsoft.com/office/powerpoint/2010/main" val="3276222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Highlight coaching gaps uncovered through exercise; create enthusiasm to learn more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To debrief, let’s hear first from the direct reports. </a:t>
            </a:r>
          </a:p>
          <a:p>
            <a:r>
              <a:rPr lang="en-US" sz="1200" b="0" i="0" u="none" strike="noStrike" kern="1200" baseline="0" dirty="0">
                <a:solidFill>
                  <a:schemeClr val="tx1"/>
                </a:solidFill>
                <a:latin typeface="+mn-lt"/>
                <a:ea typeface="+mn-ea"/>
                <a:cs typeface="+mn-cs"/>
              </a:rPr>
              <a:t> Stick to the questions and bullets on the slide only.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What did you experience as a </a:t>
            </a:r>
            <a:r>
              <a:rPr lang="en-US" sz="1200" b="1" i="0" u="none" strike="noStrike" kern="1200" baseline="0" dirty="0">
                <a:solidFill>
                  <a:schemeClr val="tx1"/>
                </a:solidFill>
                <a:latin typeface="+mn-lt"/>
                <a:ea typeface="+mn-ea"/>
                <a:cs typeface="+mn-cs"/>
              </a:rPr>
              <a:t>coachee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OPTIONAL</a:t>
            </a:r>
            <a:r>
              <a:rPr lang="en-US" sz="1200" b="0" i="0" u="none" strike="noStrike" kern="1200" baseline="0" dirty="0">
                <a:solidFill>
                  <a:schemeClr val="tx1"/>
                </a:solidFill>
                <a:latin typeface="+mn-lt"/>
                <a:ea typeface="+mn-ea"/>
                <a:cs typeface="+mn-cs"/>
              </a:rPr>
              <a:t>: What did you notice about questions that </a:t>
            </a:r>
            <a:r>
              <a:rPr lang="en-US" sz="1200" b="1" i="0" u="none" strike="noStrike" kern="1200" baseline="0" dirty="0">
                <a:solidFill>
                  <a:schemeClr val="tx1"/>
                </a:solidFill>
                <a:latin typeface="+mn-lt"/>
                <a:ea typeface="+mn-ea"/>
                <a:cs typeface="+mn-cs"/>
              </a:rPr>
              <a:t>encouraged </a:t>
            </a:r>
            <a:r>
              <a:rPr lang="en-US" sz="1200" b="0" i="0" u="none" strike="noStrike" kern="1200" baseline="0" dirty="0">
                <a:solidFill>
                  <a:schemeClr val="tx1"/>
                </a:solidFill>
                <a:latin typeface="+mn-lt"/>
                <a:ea typeface="+mn-ea"/>
                <a:cs typeface="+mn-cs"/>
              </a:rPr>
              <a:t>you to share more than you planned? </a:t>
            </a:r>
          </a:p>
          <a:p>
            <a:r>
              <a:rPr lang="en-US" sz="1200" b="0" i="0" u="none" strike="noStrike" kern="1200" baseline="0" dirty="0">
                <a:solidFill>
                  <a:schemeClr val="tx1"/>
                </a:solidFill>
                <a:latin typeface="+mn-lt"/>
                <a:ea typeface="+mn-ea"/>
                <a:cs typeface="+mn-cs"/>
              </a:rPr>
              <a:t> Conversely, what did you notice about questions that didn’t encourage?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What did you experience as a </a:t>
            </a:r>
            <a:r>
              <a:rPr lang="en-US" sz="1200" b="1" i="0" u="none" strike="noStrike" kern="1200" baseline="0" dirty="0">
                <a:solidFill>
                  <a:schemeClr val="tx1"/>
                </a:solidFill>
                <a:latin typeface="+mn-lt"/>
                <a:ea typeface="+mn-ea"/>
                <a:cs typeface="+mn-cs"/>
              </a:rPr>
              <a:t>coach</a:t>
            </a:r>
            <a:r>
              <a:rPr lang="en-US" sz="1200" b="0" i="0" u="none" strike="noStrike" kern="1200" baseline="0" dirty="0">
                <a:solidFill>
                  <a:schemeClr val="tx1"/>
                </a:solidFill>
                <a:latin typeface="+mn-lt"/>
                <a:ea typeface="+mn-ea"/>
                <a:cs typeface="+mn-cs"/>
              </a:rPr>
              <a:t>? LET THEM TALK…use questions below for anything they missed and to weave into the Coaching Moment below: </a:t>
            </a:r>
          </a:p>
          <a:p>
            <a:r>
              <a:rPr lang="en-US" sz="1200" b="0" i="0" u="none" strike="noStrike" kern="1200" baseline="0" dirty="0">
                <a:solidFill>
                  <a:schemeClr val="tx1"/>
                </a:solidFill>
                <a:latin typeface="+mn-lt"/>
                <a:ea typeface="+mn-ea"/>
                <a:cs typeface="+mn-cs"/>
              </a:rPr>
              <a:t>o What </a:t>
            </a:r>
            <a:r>
              <a:rPr lang="en-US" sz="1200" b="1" i="0" u="none" strike="noStrike" kern="1200" baseline="0" dirty="0">
                <a:solidFill>
                  <a:schemeClr val="tx1"/>
                </a:solidFill>
                <a:latin typeface="+mn-lt"/>
                <a:ea typeface="+mn-ea"/>
                <a:cs typeface="+mn-cs"/>
              </a:rPr>
              <a:t>traps </a:t>
            </a:r>
            <a:r>
              <a:rPr lang="en-US" sz="1200" b="0" i="0" u="none" strike="noStrike" kern="1200" baseline="0" dirty="0">
                <a:solidFill>
                  <a:schemeClr val="tx1"/>
                </a:solidFill>
                <a:latin typeface="+mn-lt"/>
                <a:ea typeface="+mn-ea"/>
                <a:cs typeface="+mn-cs"/>
              </a:rPr>
              <a:t>did you fall into? </a:t>
            </a:r>
          </a:p>
          <a:p>
            <a:r>
              <a:rPr lang="en-US" sz="1200" b="0" i="0" u="none" strike="noStrike" kern="1200" baseline="0" dirty="0">
                <a:solidFill>
                  <a:schemeClr val="tx1"/>
                </a:solidFill>
                <a:latin typeface="+mn-lt"/>
                <a:ea typeface="+mn-ea"/>
                <a:cs typeface="+mn-cs"/>
              </a:rPr>
              <a:t>o How did you feel about the </a:t>
            </a:r>
            <a:r>
              <a:rPr lang="en-US" sz="1200" b="1" i="0" u="none" strike="noStrike" kern="1200" baseline="0" dirty="0">
                <a:solidFill>
                  <a:schemeClr val="tx1"/>
                </a:solidFill>
                <a:latin typeface="+mn-lt"/>
                <a:ea typeface="+mn-ea"/>
                <a:cs typeface="+mn-cs"/>
              </a:rPr>
              <a:t>quality </a:t>
            </a:r>
            <a:r>
              <a:rPr lang="en-US" sz="1200" b="0" i="0" u="none" strike="noStrike" kern="1200" baseline="0" dirty="0">
                <a:solidFill>
                  <a:schemeClr val="tx1"/>
                </a:solidFill>
                <a:latin typeface="+mn-lt"/>
                <a:ea typeface="+mn-ea"/>
                <a:cs typeface="+mn-cs"/>
              </a:rPr>
              <a:t>of your questions? </a:t>
            </a:r>
          </a:p>
          <a:p>
            <a:r>
              <a:rPr lang="en-US" sz="1200" b="0" i="0" u="none" strike="noStrike" kern="1200" baseline="0" dirty="0">
                <a:solidFill>
                  <a:schemeClr val="tx1"/>
                </a:solidFill>
                <a:latin typeface="+mn-lt"/>
                <a:ea typeface="+mn-ea"/>
                <a:cs typeface="+mn-cs"/>
              </a:rPr>
              <a:t>o How hard was it to resist </a:t>
            </a:r>
            <a:r>
              <a:rPr lang="en-US" sz="1200" b="1" i="0" u="none" strike="noStrike" kern="1200" baseline="0" dirty="0">
                <a:solidFill>
                  <a:schemeClr val="tx1"/>
                </a:solidFill>
                <a:latin typeface="+mn-lt"/>
                <a:ea typeface="+mn-ea"/>
                <a:cs typeface="+mn-cs"/>
              </a:rPr>
              <a:t>closed </a:t>
            </a:r>
            <a:r>
              <a:rPr lang="en-US" sz="1200" b="0" i="0" u="none" strike="noStrike" kern="1200" baseline="0" dirty="0">
                <a:solidFill>
                  <a:schemeClr val="tx1"/>
                </a:solidFill>
                <a:latin typeface="+mn-lt"/>
                <a:ea typeface="+mn-ea"/>
                <a:cs typeface="+mn-cs"/>
              </a:rPr>
              <a:t>questions? </a:t>
            </a:r>
            <a:r>
              <a:rPr lang="en-US" sz="1200" b="1" i="0" u="none" strike="noStrike" kern="1200" baseline="0" dirty="0">
                <a:solidFill>
                  <a:schemeClr val="tx1"/>
                </a:solidFill>
                <a:latin typeface="+mn-lt"/>
                <a:ea typeface="+mn-ea"/>
                <a:cs typeface="+mn-cs"/>
              </a:rPr>
              <a:t>Loaded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Double-dips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Were you </a:t>
            </a:r>
            <a:r>
              <a:rPr lang="en-US" sz="1200" b="1" i="0" u="none" strike="noStrike" kern="1200" baseline="0" dirty="0">
                <a:solidFill>
                  <a:schemeClr val="tx1"/>
                </a:solidFill>
                <a:latin typeface="+mn-lt"/>
                <a:ea typeface="+mn-ea"/>
                <a:cs typeface="+mn-cs"/>
              </a:rPr>
              <a:t>pre-occupied </a:t>
            </a:r>
            <a:r>
              <a:rPr lang="en-US" sz="1200" b="0" i="0" u="none" strike="noStrike" kern="1200" baseline="0" dirty="0">
                <a:solidFill>
                  <a:schemeClr val="tx1"/>
                </a:solidFill>
                <a:latin typeface="+mn-lt"/>
                <a:ea typeface="+mn-ea"/>
                <a:cs typeface="+mn-cs"/>
              </a:rPr>
              <a:t>thinking of next question? </a:t>
            </a:r>
          </a:p>
          <a:p>
            <a:r>
              <a:rPr lang="en-US" sz="1200" b="0" i="0" u="none" strike="noStrike" kern="1200" baseline="0" dirty="0">
                <a:solidFill>
                  <a:schemeClr val="tx1"/>
                </a:solidFill>
                <a:latin typeface="+mn-lt"/>
                <a:ea typeface="+mn-ea"/>
                <a:cs typeface="+mn-cs"/>
              </a:rPr>
              <a:t>o Did you want to offer </a:t>
            </a:r>
            <a:r>
              <a:rPr lang="en-US" sz="1200" b="1" i="0" u="none" strike="noStrike" kern="1200" baseline="0" dirty="0">
                <a:solidFill>
                  <a:schemeClr val="tx1"/>
                </a:solidFill>
                <a:latin typeface="+mn-lt"/>
                <a:ea typeface="+mn-ea"/>
                <a:cs typeface="+mn-cs"/>
              </a:rPr>
              <a:t>solutions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Did you </a:t>
            </a:r>
            <a:r>
              <a:rPr lang="en-US" sz="1200" b="1" i="0" u="none" strike="noStrike" kern="1200" baseline="0" dirty="0">
                <a:solidFill>
                  <a:schemeClr val="tx1"/>
                </a:solidFill>
                <a:latin typeface="+mn-lt"/>
                <a:ea typeface="+mn-ea"/>
                <a:cs typeface="+mn-cs"/>
              </a:rPr>
              <a:t>interrupt </a:t>
            </a:r>
            <a:r>
              <a:rPr lang="en-US" sz="1200" b="0" i="0" u="none" strike="noStrike" kern="1200" baseline="0" dirty="0">
                <a:solidFill>
                  <a:schemeClr val="tx1"/>
                </a:solidFill>
                <a:latin typeface="+mn-lt"/>
                <a:ea typeface="+mn-ea"/>
                <a:cs typeface="+mn-cs"/>
              </a:rPr>
              <a:t>your direct report while speaking? If not, how badly did you want to?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Moment: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On a scale of 1-10, how difficult was it to ask ONLY open-ended questions? </a:t>
            </a:r>
            <a:r>
              <a:rPr lang="en-US" sz="1200" b="0" i="0" u="none" strike="noStrike" kern="1200" baseline="0" dirty="0">
                <a:solidFill>
                  <a:schemeClr val="tx1"/>
                </a:solidFill>
                <a:latin typeface="+mn-lt"/>
                <a:ea typeface="+mn-ea"/>
                <a:cs typeface="+mn-cs"/>
              </a:rPr>
              <a:t>(Good to quantify here so you can </a:t>
            </a:r>
            <a:r>
              <a:rPr lang="en-US" sz="1200" b="1" i="0" u="none" strike="noStrike" kern="1200" baseline="0" dirty="0">
                <a:solidFill>
                  <a:schemeClr val="tx1"/>
                </a:solidFill>
                <a:latin typeface="+mn-lt"/>
                <a:ea typeface="+mn-ea"/>
                <a:cs typeface="+mn-cs"/>
              </a:rPr>
              <a:t>ask again tomorrow </a:t>
            </a:r>
            <a:r>
              <a:rPr lang="en-US" sz="1200" b="0" i="0" u="none" strike="noStrike" kern="1200" baseline="0" dirty="0">
                <a:solidFill>
                  <a:schemeClr val="tx1"/>
                </a:solidFill>
                <a:latin typeface="+mn-lt"/>
                <a:ea typeface="+mn-ea"/>
                <a:cs typeface="+mn-cs"/>
              </a:rPr>
              <a:t>and really benchmark progress)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Self-assess</a:t>
            </a:r>
            <a:r>
              <a:rPr lang="en-US" sz="1200" b="0" i="0" u="none" strike="noStrike" kern="1200" baseline="0" dirty="0">
                <a:solidFill>
                  <a:schemeClr val="tx1"/>
                </a:solidFill>
                <a:latin typeface="+mn-lt"/>
                <a:ea typeface="+mn-ea"/>
                <a:cs typeface="+mn-cs"/>
              </a:rPr>
              <a:t>…consider all the aspects of your coaching: </a:t>
            </a:r>
          </a:p>
          <a:p>
            <a:r>
              <a:rPr lang="en-US" sz="1200" b="0" i="0" u="none" strike="noStrike" kern="1200" baseline="0" dirty="0">
                <a:solidFill>
                  <a:schemeClr val="tx1"/>
                </a:solidFill>
                <a:latin typeface="+mn-lt"/>
                <a:ea typeface="+mn-ea"/>
                <a:cs typeface="+mn-cs"/>
              </a:rPr>
              <a:t> How did you manage your </a:t>
            </a:r>
            <a:r>
              <a:rPr lang="en-US" sz="1200" b="1" i="0" u="none" strike="noStrike" kern="1200" baseline="0" dirty="0">
                <a:solidFill>
                  <a:schemeClr val="tx1"/>
                </a:solidFill>
                <a:latin typeface="+mn-lt"/>
                <a:ea typeface="+mn-ea"/>
                <a:cs typeface="+mn-cs"/>
              </a:rPr>
              <a:t>emotional state</a:t>
            </a:r>
            <a:r>
              <a:rPr lang="en-US" sz="1200" b="0" i="0" u="none" strike="noStrike" kern="1200" baseline="0" dirty="0">
                <a:solidFill>
                  <a:schemeClr val="tx1"/>
                </a:solidFill>
                <a:latin typeface="+mn-lt"/>
                <a:ea typeface="+mn-ea"/>
                <a:cs typeface="+mn-cs"/>
              </a:rPr>
              <a:t>? You need to take the focus from you and put it on them…it’s about THEIR agenda. </a:t>
            </a:r>
          </a:p>
          <a:p>
            <a:r>
              <a:rPr lang="en-US" sz="1200" b="0" i="0" u="none" strike="noStrike" kern="1200" baseline="0" dirty="0">
                <a:solidFill>
                  <a:schemeClr val="tx1"/>
                </a:solidFill>
                <a:latin typeface="+mn-lt"/>
                <a:ea typeface="+mn-ea"/>
                <a:cs typeface="+mn-cs"/>
              </a:rPr>
              <a:t> Did you </a:t>
            </a:r>
            <a:r>
              <a:rPr lang="en-US" sz="1200" b="1" i="0" u="none" strike="noStrike" kern="1200" baseline="0" dirty="0">
                <a:solidFill>
                  <a:schemeClr val="tx1"/>
                </a:solidFill>
                <a:latin typeface="+mn-lt"/>
                <a:ea typeface="+mn-ea"/>
                <a:cs typeface="+mn-cs"/>
              </a:rPr>
              <a:t>challenge thinking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uncover assumptions</a:t>
            </a:r>
            <a:r>
              <a:rPr lang="en-US" sz="1200" b="0" i="0" u="none" strike="noStrike" kern="1200" baseline="0" dirty="0">
                <a:solidFill>
                  <a:schemeClr val="tx1"/>
                </a:solidFill>
                <a:latin typeface="+mn-lt"/>
                <a:ea typeface="+mn-ea"/>
                <a:cs typeface="+mn-cs"/>
              </a:rPr>
              <a:t>…or did you only focus on results and tasks? </a:t>
            </a:r>
          </a:p>
          <a:p>
            <a:r>
              <a:rPr lang="en-US" sz="1200" b="0" i="0" u="none" strike="noStrike" kern="1200" baseline="0" dirty="0">
                <a:solidFill>
                  <a:schemeClr val="tx1"/>
                </a:solidFill>
                <a:latin typeface="+mn-lt"/>
                <a:ea typeface="+mn-ea"/>
                <a:cs typeface="+mn-cs"/>
              </a:rPr>
              <a:t> How was your </a:t>
            </a:r>
            <a:r>
              <a:rPr lang="en-US" sz="1200" b="1" i="0" u="none" strike="noStrike" kern="1200" baseline="0" dirty="0">
                <a:solidFill>
                  <a:schemeClr val="tx1"/>
                </a:solidFill>
                <a:latin typeface="+mn-lt"/>
                <a:ea typeface="+mn-ea"/>
                <a:cs typeface="+mn-cs"/>
              </a:rPr>
              <a:t>tone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pace</a:t>
            </a:r>
            <a:r>
              <a:rPr lang="en-US" sz="1200" b="0" i="0" u="none" strike="noStrike" kern="1200" baseline="0" dirty="0">
                <a:solidFill>
                  <a:schemeClr val="tx1"/>
                </a:solidFill>
                <a:latin typeface="+mn-lt"/>
                <a:ea typeface="+mn-ea"/>
                <a:cs typeface="+mn-cs"/>
              </a:rPr>
              <a:t>? “Neutral, calm, coach-like? </a:t>
            </a:r>
          </a:p>
          <a:p>
            <a:r>
              <a:rPr lang="en-US" sz="1200" b="0" i="0" u="none" strike="noStrike" kern="1200" baseline="0" dirty="0">
                <a:solidFill>
                  <a:schemeClr val="tx1"/>
                </a:solidFill>
                <a:latin typeface="+mn-lt"/>
                <a:ea typeface="+mn-ea"/>
                <a:cs typeface="+mn-cs"/>
              </a:rPr>
              <a:t> Did you create </a:t>
            </a:r>
            <a:r>
              <a:rPr lang="en-US" sz="1200" b="1" i="0" u="none" strike="noStrike" kern="1200" baseline="0" dirty="0">
                <a:solidFill>
                  <a:schemeClr val="tx1"/>
                </a:solidFill>
                <a:latin typeface="+mn-lt"/>
                <a:ea typeface="+mn-ea"/>
                <a:cs typeface="+mn-cs"/>
              </a:rPr>
              <a:t>space </a:t>
            </a:r>
            <a:r>
              <a:rPr lang="en-US" sz="1200" b="0" i="0" u="none" strike="noStrike" kern="1200" baseline="0" dirty="0">
                <a:solidFill>
                  <a:schemeClr val="tx1"/>
                </a:solidFill>
                <a:latin typeface="+mn-lt"/>
                <a:ea typeface="+mn-ea"/>
                <a:cs typeface="+mn-cs"/>
              </a:rPr>
              <a:t>and use </a:t>
            </a:r>
            <a:r>
              <a:rPr lang="en-US" sz="1200" b="1" i="0" u="none" strike="noStrike" kern="1200" baseline="0" dirty="0">
                <a:solidFill>
                  <a:schemeClr val="tx1"/>
                </a:solidFill>
                <a:latin typeface="+mn-lt"/>
                <a:ea typeface="+mn-ea"/>
                <a:cs typeface="+mn-cs"/>
              </a:rPr>
              <a:t>silence </a:t>
            </a:r>
            <a:r>
              <a:rPr lang="en-US" sz="1200" b="0" i="0" u="none" strike="noStrike" kern="1200" baseline="0" dirty="0">
                <a:solidFill>
                  <a:schemeClr val="tx1"/>
                </a:solidFill>
                <a:latin typeface="+mn-lt"/>
                <a:ea typeface="+mn-ea"/>
                <a:cs typeface="+mn-cs"/>
              </a:rPr>
              <a:t>to encourage? </a:t>
            </a:r>
          </a:p>
          <a:p>
            <a:r>
              <a:rPr lang="en-US" sz="1200" b="0" i="0" u="none" strike="noStrike" kern="1200" baseline="0" dirty="0">
                <a:solidFill>
                  <a:schemeClr val="tx1"/>
                </a:solidFill>
                <a:latin typeface="+mn-lt"/>
                <a:ea typeface="+mn-ea"/>
                <a:cs typeface="+mn-cs"/>
              </a:rPr>
              <a:t> Were you </a:t>
            </a:r>
            <a:r>
              <a:rPr lang="en-US" sz="1200" b="1" i="0" u="none" strike="noStrike" kern="1200" baseline="0" dirty="0">
                <a:solidFill>
                  <a:schemeClr val="tx1"/>
                </a:solidFill>
                <a:latin typeface="+mn-lt"/>
                <a:ea typeface="+mn-ea"/>
                <a:cs typeface="+mn-cs"/>
              </a:rPr>
              <a:t>focused </a:t>
            </a:r>
            <a:r>
              <a:rPr lang="en-US" sz="1200" b="0" i="0" u="none" strike="noStrike" kern="1200" baseline="0" dirty="0">
                <a:solidFill>
                  <a:schemeClr val="tx1"/>
                </a:solidFill>
                <a:latin typeface="+mn-lt"/>
                <a:ea typeface="+mn-ea"/>
                <a:cs typeface="+mn-cs"/>
              </a:rPr>
              <a:t>on one thing? You can’t try to accomplish too many objectives in a single conversation.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Was this a useful exercise?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Facilitation Tip</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Refer to Feedback Methodology in Part II of this Guide.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your first exercise / debrief.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Showcase your outstanding questioning and coaching skills.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For this, and every future exercise,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refer to the Feedback Methodology guidelines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in Part II of this Guide. </a:t>
            </a:r>
            <a:endParaRPr lang="en-US" b="1" dirty="0"/>
          </a:p>
          <a:p>
            <a:pPr eaLnBrk="1" hangingPunct="1">
              <a:spcBef>
                <a:spcPct val="0"/>
              </a:spcBef>
            </a:pPr>
            <a:endParaRPr lang="en-US" b="1" dirty="0"/>
          </a:p>
        </p:txBody>
      </p:sp>
      <p:sp>
        <p:nvSpPr>
          <p:cNvPr id="208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F6BCACA-737C-4ACF-91B1-CC5EB4291608}" type="slidenum">
              <a:rPr lang="en-US" sz="1200">
                <a:solidFill>
                  <a:srgbClr val="000000"/>
                </a:solidFill>
              </a:rPr>
              <a:pPr algn="r" eaLnBrk="1" hangingPunct="1"/>
              <a:t>32</a:t>
            </a:fld>
            <a:endParaRPr lang="en-US" sz="1200" dirty="0">
              <a:solidFill>
                <a:srgbClr val="000000"/>
              </a:solidFill>
            </a:endParaRPr>
          </a:p>
        </p:txBody>
      </p:sp>
    </p:spTree>
    <p:extLst>
      <p:ext uri="{BB962C8B-B14F-4D97-AF65-F5344CB8AC3E}">
        <p14:creationId xmlns:p14="http://schemas.microsoft.com/office/powerpoint/2010/main" val="494954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43000" y="685800"/>
            <a:ext cx="4572000" cy="3429000"/>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ct val="50000"/>
              </a:spcBef>
              <a:spcAft>
                <a:spcPts val="1200"/>
              </a:spcAft>
              <a:buFont typeface="Calibri" pitchFamily="34" charset="0"/>
              <a:buNone/>
            </a:pPr>
            <a:r>
              <a:rPr lang="en-US" altLang="en-US" b="1" dirty="0">
                <a:solidFill>
                  <a:srgbClr val="000000"/>
                </a:solidFill>
                <a:latin typeface="Arial" pitchFamily="34" charset="0"/>
              </a:rPr>
              <a:t>LEADERSHIP</a:t>
            </a:r>
            <a:r>
              <a:rPr lang="en-US" altLang="en-US" b="1" baseline="0" dirty="0">
                <a:solidFill>
                  <a:srgbClr val="000000"/>
                </a:solidFill>
                <a:latin typeface="Arial" pitchFamily="34" charset="0"/>
              </a:rPr>
              <a:t> IS A LANGUAGE</a:t>
            </a:r>
          </a:p>
          <a:p>
            <a:pPr marL="457200" indent="-457200" eaLnBrk="1" hangingPunct="1">
              <a:spcBef>
                <a:spcPct val="50000"/>
              </a:spcBef>
              <a:spcAft>
                <a:spcPts val="1200"/>
              </a:spcAft>
              <a:buFont typeface="Calibri" pitchFamily="34" charset="0"/>
              <a:buNone/>
            </a:pPr>
            <a:r>
              <a:rPr lang="en-US" altLang="en-US" b="1" baseline="0" dirty="0">
                <a:solidFill>
                  <a:srgbClr val="000000"/>
                </a:solidFill>
                <a:latin typeface="Arial" pitchFamily="34" charset="0"/>
              </a:rPr>
              <a:t>Just like selling is a language and the best salespeople are the strongest communicators</a:t>
            </a:r>
          </a:p>
          <a:p>
            <a:pPr marL="457200" indent="-457200" eaLnBrk="1" hangingPunct="1">
              <a:spcBef>
                <a:spcPct val="50000"/>
              </a:spcBef>
              <a:spcAft>
                <a:spcPts val="1200"/>
              </a:spcAft>
              <a:buFont typeface="Calibri" pitchFamily="34" charset="0"/>
              <a:buNone/>
            </a:pPr>
            <a:endParaRPr lang="en-US" altLang="en-US" b="1" dirty="0">
              <a:solidFill>
                <a:srgbClr val="000000"/>
              </a:solidFill>
              <a:latin typeface="Arial" pitchFamily="34" charset="0"/>
            </a:endParaRPr>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700">
                <a:solidFill>
                  <a:schemeClr val="tx1"/>
                </a:solidFill>
                <a:latin typeface="Arial" pitchFamily="34" charset="0"/>
                <a:ea typeface="MS PGothic" pitchFamily="34" charset="-128"/>
              </a:defRPr>
            </a:lvl1pPr>
            <a:lvl2pPr marL="742950" indent="-285750" eaLnBrk="0" hangingPunct="0">
              <a:spcBef>
                <a:spcPct val="30000"/>
              </a:spcBef>
              <a:defRPr sz="1700">
                <a:solidFill>
                  <a:schemeClr val="tx1"/>
                </a:solidFill>
                <a:latin typeface="Arial" pitchFamily="34" charset="0"/>
                <a:ea typeface="MS PGothic" pitchFamily="34" charset="-128"/>
              </a:defRPr>
            </a:lvl2pPr>
            <a:lvl3pPr marL="1143000" indent="-228600" eaLnBrk="0" hangingPunct="0">
              <a:spcBef>
                <a:spcPct val="30000"/>
              </a:spcBef>
              <a:defRPr sz="1700">
                <a:solidFill>
                  <a:schemeClr val="tx1"/>
                </a:solidFill>
                <a:latin typeface="Arial" pitchFamily="34" charset="0"/>
                <a:ea typeface="ヒラギノ角ゴ Pro W3" charset="-128"/>
              </a:defRPr>
            </a:lvl3pPr>
            <a:lvl4pPr marL="1600200" indent="-228600" eaLnBrk="0" hangingPunct="0">
              <a:spcBef>
                <a:spcPct val="30000"/>
              </a:spcBef>
              <a:defRPr sz="1700">
                <a:solidFill>
                  <a:schemeClr val="tx1"/>
                </a:solidFill>
                <a:latin typeface="Arial" pitchFamily="34" charset="0"/>
                <a:ea typeface="ヒラギノ角ゴ Pro W3" charset="-128"/>
              </a:defRPr>
            </a:lvl4pPr>
            <a:lvl5pPr marL="2057400" indent="-228600" eaLnBrk="0" hangingPunct="0">
              <a:spcBef>
                <a:spcPct val="30000"/>
              </a:spcBef>
              <a:defRPr sz="17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7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7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7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700">
                <a:solidFill>
                  <a:schemeClr val="tx1"/>
                </a:solidFill>
                <a:latin typeface="Arial" pitchFamily="34" charset="0"/>
                <a:ea typeface="ヒラギノ角ゴ Pro W3" charset="-128"/>
              </a:defRPr>
            </a:lvl9pPr>
          </a:lstStyle>
          <a:p>
            <a:pPr algn="r" eaLnBrk="1" hangingPunct="1">
              <a:spcBef>
                <a:spcPct val="0"/>
              </a:spcBef>
            </a:pPr>
            <a:fld id="{3DF7D2C9-C2DF-4061-B6B1-49AEB57AAC59}" type="slidenum">
              <a:rPr lang="en-US" altLang="en-US" sz="1200">
                <a:latin typeface="Calibri" pitchFamily="34" charset="0"/>
                <a:ea typeface="ヒラギノ角ゴ Pro W3" charset="-128"/>
                <a:cs typeface="Arial" pitchFamily="34" charset="0"/>
              </a:rPr>
              <a:pPr algn="r" eaLnBrk="1" hangingPunct="1">
                <a:spcBef>
                  <a:spcPct val="0"/>
                </a:spcBef>
              </a:pPr>
              <a:t>34</a:t>
            </a:fld>
            <a:endParaRPr lang="en-US" altLang="en-US" sz="1200" dirty="0">
              <a:latin typeface="Calibri" pitchFamily="34" charset="0"/>
              <a:ea typeface="ヒラギノ角ゴ Pro W3" charset="-128"/>
              <a:cs typeface="Arial" pitchFamily="34" charset="0"/>
            </a:endParaRPr>
          </a:p>
        </p:txBody>
      </p:sp>
    </p:spTree>
    <p:extLst>
      <p:ext uri="{BB962C8B-B14F-4D97-AF65-F5344CB8AC3E}">
        <p14:creationId xmlns:p14="http://schemas.microsoft.com/office/powerpoint/2010/main" val="2415930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43000" y="685800"/>
            <a:ext cx="4572000" cy="3429000"/>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ct val="50000"/>
              </a:spcBef>
              <a:spcAft>
                <a:spcPts val="1200"/>
              </a:spcAft>
              <a:buFont typeface="Calibri" pitchFamily="34" charset="0"/>
              <a:buNone/>
            </a:pPr>
            <a:r>
              <a:rPr lang="en-US" altLang="en-US" b="1" dirty="0">
                <a:solidFill>
                  <a:srgbClr val="000000"/>
                </a:solidFill>
                <a:latin typeface="Arial" pitchFamily="34" charset="0"/>
              </a:rPr>
              <a:t>Dublin</a:t>
            </a:r>
            <a:r>
              <a:rPr lang="en-US" altLang="en-US" b="1" baseline="0" dirty="0">
                <a:solidFill>
                  <a:srgbClr val="000000"/>
                </a:solidFill>
                <a:latin typeface="Arial" pitchFamily="34" charset="0"/>
              </a:rPr>
              <a:t> </a:t>
            </a:r>
            <a:endParaRPr lang="en-US" altLang="en-US" b="1" dirty="0">
              <a:solidFill>
                <a:srgbClr val="000000"/>
              </a:solidFill>
              <a:latin typeface="Arial" pitchFamily="34" charset="0"/>
            </a:endParaRPr>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700">
                <a:solidFill>
                  <a:schemeClr val="tx1"/>
                </a:solidFill>
                <a:latin typeface="Arial" pitchFamily="34" charset="0"/>
                <a:ea typeface="MS PGothic" pitchFamily="34" charset="-128"/>
              </a:defRPr>
            </a:lvl1pPr>
            <a:lvl2pPr marL="742950" indent="-285750" eaLnBrk="0" hangingPunct="0">
              <a:spcBef>
                <a:spcPct val="30000"/>
              </a:spcBef>
              <a:defRPr sz="1700">
                <a:solidFill>
                  <a:schemeClr val="tx1"/>
                </a:solidFill>
                <a:latin typeface="Arial" pitchFamily="34" charset="0"/>
                <a:ea typeface="MS PGothic" pitchFamily="34" charset="-128"/>
              </a:defRPr>
            </a:lvl2pPr>
            <a:lvl3pPr marL="1143000" indent="-228600" eaLnBrk="0" hangingPunct="0">
              <a:spcBef>
                <a:spcPct val="30000"/>
              </a:spcBef>
              <a:defRPr sz="1700">
                <a:solidFill>
                  <a:schemeClr val="tx1"/>
                </a:solidFill>
                <a:latin typeface="Arial" pitchFamily="34" charset="0"/>
                <a:ea typeface="ヒラギノ角ゴ Pro W3" charset="-128"/>
              </a:defRPr>
            </a:lvl3pPr>
            <a:lvl4pPr marL="1600200" indent="-228600" eaLnBrk="0" hangingPunct="0">
              <a:spcBef>
                <a:spcPct val="30000"/>
              </a:spcBef>
              <a:defRPr sz="1700">
                <a:solidFill>
                  <a:schemeClr val="tx1"/>
                </a:solidFill>
                <a:latin typeface="Arial" pitchFamily="34" charset="0"/>
                <a:ea typeface="ヒラギノ角ゴ Pro W3" charset="-128"/>
              </a:defRPr>
            </a:lvl4pPr>
            <a:lvl5pPr marL="2057400" indent="-228600" eaLnBrk="0" hangingPunct="0">
              <a:spcBef>
                <a:spcPct val="30000"/>
              </a:spcBef>
              <a:defRPr sz="17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7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7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7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700">
                <a:solidFill>
                  <a:schemeClr val="tx1"/>
                </a:solidFill>
                <a:latin typeface="Arial" pitchFamily="34" charset="0"/>
                <a:ea typeface="ヒラギノ角ゴ Pro W3" charset="-128"/>
              </a:defRPr>
            </a:lvl9pPr>
          </a:lstStyle>
          <a:p>
            <a:pPr algn="r" eaLnBrk="1" hangingPunct="1">
              <a:spcBef>
                <a:spcPct val="0"/>
              </a:spcBef>
            </a:pPr>
            <a:fld id="{3DF7D2C9-C2DF-4061-B6B1-49AEB57AAC59}" type="slidenum">
              <a:rPr lang="en-US" altLang="en-US" sz="1200">
                <a:latin typeface="Calibri" pitchFamily="34" charset="0"/>
                <a:ea typeface="ヒラギノ角ゴ Pro W3" charset="-128"/>
                <a:cs typeface="Arial" pitchFamily="34" charset="0"/>
              </a:rPr>
              <a:pPr algn="r" eaLnBrk="1" hangingPunct="1">
                <a:spcBef>
                  <a:spcPct val="0"/>
                </a:spcBef>
              </a:pPr>
              <a:t>35</a:t>
            </a:fld>
            <a:endParaRPr lang="en-US" altLang="en-US" sz="1200" dirty="0">
              <a:latin typeface="Calibri" pitchFamily="34" charset="0"/>
              <a:ea typeface="ヒラギノ角ゴ Pro W3" charset="-128"/>
              <a:cs typeface="Arial" pitchFamily="34" charset="0"/>
            </a:endParaRPr>
          </a:p>
        </p:txBody>
      </p:sp>
    </p:spTree>
    <p:extLst>
      <p:ext uri="{BB962C8B-B14F-4D97-AF65-F5344CB8AC3E}">
        <p14:creationId xmlns:p14="http://schemas.microsoft.com/office/powerpoint/2010/main" val="1778835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 minute</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Diffuse coaching resistance ASAP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So why are you here?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You’re here for a number of reasons: </a:t>
            </a:r>
          </a:p>
          <a:p>
            <a:r>
              <a:rPr lang="en-US" sz="1200" b="0" i="0" u="none" strike="noStrike" kern="1200" baseline="0" dirty="0">
                <a:solidFill>
                  <a:schemeClr val="tx1"/>
                </a:solidFill>
                <a:latin typeface="+mn-lt"/>
                <a:ea typeface="+mn-ea"/>
                <a:cs typeface="+mn-cs"/>
              </a:rPr>
              <a:t>o You are a believer that coaching will increase your performance – or – </a:t>
            </a:r>
          </a:p>
          <a:p>
            <a:r>
              <a:rPr lang="en-US" sz="1200" b="0" i="0" u="none" strike="noStrike" kern="1200" baseline="0" dirty="0">
                <a:solidFill>
                  <a:schemeClr val="tx1"/>
                </a:solidFill>
                <a:latin typeface="+mn-lt"/>
                <a:ea typeface="+mn-ea"/>
                <a:cs typeface="+mn-cs"/>
              </a:rPr>
              <a:t>o You were told to be here – or – </a:t>
            </a:r>
          </a:p>
          <a:p>
            <a:r>
              <a:rPr lang="en-US" sz="1200" b="0" i="0" u="none" strike="noStrike" kern="1200" baseline="0" dirty="0">
                <a:solidFill>
                  <a:schemeClr val="tx1"/>
                </a:solidFill>
                <a:latin typeface="+mn-lt"/>
                <a:ea typeface="+mn-ea"/>
                <a:cs typeface="+mn-cs"/>
              </a:rPr>
              <a:t>o You wanted to come but are a little skeptical about what type of ROI you can expect from coaching</a:t>
            </a:r>
          </a:p>
          <a:p>
            <a:r>
              <a:rPr lang="en-US" sz="1200" b="0" i="0" u="none" strike="noStrike" kern="1200" baseline="0" dirty="0">
                <a:solidFill>
                  <a:schemeClr val="tx1"/>
                </a:solidFill>
                <a:latin typeface="+mn-lt"/>
                <a:ea typeface="+mn-ea"/>
                <a:cs typeface="+mn-cs"/>
              </a:rPr>
              <a:t>Or you’re already coaching and looking for some more best practices to increase the impact of your coaching.</a:t>
            </a:r>
          </a:p>
          <a:p>
            <a:r>
              <a:rPr lang="en-US" sz="1200" b="0" i="0" u="none" strike="noStrike" kern="1200" baseline="0" dirty="0">
                <a:solidFill>
                  <a:schemeClr val="tx1"/>
                </a:solidFill>
                <a:latin typeface="+mn-lt"/>
                <a:ea typeface="+mn-ea"/>
                <a:cs typeface="+mn-cs"/>
              </a:rPr>
              <a:t>Or you haven't coached as of yet and are looking for a proven framework you can use and how to get buy in around coaching from your team.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Regardless of why you came, know that there are 5 </a:t>
            </a:r>
            <a:r>
              <a:rPr lang="en-US" sz="1200" b="1" i="0" u="none" strike="noStrike" kern="1200" baseline="0" dirty="0">
                <a:solidFill>
                  <a:schemeClr val="tx1"/>
                </a:solidFill>
                <a:latin typeface="+mn-lt"/>
                <a:ea typeface="+mn-ea"/>
                <a:cs typeface="+mn-cs"/>
              </a:rPr>
              <a:t>things </a:t>
            </a:r>
            <a:r>
              <a:rPr lang="en-US" sz="1200" b="0" i="0" u="none" strike="noStrike" kern="1200" baseline="0" dirty="0">
                <a:solidFill>
                  <a:schemeClr val="tx1"/>
                </a:solidFill>
                <a:latin typeface="+mn-lt"/>
                <a:ea typeface="+mn-ea"/>
                <a:cs typeface="+mn-cs"/>
              </a:rPr>
              <a:t>this course will answer: </a:t>
            </a:r>
          </a:p>
          <a:p>
            <a:pPr marL="514350" indent="-514350" eaLnBrk="1" hangingPunct="1">
              <a:lnSpc>
                <a:spcPct val="80000"/>
              </a:lnSpc>
              <a:spcAft>
                <a:spcPts val="1800"/>
              </a:spcAft>
              <a:buClr>
                <a:srgbClr val="00823B"/>
              </a:buClr>
              <a:buFont typeface="+mj-lt"/>
              <a:buAutoNum type="arabicPeriod"/>
              <a:defRPr/>
            </a:pPr>
            <a:r>
              <a:rPr lang="en-US" sz="1200" dirty="0"/>
              <a:t>What is Coaching?</a:t>
            </a:r>
          </a:p>
          <a:p>
            <a:pPr marL="514350" indent="-514350" eaLnBrk="1" hangingPunct="1">
              <a:lnSpc>
                <a:spcPct val="80000"/>
              </a:lnSpc>
              <a:spcAft>
                <a:spcPts val="1800"/>
              </a:spcAft>
              <a:buClr>
                <a:srgbClr val="00823B"/>
              </a:buClr>
              <a:buFont typeface="+mj-lt"/>
              <a:buAutoNum type="arabicPeriod"/>
              <a:defRPr/>
            </a:pPr>
            <a:r>
              <a:rPr lang="en-US" sz="1200" dirty="0"/>
              <a:t>When should you coach your people?</a:t>
            </a:r>
          </a:p>
          <a:p>
            <a:pPr marL="514350" indent="-514350" eaLnBrk="1" hangingPunct="1">
              <a:lnSpc>
                <a:spcPct val="80000"/>
              </a:lnSpc>
              <a:spcAft>
                <a:spcPts val="1800"/>
              </a:spcAft>
              <a:buClr>
                <a:srgbClr val="00823B"/>
              </a:buClr>
              <a:buFont typeface="+mj-lt"/>
              <a:buAutoNum type="arabicPeriod"/>
              <a:defRPr/>
            </a:pPr>
            <a:r>
              <a:rPr lang="en-US" sz="1200" dirty="0"/>
              <a:t>How should you coach your people?</a:t>
            </a:r>
          </a:p>
          <a:p>
            <a:pPr marL="514350" indent="-514350" eaLnBrk="1" hangingPunct="1">
              <a:lnSpc>
                <a:spcPct val="150000"/>
              </a:lnSpc>
              <a:spcAft>
                <a:spcPts val="1800"/>
              </a:spcAft>
              <a:buClr>
                <a:srgbClr val="00823B"/>
              </a:buClr>
              <a:buFont typeface="+mj-lt"/>
              <a:buAutoNum type="arabicPeriod"/>
              <a:defRPr/>
            </a:pPr>
            <a:r>
              <a:rPr lang="en-US" sz="1200" u="sng" dirty="0"/>
              <a:t>Why</a:t>
            </a:r>
            <a:r>
              <a:rPr lang="en-US" sz="1200" dirty="0"/>
              <a:t> should coaching your people be your #1 priority that generates a return on investment for you? </a:t>
            </a:r>
          </a:p>
          <a:p>
            <a:r>
              <a:rPr lang="en-US" sz="1200" b="0" i="0" u="none" strike="noStrike" kern="1200" baseline="0" dirty="0">
                <a:solidFill>
                  <a:schemeClr val="tx1"/>
                </a:solidFill>
                <a:latin typeface="+mn-lt"/>
                <a:ea typeface="+mn-ea"/>
                <a:cs typeface="+mn-cs"/>
              </a:rPr>
              <a:t> </a:t>
            </a:r>
          </a:p>
          <a:p>
            <a:pPr>
              <a:defRPr/>
            </a:pPr>
            <a:r>
              <a:rPr lang="en-US" dirty="0"/>
              <a:t>And ultimately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074014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a:buNone/>
              <a:defRPr/>
            </a:pPr>
            <a:r>
              <a:rPr lang="en-US" b="1" baseline="0" dirty="0"/>
              <a:t>Objective</a:t>
            </a:r>
            <a:r>
              <a:rPr lang="en-US" b="0" baseline="0" dirty="0"/>
              <a:t>: read the slide.</a:t>
            </a:r>
          </a:p>
          <a:p>
            <a:pPr eaLnBrk="1" hangingPunct="1">
              <a:spcBef>
                <a:spcPct val="0"/>
              </a:spcBef>
            </a:pPr>
            <a:endParaRPr lang="en-US" dirty="0"/>
          </a:p>
          <a:p>
            <a:pPr eaLnBrk="1" hangingPunct="1">
              <a:spcBef>
                <a:spcPct val="0"/>
              </a:spcBef>
            </a:pPr>
            <a:r>
              <a:rPr lang="en-US" dirty="0"/>
              <a:t>We are in uncertain times, right?  Change is the only constant. </a:t>
            </a:r>
          </a:p>
          <a:p>
            <a:pPr eaLnBrk="1" hangingPunct="1">
              <a:spcBef>
                <a:spcPct val="0"/>
              </a:spcBef>
            </a:pPr>
            <a:r>
              <a:rPr lang="en-US" dirty="0"/>
              <a:t>READ  SLIDE: segue directly into the  following slide. </a:t>
            </a:r>
          </a:p>
          <a:p>
            <a:pPr eaLnBrk="1" hangingPunct="1">
              <a:spcBef>
                <a:spcPct val="0"/>
              </a:spcBef>
            </a:pPr>
            <a:endParaRPr lang="en-US" dirty="0"/>
          </a:p>
          <a:p>
            <a:pPr eaLnBrk="1" hangingPunct="1">
              <a:spcBef>
                <a:spcPct val="0"/>
              </a:spcBef>
            </a:pPr>
            <a:r>
              <a:rPr lang="en-US" dirty="0"/>
              <a:t>Side note: </a:t>
            </a:r>
          </a:p>
          <a:p>
            <a:pPr eaLnBrk="1" hangingPunct="1">
              <a:spcBef>
                <a:spcPct val="0"/>
              </a:spcBef>
            </a:pPr>
            <a:r>
              <a:rPr lang="en-US" dirty="0"/>
              <a:t>For any company you are as only as good as your people.</a:t>
            </a:r>
          </a:p>
          <a:p>
            <a:pPr eaLnBrk="1" hangingPunct="1">
              <a:spcBef>
                <a:spcPct val="0"/>
              </a:spcBef>
              <a:buFont typeface="+mj-lt"/>
              <a:buNone/>
              <a:defRPr/>
            </a:pPr>
            <a:endParaRPr lang="en-US" b="0" baseline="0" dirty="0"/>
          </a:p>
          <a:p>
            <a:pPr eaLnBrk="1" hangingPunct="1">
              <a:spcBef>
                <a:spcPct val="0"/>
              </a:spcBef>
            </a:pPr>
            <a:endParaRPr lang="en-US" b="1"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E75B29-EE5A-42E3-86AB-21A10708CEB2}" type="slidenum">
              <a:rPr lang="en-US" smtClean="0">
                <a:latin typeface="Arial" pitchFamily="34" charset="0"/>
              </a:rPr>
              <a:pPr>
                <a:defRPr/>
              </a:pPr>
              <a:t>37</a:t>
            </a:fld>
            <a:endParaRPr lang="en-US" dirty="0">
              <a:latin typeface="Arial" pitchFamily="34" charset="0"/>
            </a:endParaRPr>
          </a:p>
        </p:txBody>
      </p:sp>
    </p:spTree>
    <p:extLst>
      <p:ext uri="{BB962C8B-B14F-4D97-AF65-F5344CB8AC3E}">
        <p14:creationId xmlns:p14="http://schemas.microsoft.com/office/powerpoint/2010/main" val="3184933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Transition: </a:t>
            </a:r>
            <a:r>
              <a:rPr lang="en-US" sz="1200" b="1" i="1" u="none" strike="noStrike" kern="1200" baseline="0" dirty="0">
                <a:solidFill>
                  <a:schemeClr val="tx1"/>
                </a:solidFill>
                <a:latin typeface="+mn-lt"/>
                <a:ea typeface="+mn-ea"/>
                <a:cs typeface="+mn-cs"/>
              </a:rPr>
              <a:t>Let’s look at WHY coaching has been proven to be the single most important activity that will produce sales results. </a:t>
            </a:r>
            <a:endParaRPr lang="en-US" sz="1200" b="0" i="0" u="none" strike="noStrike" kern="1200" baseline="0" dirty="0">
              <a:solidFill>
                <a:schemeClr val="tx1"/>
              </a:solidFill>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38</a:t>
            </a:fld>
            <a:endParaRPr lang="en-US" dirty="0"/>
          </a:p>
        </p:txBody>
      </p:sp>
    </p:spTree>
    <p:extLst>
      <p:ext uri="{BB962C8B-B14F-4D97-AF65-F5344CB8AC3E}">
        <p14:creationId xmlns:p14="http://schemas.microsoft.com/office/powerpoint/2010/main" val="2317431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8E3B0E-149D-4215-9E1D-26165ADFB2AF}" type="slidenum">
              <a:rPr lang="en-US"/>
              <a:pPr>
                <a:defRPr/>
              </a:pPr>
              <a:t>39</a:t>
            </a:fld>
            <a:endParaRPr lang="en-US" dirty="0"/>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b="1" dirty="0"/>
              <a:t>Time On Slide: 3 minutes</a:t>
            </a:r>
          </a:p>
          <a:p>
            <a:endParaRPr lang="en-GB" dirty="0"/>
          </a:p>
          <a:p>
            <a:r>
              <a:rPr lang="en-US" b="1" dirty="0"/>
              <a:t>Read through slide. Not all findings. Point is coaching drives all other factors. </a:t>
            </a:r>
          </a:p>
          <a:p>
            <a:endParaRPr lang="en-GB" dirty="0"/>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Persuade audience that coaching drives sales effectiveness more than any other activity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I’m not here to sell you on coaching…but I will share with you one key data point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 am making one assumption here:  I’m assuming you want to better yourself, become a better manager, get more from your people, reduce your workload, increase your sales or sharpen your saw. So, hopefully you want to be here.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See slide, Example #1</a:t>
            </a:r>
            <a:r>
              <a:rPr lang="en-US" sz="1200" b="0" i="0" u="none" strike="noStrike" kern="1200" baseline="0" dirty="0">
                <a:solidFill>
                  <a:schemeClr val="tx1"/>
                </a:solidFill>
                <a:latin typeface="+mn-lt"/>
                <a:ea typeface="+mn-ea"/>
                <a:cs typeface="+mn-cs"/>
              </a:rPr>
              <a:t>: This represents research from the </a:t>
            </a:r>
            <a:r>
              <a:rPr lang="en-US" sz="1200" b="1" i="0" u="none" strike="noStrike" kern="1200" baseline="0" dirty="0">
                <a:solidFill>
                  <a:schemeClr val="tx1"/>
                </a:solidFill>
                <a:latin typeface="+mn-lt"/>
                <a:ea typeface="+mn-ea"/>
                <a:cs typeface="+mn-cs"/>
              </a:rPr>
              <a:t>Corporate Executive Board</a:t>
            </a:r>
            <a:r>
              <a:rPr lang="en-US" sz="1200" b="0" i="0" u="none" strike="noStrike" kern="1200" baseline="0" dirty="0">
                <a:solidFill>
                  <a:schemeClr val="tx1"/>
                </a:solidFill>
                <a:latin typeface="+mn-lt"/>
                <a:ea typeface="+mn-ea"/>
                <a:cs typeface="+mn-cs"/>
              </a:rPr>
              <a:t>, a survey of managers in the top 2500 global sales organizations, including Microsoft/Google/Oracle, re: manager coaching effectiveness </a:t>
            </a:r>
          </a:p>
          <a:p>
            <a:r>
              <a:rPr lang="en-US" sz="1200" b="0" i="0" u="none" strike="noStrike" kern="1200" baseline="0" dirty="0">
                <a:solidFill>
                  <a:schemeClr val="tx1"/>
                </a:solidFill>
                <a:latin typeface="+mn-lt"/>
                <a:ea typeface="+mn-ea"/>
                <a:cs typeface="+mn-cs"/>
              </a:rPr>
              <a:t>o CONCLUSION: </a:t>
            </a:r>
            <a:r>
              <a:rPr lang="en-US" sz="1200" b="1" i="0" u="none" strike="noStrike" kern="1200" baseline="0" dirty="0">
                <a:solidFill>
                  <a:schemeClr val="tx1"/>
                </a:solidFill>
                <a:latin typeface="+mn-lt"/>
                <a:ea typeface="+mn-ea"/>
                <a:cs typeface="+mn-cs"/>
              </a:rPr>
              <a:t>More than any other activity, coaching drives sales effectiveness and provides the greatest value among top sales organizations.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NOT that the other things aren’t important (highlight a few such as CRM, account planning, etc.), they are very important; however, it will be the </a:t>
            </a:r>
            <a:r>
              <a:rPr lang="en-US" sz="1200" b="1" i="0" u="none" strike="noStrike" kern="1200" baseline="0" dirty="0">
                <a:solidFill>
                  <a:schemeClr val="tx1"/>
                </a:solidFill>
                <a:latin typeface="+mn-lt"/>
                <a:ea typeface="+mn-ea"/>
                <a:cs typeface="+mn-cs"/>
              </a:rPr>
              <a:t>quality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consistency </a:t>
            </a:r>
            <a:r>
              <a:rPr lang="en-US" sz="1200" b="0" i="0" u="none" strike="noStrike" kern="1200" baseline="0" dirty="0">
                <a:solidFill>
                  <a:schemeClr val="tx1"/>
                </a:solidFill>
                <a:latin typeface="+mn-lt"/>
                <a:ea typeface="+mn-ea"/>
                <a:cs typeface="+mn-cs"/>
              </a:rPr>
              <a:t>of your coaching that drives the effectiveness of all of these other activities </a:t>
            </a:r>
          </a:p>
          <a:p>
            <a:r>
              <a:rPr lang="en-US" sz="1200" b="0" i="0" u="none" strike="noStrike" kern="1200" baseline="0" dirty="0">
                <a:solidFill>
                  <a:schemeClr val="tx1"/>
                </a:solidFill>
                <a:latin typeface="+mn-lt"/>
                <a:ea typeface="+mn-ea"/>
                <a:cs typeface="+mn-cs"/>
              </a:rPr>
              <a:t>o When coaching is involved, it increases the </a:t>
            </a:r>
            <a:r>
              <a:rPr lang="en-US" sz="1200" b="1" i="0" u="none" strike="noStrike" kern="1200" baseline="0" dirty="0">
                <a:solidFill>
                  <a:schemeClr val="tx1"/>
                </a:solidFill>
                <a:latin typeface="+mn-lt"/>
                <a:ea typeface="+mn-ea"/>
                <a:cs typeface="+mn-cs"/>
              </a:rPr>
              <a:t>impact </a:t>
            </a:r>
            <a:r>
              <a:rPr lang="en-US" sz="1200" b="0" i="0" u="none" strike="noStrike" kern="1200" baseline="0" dirty="0">
                <a:solidFill>
                  <a:schemeClr val="tx1"/>
                </a:solidFill>
                <a:latin typeface="+mn-lt"/>
                <a:ea typeface="+mn-ea"/>
                <a:cs typeface="+mn-cs"/>
              </a:rPr>
              <a:t>of all these other key activities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Suggest that they </a:t>
            </a:r>
            <a:r>
              <a:rPr lang="en-US" sz="1200" b="1" i="0" u="none" strike="noStrike" kern="1200" baseline="0" dirty="0">
                <a:solidFill>
                  <a:schemeClr val="tx1"/>
                </a:solidFill>
                <a:latin typeface="+mn-lt"/>
                <a:ea typeface="+mn-ea"/>
                <a:cs typeface="+mn-cs"/>
              </a:rPr>
              <a:t>“Bing coaching studies” </a:t>
            </a:r>
            <a:r>
              <a:rPr lang="en-US" sz="1200" b="0" i="0" u="none" strike="noStrike" kern="1200" baseline="0" dirty="0">
                <a:solidFill>
                  <a:schemeClr val="tx1"/>
                </a:solidFill>
                <a:latin typeface="+mn-lt"/>
                <a:ea typeface="+mn-ea"/>
                <a:cs typeface="+mn-cs"/>
              </a:rPr>
              <a:t>to see tons of other data to support this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Hopefully you’re excited about what we’ll be covering in the next two days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take a look at how the agenda will play out. </a:t>
            </a:r>
            <a:endParaRPr lang="en-US" sz="1200" b="0" i="0" u="none" strike="noStrike" kern="1200" baseline="0" dirty="0">
              <a:solidFill>
                <a:schemeClr val="tx1"/>
              </a:solidFill>
              <a:latin typeface="+mn-lt"/>
              <a:ea typeface="+mn-ea"/>
              <a:cs typeface="+mn-cs"/>
            </a:endParaRPr>
          </a:p>
          <a:p>
            <a:endParaRPr lang="en-GB" dirty="0"/>
          </a:p>
          <a:p>
            <a:endParaRPr lang="en-GB" sz="1400" dirty="0"/>
          </a:p>
        </p:txBody>
      </p:sp>
    </p:spTree>
    <p:extLst>
      <p:ext uri="{BB962C8B-B14F-4D97-AF65-F5344CB8AC3E}">
        <p14:creationId xmlns:p14="http://schemas.microsoft.com/office/powerpoint/2010/main" val="149526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8E3B0E-149D-4215-9E1D-26165ADFB2AF}" type="slidenum">
              <a:rPr lang="en-US"/>
              <a:pPr>
                <a:defRPr/>
              </a:pPr>
              <a:t>40</a:t>
            </a:fld>
            <a:endParaRPr lang="en-US" dirty="0"/>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b="1" dirty="0"/>
              <a:t>Time On Slide: 3 minutes</a:t>
            </a:r>
          </a:p>
          <a:p>
            <a:endParaRPr lang="en-GB" dirty="0"/>
          </a:p>
          <a:p>
            <a:r>
              <a:rPr lang="en-US" b="1" dirty="0"/>
              <a:t>Read through slide. Not all findings. Point is coaching drives all other factors. </a:t>
            </a:r>
          </a:p>
          <a:p>
            <a:endParaRPr lang="en-GB" dirty="0"/>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Persuade audience that coaching drives sales effectiveness more than any other activity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I’m not here to sell you on coaching…but I will share with you one key data point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 am making one assumption here:  I’m assuming you want to better yourself, become a better manager, get more from your people, reduce your workload, increase your sales or sharpen your saw. So, hopefully you want to be here.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See slide, Example #1</a:t>
            </a:r>
            <a:r>
              <a:rPr lang="en-US" sz="1200" b="0" i="0" u="none" strike="noStrike" kern="1200" baseline="0" dirty="0">
                <a:solidFill>
                  <a:schemeClr val="tx1"/>
                </a:solidFill>
                <a:latin typeface="+mn-lt"/>
                <a:ea typeface="+mn-ea"/>
                <a:cs typeface="+mn-cs"/>
              </a:rPr>
              <a:t>: This represents research from the </a:t>
            </a:r>
            <a:r>
              <a:rPr lang="en-US" sz="1200" b="1" i="0" u="none" strike="noStrike" kern="1200" baseline="0" dirty="0">
                <a:solidFill>
                  <a:schemeClr val="tx1"/>
                </a:solidFill>
                <a:latin typeface="+mn-lt"/>
                <a:ea typeface="+mn-ea"/>
                <a:cs typeface="+mn-cs"/>
              </a:rPr>
              <a:t>Corporate Executive Board</a:t>
            </a:r>
            <a:r>
              <a:rPr lang="en-US" sz="1200" b="0" i="0" u="none" strike="noStrike" kern="1200" baseline="0" dirty="0">
                <a:solidFill>
                  <a:schemeClr val="tx1"/>
                </a:solidFill>
                <a:latin typeface="+mn-lt"/>
                <a:ea typeface="+mn-ea"/>
                <a:cs typeface="+mn-cs"/>
              </a:rPr>
              <a:t>, a survey of managers in the top 2500 global sales organizations, including Microsoft/Google/Oracle, re: manager coaching effectiveness </a:t>
            </a:r>
          </a:p>
          <a:p>
            <a:r>
              <a:rPr lang="en-US" sz="1200" b="0" i="0" u="none" strike="noStrike" kern="1200" baseline="0" dirty="0">
                <a:solidFill>
                  <a:schemeClr val="tx1"/>
                </a:solidFill>
                <a:latin typeface="+mn-lt"/>
                <a:ea typeface="+mn-ea"/>
                <a:cs typeface="+mn-cs"/>
              </a:rPr>
              <a:t>o CONCLUSION: </a:t>
            </a:r>
            <a:r>
              <a:rPr lang="en-US" sz="1200" b="1" i="0" u="none" strike="noStrike" kern="1200" baseline="0" dirty="0">
                <a:solidFill>
                  <a:schemeClr val="tx1"/>
                </a:solidFill>
                <a:latin typeface="+mn-lt"/>
                <a:ea typeface="+mn-ea"/>
                <a:cs typeface="+mn-cs"/>
              </a:rPr>
              <a:t>More than any other activity, coaching drives sales effectiveness and provides the greatest value among top sales organizations.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NOT that the other things aren’t important (highlight a few such as CRM, account planning, etc.), they are very important; however, it will be the </a:t>
            </a:r>
            <a:r>
              <a:rPr lang="en-US" sz="1200" b="1" i="0" u="none" strike="noStrike" kern="1200" baseline="0" dirty="0">
                <a:solidFill>
                  <a:schemeClr val="tx1"/>
                </a:solidFill>
                <a:latin typeface="+mn-lt"/>
                <a:ea typeface="+mn-ea"/>
                <a:cs typeface="+mn-cs"/>
              </a:rPr>
              <a:t>quality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consistency </a:t>
            </a:r>
            <a:r>
              <a:rPr lang="en-US" sz="1200" b="0" i="0" u="none" strike="noStrike" kern="1200" baseline="0" dirty="0">
                <a:solidFill>
                  <a:schemeClr val="tx1"/>
                </a:solidFill>
                <a:latin typeface="+mn-lt"/>
                <a:ea typeface="+mn-ea"/>
                <a:cs typeface="+mn-cs"/>
              </a:rPr>
              <a:t>of your coaching that drives the effectiveness of all of these other activities </a:t>
            </a:r>
          </a:p>
          <a:p>
            <a:r>
              <a:rPr lang="en-US" sz="1200" b="0" i="0" u="none" strike="noStrike" kern="1200" baseline="0" dirty="0">
                <a:solidFill>
                  <a:schemeClr val="tx1"/>
                </a:solidFill>
                <a:latin typeface="+mn-lt"/>
                <a:ea typeface="+mn-ea"/>
                <a:cs typeface="+mn-cs"/>
              </a:rPr>
              <a:t>o When coaching is involved, it increases the </a:t>
            </a:r>
            <a:r>
              <a:rPr lang="en-US" sz="1200" b="1" i="0" u="none" strike="noStrike" kern="1200" baseline="0" dirty="0">
                <a:solidFill>
                  <a:schemeClr val="tx1"/>
                </a:solidFill>
                <a:latin typeface="+mn-lt"/>
                <a:ea typeface="+mn-ea"/>
                <a:cs typeface="+mn-cs"/>
              </a:rPr>
              <a:t>impact </a:t>
            </a:r>
            <a:r>
              <a:rPr lang="en-US" sz="1200" b="0" i="0" u="none" strike="noStrike" kern="1200" baseline="0" dirty="0">
                <a:solidFill>
                  <a:schemeClr val="tx1"/>
                </a:solidFill>
                <a:latin typeface="+mn-lt"/>
                <a:ea typeface="+mn-ea"/>
                <a:cs typeface="+mn-cs"/>
              </a:rPr>
              <a:t>of all these other key activities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Suggest that they </a:t>
            </a:r>
            <a:r>
              <a:rPr lang="en-US" sz="1200" b="1" i="0" u="none" strike="noStrike" kern="1200" baseline="0" dirty="0">
                <a:solidFill>
                  <a:schemeClr val="tx1"/>
                </a:solidFill>
                <a:latin typeface="+mn-lt"/>
                <a:ea typeface="+mn-ea"/>
                <a:cs typeface="+mn-cs"/>
              </a:rPr>
              <a:t>“Bing coaching studies” </a:t>
            </a:r>
            <a:r>
              <a:rPr lang="en-US" sz="1200" b="0" i="0" u="none" strike="noStrike" kern="1200" baseline="0" dirty="0">
                <a:solidFill>
                  <a:schemeClr val="tx1"/>
                </a:solidFill>
                <a:latin typeface="+mn-lt"/>
                <a:ea typeface="+mn-ea"/>
                <a:cs typeface="+mn-cs"/>
              </a:rPr>
              <a:t>to see tons of other data to support this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Hopefully you’re excited about what we’ll be covering in the next two days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take a look at how the agenda will play out. </a:t>
            </a:r>
            <a:endParaRPr lang="en-US" sz="1200" b="0" i="0" u="none" strike="noStrike" kern="1200" baseline="0" dirty="0">
              <a:solidFill>
                <a:schemeClr val="tx1"/>
              </a:solidFill>
              <a:latin typeface="+mn-lt"/>
              <a:ea typeface="+mn-ea"/>
              <a:cs typeface="+mn-cs"/>
            </a:endParaRPr>
          </a:p>
          <a:p>
            <a:endParaRPr lang="en-GB" dirty="0"/>
          </a:p>
          <a:p>
            <a:endParaRPr lang="en-GB" sz="1400" dirty="0"/>
          </a:p>
        </p:txBody>
      </p:sp>
    </p:spTree>
    <p:extLst>
      <p:ext uri="{BB962C8B-B14F-4D97-AF65-F5344CB8AC3E}">
        <p14:creationId xmlns:p14="http://schemas.microsoft.com/office/powerpoint/2010/main" val="14952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pPr eaLnBrk="1" hangingPunct="1">
              <a:spcBef>
                <a:spcPct val="0"/>
              </a:spcBef>
              <a:defRPr/>
            </a:pPr>
            <a:r>
              <a:rPr lang="en-US" b="1" dirty="0"/>
              <a:t>Time On Slide: 4 minutes</a:t>
            </a:r>
          </a:p>
          <a:p>
            <a:pPr eaLnBrk="1" hangingPunct="1">
              <a:spcBef>
                <a:spcPct val="0"/>
              </a:spcBef>
              <a:defRPr/>
            </a:pPr>
            <a:r>
              <a:rPr lang="en-US" b="1" dirty="0"/>
              <a:t> Starting on day one, this is the slide you use</a:t>
            </a:r>
            <a:r>
              <a:rPr lang="en-US" b="1" baseline="0" dirty="0"/>
              <a:t> </a:t>
            </a:r>
            <a:r>
              <a:rPr lang="en-US" b="1" dirty="0"/>
              <a:t>at the start of the day. Have this slide up when people walk into the training room. </a:t>
            </a:r>
          </a:p>
          <a:p>
            <a:pPr eaLnBrk="1" hangingPunct="1">
              <a:spcBef>
                <a:spcPct val="0"/>
              </a:spcBef>
              <a:defRPr/>
            </a:pPr>
            <a:r>
              <a:rPr lang="en-US" b="1" dirty="0"/>
              <a:t>You will BEGIN your opening introduction on this slide.</a:t>
            </a:r>
          </a:p>
          <a:p>
            <a:pPr eaLnBrk="1" hangingPunct="1">
              <a:spcBef>
                <a:spcPct val="0"/>
              </a:spcBef>
              <a:defRPr/>
            </a:pPr>
            <a:endParaRPr lang="en-US" b="1" dirty="0"/>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(morning). </a:t>
            </a:r>
          </a:p>
          <a:p>
            <a:r>
              <a:rPr lang="en-US" sz="1200" b="0" i="0" u="none" strike="noStrike" kern="1200" baseline="0" dirty="0">
                <a:solidFill>
                  <a:schemeClr val="tx1"/>
                </a:solidFill>
                <a:latin typeface="+mn-lt"/>
                <a:ea typeface="+mn-ea"/>
                <a:cs typeface="+mn-cs"/>
              </a:rPr>
              <a:t> It’s a pleasure and privilege to be with you today, and a privilege to be able to present here in (location). Thank you so much for traveling to today’s program. </a:t>
            </a:r>
          </a:p>
          <a:p>
            <a:r>
              <a:rPr lang="en-US" sz="1200" b="0" i="0" u="none" strike="noStrike" kern="1200" baseline="0" dirty="0">
                <a:solidFill>
                  <a:schemeClr val="tx1"/>
                </a:solidFill>
                <a:latin typeface="+mn-lt"/>
                <a:ea typeface="+mn-ea"/>
                <a:cs typeface="+mn-cs"/>
              </a:rPr>
              <a:t> My name is ______ and I’ll be your facilitator and coach for the next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Immediately Engage With a Story: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By a show of hands, how many of you have children? </a:t>
            </a:r>
          </a:p>
          <a:p>
            <a:r>
              <a:rPr lang="en-US" sz="1200" b="0" i="0" u="none" strike="noStrike" kern="1200" baseline="0" dirty="0">
                <a:solidFill>
                  <a:schemeClr val="tx1"/>
                </a:solidFill>
                <a:latin typeface="+mn-lt"/>
                <a:ea typeface="+mn-ea"/>
                <a:cs typeface="+mn-cs"/>
              </a:rPr>
              <a:t> Was sitting outside one day with son who 7 years old at the time. I love having philosophical conversations with my son. I asked, </a:t>
            </a:r>
            <a:r>
              <a:rPr lang="en-US" sz="1200" b="0" i="1" u="none" strike="noStrike" kern="1200" baseline="0" dirty="0">
                <a:solidFill>
                  <a:schemeClr val="tx1"/>
                </a:solidFill>
                <a:latin typeface="+mn-lt"/>
                <a:ea typeface="+mn-ea"/>
                <a:cs typeface="+mn-cs"/>
              </a:rPr>
              <a:t>“What’s the secret to business success?”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(Thinking…) “I know dad. You have to sit at your desk, talk on phone, type on your computer and drink a lot of coffee. That’s the secret to business success!” Now, of course, I can’t imagine where he got that idea from!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point is, children have a way of taking things and simplifying them to make sense. They can take a concept of an idea that we as adults over think, complicate and over engineer and they simplify it. Don’t children have a way of simplifying everything we make so difficult??!!!!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That’s why we’re here today…to take this concept of what it means to develop your people, support your people, grow your people and accelerate their success though coaching, and simplify it. We are here to de-mystify coaching – and simplify it so that you can not only use these tools immediately but see immediate value and results from doing so. </a:t>
            </a:r>
          </a:p>
          <a:p>
            <a:r>
              <a:rPr lang="en-US" sz="1200" b="0" i="0" u="none" strike="noStrike" kern="1200" baseline="0" dirty="0">
                <a:solidFill>
                  <a:schemeClr val="tx1"/>
                </a:solidFill>
                <a:latin typeface="+mn-lt"/>
                <a:ea typeface="+mn-ea"/>
                <a:cs typeface="+mn-cs"/>
              </a:rPr>
              <a:t>o We’ll also focus on how to use coaching to develop your people </a:t>
            </a:r>
          </a:p>
          <a:p>
            <a:r>
              <a:rPr lang="en-US" sz="1200" b="0" i="0" u="none" strike="noStrike" kern="1200" baseline="0" dirty="0">
                <a:solidFill>
                  <a:schemeClr val="tx1"/>
                </a:solidFill>
                <a:latin typeface="+mn-lt"/>
                <a:ea typeface="+mn-ea"/>
                <a:cs typeface="+mn-cs"/>
              </a:rPr>
              <a:t>o Motivate them </a:t>
            </a:r>
          </a:p>
          <a:p>
            <a:r>
              <a:rPr lang="en-US" sz="1200" b="0" i="0" u="none" strike="noStrike" kern="1200" baseline="0" dirty="0">
                <a:solidFill>
                  <a:schemeClr val="tx1"/>
                </a:solidFill>
                <a:latin typeface="+mn-lt"/>
                <a:ea typeface="+mn-ea"/>
                <a:cs typeface="+mn-cs"/>
              </a:rPr>
              <a:t>o Drive their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Maximize their/your potential…and live it </a:t>
            </a:r>
          </a:p>
          <a:p>
            <a:r>
              <a:rPr lang="en-US" sz="1200" b="0" i="0" u="none" strike="noStrike" kern="1200" baseline="0" dirty="0">
                <a:solidFill>
                  <a:schemeClr val="tx1"/>
                </a:solidFill>
                <a:latin typeface="+mn-lt"/>
                <a:ea typeface="+mn-ea"/>
                <a:cs typeface="+mn-cs"/>
              </a:rPr>
              <a:t>o Turn around under-performers </a:t>
            </a:r>
          </a:p>
          <a:p>
            <a:r>
              <a:rPr lang="en-US" sz="1200" b="0" i="0" u="none" strike="noStrike" kern="1200" baseline="0" dirty="0">
                <a:solidFill>
                  <a:schemeClr val="tx1"/>
                </a:solidFill>
                <a:latin typeface="+mn-lt"/>
                <a:ea typeface="+mn-ea"/>
                <a:cs typeface="+mn-cs"/>
              </a:rPr>
              <a:t>o Eliminate challenges faced every day </a:t>
            </a:r>
          </a:p>
          <a:p>
            <a:r>
              <a:rPr lang="en-US" sz="1200" b="0" i="0" u="none" strike="noStrike" kern="1200" baseline="0" dirty="0">
                <a:solidFill>
                  <a:schemeClr val="tx1"/>
                </a:solidFill>
                <a:latin typeface="+mn-lt"/>
                <a:ea typeface="+mn-ea"/>
                <a:cs typeface="+mn-cs"/>
              </a:rPr>
              <a:t>o Speed up the sales process </a:t>
            </a:r>
          </a:p>
          <a:p>
            <a:r>
              <a:rPr lang="en-US" sz="1200" b="0" i="0" u="none" strike="noStrike" kern="1200" baseline="0" dirty="0">
                <a:solidFill>
                  <a:schemeClr val="tx1"/>
                </a:solidFill>
                <a:latin typeface="+mn-lt"/>
                <a:ea typeface="+mn-ea"/>
                <a:cs typeface="+mn-cs"/>
              </a:rPr>
              <a:t>o Create more time </a:t>
            </a:r>
          </a:p>
          <a:p>
            <a:r>
              <a:rPr lang="en-US" sz="1200" b="0" i="0" u="none" strike="noStrike" kern="1200" baseline="0" dirty="0">
                <a:solidFill>
                  <a:schemeClr val="tx1"/>
                </a:solidFill>
                <a:latin typeface="+mn-lt"/>
                <a:ea typeface="+mn-ea"/>
                <a:cs typeface="+mn-cs"/>
              </a:rPr>
              <a:t>o Make you proactive vs. reactive </a:t>
            </a:r>
          </a:p>
          <a:p>
            <a:r>
              <a:rPr lang="en-US" sz="1200" b="0" i="0" u="none" strike="noStrike" kern="1200" baseline="0" dirty="0">
                <a:solidFill>
                  <a:schemeClr val="tx1"/>
                </a:solidFill>
                <a:latin typeface="+mn-lt"/>
                <a:ea typeface="+mn-ea"/>
                <a:cs typeface="+mn-cs"/>
              </a:rPr>
              <a:t>o Give you the </a:t>
            </a:r>
            <a:r>
              <a:rPr lang="en-US" sz="1200" b="1" i="0" u="none" strike="noStrike" kern="1200" baseline="0" dirty="0">
                <a:solidFill>
                  <a:schemeClr val="tx1"/>
                </a:solidFill>
                <a:latin typeface="+mn-lt"/>
                <a:ea typeface="+mn-ea"/>
                <a:cs typeface="+mn-cs"/>
              </a:rPr>
              <a:t>confidence </a:t>
            </a:r>
            <a:r>
              <a:rPr lang="en-US" sz="1200" b="0" i="0" u="none" strike="noStrike" kern="1200" baseline="0" dirty="0">
                <a:solidFill>
                  <a:schemeClr val="tx1"/>
                </a:solidFill>
                <a:latin typeface="+mn-lt"/>
                <a:ea typeface="+mn-ea"/>
                <a:cs typeface="+mn-cs"/>
              </a:rPr>
              <a:t>that you can coach more effectively than you are today </a:t>
            </a:r>
          </a:p>
          <a:p>
            <a:r>
              <a:rPr lang="en-US" sz="1200" b="0" i="0" u="none" strike="noStrike" kern="1200" baseline="0" dirty="0">
                <a:solidFill>
                  <a:schemeClr val="tx1"/>
                </a:solidFill>
                <a:latin typeface="+mn-lt"/>
                <a:ea typeface="+mn-ea"/>
                <a:cs typeface="+mn-cs"/>
              </a:rPr>
              <a:t>o ALIGN your BUSINESS OBJECTIVES with your team’s INDIVIDUAL GOALS </a:t>
            </a:r>
          </a:p>
          <a:p>
            <a:r>
              <a:rPr lang="en-US" sz="1200" b="0" i="0" u="none" strike="noStrike" kern="1200" baseline="0" dirty="0">
                <a:solidFill>
                  <a:schemeClr val="tx1"/>
                </a:solidFill>
                <a:latin typeface="+mn-lt"/>
                <a:ea typeface="+mn-ea"/>
                <a:cs typeface="+mn-cs"/>
              </a:rPr>
              <a:t>o While building a team you can be proud of…and leaving your legacy!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does anyone here NOT WANT THIS?</a:t>
            </a:r>
          </a:p>
          <a:p>
            <a:r>
              <a:rPr lang="en-US" sz="1200" b="0" i="0" u="none" strike="noStrike" kern="1200" baseline="0" dirty="0">
                <a:solidFill>
                  <a:schemeClr val="tx1"/>
                </a:solidFill>
                <a:latin typeface="+mn-lt"/>
                <a:ea typeface="+mn-ea"/>
                <a:cs typeface="+mn-cs"/>
              </a:rPr>
              <a:t> OKAY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will I do this? </a:t>
            </a:r>
            <a:r>
              <a:rPr lang="en-US" sz="1200" b="0" i="0" u="none" strike="noStrike" kern="1200" baseline="0" dirty="0">
                <a:solidFill>
                  <a:schemeClr val="tx1"/>
                </a:solidFill>
                <a:latin typeface="+mn-lt"/>
                <a:ea typeface="+mn-ea"/>
                <a:cs typeface="+mn-cs"/>
              </a:rPr>
              <a:t>Provide: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you can use in practically every situation and conversation that will create deeper engagement, a richer, more valuable conversation, and a way for your people to leave every conversation with you feeling they gained something valuable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Your Credibility </a:t>
            </a:r>
            <a:r>
              <a:rPr lang="en-US" sz="1200" b="0" i="0" u="none" strike="noStrike" kern="1200" baseline="0" dirty="0">
                <a:solidFill>
                  <a:schemeClr val="tx1"/>
                </a:solidFill>
                <a:latin typeface="+mn-lt"/>
                <a:ea typeface="+mn-ea"/>
                <a:cs typeface="+mn-cs"/>
              </a:rPr>
              <a:t>(humble yet compelling): </a:t>
            </a:r>
          </a:p>
          <a:p>
            <a:r>
              <a:rPr lang="en-US" sz="1200" b="0" i="0" u="none" strike="noStrike" kern="1200" baseline="0" dirty="0">
                <a:solidFill>
                  <a:schemeClr val="tx1"/>
                </a:solidFill>
                <a:latin typeface="+mn-lt"/>
                <a:ea typeface="+mn-ea"/>
                <a:cs typeface="+mn-cs"/>
              </a:rPr>
              <a:t>o So, </a:t>
            </a:r>
            <a:r>
              <a:rPr lang="en-US" sz="1200" b="1" i="0" u="none" strike="noStrike" kern="1200" baseline="0" dirty="0">
                <a:solidFill>
                  <a:schemeClr val="tx1"/>
                </a:solidFill>
                <a:latin typeface="+mn-lt"/>
                <a:ea typeface="+mn-ea"/>
                <a:cs typeface="+mn-cs"/>
              </a:rPr>
              <a:t>why am I the person </a:t>
            </a:r>
            <a:r>
              <a:rPr lang="en-US" sz="1200" b="0" i="0" u="none" strike="noStrike" kern="1200" baseline="0" dirty="0">
                <a:solidFill>
                  <a:schemeClr val="tx1"/>
                </a:solidFill>
                <a:latin typeface="+mn-lt"/>
                <a:ea typeface="+mn-ea"/>
                <a:cs typeface="+mn-cs"/>
              </a:rPr>
              <a:t>who can effectively deliver this for you and ensure you have one of the most valuable experiences over the next two days? </a:t>
            </a:r>
          </a:p>
          <a:p>
            <a:r>
              <a:rPr lang="en-US" sz="1200" b="0" i="0" u="none" strike="noStrike" kern="1200" baseline="0" dirty="0">
                <a:solidFill>
                  <a:schemeClr val="tx1"/>
                </a:solidFill>
                <a:latin typeface="+mn-lt"/>
                <a:ea typeface="+mn-ea"/>
                <a:cs typeface="+mn-cs"/>
              </a:rPr>
              <a:t>o Why am I the facilitator who can provide you with the </a:t>
            </a:r>
            <a:r>
              <a:rPr lang="en-US" sz="1200" b="1" i="0" u="none" strike="noStrike" kern="1200" baseline="0" dirty="0">
                <a:solidFill>
                  <a:schemeClr val="tx1"/>
                </a:solidFill>
                <a:latin typeface="+mn-lt"/>
                <a:ea typeface="+mn-ea"/>
                <a:cs typeface="+mn-cs"/>
              </a:rPr>
              <a:t>tools </a:t>
            </a:r>
            <a:r>
              <a:rPr lang="en-US" sz="1200" b="0" i="0" u="none" strike="noStrike" kern="1200" baseline="0" dirty="0">
                <a:solidFill>
                  <a:schemeClr val="tx1"/>
                </a:solidFill>
                <a:latin typeface="+mn-lt"/>
                <a:ea typeface="+mn-ea"/>
                <a:cs typeface="+mn-cs"/>
              </a:rPr>
              <a:t>you can use to uncover more selling opportunities and make every conversation count?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Quantify</a:t>
            </a:r>
            <a:r>
              <a:rPr lang="en-US" sz="1200" b="0" i="0" u="none" strike="noStrike" kern="1200" baseline="0" dirty="0">
                <a:solidFill>
                  <a:schemeClr val="tx1"/>
                </a:solidFill>
                <a:latin typeface="+mn-lt"/>
                <a:ea typeface="+mn-ea"/>
                <a:cs typeface="+mn-cs"/>
              </a:rPr>
              <a:t>, specifically, your coaching and sales experience – make audience want to learn from you! </a:t>
            </a:r>
          </a:p>
          <a:p>
            <a:r>
              <a:rPr lang="en-US" sz="1200" b="0" i="0" u="none" strike="noStrike" kern="1200" baseline="0" dirty="0">
                <a:solidFill>
                  <a:schemeClr val="tx1"/>
                </a:solidFill>
                <a:latin typeface="+mn-lt"/>
                <a:ea typeface="+mn-ea"/>
                <a:cs typeface="+mn-cs"/>
              </a:rPr>
              <a:t> i.e., coached x sales managers and x sales people over x years </a:t>
            </a:r>
          </a:p>
          <a:p>
            <a:r>
              <a:rPr lang="en-US" sz="1200" b="0" i="0" u="none" strike="noStrike" kern="1200" baseline="0" dirty="0">
                <a:solidFill>
                  <a:schemeClr val="tx1"/>
                </a:solidFill>
                <a:latin typeface="+mn-lt"/>
                <a:ea typeface="+mn-ea"/>
                <a:cs typeface="+mn-cs"/>
              </a:rPr>
              <a:t> Taken </a:t>
            </a:r>
            <a:r>
              <a:rPr lang="en-US" sz="1200" b="1" i="0" u="none" strike="noStrike" kern="1200" baseline="0" dirty="0">
                <a:solidFill>
                  <a:schemeClr val="tx1"/>
                </a:solidFill>
                <a:latin typeface="+mn-lt"/>
                <a:ea typeface="+mn-ea"/>
                <a:cs typeface="+mn-cs"/>
              </a:rPr>
              <a:t>core competencies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best practices </a:t>
            </a:r>
            <a:r>
              <a:rPr lang="en-US" sz="1200" b="0" i="0" u="none" strike="noStrike" kern="1200" baseline="0" dirty="0">
                <a:solidFill>
                  <a:schemeClr val="tx1"/>
                </a:solidFill>
                <a:latin typeface="+mn-lt"/>
                <a:ea typeface="+mn-ea"/>
                <a:cs typeface="+mn-cs"/>
              </a:rPr>
              <a:t>from across globe and will SHARE…give you the confidence to better coach and achieve your top-of-mind business objectives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If you are/were a Profit Builders client, be sure to describe / quantify your experience and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Credibility of Program’s Success at Microsoft: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Have delivered over x coaching program in x countries, and trained over x Microsoft sales managers (make point this is not a US program!) </a:t>
            </a:r>
          </a:p>
          <a:p>
            <a:r>
              <a:rPr lang="en-US" sz="1200" b="0" i="0" u="none" strike="noStrike" kern="1200" baseline="0" dirty="0">
                <a:solidFill>
                  <a:schemeClr val="tx1"/>
                </a:solidFill>
                <a:latin typeface="+mn-lt"/>
                <a:ea typeface="+mn-ea"/>
                <a:cs typeface="+mn-cs"/>
              </a:rPr>
              <a:t>o Course ratings highest in Microsoft history </a:t>
            </a:r>
          </a:p>
          <a:p>
            <a:r>
              <a:rPr lang="en-US" sz="1200" b="0" i="0" u="none" strike="noStrike" kern="1200" baseline="0" dirty="0">
                <a:solidFill>
                  <a:schemeClr val="tx1"/>
                </a:solidFill>
                <a:latin typeface="+mn-lt"/>
                <a:ea typeface="+mn-ea"/>
                <a:cs typeface="+mn-cs"/>
              </a:rPr>
              <a:t>o Success stories, deal results (KR please elaborate, quantify successes)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 Differences: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While program delivered in 35 countries on 5 continents </a:t>
            </a:r>
          </a:p>
          <a:p>
            <a:r>
              <a:rPr lang="en-US" sz="1200" b="0" i="0" u="none" strike="noStrike" kern="1200" baseline="0" dirty="0">
                <a:solidFill>
                  <a:schemeClr val="tx1"/>
                </a:solidFill>
                <a:latin typeface="+mn-lt"/>
                <a:ea typeface="+mn-ea"/>
                <a:cs typeface="+mn-cs"/>
              </a:rPr>
              <a:t>o I am mindful I am in YOUR country, and privileged to deliver in English </a:t>
            </a:r>
          </a:p>
          <a:p>
            <a:r>
              <a:rPr lang="en-US" sz="1200" b="0" i="0" u="none" strike="noStrike" kern="1200" baseline="0" dirty="0">
                <a:solidFill>
                  <a:schemeClr val="tx1"/>
                </a:solidFill>
                <a:latin typeface="+mn-lt"/>
                <a:ea typeface="+mn-ea"/>
                <a:cs typeface="+mn-cs"/>
              </a:rPr>
              <a:t>o For some or all of you, </a:t>
            </a:r>
            <a:r>
              <a:rPr lang="en-US" sz="1200" b="1" i="0" u="none" strike="noStrike" kern="1200" baseline="0" dirty="0">
                <a:solidFill>
                  <a:schemeClr val="tx1"/>
                </a:solidFill>
                <a:latin typeface="+mn-lt"/>
                <a:ea typeface="+mn-ea"/>
                <a:cs typeface="+mn-cs"/>
              </a:rPr>
              <a:t>English </a:t>
            </a:r>
            <a:r>
              <a:rPr lang="en-US" sz="1200" b="0" i="0" u="none" strike="noStrike" kern="1200" baseline="0" dirty="0">
                <a:solidFill>
                  <a:schemeClr val="tx1"/>
                </a:solidFill>
                <a:latin typeface="+mn-lt"/>
                <a:ea typeface="+mn-ea"/>
                <a:cs typeface="+mn-cs"/>
              </a:rPr>
              <a:t>may not be your first language and I’m very sensitive to that. </a:t>
            </a:r>
          </a:p>
          <a:p>
            <a:r>
              <a:rPr lang="en-US" sz="1200" b="0" i="0" u="none" strike="noStrike" kern="1200" baseline="0" dirty="0">
                <a:solidFill>
                  <a:schemeClr val="tx1"/>
                </a:solidFill>
                <a:latin typeface="+mn-lt"/>
                <a:ea typeface="+mn-ea"/>
                <a:cs typeface="+mn-cs"/>
              </a:rPr>
              <a:t> Will stay away from </a:t>
            </a:r>
            <a:r>
              <a:rPr lang="en-US" sz="1200" b="1" i="0" u="none" strike="noStrike" kern="1200" baseline="0" dirty="0">
                <a:solidFill>
                  <a:schemeClr val="tx1"/>
                </a:solidFill>
                <a:latin typeface="+mn-lt"/>
                <a:ea typeface="+mn-ea"/>
                <a:cs typeface="+mn-cs"/>
              </a:rPr>
              <a:t>jargon</a:t>
            </a:r>
            <a:r>
              <a:rPr lang="en-US" sz="1200" b="0" i="0" u="none" strike="noStrike" kern="1200" baseline="0" dirty="0">
                <a:solidFill>
                  <a:schemeClr val="tx1"/>
                </a:solidFill>
                <a:latin typeface="+mn-lt"/>
                <a:ea typeface="+mn-ea"/>
                <a:cs typeface="+mn-cs"/>
              </a:rPr>
              <a:t>, and use universal terms – if don’t understand me, if something doesn’t translate, if you need me to explain something further, then please STOP ME and ask. </a:t>
            </a:r>
          </a:p>
          <a:p>
            <a:r>
              <a:rPr lang="en-US" sz="1200" b="0" i="0" u="none" strike="noStrike" kern="1200" baseline="0" dirty="0">
                <a:solidFill>
                  <a:schemeClr val="tx1"/>
                </a:solidFill>
                <a:latin typeface="+mn-lt"/>
                <a:ea typeface="+mn-ea"/>
                <a:cs typeface="+mn-cs"/>
              </a:rPr>
              <a:t> Will watch my </a:t>
            </a:r>
            <a:r>
              <a:rPr lang="en-US" sz="1200" b="1" i="0" u="none" strike="noStrike" kern="1200" baseline="0" dirty="0">
                <a:solidFill>
                  <a:schemeClr val="tx1"/>
                </a:solidFill>
                <a:latin typeface="+mn-lt"/>
                <a:ea typeface="+mn-ea"/>
                <a:cs typeface="+mn-cs"/>
              </a:rPr>
              <a:t>pace</a:t>
            </a:r>
            <a:r>
              <a:rPr lang="en-US" sz="1200" b="0" i="0" u="none" strike="noStrike" kern="1200" baseline="0" dirty="0">
                <a:solidFill>
                  <a:schemeClr val="tx1"/>
                </a:solidFill>
                <a:latin typeface="+mn-lt"/>
                <a:ea typeface="+mn-ea"/>
                <a:cs typeface="+mn-cs"/>
              </a:rPr>
              <a:t>…but can be passionate – if too fast, STOP 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  While we have a lot of ground to cover, l want for you to </a:t>
            </a:r>
            <a:r>
              <a:rPr lang="en-US" sz="1200" b="1" i="0" u="none" strike="noStrike" kern="1200" baseline="0" dirty="0">
                <a:solidFill>
                  <a:schemeClr val="tx1"/>
                </a:solidFill>
                <a:latin typeface="+mn-lt"/>
                <a:ea typeface="+mn-ea"/>
                <a:cs typeface="+mn-cs"/>
              </a:rPr>
              <a:t>enjoy </a:t>
            </a:r>
            <a:r>
              <a:rPr lang="en-US" sz="1200" b="0" i="0" u="none" strike="noStrike" kern="1200" baseline="0" dirty="0">
                <a:solidFill>
                  <a:schemeClr val="tx1"/>
                </a:solidFill>
                <a:latin typeface="+mn-lt"/>
                <a:ea typeface="+mn-ea"/>
                <a:cs typeface="+mn-cs"/>
              </a:rPr>
              <a:t>the process and have FUN. So if I tell a </a:t>
            </a:r>
            <a:r>
              <a:rPr lang="en-US" sz="1200" b="1" i="0" u="none" strike="noStrike" kern="1200" baseline="0" dirty="0">
                <a:solidFill>
                  <a:schemeClr val="tx1"/>
                </a:solidFill>
                <a:latin typeface="+mn-lt"/>
                <a:ea typeface="+mn-ea"/>
                <a:cs typeface="+mn-cs"/>
              </a:rPr>
              <a:t>joke </a:t>
            </a:r>
            <a:r>
              <a:rPr lang="en-US" sz="1200" b="0" i="0" u="none" strike="noStrike" kern="1200" baseline="0" dirty="0">
                <a:solidFill>
                  <a:schemeClr val="tx1"/>
                </a:solidFill>
                <a:latin typeface="+mn-lt"/>
                <a:ea typeface="+mn-ea"/>
                <a:cs typeface="+mn-cs"/>
              </a:rPr>
              <a:t>and you don’t laugh at my joke, then I’ll write it off that it was just lost in translation.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have my commitment…will learn 10 high-value core modules to give you the skills, framework, confidence to meet – </a:t>
            </a:r>
            <a:r>
              <a:rPr lang="en-US" sz="1200" b="0" i="1" u="none" strike="noStrike" kern="1200" baseline="0" dirty="0">
                <a:solidFill>
                  <a:schemeClr val="tx1"/>
                </a:solidFill>
                <a:latin typeface="+mn-lt"/>
                <a:ea typeface="+mn-ea"/>
                <a:cs typeface="+mn-cs"/>
              </a:rPr>
              <a:t>and exceed </a:t>
            </a:r>
            <a:r>
              <a:rPr lang="en-US" sz="1200" b="0" i="0" u="none" strike="noStrike" kern="1200" baseline="0" dirty="0">
                <a:solidFill>
                  <a:schemeClr val="tx1"/>
                </a:solidFill>
                <a:latin typeface="+mn-lt"/>
                <a:ea typeface="+mn-ea"/>
                <a:cs typeface="+mn-cs"/>
              </a:rPr>
              <a:t>– your business goals and objectives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talk about our program focus…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your first impression…make it count!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you communicate the VALUE of the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exude warmth, connect, and entertain!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Be perceived as human and humble, polished and articulate.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Use a wide range of vocal intonation from sincerity to humor.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Work your energy and animation to the max! </a:t>
            </a: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b="1"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13816-1997-42A8-8397-1A196B67B1B9}" type="slidenum">
              <a:rPr lang="en-US" smtClean="0">
                <a:latin typeface="Arial" charset="0"/>
              </a:rPr>
              <a:pPr fontAlgn="base">
                <a:spcBef>
                  <a:spcPct val="0"/>
                </a:spcBef>
                <a:spcAft>
                  <a:spcPct val="0"/>
                </a:spcAft>
                <a:defRPr/>
              </a:pPr>
              <a:t>4</a:t>
            </a:fld>
            <a:endParaRPr lang="en-US" dirty="0">
              <a:latin typeface="Arial" charset="0"/>
            </a:endParaRPr>
          </a:p>
        </p:txBody>
      </p:sp>
    </p:spTree>
    <p:extLst>
      <p:ext uri="{BB962C8B-B14F-4D97-AF65-F5344CB8AC3E}">
        <p14:creationId xmlns:p14="http://schemas.microsoft.com/office/powerpoint/2010/main" val="4283374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extLst/>
        </p:spPr>
        <p:txBody>
          <a:bodyPr wrap="square" numCol="1" anchor="t" anchorCtr="0" compatLnSpc="1">
            <a:prstTxWarp prst="textNoShape">
              <a:avLst/>
            </a:prstTxWarp>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Get ready to define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Think about the definition of coaching…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It’s </a:t>
            </a:r>
            <a:r>
              <a:rPr lang="en-US" sz="1200" b="1" i="0" u="none" strike="noStrike" kern="1200" baseline="0" dirty="0">
                <a:solidFill>
                  <a:schemeClr val="tx1"/>
                </a:solidFill>
                <a:latin typeface="+mn-lt"/>
                <a:ea typeface="+mn-ea"/>
                <a:cs typeface="+mn-cs"/>
              </a:rPr>
              <a:t>more </a:t>
            </a:r>
            <a:r>
              <a:rPr lang="en-US" sz="1200" b="0" i="0" u="none" strike="noStrike" kern="1200" baseline="0" dirty="0">
                <a:solidFill>
                  <a:schemeClr val="tx1"/>
                </a:solidFill>
                <a:latin typeface="+mn-lt"/>
                <a:ea typeface="+mn-ea"/>
                <a:cs typeface="+mn-cs"/>
              </a:rPr>
              <a:t>than a </a:t>
            </a:r>
            <a:r>
              <a:rPr lang="en-US" sz="1200" b="1" i="0" u="none" strike="noStrike" kern="1200" baseline="0" dirty="0">
                <a:solidFill>
                  <a:schemeClr val="tx1"/>
                </a:solidFill>
                <a:latin typeface="+mn-lt"/>
                <a:ea typeface="+mn-ea"/>
                <a:cs typeface="+mn-cs"/>
              </a:rPr>
              <a:t>title change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And while some managers may call what they do with their teams “coaching,” what they’re providing is </a:t>
            </a:r>
            <a:r>
              <a:rPr lang="en-US" sz="1200" b="0" i="1" u="none" strike="noStrike" kern="1200" baseline="0" dirty="0">
                <a:solidFill>
                  <a:schemeClr val="tx1"/>
                </a:solidFill>
                <a:latin typeface="+mn-lt"/>
                <a:ea typeface="+mn-ea"/>
                <a:cs typeface="+mn-cs"/>
              </a:rPr>
              <a:t>not even close </a:t>
            </a:r>
            <a:r>
              <a:rPr lang="en-US" sz="1200" b="0" i="0" u="none" strike="noStrike" kern="1200" baseline="0" dirty="0">
                <a:solidFill>
                  <a:schemeClr val="tx1"/>
                </a:solidFill>
                <a:latin typeface="+mn-lt"/>
                <a:ea typeface="+mn-ea"/>
                <a:cs typeface="+mn-cs"/>
              </a:rPr>
              <a:t>to what great coaching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come up with a definition of coaching that we can all agree with… BUT FIRST LETS HERE FROM YOU. What’s your definition of coaching?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dirty="0"/>
          </a:p>
          <a:p>
            <a:pPr eaLnBrk="1" hangingPunct="1">
              <a:spcBef>
                <a:spcPct val="0"/>
              </a:spcBef>
              <a:defRPr/>
            </a:pPr>
            <a:endParaRPr lang="en-US" dirty="0"/>
          </a:p>
          <a:p>
            <a:pPr eaLnBrk="1" hangingPunct="1">
              <a:spcBef>
                <a:spcPct val="0"/>
              </a:spcBef>
              <a:defRPr/>
            </a:pPr>
            <a:endParaRPr lang="en-US" dirty="0"/>
          </a:p>
        </p:txBody>
      </p:sp>
    </p:spTree>
    <p:extLst>
      <p:ext uri="{BB962C8B-B14F-4D97-AF65-F5344CB8AC3E}">
        <p14:creationId xmlns:p14="http://schemas.microsoft.com/office/powerpoint/2010/main" val="623109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extLst/>
        </p:spPr>
        <p:txBody>
          <a:bodyPr wrap="square" numCol="1" anchor="t" anchorCtr="0" compatLnSpc="1">
            <a:prstTxWarp prst="textNoShape">
              <a:avLst/>
            </a:prstTxWarp>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Get ready to define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Think about the definition of coaching…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It’s </a:t>
            </a:r>
            <a:r>
              <a:rPr lang="en-US" sz="1200" b="1" i="0" u="none" strike="noStrike" kern="1200" baseline="0" dirty="0">
                <a:solidFill>
                  <a:schemeClr val="tx1"/>
                </a:solidFill>
                <a:latin typeface="+mn-lt"/>
                <a:ea typeface="+mn-ea"/>
                <a:cs typeface="+mn-cs"/>
              </a:rPr>
              <a:t>more </a:t>
            </a:r>
            <a:r>
              <a:rPr lang="en-US" sz="1200" b="0" i="0" u="none" strike="noStrike" kern="1200" baseline="0" dirty="0">
                <a:solidFill>
                  <a:schemeClr val="tx1"/>
                </a:solidFill>
                <a:latin typeface="+mn-lt"/>
                <a:ea typeface="+mn-ea"/>
                <a:cs typeface="+mn-cs"/>
              </a:rPr>
              <a:t>than a </a:t>
            </a:r>
            <a:r>
              <a:rPr lang="en-US" sz="1200" b="1" i="0" u="none" strike="noStrike" kern="1200" baseline="0" dirty="0">
                <a:solidFill>
                  <a:schemeClr val="tx1"/>
                </a:solidFill>
                <a:latin typeface="+mn-lt"/>
                <a:ea typeface="+mn-ea"/>
                <a:cs typeface="+mn-cs"/>
              </a:rPr>
              <a:t>title change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And while some managers may call what they do with their teams “coaching,” what they’re providing is </a:t>
            </a:r>
            <a:r>
              <a:rPr lang="en-US" sz="1200" b="0" i="1" u="none" strike="noStrike" kern="1200" baseline="0" dirty="0">
                <a:solidFill>
                  <a:schemeClr val="tx1"/>
                </a:solidFill>
                <a:latin typeface="+mn-lt"/>
                <a:ea typeface="+mn-ea"/>
                <a:cs typeface="+mn-cs"/>
              </a:rPr>
              <a:t>not even close </a:t>
            </a:r>
            <a:r>
              <a:rPr lang="en-US" sz="1200" b="0" i="0" u="none" strike="noStrike" kern="1200" baseline="0" dirty="0">
                <a:solidFill>
                  <a:schemeClr val="tx1"/>
                </a:solidFill>
                <a:latin typeface="+mn-lt"/>
                <a:ea typeface="+mn-ea"/>
                <a:cs typeface="+mn-cs"/>
              </a:rPr>
              <a:t>to what great coaching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come up with a definition of coaching that we can all agree with… BUT FIRST LETS HERE FROM YOU. What’s your definition of coaching?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dirty="0"/>
          </a:p>
          <a:p>
            <a:pPr eaLnBrk="1" hangingPunct="1">
              <a:spcBef>
                <a:spcPct val="0"/>
              </a:spcBef>
              <a:defRPr/>
            </a:pPr>
            <a:endParaRPr lang="en-US" dirty="0"/>
          </a:p>
          <a:p>
            <a:pPr eaLnBrk="1" hangingPunct="1">
              <a:spcBef>
                <a:spcPct val="0"/>
              </a:spcBef>
              <a:defRPr/>
            </a:pPr>
            <a:endParaRPr lang="en-US" dirty="0"/>
          </a:p>
        </p:txBody>
      </p:sp>
    </p:spTree>
    <p:extLst>
      <p:ext uri="{BB962C8B-B14F-4D97-AF65-F5344CB8AC3E}">
        <p14:creationId xmlns:p14="http://schemas.microsoft.com/office/powerpoint/2010/main" val="984027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extLst/>
        </p:spPr>
        <p:txBody>
          <a:bodyPr wrap="square" numCol="1" anchor="t" anchorCtr="0" compatLnSpc="1">
            <a:prstTxWarp prst="textNoShape">
              <a:avLst/>
            </a:prstTxWarp>
            <a:normAutofit fontScale="4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4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Define coaching…keep re-shaping mindset that coaching isn’t TELLING people what to do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an </a:t>
            </a:r>
            <a:r>
              <a:rPr lang="en-US" sz="1200" b="1" i="0" u="none" strike="noStrike" kern="1200" baseline="0" dirty="0">
                <a:solidFill>
                  <a:schemeClr val="tx1"/>
                </a:solidFill>
                <a:latin typeface="+mn-lt"/>
                <a:ea typeface="+mn-ea"/>
                <a:cs typeface="+mn-cs"/>
              </a:rPr>
              <a:t>academic </a:t>
            </a:r>
            <a:r>
              <a:rPr lang="en-US" sz="1200" b="0" i="0" u="none" strike="noStrike" kern="1200" baseline="0" dirty="0">
                <a:solidFill>
                  <a:schemeClr val="tx1"/>
                </a:solidFill>
                <a:latin typeface="+mn-lt"/>
                <a:ea typeface="+mn-ea"/>
                <a:cs typeface="+mn-cs"/>
              </a:rPr>
              <a:t>definition of coaching.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Handbook Reference: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can also refer to p</a:t>
            </a:r>
            <a:r>
              <a:rPr lang="en-US" sz="1200" b="1" i="0" u="none" strike="noStrike" kern="1200" baseline="0" dirty="0">
                <a:solidFill>
                  <a:schemeClr val="tx1"/>
                </a:solidFill>
                <a:latin typeface="+mn-lt"/>
                <a:ea typeface="+mn-ea"/>
                <a:cs typeface="+mn-cs"/>
              </a:rPr>
              <a:t>age # </a:t>
            </a:r>
            <a:r>
              <a:rPr lang="en-US" sz="1200" b="0" i="0" u="none" strike="noStrike" kern="1200" baseline="0" dirty="0">
                <a:solidFill>
                  <a:schemeClr val="tx1"/>
                </a:solidFill>
                <a:latin typeface="+mn-lt"/>
                <a:ea typeface="+mn-ea"/>
                <a:cs typeface="+mn-cs"/>
              </a:rPr>
              <a:t>in your Handbook. (Check accuracy of page number) Usually the right page number is on the slide in GREEN.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(interact/read this slide completely – make point that EVERY WORD COUNTS) READ DEFINITION WITH THEM.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Coaching is a way of communication, connecting, and engaging with someone in an empowering way that does 1 of 3 things: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(#1) Co-creates </a:t>
            </a:r>
            <a:r>
              <a:rPr lang="en-US" sz="1200" b="0" i="0" u="none" strike="noStrike" kern="1200" baseline="0" dirty="0">
                <a:solidFill>
                  <a:schemeClr val="tx1"/>
                </a:solidFill>
                <a:latin typeface="+mn-lt"/>
                <a:ea typeface="+mn-ea"/>
                <a:cs typeface="+mn-cs"/>
              </a:rPr>
              <a:t>new possibilities to bring out a person’s best through deeper, </a:t>
            </a:r>
            <a:r>
              <a:rPr lang="en-US" sz="1200" b="1" i="0" u="none" strike="noStrike" kern="1200" baseline="0" dirty="0">
                <a:solidFill>
                  <a:schemeClr val="tx1"/>
                </a:solidFill>
                <a:latin typeface="+mn-lt"/>
                <a:ea typeface="+mn-ea"/>
                <a:cs typeface="+mn-cs"/>
              </a:rPr>
              <a:t>open-ended </a:t>
            </a:r>
            <a:r>
              <a:rPr lang="en-US" sz="1200" b="0" i="0" u="none" strike="noStrike" kern="1200" baseline="0" dirty="0">
                <a:solidFill>
                  <a:schemeClr val="tx1"/>
                </a:solidFill>
                <a:latin typeface="+mn-lt"/>
                <a:ea typeface="+mn-ea"/>
                <a:cs typeface="+mn-cs"/>
              </a:rPr>
              <a:t>questions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“Co-creates” means it could be something the coach doesn’t yet see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“Open-ended” questions, not closed-ended – very important, powerful distinction…you’ll see this in-action when we get to the exercises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Challenges current thinking to stimulate greater awareness, </a:t>
            </a:r>
            <a:r>
              <a:rPr lang="en-US" sz="1200" b="1" i="0" u="none" strike="noStrike" kern="1200" baseline="0" dirty="0">
                <a:solidFill>
                  <a:schemeClr val="tx1"/>
                </a:solidFill>
                <a:latin typeface="+mn-lt"/>
                <a:ea typeface="+mn-ea"/>
                <a:cs typeface="+mn-cs"/>
              </a:rPr>
              <a:t>accountability </a:t>
            </a:r>
            <a:r>
              <a:rPr lang="en-US" sz="1200" b="0" i="0" u="none" strike="noStrike" kern="1200" baseline="0" dirty="0">
                <a:solidFill>
                  <a:schemeClr val="tx1"/>
                </a:solidFill>
                <a:latin typeface="+mn-lt"/>
                <a:ea typeface="+mn-ea"/>
                <a:cs typeface="+mn-cs"/>
              </a:rPr>
              <a:t>or </a:t>
            </a:r>
            <a:r>
              <a:rPr lang="en-US" sz="1200" b="1" i="0" u="none" strike="noStrike" kern="1200" baseline="0" dirty="0">
                <a:solidFill>
                  <a:schemeClr val="tx1"/>
                </a:solidFill>
                <a:latin typeface="+mn-lt"/>
                <a:ea typeface="+mn-ea"/>
                <a:cs typeface="+mn-cs"/>
              </a:rPr>
              <a:t>problem-solving skills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You’re not just coaching a salesperson to have better skills, you may also be coaching to change assumptions, mindset, attitudes, beliefs – these are the most powerful coaching moments you will have…if you get someone to THINK DIFFERENTLY, the sustained behavioral change will happen effortlessly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(#3) Guides </a:t>
            </a:r>
            <a:r>
              <a:rPr lang="en-US" sz="1200" b="0" i="0" u="none" strike="noStrike" kern="1200" baseline="0" dirty="0">
                <a:solidFill>
                  <a:schemeClr val="tx1"/>
                </a:solidFill>
                <a:latin typeface="+mn-lt"/>
                <a:ea typeface="+mn-ea"/>
                <a:cs typeface="+mn-cs"/>
              </a:rPr>
              <a:t>the person to set and/or reinforce a best practice or a new direction in behavior, skill, attitude, or strategy around their goals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Note that it says “guides” – it doesn’t say “TELL the salesperson what to do”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This is all achieved through a process of </a:t>
            </a:r>
            <a:r>
              <a:rPr lang="en-US" sz="1200" b="1" i="0" u="none" strike="noStrike" kern="1200" baseline="0" dirty="0">
                <a:solidFill>
                  <a:schemeClr val="tx1"/>
                </a:solidFill>
                <a:latin typeface="+mn-lt"/>
                <a:ea typeface="+mn-ea"/>
                <a:cs typeface="+mn-cs"/>
              </a:rPr>
              <a:t>ongoing</a:t>
            </a:r>
            <a:r>
              <a:rPr lang="en-US" sz="1200" b="0" i="0" u="none" strike="noStrike" kern="1200" baseline="0" dirty="0">
                <a:solidFill>
                  <a:schemeClr val="tx1"/>
                </a:solidFill>
                <a:latin typeface="+mn-lt"/>
                <a:ea typeface="+mn-ea"/>
                <a:cs typeface="+mn-cs"/>
              </a:rPr>
              <a:t>, consistent interactions, </a:t>
            </a:r>
            <a:r>
              <a:rPr lang="en-US" sz="1200" b="1" i="0" u="none" strike="noStrike" kern="1200" baseline="0" dirty="0">
                <a:solidFill>
                  <a:schemeClr val="tx1"/>
                </a:solidFill>
                <a:latin typeface="+mn-lt"/>
                <a:ea typeface="+mn-ea"/>
                <a:cs typeface="+mn-cs"/>
              </a:rPr>
              <a:t>observation</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unconditional </a:t>
            </a:r>
            <a:r>
              <a:rPr lang="en-US" sz="1200" b="0" i="0" u="none" strike="noStrike" kern="1200" baseline="0" dirty="0">
                <a:solidFill>
                  <a:schemeClr val="tx1"/>
                </a:solidFill>
                <a:latin typeface="+mn-lt"/>
                <a:ea typeface="+mn-ea"/>
                <a:cs typeface="+mn-cs"/>
              </a:rPr>
              <a:t>support in a </a:t>
            </a:r>
            <a:r>
              <a:rPr lang="en-US" sz="1200" b="1" i="0" u="none" strike="noStrike" kern="1200" baseline="0" dirty="0">
                <a:solidFill>
                  <a:schemeClr val="tx1"/>
                </a:solidFill>
                <a:latin typeface="+mn-lt"/>
                <a:ea typeface="+mn-ea"/>
                <a:cs typeface="+mn-cs"/>
              </a:rPr>
              <a:t>safe </a:t>
            </a:r>
            <a:r>
              <a:rPr lang="en-US" sz="1200" b="0" i="0" u="none" strike="noStrike" kern="1200" baseline="0" dirty="0">
                <a:solidFill>
                  <a:schemeClr val="tx1"/>
                </a:solidFill>
                <a:latin typeface="+mn-lt"/>
                <a:ea typeface="+mn-ea"/>
                <a:cs typeface="+mn-cs"/>
              </a:rPr>
              <a:t>and trusting environment that focuses on </a:t>
            </a:r>
            <a:r>
              <a:rPr lang="en-US" sz="1200" b="1" i="0" u="none" strike="noStrike" kern="1200" baseline="0" dirty="0">
                <a:solidFill>
                  <a:schemeClr val="tx1"/>
                </a:solidFill>
                <a:latin typeface="+mn-lt"/>
                <a:ea typeface="+mn-ea"/>
                <a:cs typeface="+mn-cs"/>
              </a:rPr>
              <a:t>unique/specific needs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talents </a:t>
            </a:r>
            <a:r>
              <a:rPr lang="en-US" sz="1200" b="0" i="0" u="none" strike="noStrike" kern="1200" baseline="0" dirty="0">
                <a:solidFill>
                  <a:schemeClr val="tx1"/>
                </a:solidFill>
                <a:latin typeface="+mn-lt"/>
                <a:ea typeface="+mn-ea"/>
                <a:cs typeface="+mn-cs"/>
              </a:rPr>
              <a:t>and facilitates long-term, positive change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Unconditional” – doesn’t say </a:t>
            </a:r>
            <a:r>
              <a:rPr lang="en-US" sz="1200" b="0" i="1" u="none" strike="noStrike" kern="1200" baseline="0" dirty="0">
                <a:solidFill>
                  <a:schemeClr val="tx1"/>
                </a:solidFill>
                <a:latin typeface="+mn-lt"/>
                <a:ea typeface="+mn-ea"/>
                <a:cs typeface="+mn-cs"/>
              </a:rPr>
              <a:t>“I’ll only support you if you hit your numbers”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“Safe and trusting” – If your people don’t trust you, your coaching will not be effective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How do you feel about this definition? (This is a critical slide, ensure buy-in)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If you consider how you’re coaching your people, if at all, does this definition mirror and reflect your approach to coaching? Is this how you currently coach?</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Pivot Points on this slide are critical.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Take your time to communicate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 powerful nuances in the definitions. </a:t>
            </a:r>
            <a:endParaRPr lang="en-US" b="1" dirty="0"/>
          </a:p>
          <a:p>
            <a:pPr>
              <a:defRPr/>
            </a:pPr>
            <a:endParaRPr lang="en-US" b="1" dirty="0"/>
          </a:p>
          <a:p>
            <a:pPr>
              <a:defRPr/>
            </a:pPr>
            <a:endParaRPr lang="en-US" b="1" dirty="0"/>
          </a:p>
          <a:p>
            <a:pPr>
              <a:defRPr/>
            </a:pPr>
            <a:endParaRPr lang="en-US" b="1"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E3A32-DA6C-456D-88F7-82C18B4D4453}" type="slidenum">
              <a:rPr lang="en-US" smtClean="0">
                <a:solidFill>
                  <a:srgbClr val="000000"/>
                </a:solidFill>
              </a:rPr>
              <a:pPr fontAlgn="base">
                <a:spcBef>
                  <a:spcPct val="0"/>
                </a:spcBef>
                <a:spcAft>
                  <a:spcPct val="0"/>
                </a:spcAft>
                <a:defRPr/>
              </a:pPr>
              <a:t>43</a:t>
            </a:fld>
            <a:endParaRPr lang="en-US" dirty="0">
              <a:solidFill>
                <a:srgbClr val="000000"/>
              </a:solidFill>
            </a:endParaRPr>
          </a:p>
        </p:txBody>
      </p:sp>
    </p:spTree>
    <p:extLst>
      <p:ext uri="{BB962C8B-B14F-4D97-AF65-F5344CB8AC3E}">
        <p14:creationId xmlns:p14="http://schemas.microsoft.com/office/powerpoint/2010/main" val="4162652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extLst/>
        </p:spPr>
        <p:txBody>
          <a:bodyPr wrap="square" numCol="1" anchor="t" anchorCtr="0" compatLnSpc="1">
            <a:prstTxWarp prst="textNoShape">
              <a:avLst/>
            </a:prstTxWarp>
            <a:normAutofit fontScale="4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4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Define coaching…keep re-shaping mindset that coaching isn’t TELLING people what to do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an </a:t>
            </a:r>
            <a:r>
              <a:rPr lang="en-US" sz="1200" b="1" i="0" u="none" strike="noStrike" kern="1200" baseline="0" dirty="0">
                <a:solidFill>
                  <a:schemeClr val="tx1"/>
                </a:solidFill>
                <a:latin typeface="+mn-lt"/>
                <a:ea typeface="+mn-ea"/>
                <a:cs typeface="+mn-cs"/>
              </a:rPr>
              <a:t>academic </a:t>
            </a:r>
            <a:r>
              <a:rPr lang="en-US" sz="1200" b="0" i="0" u="none" strike="noStrike" kern="1200" baseline="0" dirty="0">
                <a:solidFill>
                  <a:schemeClr val="tx1"/>
                </a:solidFill>
                <a:latin typeface="+mn-lt"/>
                <a:ea typeface="+mn-ea"/>
                <a:cs typeface="+mn-cs"/>
              </a:rPr>
              <a:t>definition of coaching.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Handbook Reference: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can also refer to p</a:t>
            </a:r>
            <a:r>
              <a:rPr lang="en-US" sz="1200" b="1" i="0" u="none" strike="noStrike" kern="1200" baseline="0" dirty="0">
                <a:solidFill>
                  <a:schemeClr val="tx1"/>
                </a:solidFill>
                <a:latin typeface="+mn-lt"/>
                <a:ea typeface="+mn-ea"/>
                <a:cs typeface="+mn-cs"/>
              </a:rPr>
              <a:t>age # </a:t>
            </a:r>
            <a:r>
              <a:rPr lang="en-US" sz="1200" b="0" i="0" u="none" strike="noStrike" kern="1200" baseline="0" dirty="0">
                <a:solidFill>
                  <a:schemeClr val="tx1"/>
                </a:solidFill>
                <a:latin typeface="+mn-lt"/>
                <a:ea typeface="+mn-ea"/>
                <a:cs typeface="+mn-cs"/>
              </a:rPr>
              <a:t>in your Handbook. (Check accuracy of page number) Usually the right page number is on the slide in GREEN.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(interact/read this slide completely – make point that EVERY WORD COUNTS) READ DEFINITION WITH THEM.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Coaching is a way of communication, connecting, and engaging with someone in an empowering way that does 1 of 3 things: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(#1) Co-creates </a:t>
            </a:r>
            <a:r>
              <a:rPr lang="en-US" sz="1200" b="0" i="0" u="none" strike="noStrike" kern="1200" baseline="0" dirty="0">
                <a:solidFill>
                  <a:schemeClr val="tx1"/>
                </a:solidFill>
                <a:latin typeface="+mn-lt"/>
                <a:ea typeface="+mn-ea"/>
                <a:cs typeface="+mn-cs"/>
              </a:rPr>
              <a:t>new possibilities to bring out a person’s best through deeper, </a:t>
            </a:r>
            <a:r>
              <a:rPr lang="en-US" sz="1200" b="1" i="0" u="none" strike="noStrike" kern="1200" baseline="0" dirty="0">
                <a:solidFill>
                  <a:schemeClr val="tx1"/>
                </a:solidFill>
                <a:latin typeface="+mn-lt"/>
                <a:ea typeface="+mn-ea"/>
                <a:cs typeface="+mn-cs"/>
              </a:rPr>
              <a:t>open-ended </a:t>
            </a:r>
            <a:r>
              <a:rPr lang="en-US" sz="1200" b="0" i="0" u="none" strike="noStrike" kern="1200" baseline="0" dirty="0">
                <a:solidFill>
                  <a:schemeClr val="tx1"/>
                </a:solidFill>
                <a:latin typeface="+mn-lt"/>
                <a:ea typeface="+mn-ea"/>
                <a:cs typeface="+mn-cs"/>
              </a:rPr>
              <a:t>questions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“Co-creates” means it could be something the coach doesn’t yet see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“Open-ended” questions, not closed-ended – very important, powerful distinction…you’ll see this in-action when we get to the exercises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Challenges current thinking to stimulate greater awareness, </a:t>
            </a:r>
            <a:r>
              <a:rPr lang="en-US" sz="1200" b="1" i="0" u="none" strike="noStrike" kern="1200" baseline="0" dirty="0">
                <a:solidFill>
                  <a:schemeClr val="tx1"/>
                </a:solidFill>
                <a:latin typeface="+mn-lt"/>
                <a:ea typeface="+mn-ea"/>
                <a:cs typeface="+mn-cs"/>
              </a:rPr>
              <a:t>accountability </a:t>
            </a:r>
            <a:r>
              <a:rPr lang="en-US" sz="1200" b="0" i="0" u="none" strike="noStrike" kern="1200" baseline="0" dirty="0">
                <a:solidFill>
                  <a:schemeClr val="tx1"/>
                </a:solidFill>
                <a:latin typeface="+mn-lt"/>
                <a:ea typeface="+mn-ea"/>
                <a:cs typeface="+mn-cs"/>
              </a:rPr>
              <a:t>or </a:t>
            </a:r>
            <a:r>
              <a:rPr lang="en-US" sz="1200" b="1" i="0" u="none" strike="noStrike" kern="1200" baseline="0" dirty="0">
                <a:solidFill>
                  <a:schemeClr val="tx1"/>
                </a:solidFill>
                <a:latin typeface="+mn-lt"/>
                <a:ea typeface="+mn-ea"/>
                <a:cs typeface="+mn-cs"/>
              </a:rPr>
              <a:t>problem-solving skills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You’re not just coaching a salesperson to have better skills, you may also be coaching to change assumptions, mindset, attitudes, beliefs – these are the most powerful coaching moments you will have…if you get someone to THINK DIFFERENTLY, the sustained behavioral change will happen effortlessly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(#3) Guides </a:t>
            </a:r>
            <a:r>
              <a:rPr lang="en-US" sz="1200" b="0" i="0" u="none" strike="noStrike" kern="1200" baseline="0" dirty="0">
                <a:solidFill>
                  <a:schemeClr val="tx1"/>
                </a:solidFill>
                <a:latin typeface="+mn-lt"/>
                <a:ea typeface="+mn-ea"/>
                <a:cs typeface="+mn-cs"/>
              </a:rPr>
              <a:t>the person to set and/or reinforce a best practice or a new direction in behavior, skill, attitude, or strategy around their goals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Note that it says “guides” – it doesn’t say “TELL the salesperson what to do”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This is all achieved through a process of </a:t>
            </a:r>
            <a:r>
              <a:rPr lang="en-US" sz="1200" b="1" i="0" u="none" strike="noStrike" kern="1200" baseline="0" dirty="0">
                <a:solidFill>
                  <a:schemeClr val="tx1"/>
                </a:solidFill>
                <a:latin typeface="+mn-lt"/>
                <a:ea typeface="+mn-ea"/>
                <a:cs typeface="+mn-cs"/>
              </a:rPr>
              <a:t>ongoing</a:t>
            </a:r>
            <a:r>
              <a:rPr lang="en-US" sz="1200" b="0" i="0" u="none" strike="noStrike" kern="1200" baseline="0" dirty="0">
                <a:solidFill>
                  <a:schemeClr val="tx1"/>
                </a:solidFill>
                <a:latin typeface="+mn-lt"/>
                <a:ea typeface="+mn-ea"/>
                <a:cs typeface="+mn-cs"/>
              </a:rPr>
              <a:t>, consistent interactions, </a:t>
            </a:r>
            <a:r>
              <a:rPr lang="en-US" sz="1200" b="1" i="0" u="none" strike="noStrike" kern="1200" baseline="0" dirty="0">
                <a:solidFill>
                  <a:schemeClr val="tx1"/>
                </a:solidFill>
                <a:latin typeface="+mn-lt"/>
                <a:ea typeface="+mn-ea"/>
                <a:cs typeface="+mn-cs"/>
              </a:rPr>
              <a:t>observation</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unconditional </a:t>
            </a:r>
            <a:r>
              <a:rPr lang="en-US" sz="1200" b="0" i="0" u="none" strike="noStrike" kern="1200" baseline="0" dirty="0">
                <a:solidFill>
                  <a:schemeClr val="tx1"/>
                </a:solidFill>
                <a:latin typeface="+mn-lt"/>
                <a:ea typeface="+mn-ea"/>
                <a:cs typeface="+mn-cs"/>
              </a:rPr>
              <a:t>support in a </a:t>
            </a:r>
            <a:r>
              <a:rPr lang="en-US" sz="1200" b="1" i="0" u="none" strike="noStrike" kern="1200" baseline="0" dirty="0">
                <a:solidFill>
                  <a:schemeClr val="tx1"/>
                </a:solidFill>
                <a:latin typeface="+mn-lt"/>
                <a:ea typeface="+mn-ea"/>
                <a:cs typeface="+mn-cs"/>
              </a:rPr>
              <a:t>safe </a:t>
            </a:r>
            <a:r>
              <a:rPr lang="en-US" sz="1200" b="0" i="0" u="none" strike="noStrike" kern="1200" baseline="0" dirty="0">
                <a:solidFill>
                  <a:schemeClr val="tx1"/>
                </a:solidFill>
                <a:latin typeface="+mn-lt"/>
                <a:ea typeface="+mn-ea"/>
                <a:cs typeface="+mn-cs"/>
              </a:rPr>
              <a:t>and trusting environment that focuses on </a:t>
            </a:r>
            <a:r>
              <a:rPr lang="en-US" sz="1200" b="1" i="0" u="none" strike="noStrike" kern="1200" baseline="0" dirty="0">
                <a:solidFill>
                  <a:schemeClr val="tx1"/>
                </a:solidFill>
                <a:latin typeface="+mn-lt"/>
                <a:ea typeface="+mn-ea"/>
                <a:cs typeface="+mn-cs"/>
              </a:rPr>
              <a:t>unique/specific needs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talents </a:t>
            </a:r>
            <a:r>
              <a:rPr lang="en-US" sz="1200" b="0" i="0" u="none" strike="noStrike" kern="1200" baseline="0" dirty="0">
                <a:solidFill>
                  <a:schemeClr val="tx1"/>
                </a:solidFill>
                <a:latin typeface="+mn-lt"/>
                <a:ea typeface="+mn-ea"/>
                <a:cs typeface="+mn-cs"/>
              </a:rPr>
              <a:t>and facilitates long-term, positive change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Unconditional” – doesn’t say </a:t>
            </a:r>
            <a:r>
              <a:rPr lang="en-US" sz="1200" b="0" i="1" u="none" strike="noStrike" kern="1200" baseline="0" dirty="0">
                <a:solidFill>
                  <a:schemeClr val="tx1"/>
                </a:solidFill>
                <a:latin typeface="+mn-lt"/>
                <a:ea typeface="+mn-ea"/>
                <a:cs typeface="+mn-cs"/>
              </a:rPr>
              <a:t>“I’ll only support you if you hit your numbers”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“Safe and trusting” – If your people don’t trust you, your coaching will not be effective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How do you feel about this definition? (This is a critical slide, ensure buy-in)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If you consider how you’re coaching your people, if at all, does this definition mirror and reflect your approach to coaching? Is this how you currently coach?</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Pivot Points on this slide are critical.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Take your time to communicate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the powerful nuances in the definitions. </a:t>
            </a:r>
            <a:endParaRPr lang="en-US" b="1" dirty="0"/>
          </a:p>
          <a:p>
            <a:pPr>
              <a:defRPr/>
            </a:pPr>
            <a:endParaRPr lang="en-US" b="1" dirty="0"/>
          </a:p>
          <a:p>
            <a:pPr>
              <a:defRPr/>
            </a:pPr>
            <a:endParaRPr lang="en-US" b="1" dirty="0"/>
          </a:p>
          <a:p>
            <a:pPr>
              <a:defRPr/>
            </a:pPr>
            <a:endParaRPr lang="en-US" b="1"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E3A32-DA6C-456D-88F7-82C18B4D4453}" type="slidenum">
              <a:rPr lang="en-US" smtClean="0">
                <a:solidFill>
                  <a:srgbClr val="000000"/>
                </a:solidFill>
              </a:rPr>
              <a:pPr fontAlgn="base">
                <a:spcBef>
                  <a:spcPct val="0"/>
                </a:spcBef>
                <a:spcAft>
                  <a:spcPct val="0"/>
                </a:spcAft>
                <a:defRPr/>
              </a:pPr>
              <a:t>44</a:t>
            </a:fld>
            <a:endParaRPr lang="en-US" dirty="0">
              <a:solidFill>
                <a:srgbClr val="000000"/>
              </a:solidFill>
            </a:endParaRPr>
          </a:p>
        </p:txBody>
      </p:sp>
    </p:spTree>
    <p:extLst>
      <p:ext uri="{BB962C8B-B14F-4D97-AF65-F5344CB8AC3E}">
        <p14:creationId xmlns:p14="http://schemas.microsoft.com/office/powerpoint/2010/main" val="4162652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Training vs. coaching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Now that we’ve defined what coaching is, there’s a definite distinction between training and coaching… AND MANY MANAGERS STRUGGLE WITH IDENTIFYING WHAT THE DIFFERENCES ARE, AS WELL AS WENT TO COACH AND WHEN TO TRAIN.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 AUDIENCE. </a:t>
            </a:r>
            <a:r>
              <a:rPr lang="en-US" sz="1200" b="0" i="0" u="none" strike="noStrike" kern="1200" baseline="0" dirty="0">
                <a:solidFill>
                  <a:schemeClr val="tx1"/>
                </a:solidFill>
                <a:latin typeface="+mn-lt"/>
                <a:ea typeface="+mn-ea"/>
                <a:cs typeface="+mn-cs"/>
              </a:rPr>
              <a:t>In your opinion, what is the difference between coaching and training?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Then move into two text boxes.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r>
              <a:rPr lang="en-US" sz="1200" b="0" i="0" u="none" strike="noStrike" kern="1200" baseline="0" dirty="0">
                <a:solidFill>
                  <a:schemeClr val="tx1"/>
                </a:solidFill>
                <a:latin typeface="+mn-lt"/>
                <a:ea typeface="+mn-ea"/>
                <a:cs typeface="+mn-cs"/>
              </a:rPr>
              <a:t>(read slide)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Training </a:t>
            </a:r>
            <a:r>
              <a:rPr lang="en-US" sz="1200" b="0" i="0" u="none" strike="noStrike" kern="1200" baseline="0" dirty="0">
                <a:solidFill>
                  <a:schemeClr val="tx1"/>
                </a:solidFill>
                <a:latin typeface="+mn-lt"/>
                <a:ea typeface="+mn-ea"/>
                <a:cs typeface="+mn-cs"/>
              </a:rPr>
              <a:t>– shares best practices and core competencies, reinforced through practice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Coaching </a:t>
            </a:r>
            <a:r>
              <a:rPr lang="en-US" sz="1200" b="0" i="0" u="none" strike="noStrike" kern="1200" baseline="0" dirty="0">
                <a:solidFill>
                  <a:schemeClr val="tx1"/>
                </a:solidFill>
                <a:latin typeface="+mn-lt"/>
                <a:ea typeface="+mn-ea"/>
                <a:cs typeface="+mn-cs"/>
              </a:rPr>
              <a:t>– uncovers each individual’s unique </a:t>
            </a:r>
            <a:r>
              <a:rPr lang="en-US" sz="1200" b="1" i="0" u="none" strike="noStrike" kern="1200" baseline="0" dirty="0">
                <a:solidFill>
                  <a:schemeClr val="tx1"/>
                </a:solidFill>
                <a:latin typeface="+mn-lt"/>
                <a:ea typeface="+mn-ea"/>
                <a:cs typeface="+mn-cs"/>
              </a:rPr>
              <a:t>gap</a:t>
            </a:r>
            <a:r>
              <a:rPr lang="en-US" sz="1200" b="0" i="0" u="none" strike="noStrike" kern="1200" baseline="0" dirty="0">
                <a:solidFill>
                  <a:schemeClr val="tx1"/>
                </a:solidFill>
                <a:latin typeface="+mn-lt"/>
                <a:ea typeface="+mn-ea"/>
                <a:cs typeface="+mn-cs"/>
              </a:rPr>
              <a:t>, what they can’t see themselves… </a:t>
            </a:r>
          </a:p>
          <a:p>
            <a:r>
              <a:rPr lang="en-US" sz="1200" b="0" i="0" u="none" strike="noStrike" kern="1200" baseline="0" dirty="0">
                <a:solidFill>
                  <a:schemeClr val="tx1"/>
                </a:solidFill>
                <a:latin typeface="+mn-lt"/>
                <a:ea typeface="+mn-ea"/>
                <a:cs typeface="+mn-cs"/>
              </a:rPr>
              <a:t>o Coaching isn’t about “fixing” something...it’s about replicating positive behavior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Don’t get caught up in semantics (training, coaching, leading)…your job hasn’t changed…how you </a:t>
            </a:r>
            <a:r>
              <a:rPr lang="en-US" sz="1200" b="1" i="0" u="none" strike="noStrike" kern="1200" baseline="0" dirty="0">
                <a:solidFill>
                  <a:schemeClr val="tx1"/>
                </a:solidFill>
                <a:latin typeface="+mn-lt"/>
                <a:ea typeface="+mn-ea"/>
                <a:cs typeface="+mn-cs"/>
              </a:rPr>
              <a:t>communicate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engage </a:t>
            </a:r>
            <a:r>
              <a:rPr lang="en-US" sz="1200" b="0" i="0" u="none" strike="noStrike" kern="1200" baseline="0" dirty="0">
                <a:solidFill>
                  <a:schemeClr val="tx1"/>
                </a:solidFill>
                <a:latin typeface="+mn-lt"/>
                <a:ea typeface="+mn-ea"/>
                <a:cs typeface="+mn-cs"/>
              </a:rPr>
              <a:t>each person’s talents HAS changed </a:t>
            </a:r>
          </a:p>
          <a:p>
            <a:r>
              <a:rPr lang="en-US" sz="1200" b="0" i="0" u="none" strike="noStrike" kern="1200" baseline="0" dirty="0">
                <a:solidFill>
                  <a:schemeClr val="tx1"/>
                </a:solidFill>
                <a:latin typeface="+mn-lt"/>
                <a:ea typeface="+mn-ea"/>
                <a:cs typeface="+mn-cs"/>
              </a:rPr>
              <a:t> Embrace coaching as a learned </a:t>
            </a:r>
            <a:r>
              <a:rPr lang="en-US" sz="1200" b="1" i="0" u="none" strike="noStrike" kern="1200" baseline="0" dirty="0">
                <a:solidFill>
                  <a:schemeClr val="tx1"/>
                </a:solidFill>
                <a:latin typeface="+mn-lt"/>
                <a:ea typeface="+mn-ea"/>
                <a:cs typeface="+mn-cs"/>
              </a:rPr>
              <a:t>skill</a:t>
            </a:r>
            <a:r>
              <a:rPr lang="en-US" sz="1200" b="0" i="0" u="none" strike="noStrike" kern="1200" baseline="0" dirty="0">
                <a:solidFill>
                  <a:schemeClr val="tx1"/>
                </a:solidFill>
                <a:latin typeface="+mn-lt"/>
                <a:ea typeface="+mn-ea"/>
                <a:cs typeface="+mn-cs"/>
              </a:rPr>
              <a:t>…and a new standard of </a:t>
            </a:r>
            <a:r>
              <a:rPr lang="en-US" sz="1200" b="1" i="0" u="none" strike="noStrike" kern="1200" baseline="0" dirty="0">
                <a:solidFill>
                  <a:schemeClr val="tx1"/>
                </a:solidFill>
                <a:latin typeface="+mn-lt"/>
                <a:ea typeface="+mn-ea"/>
                <a:cs typeface="+mn-cs"/>
              </a:rPr>
              <a:t>leadership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 me take a pulse…What questions do you have? </a:t>
            </a:r>
          </a:p>
          <a:p>
            <a:r>
              <a:rPr lang="en-US" sz="1200" b="0" i="0" u="none" strike="noStrike" kern="1200" baseline="0" dirty="0">
                <a:solidFill>
                  <a:schemeClr val="tx1"/>
                </a:solidFill>
                <a:latin typeface="+mn-lt"/>
                <a:ea typeface="+mn-ea"/>
                <a:cs typeface="+mn-cs"/>
              </a:rPr>
              <a:t> How clear are these definitions for you? </a:t>
            </a: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What’s the difference between training and coaching?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STORY (golf picture to trigger)</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K to provide golf story write-up  see below: </a:t>
            </a:r>
          </a:p>
          <a:p>
            <a:r>
              <a:rPr lang="en-US" sz="1200" b="1" kern="1200" dirty="0">
                <a:solidFill>
                  <a:schemeClr val="tx1"/>
                </a:solidFill>
                <a:effectLst/>
                <a:latin typeface="+mn-lt"/>
                <a:ea typeface="+mn-ea"/>
                <a:cs typeface="+mn-cs"/>
              </a:rPr>
              <a:t>The Difference between Training and Coaching as Defined Through Golf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learn how to play golf and you’re going to take the game seriously, one of the first things you’re going to do is find a great teacher or enroll in a golf training class. You find someone who can show you the mechanics of the game, teach you the game and help you develop your own swing. Since you’ve never done this before, you need to be shown how to do so. More than just being shown the basics and fundamentals you want to be shown the very best way to do it in order to cut down your learning curve and you want to be taught by a champion who’s already doing it or who has already done it. That’s the training aspect to learning the game and wanting to learn the best practices for playing.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some time has passed by and you’ve learned the basics. You’re out on the golf course playing consistently. You’ve taken what you learned from the golf pro and are doing your best to apply it. You noticed you’re only getting so far. While your score has improved since you’ve started playing, you’ve capped out and can’t seem to shoot better than a 90.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you are ready to take your game to the next level, you now go and find yourself a great golf coach. Distinct from what a teacher does, your coach is going to find out what you want to refine and improve. Your coach is going to uncover where you want to be in terms of how well you want to play the game. What do you ultimately want to shoot? That’s the measurable end result or destination; your gauge for winning. Rather than tell him how to play, the coach is going to first observe you by asking, okay let me see you swing a club.</a:t>
            </a:r>
          </a:p>
          <a:p>
            <a:r>
              <a:rPr lang="en-US" sz="1200" kern="1200" dirty="0">
                <a:solidFill>
                  <a:schemeClr val="tx1"/>
                </a:solidFill>
                <a:effectLst/>
                <a:latin typeface="+mn-lt"/>
                <a:ea typeface="+mn-ea"/>
                <a:cs typeface="+mn-cs"/>
              </a:rPr>
              <a:t>Let me see you hit some balls. Lets go out on the course and play a few holes.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coach is going to observe not only how you swing the club but how you play the inner game of golf as well. The coach is going to want to get a good sense of your own style, strengths, areas of opportunity and how you currently play the game. And during observation he asks questions such as, why did you choose that club to hit that ball. And on another shot he may ask, I sensed you were a bit frustrated on that last hole, what was your internal dialogue sounding like? What were you telling yourself? Trying to uncover his line of thinking.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once the coach assessed me, only then did he share his observation. But did he share several observations? No, he said okay on the next shot all I want you to do is this one thing. Just keep your head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the coach didn’t say ways, “Okay, on the next shot, keep your head down, spread your feet out a few more inches, bend your knees slightly, and keep your shoulders parallel to the ground. Now when you are swinging, during your back swing make sure your chin touches your shoulder and finally when you follow through your chin should be touching the opposite shoulder while your foot comes up slightly and your club should be positions over your shoulders parallel to the ground, did you get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isn’t that how we often deliver feedback to our people. </a:t>
            </a:r>
          </a:p>
          <a:p>
            <a:r>
              <a:rPr lang="en-US" sz="1200" kern="1200" dirty="0">
                <a:solidFill>
                  <a:schemeClr val="tx1"/>
                </a:solidFill>
                <a:effectLst/>
                <a:latin typeface="+mn-lt"/>
                <a:ea typeface="+mn-ea"/>
                <a:cs typeface="+mn-cs"/>
              </a:rPr>
              <a:t>There’s a saying in public speaking. If you emphasize everything, you emphasize nothing.</a:t>
            </a:r>
          </a:p>
          <a:p>
            <a:r>
              <a:rPr lang="en-US" sz="1200" kern="1200" dirty="0">
                <a:solidFill>
                  <a:schemeClr val="tx1"/>
                </a:solidFill>
                <a:effectLst/>
                <a:latin typeface="+mn-lt"/>
                <a:ea typeface="+mn-ea"/>
                <a:cs typeface="+mn-cs"/>
              </a:rPr>
              <a:t>One thing at a time leads to a long term change in behavior.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Here’s the quick distinction. A teacher or trainer is going to show you how to do something; something you’ve never done before or tried before in a consistent manner. The trainer is going to provide you with a foundation, a process, a benchmark of best practices to give you a starting point in relation to where you would begin on your path of development.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coach, however, is going to show you how to do what you are doing even better. First the coach would need see how you swing a club. Then the benefits coaching are recognized and apparent when the coach watches from the sidelines seeing the things that you, as the player cannot and gently tweaks and refines your game and approach to the point where you’ve made it your own. Coaching is the discipline management uses to leverage all of your salespeople’s individual strengths and talents to keep them on top of their game and recognize their fullest abilities today, rather than by what could be tomorrow.”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sports or playing an instrument. </a:t>
            </a:r>
            <a:r>
              <a:rPr lang="en-US" b="1" baseline="0" dirty="0"/>
              <a:t>After all the greatest athletes in the world all have a coach. </a:t>
            </a:r>
            <a:r>
              <a:rPr lang="en-US" sz="1200" kern="1200" dirty="0">
                <a:solidFill>
                  <a:schemeClr val="tx1"/>
                </a:solidFill>
                <a:effectLst/>
                <a:latin typeface="+mn-lt"/>
                <a:ea typeface="+mn-ea"/>
                <a:cs typeface="+mn-cs"/>
              </a:rPr>
              <a:t>If you’re learning how to do something for the first time, you want to be taught best practices. That’s why I’ll be sharing with you a proven coaching framework, that has been adopted and sanctioned globally by Microsoft and HR and readiness.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Like golf, the instructor isn’t going to let you invent your own swing. You need to be shown the right form first. Then as you learn the fundamentals you need to then be coached to refine your game and advance your game. And then like the coahcing framework, while that is the best practice, after using it eventually you make it your own. And the best coaches then shift</a:t>
            </a:r>
            <a:r>
              <a:rPr lang="en-US" sz="1200" b="1" kern="1200" baseline="0" dirty="0">
                <a:solidFill>
                  <a:schemeClr val="tx1"/>
                </a:solidFill>
                <a:effectLst/>
                <a:latin typeface="+mn-lt"/>
                <a:ea typeface="+mn-ea"/>
                <a:cs typeface="+mn-cs"/>
              </a:rPr>
              <a:t> from coaching from their head, which is what we will be doing now because it’s new, to eventually coaching from your heart because it’s now part of your DNA. You’re not thinking about having to coach, you’re just doing it.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you need to show them the best way, show them best practices and train them how to do something they’ve never done. When it comes to refining your game, removing obstacles, and challenging thinking, that’s when coaching comes into play.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Tip From the Executive Sales Coach: </a:t>
            </a:r>
            <a:r>
              <a:rPr lang="en-US" sz="1200" kern="1200" dirty="0">
                <a:solidFill>
                  <a:schemeClr val="tx1"/>
                </a:solidFill>
                <a:effectLst/>
                <a:latin typeface="+mn-lt"/>
                <a:ea typeface="+mn-ea"/>
                <a:cs typeface="+mn-cs"/>
              </a:rPr>
              <a:t>Sales training is what you need to become a salesperson. Sales coaching are what you need to become a sales champion.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45</a:t>
            </a:fld>
            <a:endParaRPr lang="en-US" dirty="0"/>
          </a:p>
        </p:txBody>
      </p:sp>
    </p:spTree>
    <p:extLst>
      <p:ext uri="{BB962C8B-B14F-4D97-AF65-F5344CB8AC3E}">
        <p14:creationId xmlns:p14="http://schemas.microsoft.com/office/powerpoint/2010/main" val="1761107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pPr eaLnBrk="1" hangingPunct="1">
              <a:spcBef>
                <a:spcPct val="0"/>
              </a:spcBef>
              <a:defRPr/>
            </a:pPr>
            <a:r>
              <a:rPr lang="en-US" b="1" dirty="0"/>
              <a:t>Time On Slide: 4 minutes</a:t>
            </a:r>
          </a:p>
          <a:p>
            <a:pPr eaLnBrk="1" hangingPunct="1">
              <a:spcBef>
                <a:spcPct val="0"/>
              </a:spcBef>
              <a:defRPr/>
            </a:pPr>
            <a:r>
              <a:rPr lang="en-US" b="1" dirty="0"/>
              <a:t> Starting on day one, this is the slide you use</a:t>
            </a:r>
            <a:r>
              <a:rPr lang="en-US" b="1" baseline="0" dirty="0"/>
              <a:t> </a:t>
            </a:r>
            <a:r>
              <a:rPr lang="en-US" b="1" dirty="0"/>
              <a:t>at the start of the day. Have this slide up when people walk into the training room. </a:t>
            </a:r>
          </a:p>
          <a:p>
            <a:pPr eaLnBrk="1" hangingPunct="1">
              <a:spcBef>
                <a:spcPct val="0"/>
              </a:spcBef>
              <a:defRPr/>
            </a:pPr>
            <a:r>
              <a:rPr lang="en-US" b="1" dirty="0"/>
              <a:t>You will BEGIN your opening introduction on this slide.</a:t>
            </a:r>
          </a:p>
          <a:p>
            <a:pPr eaLnBrk="1" hangingPunct="1">
              <a:spcBef>
                <a:spcPct val="0"/>
              </a:spcBef>
              <a:defRPr/>
            </a:pPr>
            <a:endParaRPr lang="en-US" b="1" dirty="0"/>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(morning). </a:t>
            </a:r>
          </a:p>
          <a:p>
            <a:r>
              <a:rPr lang="en-US" sz="1200" b="0" i="0" u="none" strike="noStrike" kern="1200" baseline="0" dirty="0">
                <a:solidFill>
                  <a:schemeClr val="tx1"/>
                </a:solidFill>
                <a:latin typeface="+mn-lt"/>
                <a:ea typeface="+mn-ea"/>
                <a:cs typeface="+mn-cs"/>
              </a:rPr>
              <a:t> It’s a pleasure and privilege to be with you today, and a privilege to be able to present here in (location). Thank you so much for traveling to today’s program. </a:t>
            </a:r>
          </a:p>
          <a:p>
            <a:r>
              <a:rPr lang="en-US" sz="1200" b="0" i="0" u="none" strike="noStrike" kern="1200" baseline="0" dirty="0">
                <a:solidFill>
                  <a:schemeClr val="tx1"/>
                </a:solidFill>
                <a:latin typeface="+mn-lt"/>
                <a:ea typeface="+mn-ea"/>
                <a:cs typeface="+mn-cs"/>
              </a:rPr>
              <a:t> My name is ______ and I’ll be your facilitator and coach for the next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Immediately Engage With a Story: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By a show of hands, how many of you have children? </a:t>
            </a:r>
          </a:p>
          <a:p>
            <a:r>
              <a:rPr lang="en-US" sz="1200" b="0" i="0" u="none" strike="noStrike" kern="1200" baseline="0" dirty="0">
                <a:solidFill>
                  <a:schemeClr val="tx1"/>
                </a:solidFill>
                <a:latin typeface="+mn-lt"/>
                <a:ea typeface="+mn-ea"/>
                <a:cs typeface="+mn-cs"/>
              </a:rPr>
              <a:t> Was sitting outside one day with son who 7 years old at the time. I love having philosophical conversations with my son. I asked, </a:t>
            </a:r>
            <a:r>
              <a:rPr lang="en-US" sz="1200" b="0" i="1" u="none" strike="noStrike" kern="1200" baseline="0" dirty="0">
                <a:solidFill>
                  <a:schemeClr val="tx1"/>
                </a:solidFill>
                <a:latin typeface="+mn-lt"/>
                <a:ea typeface="+mn-ea"/>
                <a:cs typeface="+mn-cs"/>
              </a:rPr>
              <a:t>“What’s the secret to business success?”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(Thinking…) “I know dad. You have to sit at your desk, talk on phone, type on your computer and drink a lot of coffee. That’s the secret to business success!” Now, of course, I can’t imagine where he got that idea from!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point is, children have a way of taking things and simplifying them to make sense. They can take a concept of an idea that we as adults over think, complicate and over engineer and they simplify it. Don’t children have a way of simplifying everything we make so difficult??!!!!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That’s why we’re here today…to take this concept of what it means to develop your people, support your people, grow your people and accelerate their success though coaching, and simplify it. We are here to de-mystify coaching – and simplify it so that you can not only use these tools immediately but see immediate value and results from doing so. </a:t>
            </a:r>
          </a:p>
          <a:p>
            <a:r>
              <a:rPr lang="en-US" sz="1200" b="0" i="0" u="none" strike="noStrike" kern="1200" baseline="0" dirty="0">
                <a:solidFill>
                  <a:schemeClr val="tx1"/>
                </a:solidFill>
                <a:latin typeface="+mn-lt"/>
                <a:ea typeface="+mn-ea"/>
                <a:cs typeface="+mn-cs"/>
              </a:rPr>
              <a:t>o We’ll also focus on how to use coaching to develop your people </a:t>
            </a:r>
          </a:p>
          <a:p>
            <a:r>
              <a:rPr lang="en-US" sz="1200" b="0" i="0" u="none" strike="noStrike" kern="1200" baseline="0" dirty="0">
                <a:solidFill>
                  <a:schemeClr val="tx1"/>
                </a:solidFill>
                <a:latin typeface="+mn-lt"/>
                <a:ea typeface="+mn-ea"/>
                <a:cs typeface="+mn-cs"/>
              </a:rPr>
              <a:t>o Motivate them </a:t>
            </a:r>
          </a:p>
          <a:p>
            <a:r>
              <a:rPr lang="en-US" sz="1200" b="0" i="0" u="none" strike="noStrike" kern="1200" baseline="0" dirty="0">
                <a:solidFill>
                  <a:schemeClr val="tx1"/>
                </a:solidFill>
                <a:latin typeface="+mn-lt"/>
                <a:ea typeface="+mn-ea"/>
                <a:cs typeface="+mn-cs"/>
              </a:rPr>
              <a:t>o Drive their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Maximize their/your potential…and live it </a:t>
            </a:r>
          </a:p>
          <a:p>
            <a:r>
              <a:rPr lang="en-US" sz="1200" b="0" i="0" u="none" strike="noStrike" kern="1200" baseline="0" dirty="0">
                <a:solidFill>
                  <a:schemeClr val="tx1"/>
                </a:solidFill>
                <a:latin typeface="+mn-lt"/>
                <a:ea typeface="+mn-ea"/>
                <a:cs typeface="+mn-cs"/>
              </a:rPr>
              <a:t>o Turn around under-performers </a:t>
            </a:r>
          </a:p>
          <a:p>
            <a:r>
              <a:rPr lang="en-US" sz="1200" b="0" i="0" u="none" strike="noStrike" kern="1200" baseline="0" dirty="0">
                <a:solidFill>
                  <a:schemeClr val="tx1"/>
                </a:solidFill>
                <a:latin typeface="+mn-lt"/>
                <a:ea typeface="+mn-ea"/>
                <a:cs typeface="+mn-cs"/>
              </a:rPr>
              <a:t>o Eliminate challenges faced every day </a:t>
            </a:r>
          </a:p>
          <a:p>
            <a:r>
              <a:rPr lang="en-US" sz="1200" b="0" i="0" u="none" strike="noStrike" kern="1200" baseline="0" dirty="0">
                <a:solidFill>
                  <a:schemeClr val="tx1"/>
                </a:solidFill>
                <a:latin typeface="+mn-lt"/>
                <a:ea typeface="+mn-ea"/>
                <a:cs typeface="+mn-cs"/>
              </a:rPr>
              <a:t>o Speed up the sales process </a:t>
            </a:r>
          </a:p>
          <a:p>
            <a:r>
              <a:rPr lang="en-US" sz="1200" b="0" i="0" u="none" strike="noStrike" kern="1200" baseline="0" dirty="0">
                <a:solidFill>
                  <a:schemeClr val="tx1"/>
                </a:solidFill>
                <a:latin typeface="+mn-lt"/>
                <a:ea typeface="+mn-ea"/>
                <a:cs typeface="+mn-cs"/>
              </a:rPr>
              <a:t>o Create more time </a:t>
            </a:r>
          </a:p>
          <a:p>
            <a:r>
              <a:rPr lang="en-US" sz="1200" b="0" i="0" u="none" strike="noStrike" kern="1200" baseline="0" dirty="0">
                <a:solidFill>
                  <a:schemeClr val="tx1"/>
                </a:solidFill>
                <a:latin typeface="+mn-lt"/>
                <a:ea typeface="+mn-ea"/>
                <a:cs typeface="+mn-cs"/>
              </a:rPr>
              <a:t>o Make you proactive vs. reactive </a:t>
            </a:r>
          </a:p>
          <a:p>
            <a:r>
              <a:rPr lang="en-US" sz="1200" b="0" i="0" u="none" strike="noStrike" kern="1200" baseline="0" dirty="0">
                <a:solidFill>
                  <a:schemeClr val="tx1"/>
                </a:solidFill>
                <a:latin typeface="+mn-lt"/>
                <a:ea typeface="+mn-ea"/>
                <a:cs typeface="+mn-cs"/>
              </a:rPr>
              <a:t>o Give you the </a:t>
            </a:r>
            <a:r>
              <a:rPr lang="en-US" sz="1200" b="1" i="0" u="none" strike="noStrike" kern="1200" baseline="0" dirty="0">
                <a:solidFill>
                  <a:schemeClr val="tx1"/>
                </a:solidFill>
                <a:latin typeface="+mn-lt"/>
                <a:ea typeface="+mn-ea"/>
                <a:cs typeface="+mn-cs"/>
              </a:rPr>
              <a:t>confidence </a:t>
            </a:r>
            <a:r>
              <a:rPr lang="en-US" sz="1200" b="0" i="0" u="none" strike="noStrike" kern="1200" baseline="0" dirty="0">
                <a:solidFill>
                  <a:schemeClr val="tx1"/>
                </a:solidFill>
                <a:latin typeface="+mn-lt"/>
                <a:ea typeface="+mn-ea"/>
                <a:cs typeface="+mn-cs"/>
              </a:rPr>
              <a:t>that you can coach more effectively than you are today </a:t>
            </a:r>
          </a:p>
          <a:p>
            <a:r>
              <a:rPr lang="en-US" sz="1200" b="0" i="0" u="none" strike="noStrike" kern="1200" baseline="0" dirty="0">
                <a:solidFill>
                  <a:schemeClr val="tx1"/>
                </a:solidFill>
                <a:latin typeface="+mn-lt"/>
                <a:ea typeface="+mn-ea"/>
                <a:cs typeface="+mn-cs"/>
              </a:rPr>
              <a:t>o ALIGN your BUSINESS OBJECTIVES with your team’s INDIVIDUAL GOALS </a:t>
            </a:r>
          </a:p>
          <a:p>
            <a:r>
              <a:rPr lang="en-US" sz="1200" b="0" i="0" u="none" strike="noStrike" kern="1200" baseline="0" dirty="0">
                <a:solidFill>
                  <a:schemeClr val="tx1"/>
                </a:solidFill>
                <a:latin typeface="+mn-lt"/>
                <a:ea typeface="+mn-ea"/>
                <a:cs typeface="+mn-cs"/>
              </a:rPr>
              <a:t>o While building a team you can be proud of…and leaving your legacy!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does anyone here NOT WANT THIS?</a:t>
            </a:r>
          </a:p>
          <a:p>
            <a:r>
              <a:rPr lang="en-US" sz="1200" b="0" i="0" u="none" strike="noStrike" kern="1200" baseline="0" dirty="0">
                <a:solidFill>
                  <a:schemeClr val="tx1"/>
                </a:solidFill>
                <a:latin typeface="+mn-lt"/>
                <a:ea typeface="+mn-ea"/>
                <a:cs typeface="+mn-cs"/>
              </a:rPr>
              <a:t> OKAY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will I do this? </a:t>
            </a:r>
            <a:r>
              <a:rPr lang="en-US" sz="1200" b="0" i="0" u="none" strike="noStrike" kern="1200" baseline="0" dirty="0">
                <a:solidFill>
                  <a:schemeClr val="tx1"/>
                </a:solidFill>
                <a:latin typeface="+mn-lt"/>
                <a:ea typeface="+mn-ea"/>
                <a:cs typeface="+mn-cs"/>
              </a:rPr>
              <a:t>Provide: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you can use in practically every situation and conversation that will create deeper engagement, a richer, more valuable conversation, and a way for your people to leave every conversation with you feeling they gained something valuable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Your Credibility </a:t>
            </a:r>
            <a:r>
              <a:rPr lang="en-US" sz="1200" b="0" i="0" u="none" strike="noStrike" kern="1200" baseline="0" dirty="0">
                <a:solidFill>
                  <a:schemeClr val="tx1"/>
                </a:solidFill>
                <a:latin typeface="+mn-lt"/>
                <a:ea typeface="+mn-ea"/>
                <a:cs typeface="+mn-cs"/>
              </a:rPr>
              <a:t>(humble yet compelling): </a:t>
            </a:r>
          </a:p>
          <a:p>
            <a:r>
              <a:rPr lang="en-US" sz="1200" b="0" i="0" u="none" strike="noStrike" kern="1200" baseline="0" dirty="0">
                <a:solidFill>
                  <a:schemeClr val="tx1"/>
                </a:solidFill>
                <a:latin typeface="+mn-lt"/>
                <a:ea typeface="+mn-ea"/>
                <a:cs typeface="+mn-cs"/>
              </a:rPr>
              <a:t>o So, </a:t>
            </a:r>
            <a:r>
              <a:rPr lang="en-US" sz="1200" b="1" i="0" u="none" strike="noStrike" kern="1200" baseline="0" dirty="0">
                <a:solidFill>
                  <a:schemeClr val="tx1"/>
                </a:solidFill>
                <a:latin typeface="+mn-lt"/>
                <a:ea typeface="+mn-ea"/>
                <a:cs typeface="+mn-cs"/>
              </a:rPr>
              <a:t>why am I the person </a:t>
            </a:r>
            <a:r>
              <a:rPr lang="en-US" sz="1200" b="0" i="0" u="none" strike="noStrike" kern="1200" baseline="0" dirty="0">
                <a:solidFill>
                  <a:schemeClr val="tx1"/>
                </a:solidFill>
                <a:latin typeface="+mn-lt"/>
                <a:ea typeface="+mn-ea"/>
                <a:cs typeface="+mn-cs"/>
              </a:rPr>
              <a:t>who can effectively deliver this for you and ensure you have one of the most valuable experiences over the next two days? </a:t>
            </a:r>
          </a:p>
          <a:p>
            <a:r>
              <a:rPr lang="en-US" sz="1200" b="0" i="0" u="none" strike="noStrike" kern="1200" baseline="0" dirty="0">
                <a:solidFill>
                  <a:schemeClr val="tx1"/>
                </a:solidFill>
                <a:latin typeface="+mn-lt"/>
                <a:ea typeface="+mn-ea"/>
                <a:cs typeface="+mn-cs"/>
              </a:rPr>
              <a:t>o Why am I the facilitator who can provide you with the </a:t>
            </a:r>
            <a:r>
              <a:rPr lang="en-US" sz="1200" b="1" i="0" u="none" strike="noStrike" kern="1200" baseline="0" dirty="0">
                <a:solidFill>
                  <a:schemeClr val="tx1"/>
                </a:solidFill>
                <a:latin typeface="+mn-lt"/>
                <a:ea typeface="+mn-ea"/>
                <a:cs typeface="+mn-cs"/>
              </a:rPr>
              <a:t>tools </a:t>
            </a:r>
            <a:r>
              <a:rPr lang="en-US" sz="1200" b="0" i="0" u="none" strike="noStrike" kern="1200" baseline="0" dirty="0">
                <a:solidFill>
                  <a:schemeClr val="tx1"/>
                </a:solidFill>
                <a:latin typeface="+mn-lt"/>
                <a:ea typeface="+mn-ea"/>
                <a:cs typeface="+mn-cs"/>
              </a:rPr>
              <a:t>you can use to uncover more selling opportunities and make every conversation count?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Quantify</a:t>
            </a:r>
            <a:r>
              <a:rPr lang="en-US" sz="1200" b="0" i="0" u="none" strike="noStrike" kern="1200" baseline="0" dirty="0">
                <a:solidFill>
                  <a:schemeClr val="tx1"/>
                </a:solidFill>
                <a:latin typeface="+mn-lt"/>
                <a:ea typeface="+mn-ea"/>
                <a:cs typeface="+mn-cs"/>
              </a:rPr>
              <a:t>, specifically, your coaching and sales experience – make audience want to learn from you! </a:t>
            </a:r>
          </a:p>
          <a:p>
            <a:r>
              <a:rPr lang="en-US" sz="1200" b="0" i="0" u="none" strike="noStrike" kern="1200" baseline="0" dirty="0">
                <a:solidFill>
                  <a:schemeClr val="tx1"/>
                </a:solidFill>
                <a:latin typeface="+mn-lt"/>
                <a:ea typeface="+mn-ea"/>
                <a:cs typeface="+mn-cs"/>
              </a:rPr>
              <a:t> i.e., coached x sales managers and x sales people over x years </a:t>
            </a:r>
          </a:p>
          <a:p>
            <a:r>
              <a:rPr lang="en-US" sz="1200" b="0" i="0" u="none" strike="noStrike" kern="1200" baseline="0" dirty="0">
                <a:solidFill>
                  <a:schemeClr val="tx1"/>
                </a:solidFill>
                <a:latin typeface="+mn-lt"/>
                <a:ea typeface="+mn-ea"/>
                <a:cs typeface="+mn-cs"/>
              </a:rPr>
              <a:t> Taken </a:t>
            </a:r>
            <a:r>
              <a:rPr lang="en-US" sz="1200" b="1" i="0" u="none" strike="noStrike" kern="1200" baseline="0" dirty="0">
                <a:solidFill>
                  <a:schemeClr val="tx1"/>
                </a:solidFill>
                <a:latin typeface="+mn-lt"/>
                <a:ea typeface="+mn-ea"/>
                <a:cs typeface="+mn-cs"/>
              </a:rPr>
              <a:t>core competencies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best practices </a:t>
            </a:r>
            <a:r>
              <a:rPr lang="en-US" sz="1200" b="0" i="0" u="none" strike="noStrike" kern="1200" baseline="0" dirty="0">
                <a:solidFill>
                  <a:schemeClr val="tx1"/>
                </a:solidFill>
                <a:latin typeface="+mn-lt"/>
                <a:ea typeface="+mn-ea"/>
                <a:cs typeface="+mn-cs"/>
              </a:rPr>
              <a:t>from across globe and will SHARE…give you the confidence to better coach and achieve your top-of-mind business objectives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If you are/were a Profit Builders client, be sure to describe / quantify your experience and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Credibility of Program’s Success at Microsoft: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Have delivered over x coaching program in x countries, and trained over x Microsoft sales managers (make point this is not a US program!) </a:t>
            </a:r>
          </a:p>
          <a:p>
            <a:r>
              <a:rPr lang="en-US" sz="1200" b="0" i="0" u="none" strike="noStrike" kern="1200" baseline="0" dirty="0">
                <a:solidFill>
                  <a:schemeClr val="tx1"/>
                </a:solidFill>
                <a:latin typeface="+mn-lt"/>
                <a:ea typeface="+mn-ea"/>
                <a:cs typeface="+mn-cs"/>
              </a:rPr>
              <a:t>o Course ratings highest in Microsoft history </a:t>
            </a:r>
          </a:p>
          <a:p>
            <a:r>
              <a:rPr lang="en-US" sz="1200" b="0" i="0" u="none" strike="noStrike" kern="1200" baseline="0" dirty="0">
                <a:solidFill>
                  <a:schemeClr val="tx1"/>
                </a:solidFill>
                <a:latin typeface="+mn-lt"/>
                <a:ea typeface="+mn-ea"/>
                <a:cs typeface="+mn-cs"/>
              </a:rPr>
              <a:t>o Success stories, deal results (KR please elaborate, quantify successes)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 Differences: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While program delivered in 35 countries on 5 continents </a:t>
            </a:r>
          </a:p>
          <a:p>
            <a:r>
              <a:rPr lang="en-US" sz="1200" b="0" i="0" u="none" strike="noStrike" kern="1200" baseline="0" dirty="0">
                <a:solidFill>
                  <a:schemeClr val="tx1"/>
                </a:solidFill>
                <a:latin typeface="+mn-lt"/>
                <a:ea typeface="+mn-ea"/>
                <a:cs typeface="+mn-cs"/>
              </a:rPr>
              <a:t>o I am mindful I am in YOUR country, and privileged to deliver in English </a:t>
            </a:r>
          </a:p>
          <a:p>
            <a:r>
              <a:rPr lang="en-US" sz="1200" b="0" i="0" u="none" strike="noStrike" kern="1200" baseline="0" dirty="0">
                <a:solidFill>
                  <a:schemeClr val="tx1"/>
                </a:solidFill>
                <a:latin typeface="+mn-lt"/>
                <a:ea typeface="+mn-ea"/>
                <a:cs typeface="+mn-cs"/>
              </a:rPr>
              <a:t>o For some or all of you, </a:t>
            </a:r>
            <a:r>
              <a:rPr lang="en-US" sz="1200" b="1" i="0" u="none" strike="noStrike" kern="1200" baseline="0" dirty="0">
                <a:solidFill>
                  <a:schemeClr val="tx1"/>
                </a:solidFill>
                <a:latin typeface="+mn-lt"/>
                <a:ea typeface="+mn-ea"/>
                <a:cs typeface="+mn-cs"/>
              </a:rPr>
              <a:t>English </a:t>
            </a:r>
            <a:r>
              <a:rPr lang="en-US" sz="1200" b="0" i="0" u="none" strike="noStrike" kern="1200" baseline="0" dirty="0">
                <a:solidFill>
                  <a:schemeClr val="tx1"/>
                </a:solidFill>
                <a:latin typeface="+mn-lt"/>
                <a:ea typeface="+mn-ea"/>
                <a:cs typeface="+mn-cs"/>
              </a:rPr>
              <a:t>may not be your first language and I’m very sensitive to that. </a:t>
            </a:r>
          </a:p>
          <a:p>
            <a:r>
              <a:rPr lang="en-US" sz="1200" b="0" i="0" u="none" strike="noStrike" kern="1200" baseline="0" dirty="0">
                <a:solidFill>
                  <a:schemeClr val="tx1"/>
                </a:solidFill>
                <a:latin typeface="+mn-lt"/>
                <a:ea typeface="+mn-ea"/>
                <a:cs typeface="+mn-cs"/>
              </a:rPr>
              <a:t> Will stay away from </a:t>
            </a:r>
            <a:r>
              <a:rPr lang="en-US" sz="1200" b="1" i="0" u="none" strike="noStrike" kern="1200" baseline="0" dirty="0">
                <a:solidFill>
                  <a:schemeClr val="tx1"/>
                </a:solidFill>
                <a:latin typeface="+mn-lt"/>
                <a:ea typeface="+mn-ea"/>
                <a:cs typeface="+mn-cs"/>
              </a:rPr>
              <a:t>jargon</a:t>
            </a:r>
            <a:r>
              <a:rPr lang="en-US" sz="1200" b="0" i="0" u="none" strike="noStrike" kern="1200" baseline="0" dirty="0">
                <a:solidFill>
                  <a:schemeClr val="tx1"/>
                </a:solidFill>
                <a:latin typeface="+mn-lt"/>
                <a:ea typeface="+mn-ea"/>
                <a:cs typeface="+mn-cs"/>
              </a:rPr>
              <a:t>, and use universal terms – if don’t understand me, if something doesn’t translate, if you need me to explain something further, then please STOP ME and ask. </a:t>
            </a:r>
          </a:p>
          <a:p>
            <a:r>
              <a:rPr lang="en-US" sz="1200" b="0" i="0" u="none" strike="noStrike" kern="1200" baseline="0" dirty="0">
                <a:solidFill>
                  <a:schemeClr val="tx1"/>
                </a:solidFill>
                <a:latin typeface="+mn-lt"/>
                <a:ea typeface="+mn-ea"/>
                <a:cs typeface="+mn-cs"/>
              </a:rPr>
              <a:t> Will watch my </a:t>
            </a:r>
            <a:r>
              <a:rPr lang="en-US" sz="1200" b="1" i="0" u="none" strike="noStrike" kern="1200" baseline="0" dirty="0">
                <a:solidFill>
                  <a:schemeClr val="tx1"/>
                </a:solidFill>
                <a:latin typeface="+mn-lt"/>
                <a:ea typeface="+mn-ea"/>
                <a:cs typeface="+mn-cs"/>
              </a:rPr>
              <a:t>pace</a:t>
            </a:r>
            <a:r>
              <a:rPr lang="en-US" sz="1200" b="0" i="0" u="none" strike="noStrike" kern="1200" baseline="0" dirty="0">
                <a:solidFill>
                  <a:schemeClr val="tx1"/>
                </a:solidFill>
                <a:latin typeface="+mn-lt"/>
                <a:ea typeface="+mn-ea"/>
                <a:cs typeface="+mn-cs"/>
              </a:rPr>
              <a:t>…but can be passionate – if too fast, STOP 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  While we have a lot of ground to cover, l want for you to </a:t>
            </a:r>
            <a:r>
              <a:rPr lang="en-US" sz="1200" b="1" i="0" u="none" strike="noStrike" kern="1200" baseline="0" dirty="0">
                <a:solidFill>
                  <a:schemeClr val="tx1"/>
                </a:solidFill>
                <a:latin typeface="+mn-lt"/>
                <a:ea typeface="+mn-ea"/>
                <a:cs typeface="+mn-cs"/>
              </a:rPr>
              <a:t>enjoy </a:t>
            </a:r>
            <a:r>
              <a:rPr lang="en-US" sz="1200" b="0" i="0" u="none" strike="noStrike" kern="1200" baseline="0" dirty="0">
                <a:solidFill>
                  <a:schemeClr val="tx1"/>
                </a:solidFill>
                <a:latin typeface="+mn-lt"/>
                <a:ea typeface="+mn-ea"/>
                <a:cs typeface="+mn-cs"/>
              </a:rPr>
              <a:t>the process and have FUN. So if I tell a </a:t>
            </a:r>
            <a:r>
              <a:rPr lang="en-US" sz="1200" b="1" i="0" u="none" strike="noStrike" kern="1200" baseline="0" dirty="0">
                <a:solidFill>
                  <a:schemeClr val="tx1"/>
                </a:solidFill>
                <a:latin typeface="+mn-lt"/>
                <a:ea typeface="+mn-ea"/>
                <a:cs typeface="+mn-cs"/>
              </a:rPr>
              <a:t>joke </a:t>
            </a:r>
            <a:r>
              <a:rPr lang="en-US" sz="1200" b="0" i="0" u="none" strike="noStrike" kern="1200" baseline="0" dirty="0">
                <a:solidFill>
                  <a:schemeClr val="tx1"/>
                </a:solidFill>
                <a:latin typeface="+mn-lt"/>
                <a:ea typeface="+mn-ea"/>
                <a:cs typeface="+mn-cs"/>
              </a:rPr>
              <a:t>and you don’t laugh at my joke, then I’ll write it off that it was just lost in translation.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have my commitment…will learn 10 high-value core modules to give you the skills, framework, confidence to meet – </a:t>
            </a:r>
            <a:r>
              <a:rPr lang="en-US" sz="1200" b="0" i="1" u="none" strike="noStrike" kern="1200" baseline="0" dirty="0">
                <a:solidFill>
                  <a:schemeClr val="tx1"/>
                </a:solidFill>
                <a:latin typeface="+mn-lt"/>
                <a:ea typeface="+mn-ea"/>
                <a:cs typeface="+mn-cs"/>
              </a:rPr>
              <a:t>and exceed </a:t>
            </a:r>
            <a:r>
              <a:rPr lang="en-US" sz="1200" b="0" i="0" u="none" strike="noStrike" kern="1200" baseline="0" dirty="0">
                <a:solidFill>
                  <a:schemeClr val="tx1"/>
                </a:solidFill>
                <a:latin typeface="+mn-lt"/>
                <a:ea typeface="+mn-ea"/>
                <a:cs typeface="+mn-cs"/>
              </a:rPr>
              <a:t>– your business goals and objectives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talk about our program focus…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your first impression…make it count!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you communicate the VALUE of the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exude warmth, connect, and entertain!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Be perceived as human and humble, polished and articulate.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Use a wide range of vocal intonation from sincerity to humor.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Work your energy and animation to the max! </a:t>
            </a: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b="1"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13816-1997-42A8-8397-1A196B67B1B9}" type="slidenum">
              <a:rPr lang="en-US" smtClean="0">
                <a:latin typeface="Arial" charset="0"/>
              </a:rPr>
              <a:pPr fontAlgn="base">
                <a:spcBef>
                  <a:spcPct val="0"/>
                </a:spcBef>
                <a:spcAft>
                  <a:spcPct val="0"/>
                </a:spcAft>
                <a:defRPr/>
              </a:pPr>
              <a:t>46</a:t>
            </a:fld>
            <a:endParaRPr lang="en-US" dirty="0">
              <a:latin typeface="Arial" charset="0"/>
            </a:endParaRPr>
          </a:p>
        </p:txBody>
      </p:sp>
    </p:spTree>
    <p:extLst>
      <p:ext uri="{BB962C8B-B14F-4D97-AF65-F5344CB8AC3E}">
        <p14:creationId xmlns:p14="http://schemas.microsoft.com/office/powerpoint/2010/main" val="3190672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dirty="0"/>
              <a:t>Read</a:t>
            </a:r>
            <a:r>
              <a:rPr lang="en-US" baseline="0" dirty="0"/>
              <a:t> header slide and move on. </a:t>
            </a:r>
            <a:endParaRPr lang="en-US" dirty="0"/>
          </a:p>
        </p:txBody>
      </p:sp>
    </p:spTree>
    <p:extLst>
      <p:ext uri="{BB962C8B-B14F-4D97-AF65-F5344CB8AC3E}">
        <p14:creationId xmlns:p14="http://schemas.microsoft.com/office/powerpoint/2010/main" val="3914542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baseline="0" dirty="0">
                <a:solidFill>
                  <a:schemeClr val="tx1"/>
                </a:solidFill>
                <a:latin typeface="+mn-lt"/>
                <a:ea typeface="+mn-ea"/>
                <a:cs typeface="+mn-cs"/>
              </a:rPr>
              <a:t>TIME: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Start to set-up LEADS Framework with What / Why / How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u="none" strike="noStrike" kern="1200" baseline="0" dirty="0">
                <a:solidFill>
                  <a:schemeClr val="tx1"/>
                </a:solidFill>
                <a:latin typeface="+mn-lt"/>
                <a:ea typeface="+mn-ea"/>
                <a:cs typeface="+mn-cs"/>
              </a:rPr>
              <a:t>FOLLOW the entire slide from the top header all the way down.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When it comes to coaching there are </a:t>
            </a:r>
            <a:r>
              <a:rPr lang="en-US" sz="1200" b="1" i="0" u="none" strike="noStrike" kern="1200" baseline="0" dirty="0">
                <a:solidFill>
                  <a:schemeClr val="tx1"/>
                </a:solidFill>
                <a:latin typeface="+mn-lt"/>
                <a:ea typeface="+mn-ea"/>
                <a:cs typeface="+mn-cs"/>
              </a:rPr>
              <a:t>3 things </a:t>
            </a:r>
            <a:r>
              <a:rPr lang="en-US" sz="1200" b="0" i="0" u="none" strike="noStrike" kern="1200" baseline="0" dirty="0">
                <a:solidFill>
                  <a:schemeClr val="tx1"/>
                </a:solidFill>
                <a:latin typeface="+mn-lt"/>
                <a:ea typeface="+mn-ea"/>
                <a:cs typeface="+mn-cs"/>
              </a:rPr>
              <a:t>that need to be accomplished or 3 things you need to know in every conversation… does anyone know what they are? (ask audience.)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What’s </a:t>
            </a:r>
            <a:r>
              <a:rPr lang="en-US" sz="1200" b="0" i="0" u="none" strike="noStrike" kern="1200" baseline="0" dirty="0">
                <a:solidFill>
                  <a:schemeClr val="tx1"/>
                </a:solidFill>
                <a:latin typeface="+mn-lt"/>
                <a:ea typeface="+mn-ea"/>
                <a:cs typeface="+mn-cs"/>
              </a:rPr>
              <a:t>going on? </a:t>
            </a:r>
          </a:p>
          <a:p>
            <a:r>
              <a:rPr lang="en-US" sz="1200" b="0" i="0" u="none" strike="noStrike" kern="1200" baseline="0" dirty="0">
                <a:solidFill>
                  <a:schemeClr val="tx1"/>
                </a:solidFill>
                <a:latin typeface="+mn-lt"/>
                <a:ea typeface="+mn-ea"/>
                <a:cs typeface="+mn-cs"/>
              </a:rPr>
              <a:t>o You’ll know because salesperson has come to you with a problem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is it happening? </a:t>
            </a:r>
          </a:p>
          <a:p>
            <a:r>
              <a:rPr lang="en-US" sz="1200" b="0" i="0" u="none" strike="noStrike" kern="1200" baseline="0" dirty="0">
                <a:solidFill>
                  <a:schemeClr val="tx1"/>
                </a:solidFill>
                <a:latin typeface="+mn-lt"/>
                <a:ea typeface="+mn-ea"/>
                <a:cs typeface="+mn-cs"/>
              </a:rPr>
              <a:t>o Manager will typically skip this step and go right to “How” because they want to just fix it </a:t>
            </a:r>
          </a:p>
          <a:p>
            <a:r>
              <a:rPr lang="en-US" sz="1200" b="0" i="0" u="none" strike="noStrike" kern="1200" baseline="0" dirty="0">
                <a:solidFill>
                  <a:schemeClr val="tx1"/>
                </a:solidFill>
                <a:latin typeface="+mn-lt"/>
                <a:ea typeface="+mn-ea"/>
                <a:cs typeface="+mn-cs"/>
              </a:rPr>
              <a:t>o Instead, manager needs to ask the open-ended questions to </a:t>
            </a:r>
            <a:r>
              <a:rPr lang="en-US" sz="1200" b="1" i="0" u="none" strike="noStrike" kern="1200" baseline="0" dirty="0">
                <a:solidFill>
                  <a:schemeClr val="tx1"/>
                </a:solidFill>
                <a:latin typeface="+mn-lt"/>
                <a:ea typeface="+mn-ea"/>
                <a:cs typeface="+mn-cs"/>
              </a:rPr>
              <a:t>assess the accurate root cause rather than what they ASSUME IT TO BE. Now you’re uncovering the REAL coaching moment. That is powerful.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i.e., </a:t>
            </a:r>
            <a:r>
              <a:rPr lang="en-US" sz="1200" b="0" i="1" u="none" strike="noStrike" kern="1200" baseline="0" dirty="0">
                <a:solidFill>
                  <a:schemeClr val="tx1"/>
                </a:solidFill>
                <a:latin typeface="+mn-lt"/>
                <a:ea typeface="+mn-ea"/>
                <a:cs typeface="+mn-cs"/>
              </a:rPr>
              <a:t>“Why is the customer pushing back? Why do they need two more discount points? How did you leave it?”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a:t>
            </a:r>
            <a:r>
              <a:rPr lang="en-US" sz="1200" b="0" i="0" u="none" strike="noStrike" kern="1200" baseline="0" dirty="0">
                <a:solidFill>
                  <a:schemeClr val="tx1"/>
                </a:solidFill>
                <a:latin typeface="+mn-lt"/>
                <a:ea typeface="+mn-ea"/>
                <a:cs typeface="+mn-cs"/>
              </a:rPr>
              <a:t>can we create a new possibility? This is the question that moves the responsibility to craft the solution to the direct report. Now, the direct can self-generate the solution themselves. Why is this valuable? Because if they create it, they own it, if they own it, they are more apt to act on it rather than telling people what to do.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i.e., </a:t>
            </a:r>
            <a:r>
              <a:rPr lang="en-US" sz="1200" b="0" i="1" u="none" strike="noStrike" kern="1200" baseline="0" dirty="0">
                <a:solidFill>
                  <a:schemeClr val="tx1"/>
                </a:solidFill>
                <a:latin typeface="+mn-lt"/>
                <a:ea typeface="+mn-ea"/>
                <a:cs typeface="+mn-cs"/>
              </a:rPr>
              <a:t>“What can we do differently? What can we do the next time we engage with them?”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HERE’S THE COMMMON FRAMEOWRK THAT MANAGERS USE. </a:t>
            </a:r>
          </a:p>
          <a:p>
            <a:r>
              <a:rPr lang="en-US" sz="1200" b="0" i="0" u="none" strike="noStrike" kern="1200" baseline="0" dirty="0">
                <a:solidFill>
                  <a:schemeClr val="tx1"/>
                </a:solidFill>
                <a:latin typeface="+mn-lt"/>
                <a:ea typeface="+mn-ea"/>
                <a:cs typeface="+mn-cs"/>
              </a:rPr>
              <a:t>WHAT  HERE’S WHAT YOU NEED TO DO.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Managers are very good at telling people what to do. I don’t need to coach you on that. But there’s a more effective sustainable and scalable model</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You can’t skip a step, especially not step 2/”Why.” that’s what managers skip. Getting to the root cause. The why……</a:t>
            </a:r>
          </a:p>
          <a:p>
            <a:r>
              <a:rPr lang="en-US" sz="1200" b="0" i="0" u="none" strike="noStrike" kern="1200" baseline="0" dirty="0">
                <a:solidFill>
                  <a:schemeClr val="tx1"/>
                </a:solidFill>
                <a:latin typeface="+mn-lt"/>
                <a:ea typeface="+mn-ea"/>
                <a:cs typeface="+mn-cs"/>
              </a:rPr>
              <a:t> All 3 steps must be completed, in order.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How is this landing on everyone so far?</a:t>
            </a:r>
          </a:p>
          <a:p>
            <a:r>
              <a:rPr lang="en-US" sz="1200" b="0" i="0" u="none" strike="noStrike" kern="1200" baseline="0" dirty="0">
                <a:solidFill>
                  <a:schemeClr val="tx1"/>
                </a:solidFill>
                <a:latin typeface="+mn-lt"/>
                <a:ea typeface="+mn-ea"/>
                <a:cs typeface="+mn-cs"/>
              </a:rPr>
              <a:t>  So, </a:t>
            </a:r>
            <a:r>
              <a:rPr lang="en-US" sz="1200" b="1" i="1" u="none" strike="noStrike" kern="1200" baseline="0" dirty="0">
                <a:solidFill>
                  <a:schemeClr val="tx1"/>
                </a:solidFill>
                <a:latin typeface="+mn-lt"/>
                <a:ea typeface="+mn-ea"/>
                <a:cs typeface="+mn-cs"/>
              </a:rPr>
              <a:t>what does this look like in the coaching Framework?  Next slide. </a:t>
            </a:r>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851F192-14CD-4BFA-994A-A736E2AF73CE}"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632952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baseline="0" dirty="0">
                <a:solidFill>
                  <a:schemeClr val="tx1"/>
                </a:solidFill>
                <a:latin typeface="+mn-lt"/>
                <a:ea typeface="+mn-ea"/>
                <a:cs typeface="+mn-cs"/>
              </a:rPr>
              <a:t>TIME: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Start to set-up LEADS Framework with What / Why / How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u="none" strike="noStrike" kern="1200" baseline="0" dirty="0">
                <a:solidFill>
                  <a:schemeClr val="tx1"/>
                </a:solidFill>
                <a:latin typeface="+mn-lt"/>
                <a:ea typeface="+mn-ea"/>
                <a:cs typeface="+mn-cs"/>
              </a:rPr>
              <a:t>FOLLOW the entire slide from the top header all the way down.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When it comes to coaching there are </a:t>
            </a:r>
            <a:r>
              <a:rPr lang="en-US" sz="1200" b="1" i="0" u="none" strike="noStrike" kern="1200" baseline="0" dirty="0">
                <a:solidFill>
                  <a:schemeClr val="tx1"/>
                </a:solidFill>
                <a:latin typeface="+mn-lt"/>
                <a:ea typeface="+mn-ea"/>
                <a:cs typeface="+mn-cs"/>
              </a:rPr>
              <a:t>3 things </a:t>
            </a:r>
            <a:r>
              <a:rPr lang="en-US" sz="1200" b="0" i="0" u="none" strike="noStrike" kern="1200" baseline="0" dirty="0">
                <a:solidFill>
                  <a:schemeClr val="tx1"/>
                </a:solidFill>
                <a:latin typeface="+mn-lt"/>
                <a:ea typeface="+mn-ea"/>
                <a:cs typeface="+mn-cs"/>
              </a:rPr>
              <a:t>that need to be accomplished or 3 things you need to know in every conversation… does anyone know what they are? (ask audience.)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What’s </a:t>
            </a:r>
            <a:r>
              <a:rPr lang="en-US" sz="1200" b="0" i="0" u="none" strike="noStrike" kern="1200" baseline="0" dirty="0">
                <a:solidFill>
                  <a:schemeClr val="tx1"/>
                </a:solidFill>
                <a:latin typeface="+mn-lt"/>
                <a:ea typeface="+mn-ea"/>
                <a:cs typeface="+mn-cs"/>
              </a:rPr>
              <a:t>going on? </a:t>
            </a:r>
          </a:p>
          <a:p>
            <a:r>
              <a:rPr lang="en-US" sz="1200" b="0" i="0" u="none" strike="noStrike" kern="1200" baseline="0" dirty="0">
                <a:solidFill>
                  <a:schemeClr val="tx1"/>
                </a:solidFill>
                <a:latin typeface="+mn-lt"/>
                <a:ea typeface="+mn-ea"/>
                <a:cs typeface="+mn-cs"/>
              </a:rPr>
              <a:t>o You’ll know because salesperson has come to you with a problem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is it happening? </a:t>
            </a:r>
          </a:p>
          <a:p>
            <a:r>
              <a:rPr lang="en-US" sz="1200" b="0" i="0" u="none" strike="noStrike" kern="1200" baseline="0" dirty="0">
                <a:solidFill>
                  <a:schemeClr val="tx1"/>
                </a:solidFill>
                <a:latin typeface="+mn-lt"/>
                <a:ea typeface="+mn-ea"/>
                <a:cs typeface="+mn-cs"/>
              </a:rPr>
              <a:t>o Manager will typically skip this step and go right to “How” because they want to just fix it </a:t>
            </a:r>
          </a:p>
          <a:p>
            <a:r>
              <a:rPr lang="en-US" sz="1200" b="0" i="0" u="none" strike="noStrike" kern="1200" baseline="0" dirty="0">
                <a:solidFill>
                  <a:schemeClr val="tx1"/>
                </a:solidFill>
                <a:latin typeface="+mn-lt"/>
                <a:ea typeface="+mn-ea"/>
                <a:cs typeface="+mn-cs"/>
              </a:rPr>
              <a:t>o Instead, manager needs to ask the open-ended questions to </a:t>
            </a:r>
            <a:r>
              <a:rPr lang="en-US" sz="1200" b="1" i="0" u="none" strike="noStrike" kern="1200" baseline="0" dirty="0">
                <a:solidFill>
                  <a:schemeClr val="tx1"/>
                </a:solidFill>
                <a:latin typeface="+mn-lt"/>
                <a:ea typeface="+mn-ea"/>
                <a:cs typeface="+mn-cs"/>
              </a:rPr>
              <a:t>assess the accurate root cause rather than what they ASSUME IT TO BE. Now you’re uncovering the REAL coaching moment. That is powerful.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i.e., </a:t>
            </a:r>
            <a:r>
              <a:rPr lang="en-US" sz="1200" b="0" i="1" u="none" strike="noStrike" kern="1200" baseline="0" dirty="0">
                <a:solidFill>
                  <a:schemeClr val="tx1"/>
                </a:solidFill>
                <a:latin typeface="+mn-lt"/>
                <a:ea typeface="+mn-ea"/>
                <a:cs typeface="+mn-cs"/>
              </a:rPr>
              <a:t>“Why is the customer pushing back? Why do they need two more discount points? How did you leave it?”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a:t>
            </a:r>
            <a:r>
              <a:rPr lang="en-US" sz="1200" b="0" i="0" u="none" strike="noStrike" kern="1200" baseline="0" dirty="0">
                <a:solidFill>
                  <a:schemeClr val="tx1"/>
                </a:solidFill>
                <a:latin typeface="+mn-lt"/>
                <a:ea typeface="+mn-ea"/>
                <a:cs typeface="+mn-cs"/>
              </a:rPr>
              <a:t>can we create a new possibility? This is the question that moves the responsibility to craft the solution to the direct report. Now, the direct can self-generate the solution themselves. Why is this valuable? Because if they create it, they own it, if they own it, they are more apt to act on it rather than telling people what to do.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i.e., </a:t>
            </a:r>
            <a:r>
              <a:rPr lang="en-US" sz="1200" b="0" i="1" u="none" strike="noStrike" kern="1200" baseline="0" dirty="0">
                <a:solidFill>
                  <a:schemeClr val="tx1"/>
                </a:solidFill>
                <a:latin typeface="+mn-lt"/>
                <a:ea typeface="+mn-ea"/>
                <a:cs typeface="+mn-cs"/>
              </a:rPr>
              <a:t>“What can we do differently? What can we do the next time we engage with them?”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HERE’S THE COMMMON FRAMEOWRK THAT MANAGERS USE. </a:t>
            </a:r>
          </a:p>
          <a:p>
            <a:r>
              <a:rPr lang="en-US" sz="1200" b="0" i="0" u="none" strike="noStrike" kern="1200" baseline="0" dirty="0">
                <a:solidFill>
                  <a:schemeClr val="tx1"/>
                </a:solidFill>
                <a:latin typeface="+mn-lt"/>
                <a:ea typeface="+mn-ea"/>
                <a:cs typeface="+mn-cs"/>
              </a:rPr>
              <a:t>WHAT  HERE’S WHAT YOU NEED TO DO.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Interaction Point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Managers are very good at telling people what to do. I don’t need to coach you on that. But there’s a more effective sustainable and scalable model</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You can’t skip a step, especially not step 2/”Why.” that’s what managers skip. Getting to the root cause. The why……</a:t>
            </a:r>
          </a:p>
          <a:p>
            <a:r>
              <a:rPr lang="en-US" sz="1200" b="0" i="0" u="none" strike="noStrike" kern="1200" baseline="0" dirty="0">
                <a:solidFill>
                  <a:schemeClr val="tx1"/>
                </a:solidFill>
                <a:latin typeface="+mn-lt"/>
                <a:ea typeface="+mn-ea"/>
                <a:cs typeface="+mn-cs"/>
              </a:rPr>
              <a:t> All 3 steps must be completed, in order.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How is this landing on everyone so far?</a:t>
            </a:r>
          </a:p>
          <a:p>
            <a:r>
              <a:rPr lang="en-US" sz="1200" b="0" i="0" u="none" strike="noStrike" kern="1200" baseline="0" dirty="0">
                <a:solidFill>
                  <a:schemeClr val="tx1"/>
                </a:solidFill>
                <a:latin typeface="+mn-lt"/>
                <a:ea typeface="+mn-ea"/>
                <a:cs typeface="+mn-cs"/>
              </a:rPr>
              <a:t>  So, </a:t>
            </a:r>
            <a:r>
              <a:rPr lang="en-US" sz="1200" b="1" i="1" u="none" strike="noStrike" kern="1200" baseline="0" dirty="0">
                <a:solidFill>
                  <a:schemeClr val="tx1"/>
                </a:solidFill>
                <a:latin typeface="+mn-lt"/>
                <a:ea typeface="+mn-ea"/>
                <a:cs typeface="+mn-cs"/>
              </a:rPr>
              <a:t>what does this look like in the coaching Framework?  Next slide. </a:t>
            </a:r>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851F192-14CD-4BFA-994A-A736E2AF73CE}"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3576521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6-8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the LEADS Framework…confirm understanding and buy-in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going to build-out the </a:t>
            </a:r>
            <a:r>
              <a:rPr lang="en-US" sz="1200" b="1" i="0" u="none" strike="noStrike" kern="1200" baseline="0" dirty="0">
                <a:solidFill>
                  <a:schemeClr val="tx1"/>
                </a:solidFill>
                <a:latin typeface="+mn-lt"/>
                <a:ea typeface="+mn-ea"/>
                <a:cs typeface="+mn-cs"/>
              </a:rPr>
              <a:t>What / Why / How </a:t>
            </a:r>
            <a:r>
              <a:rPr lang="en-US" sz="1200" b="0" i="0" u="none" strike="noStrike" kern="1200" baseline="0" dirty="0">
                <a:solidFill>
                  <a:schemeClr val="tx1"/>
                </a:solidFill>
                <a:latin typeface="+mn-lt"/>
                <a:ea typeface="+mn-ea"/>
                <a:cs typeface="+mn-cs"/>
              </a:rPr>
              <a:t>so it’s more specific and practical </a:t>
            </a:r>
          </a:p>
          <a:p>
            <a:r>
              <a:rPr lang="en-US" sz="1200" b="0" i="0" u="none" strike="noStrike" kern="1200" baseline="0" dirty="0">
                <a:solidFill>
                  <a:schemeClr val="tx1"/>
                </a:solidFill>
                <a:latin typeface="+mn-lt"/>
                <a:ea typeface="+mn-ea"/>
                <a:cs typeface="+mn-cs"/>
              </a:rPr>
              <a:t> You’ll learn a </a:t>
            </a:r>
            <a:r>
              <a:rPr lang="en-US" sz="1200" b="1" i="0" u="none" strike="noStrike" kern="1200" baseline="0" dirty="0">
                <a:solidFill>
                  <a:schemeClr val="tx1"/>
                </a:solidFill>
                <a:latin typeface="+mn-lt"/>
                <a:ea typeface="+mn-ea"/>
                <a:cs typeface="+mn-cs"/>
              </a:rPr>
              <a:t>simple, five-step LEADS Coaching Framework </a:t>
            </a:r>
            <a:r>
              <a:rPr lang="en-US" sz="1200" b="0" i="0" u="none" strike="noStrike" kern="1200" baseline="0" dirty="0">
                <a:solidFill>
                  <a:schemeClr val="tx1"/>
                </a:solidFill>
                <a:latin typeface="+mn-lt"/>
                <a:ea typeface="+mn-ea"/>
                <a:cs typeface="+mn-cs"/>
              </a:rPr>
              <a:t>to easily apply in any conversation </a:t>
            </a:r>
          </a:p>
          <a:p>
            <a:r>
              <a:rPr lang="en-US" sz="1200" b="0" i="0" u="none" strike="noStrike" kern="1200" baseline="0" dirty="0">
                <a:solidFill>
                  <a:schemeClr val="tx1"/>
                </a:solidFill>
                <a:latin typeface="+mn-lt"/>
                <a:ea typeface="+mn-ea"/>
                <a:cs typeface="+mn-cs"/>
              </a:rPr>
              <a:t> We’ll lay the </a:t>
            </a:r>
            <a:r>
              <a:rPr lang="en-US" sz="1200" b="1" i="0" u="none" strike="noStrike" kern="1200" baseline="0" dirty="0">
                <a:solidFill>
                  <a:schemeClr val="tx1"/>
                </a:solidFill>
                <a:latin typeface="+mn-lt"/>
                <a:ea typeface="+mn-ea"/>
                <a:cs typeface="+mn-cs"/>
              </a:rPr>
              <a:t>foundation today and start using this in all the following coaching skill builder simulations today and tomorrow.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Tomorrow we’ll do a </a:t>
            </a:r>
            <a:r>
              <a:rPr lang="en-US" sz="1200" b="1" i="0" u="none" strike="noStrike" kern="1200" baseline="0" dirty="0">
                <a:solidFill>
                  <a:schemeClr val="tx1"/>
                </a:solidFill>
                <a:latin typeface="+mn-lt"/>
                <a:ea typeface="+mn-ea"/>
                <a:cs typeface="+mn-cs"/>
              </a:rPr>
              <a:t>deeper dive </a:t>
            </a:r>
            <a:r>
              <a:rPr lang="en-US" sz="1200" b="0" i="0" u="none" strike="noStrike" kern="1200" baseline="0" dirty="0">
                <a:solidFill>
                  <a:schemeClr val="tx1"/>
                </a:solidFill>
                <a:latin typeface="+mn-lt"/>
                <a:ea typeface="+mn-ea"/>
                <a:cs typeface="+mn-cs"/>
              </a:rPr>
              <a:t>into topics like Opening/Ending a Coaching Conversation, Building Momentum and Accountability,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the bubbles. Have them follow along in the handbook.)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 = Learn: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Get clarity on the </a:t>
            </a:r>
            <a:r>
              <a:rPr lang="en-US" sz="1200" b="1" i="0" u="none" strike="noStrike" kern="1200" baseline="0" dirty="0">
                <a:solidFill>
                  <a:schemeClr val="tx1"/>
                </a:solidFill>
                <a:latin typeface="+mn-lt"/>
                <a:ea typeface="+mn-ea"/>
                <a:cs typeface="+mn-cs"/>
              </a:rPr>
              <a:t>topic </a:t>
            </a:r>
            <a:r>
              <a:rPr lang="en-US" sz="1200" b="0" i="0" u="none" strike="noStrike" kern="1200" baseline="0" dirty="0">
                <a:solidFill>
                  <a:schemeClr val="tx1"/>
                </a:solidFill>
                <a:latin typeface="+mn-lt"/>
                <a:ea typeface="+mn-ea"/>
                <a:cs typeface="+mn-cs"/>
              </a:rPr>
              <a:t>of conversation. Uncover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they want to talk about at a high level, such as their question / problem / challenge – as well as the </a:t>
            </a:r>
            <a:r>
              <a:rPr lang="en-US" sz="1200" b="1" i="0" u="none" strike="noStrike" kern="1200" baseline="0" dirty="0">
                <a:solidFill>
                  <a:schemeClr val="tx1"/>
                </a:solidFill>
                <a:latin typeface="+mn-lt"/>
                <a:ea typeface="+mn-ea"/>
                <a:cs typeface="+mn-cs"/>
              </a:rPr>
              <a:t>facts related to the topic </a:t>
            </a:r>
            <a:r>
              <a:rPr lang="en-US" sz="1200" b="0" i="0" u="none" strike="noStrike" kern="1200" baseline="0" dirty="0">
                <a:solidFill>
                  <a:schemeClr val="tx1"/>
                </a:solidFill>
                <a:latin typeface="+mn-lt"/>
                <a:ea typeface="+mn-ea"/>
                <a:cs typeface="+mn-cs"/>
              </a:rPr>
              <a:t>(not specific details yet) </a:t>
            </a:r>
          </a:p>
          <a:p>
            <a:r>
              <a:rPr lang="en-US" sz="1200" b="0" i="0" u="none" strike="noStrike" kern="1200" baseline="0" dirty="0">
                <a:solidFill>
                  <a:schemeClr val="tx1"/>
                </a:solidFill>
                <a:latin typeface="+mn-lt"/>
                <a:ea typeface="+mn-ea"/>
                <a:cs typeface="+mn-cs"/>
              </a:rPr>
              <a:t>o Typically, this step is done for you because your direct report will tell you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Direct report says, </a:t>
            </a:r>
            <a:r>
              <a:rPr lang="en-US" sz="1200" b="0" i="1" u="none" strike="noStrike" kern="1200" baseline="0" dirty="0">
                <a:solidFill>
                  <a:schemeClr val="tx1"/>
                </a:solidFill>
                <a:latin typeface="+mn-lt"/>
                <a:ea typeface="+mn-ea"/>
                <a:cs typeface="+mn-cs"/>
              </a:rPr>
              <a:t>“The customer is pushing back. They said there’s an issue with procurement…seems there’s an IP issue and Legal is holding up the project.”  also, they want 2 more discount points or they’re not going to buy from us.”</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JOKE</a:t>
            </a:r>
            <a:r>
              <a:rPr lang="en-US" sz="1200" b="0" i="1" u="none" strike="noStrike" kern="1200" baseline="0" dirty="0">
                <a:solidFill>
                  <a:schemeClr val="tx1"/>
                </a:solidFill>
                <a:latin typeface="+mn-lt"/>
                <a:ea typeface="+mn-ea"/>
                <a:cs typeface="+mn-cs"/>
              </a:rPr>
              <a:t>: I don’t suppose any of you here have ever been in a situation like this before. Is my sarcasm translating/?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 = Enroll: </a:t>
            </a:r>
            <a:r>
              <a:rPr lang="en-US" sz="1200" b="0" i="0" u="none" strike="noStrike" kern="1200" baseline="0" dirty="0">
                <a:solidFill>
                  <a:schemeClr val="tx1"/>
                </a:solidFill>
                <a:latin typeface="+mn-lt"/>
                <a:ea typeface="+mn-ea"/>
                <a:cs typeface="+mn-cs"/>
              </a:rPr>
              <a:t>(will talk first about “little e,” and later about “Big E”) </a:t>
            </a:r>
          </a:p>
          <a:p>
            <a:r>
              <a:rPr lang="en-US" sz="1200" b="0" i="0" u="none" strike="noStrike" kern="1200" baseline="0" dirty="0">
                <a:solidFill>
                  <a:schemeClr val="tx1"/>
                </a:solidFill>
                <a:latin typeface="+mn-lt"/>
                <a:ea typeface="+mn-ea"/>
                <a:cs typeface="+mn-cs"/>
              </a:rPr>
              <a:t>o Like previous step, this is relatively simple – you are setting-up the conversation for example: “How do you feel about exploring this further so you can generate the results you want?”:</a:t>
            </a:r>
          </a:p>
          <a:p>
            <a:r>
              <a:rPr lang="en-US" sz="1200" b="0" i="0" u="none" strike="noStrike" kern="1200" baseline="0" dirty="0">
                <a:solidFill>
                  <a:schemeClr val="tx1"/>
                </a:solidFill>
                <a:latin typeface="+mn-lt"/>
                <a:ea typeface="+mn-ea"/>
                <a:cs typeface="+mn-cs"/>
              </a:rPr>
              <a:t>o objective of the E step: Make sure the direct report is ready and open to coaching </a:t>
            </a:r>
          </a:p>
          <a:p>
            <a:r>
              <a:rPr lang="en-US" sz="1200" b="0" i="0" u="none" strike="noStrike" kern="1200" baseline="0" dirty="0">
                <a:solidFill>
                  <a:schemeClr val="tx1"/>
                </a:solidFill>
                <a:latin typeface="+mn-lt"/>
                <a:ea typeface="+mn-ea"/>
                <a:cs typeface="+mn-cs"/>
              </a:rPr>
              <a:t>o Set expectations </a:t>
            </a:r>
          </a:p>
          <a:p>
            <a:r>
              <a:rPr lang="en-US" sz="1200" b="0" i="0" u="none" strike="noStrike" kern="1200" baseline="0" dirty="0">
                <a:solidFill>
                  <a:schemeClr val="tx1"/>
                </a:solidFill>
                <a:latin typeface="+mn-lt"/>
                <a:ea typeface="+mn-ea"/>
                <a:cs typeface="+mn-cs"/>
              </a:rPr>
              <a:t>o Check timing </a:t>
            </a:r>
          </a:p>
          <a:p>
            <a:r>
              <a:rPr lang="en-US" sz="1200" b="0" i="0" u="none" strike="noStrike" kern="1200" baseline="0" dirty="0">
                <a:solidFill>
                  <a:schemeClr val="tx1"/>
                </a:solidFill>
                <a:latin typeface="+mn-lt"/>
                <a:ea typeface="+mn-ea"/>
                <a:cs typeface="+mn-cs"/>
              </a:rPr>
              <a:t>o Eliminate resistance </a:t>
            </a:r>
          </a:p>
          <a:p>
            <a:r>
              <a:rPr lang="en-US" sz="1200" b="0" i="0" u="none" strike="noStrike" kern="1200" baseline="0" dirty="0">
                <a:solidFill>
                  <a:schemeClr val="tx1"/>
                </a:solidFill>
                <a:latin typeface="+mn-lt"/>
                <a:ea typeface="+mn-ea"/>
                <a:cs typeface="+mn-cs"/>
              </a:rPr>
              <a:t>o Establish a safe and trusting environment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 Assess = “WHAT”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Uncover the gap </a:t>
            </a:r>
            <a:r>
              <a:rPr lang="en-US" sz="1200" b="0" i="0" u="none" strike="noStrike" kern="1200" baseline="0" dirty="0">
                <a:solidFill>
                  <a:schemeClr val="tx1"/>
                </a:solidFill>
                <a:latin typeface="+mn-lt"/>
                <a:ea typeface="+mn-ea"/>
                <a:cs typeface="+mn-cs"/>
              </a:rPr>
              <a:t>– Where are they now, where do they need or want to be? Are they stuck on thinking, assumption, process, strategy, skill, etc.? </a:t>
            </a:r>
          </a:p>
          <a:p>
            <a:r>
              <a:rPr lang="en-US" sz="1200" b="0" i="0" u="none" strike="noStrike" kern="1200" baseline="0" dirty="0">
                <a:solidFill>
                  <a:schemeClr val="tx1"/>
                </a:solidFill>
                <a:latin typeface="+mn-lt"/>
                <a:ea typeface="+mn-ea"/>
                <a:cs typeface="+mn-cs"/>
              </a:rPr>
              <a:t>o Get to the </a:t>
            </a:r>
            <a:r>
              <a:rPr lang="en-US" sz="1200" b="1" i="0" u="none" strike="noStrike" kern="1200" baseline="0" dirty="0">
                <a:solidFill>
                  <a:schemeClr val="tx1"/>
                </a:solidFill>
                <a:latin typeface="+mn-lt"/>
                <a:ea typeface="+mn-ea"/>
                <a:cs typeface="+mn-cs"/>
              </a:rPr>
              <a:t>root cause </a:t>
            </a:r>
            <a:r>
              <a:rPr lang="en-US" sz="1200" b="0" i="0" u="none" strike="noStrike" kern="1200" baseline="0" dirty="0">
                <a:solidFill>
                  <a:schemeClr val="tx1"/>
                </a:solidFill>
                <a:latin typeface="+mn-lt"/>
                <a:ea typeface="+mn-ea"/>
                <a:cs typeface="+mn-cs"/>
              </a:rPr>
              <a:t>of their challenge </a:t>
            </a:r>
          </a:p>
          <a:p>
            <a:r>
              <a:rPr lang="en-US" sz="1200" b="0" i="0" u="none" strike="noStrike" kern="1200" baseline="0" dirty="0">
                <a:solidFill>
                  <a:schemeClr val="tx1"/>
                </a:solidFill>
                <a:latin typeface="+mn-lt"/>
                <a:ea typeface="+mn-ea"/>
                <a:cs typeface="+mn-cs"/>
              </a:rPr>
              <a:t>o Gather more </a:t>
            </a:r>
            <a:r>
              <a:rPr lang="en-US" sz="1200" b="1" i="0" u="none" strike="noStrike" kern="1200" baseline="0" dirty="0">
                <a:solidFill>
                  <a:schemeClr val="tx1"/>
                </a:solidFill>
                <a:latin typeface="+mn-lt"/>
                <a:ea typeface="+mn-ea"/>
                <a:cs typeface="+mn-cs"/>
              </a:rPr>
              <a:t>detailed facts. This is different </a:t>
            </a:r>
            <a:r>
              <a:rPr lang="en-US" sz="1200" b="0" i="0" u="none" strike="noStrike" kern="1200" baseline="0" dirty="0">
                <a:solidFill>
                  <a:schemeClr val="tx1"/>
                </a:solidFill>
                <a:latin typeface="+mn-lt"/>
                <a:ea typeface="+mn-ea"/>
                <a:cs typeface="+mn-cs"/>
              </a:rPr>
              <a:t>than in “Learn.” Learn is just “What are we talking about in this conversation? What’s the topic?” </a:t>
            </a:r>
          </a:p>
          <a:p>
            <a:r>
              <a:rPr lang="en-US" sz="1200" b="0" i="0" u="none" strike="noStrike" kern="1200" baseline="0" dirty="0">
                <a:solidFill>
                  <a:schemeClr val="tx1"/>
                </a:solidFill>
                <a:latin typeface="+mn-lt"/>
                <a:ea typeface="+mn-ea"/>
                <a:cs typeface="+mn-cs"/>
              </a:rPr>
              <a:t>o Assess through conversation or observation </a:t>
            </a:r>
          </a:p>
          <a:p>
            <a:r>
              <a:rPr lang="en-US" sz="1200" b="0" i="0" u="none" strike="noStrike" kern="1200" baseline="0" dirty="0">
                <a:solidFill>
                  <a:schemeClr val="tx1"/>
                </a:solidFill>
                <a:latin typeface="+mn-lt"/>
                <a:ea typeface="+mn-ea"/>
                <a:cs typeface="+mn-cs"/>
              </a:rPr>
              <a:t>o Listen for assumptions and symptoms of the issue – or identify a best practice (i.e., if celebrating a win)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 tell me what happened?”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“Who have you spoken to so far?”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did they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have you handled something like this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have you tried so far?”</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 Discuss = “WHY”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Confirm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clarify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restate </a:t>
            </a:r>
            <a:r>
              <a:rPr lang="en-US" sz="1200" b="0" i="0" u="none" strike="noStrike" kern="1200" baseline="0" dirty="0">
                <a:solidFill>
                  <a:schemeClr val="tx1"/>
                </a:solidFill>
                <a:latin typeface="+mn-lt"/>
                <a:ea typeface="+mn-ea"/>
                <a:cs typeface="+mn-cs"/>
              </a:rPr>
              <a:t>what you’ve heard about the gap: </a:t>
            </a:r>
          </a:p>
          <a:p>
            <a:r>
              <a:rPr lang="en-US" sz="1200" b="0" i="0" u="none" strike="noStrike" kern="1200" baseline="0" dirty="0">
                <a:solidFill>
                  <a:schemeClr val="tx1"/>
                </a:solidFill>
                <a:latin typeface="+mn-lt"/>
                <a:ea typeface="+mn-ea"/>
                <a:cs typeface="+mn-cs"/>
              </a:rPr>
              <a:t> Example: </a:t>
            </a:r>
            <a:r>
              <a:rPr lang="en-US" sz="1200" b="0" i="1" u="none" strike="noStrike" kern="1200" baseline="0" dirty="0">
                <a:solidFill>
                  <a:schemeClr val="tx1"/>
                </a:solidFill>
                <a:latin typeface="+mn-lt"/>
                <a:ea typeface="+mn-ea"/>
                <a:cs typeface="+mn-cs"/>
              </a:rPr>
              <a:t>“So here’s your situation…here’s who you talked to…here’s what you’ve done to-date. How well have I captured that?”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Understand point of view / solutions </a:t>
            </a:r>
            <a:r>
              <a:rPr lang="en-US" sz="1200" b="0" i="0" u="none" strike="noStrike" kern="1200" baseline="0" dirty="0">
                <a:solidFill>
                  <a:schemeClr val="tx1"/>
                </a:solidFill>
                <a:latin typeface="+mn-lt"/>
                <a:ea typeface="+mn-ea"/>
                <a:cs typeface="+mn-cs"/>
              </a:rPr>
              <a:t>through deeper questioning to get past symptoms to root cause, regardless if they’re right or wrong </a:t>
            </a:r>
          </a:p>
          <a:p>
            <a:r>
              <a:rPr lang="en-US" sz="1200" b="0" i="0" u="none" strike="noStrike" kern="1200" baseline="0" dirty="0">
                <a:solidFill>
                  <a:schemeClr val="tx1"/>
                </a:solidFill>
                <a:latin typeface="+mn-lt"/>
                <a:ea typeface="+mn-ea"/>
                <a:cs typeface="+mn-cs"/>
              </a:rPr>
              <a:t>o Go </a:t>
            </a:r>
            <a:r>
              <a:rPr lang="en-US" sz="1200" b="1" i="0" u="none" strike="noStrike" kern="1200" baseline="0" dirty="0">
                <a:solidFill>
                  <a:schemeClr val="tx1"/>
                </a:solidFill>
                <a:latin typeface="+mn-lt"/>
                <a:ea typeface="+mn-ea"/>
                <a:cs typeface="+mn-cs"/>
              </a:rPr>
              <a:t>deep </a:t>
            </a:r>
            <a:r>
              <a:rPr lang="en-US" sz="1200" b="0" i="0" u="none" strike="noStrike" kern="1200" baseline="0" dirty="0">
                <a:solidFill>
                  <a:schemeClr val="tx1"/>
                </a:solidFill>
                <a:latin typeface="+mn-lt"/>
                <a:ea typeface="+mn-ea"/>
                <a:cs typeface="+mn-cs"/>
              </a:rPr>
              <a:t>with questions…get to the </a:t>
            </a:r>
            <a:r>
              <a:rPr lang="en-US" sz="1200" b="1" i="0" u="none" strike="noStrike" kern="1200" baseline="0" dirty="0">
                <a:solidFill>
                  <a:schemeClr val="tx1"/>
                </a:solidFill>
                <a:latin typeface="+mn-lt"/>
                <a:ea typeface="+mn-ea"/>
                <a:cs typeface="+mn-cs"/>
              </a:rPr>
              <a:t>“Why”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“Why do you think this is happening?”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often has this happened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“Is that what the customer told you…or are you making an assumption?”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your take on this?”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is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could be possible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another way to look at this?”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If your open-ended questions are successful, you will: </a:t>
            </a:r>
          </a:p>
          <a:p>
            <a:r>
              <a:rPr lang="en-US" sz="1200" b="0" i="0" u="none" strike="noStrike" kern="1200" baseline="0" dirty="0">
                <a:solidFill>
                  <a:schemeClr val="tx1"/>
                </a:solidFill>
                <a:latin typeface="+mn-lt"/>
                <a:ea typeface="+mn-ea"/>
                <a:cs typeface="+mn-cs"/>
              </a:rPr>
              <a:t> Expand their way of thinking </a:t>
            </a:r>
          </a:p>
          <a:p>
            <a:r>
              <a:rPr lang="en-US" sz="1200" b="0" i="0" u="none" strike="noStrike" kern="1200" baseline="0" dirty="0">
                <a:solidFill>
                  <a:schemeClr val="tx1"/>
                </a:solidFill>
                <a:latin typeface="+mn-lt"/>
                <a:ea typeface="+mn-ea"/>
                <a:cs typeface="+mn-cs"/>
              </a:rPr>
              <a:t> Challenge their thought process </a:t>
            </a:r>
          </a:p>
          <a:p>
            <a:r>
              <a:rPr lang="en-US" sz="1200" b="0" i="0" u="none" strike="noStrike" kern="1200" baseline="0" dirty="0">
                <a:solidFill>
                  <a:schemeClr val="tx1"/>
                </a:solidFill>
                <a:latin typeface="+mn-lt"/>
                <a:ea typeface="+mn-ea"/>
                <a:cs typeface="+mn-cs"/>
              </a:rPr>
              <a:t> Break through their assumptions </a:t>
            </a:r>
          </a:p>
          <a:p>
            <a:r>
              <a:rPr lang="en-US" sz="1200" b="0" i="0" u="none" strike="noStrike" kern="1200" baseline="0" dirty="0">
                <a:solidFill>
                  <a:schemeClr val="tx1"/>
                </a:solidFill>
                <a:latin typeface="+mn-lt"/>
                <a:ea typeface="+mn-ea"/>
                <a:cs typeface="+mn-cs"/>
              </a:rPr>
              <a:t> Separate fact from opinion </a:t>
            </a:r>
          </a:p>
          <a:p>
            <a:r>
              <a:rPr lang="en-US" sz="1200" b="0" i="0" u="none" strike="noStrike" kern="1200" baseline="0" dirty="0">
                <a:solidFill>
                  <a:schemeClr val="tx1"/>
                </a:solidFill>
                <a:latin typeface="+mn-lt"/>
                <a:ea typeface="+mn-ea"/>
                <a:cs typeface="+mn-cs"/>
              </a:rPr>
              <a:t> Help them take off their blinders and see a new way of looking at the situation </a:t>
            </a:r>
          </a:p>
          <a:p>
            <a:r>
              <a:rPr lang="en-US" sz="1200" b="0" i="0" u="none" strike="noStrike" kern="1200" baseline="0" dirty="0">
                <a:solidFill>
                  <a:schemeClr val="tx1"/>
                </a:solidFill>
                <a:latin typeface="+mn-lt"/>
                <a:ea typeface="+mn-ea"/>
                <a:cs typeface="+mn-cs"/>
              </a:rPr>
              <a:t> Help them begin to formulate a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 Support </a:t>
            </a:r>
            <a:r>
              <a:rPr lang="en-US" sz="1200" b="0" i="0" u="none" strike="noStrike" kern="1200" baseline="0" dirty="0">
                <a:solidFill>
                  <a:schemeClr val="tx1"/>
                </a:solidFill>
                <a:latin typeface="+mn-lt"/>
                <a:ea typeface="+mn-ea"/>
                <a:cs typeface="+mn-cs"/>
              </a:rPr>
              <a:t>(NOT Solution) = </a:t>
            </a:r>
            <a:r>
              <a:rPr lang="en-US" sz="1200" b="1" i="0" u="none" strike="noStrike" kern="1200" baseline="0" dirty="0">
                <a:solidFill>
                  <a:schemeClr val="tx1"/>
                </a:solidFill>
                <a:latin typeface="+mn-lt"/>
                <a:ea typeface="+mn-ea"/>
                <a:cs typeface="+mn-cs"/>
              </a:rPr>
              <a:t>“HOW DO WE CREATE A NEW POSSIBILITY?”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At this point, the audience starts will often think, “I’ve asked a lot of questions…When do I give MY opinion…share my x years of experience…act like a boss…tell how I would solve this problem?” – Tell them SOON but not yet!! </a:t>
            </a:r>
          </a:p>
          <a:p>
            <a:r>
              <a:rPr lang="en-US" sz="1200" b="0" i="0" u="none" strike="noStrike" kern="1200" baseline="0" dirty="0">
                <a:solidFill>
                  <a:schemeClr val="tx1"/>
                </a:solidFill>
                <a:latin typeface="+mn-lt"/>
                <a:ea typeface="+mn-ea"/>
                <a:cs typeface="+mn-cs"/>
              </a:rPr>
              <a:t>o This step is called “Support” because it is </a:t>
            </a:r>
            <a:r>
              <a:rPr lang="en-US" sz="1200" b="1" i="0" u="none" strike="noStrike" kern="1200" baseline="0" dirty="0">
                <a:solidFill>
                  <a:schemeClr val="tx1"/>
                </a:solidFill>
                <a:latin typeface="+mn-lt"/>
                <a:ea typeface="+mn-ea"/>
                <a:cs typeface="+mn-cs"/>
              </a:rPr>
              <a:t>more than the Solution </a:t>
            </a:r>
            <a:r>
              <a:rPr lang="en-US" sz="1200" b="0" i="0" u="none" strike="noStrike" kern="1200" baseline="0" dirty="0">
                <a:solidFill>
                  <a:schemeClr val="tx1"/>
                </a:solidFill>
                <a:latin typeface="+mn-lt"/>
                <a:ea typeface="+mn-ea"/>
                <a:cs typeface="+mn-cs"/>
              </a:rPr>
              <a:t>– i.e., the end result of a coaching conversation isn’t always a solution…sometimes the goal is to make the </a:t>
            </a:r>
            <a:r>
              <a:rPr lang="en-US" sz="1200" b="1" i="0" u="none" strike="noStrike" kern="1200" baseline="0" dirty="0">
                <a:solidFill>
                  <a:schemeClr val="tx1"/>
                </a:solidFill>
                <a:latin typeface="+mn-lt"/>
                <a:ea typeface="+mn-ea"/>
                <a:cs typeface="+mn-cs"/>
              </a:rPr>
              <a:t>direct report “think differently”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goal of “Support” is to help them </a:t>
            </a:r>
            <a:r>
              <a:rPr lang="en-US" sz="1200" b="1" i="0" u="none" strike="noStrike" kern="1200" baseline="0" dirty="0">
                <a:solidFill>
                  <a:schemeClr val="tx1"/>
                </a:solidFill>
                <a:latin typeface="+mn-lt"/>
                <a:ea typeface="+mn-ea"/>
                <a:cs typeface="+mn-cs"/>
              </a:rPr>
              <a:t>SELF-GENERATE THEIR OWN </a:t>
            </a:r>
            <a:r>
              <a:rPr lang="en-US" sz="1200" b="0" i="0" u="none" strike="noStrike" kern="1200" baseline="0" dirty="0">
                <a:solidFill>
                  <a:schemeClr val="tx1"/>
                </a:solidFill>
                <a:latin typeface="+mn-lt"/>
                <a:ea typeface="+mn-ea"/>
                <a:cs typeface="+mn-cs"/>
              </a:rPr>
              <a:t>solutions by asking more open-ended questions: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take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need to take to move forward?”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resources do you need to make this happen?”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are you going to change your approach the next time you’re in a similar situation?”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questions will you ask next time you’re in a similar situation so you can solve the issue more quickly?”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You’ve now uncovered another gap: what they know and what they don’t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Here’s the real critical question I’m going to answer for you that managers have which is, “When do I get to share my opinion, advice, solution, or course correct? It’s not that you don’t, it’s the order in which you do so. </a:t>
            </a:r>
            <a:r>
              <a:rPr lang="en-US" sz="1200" b="0" i="0" u="none" strike="noStrike" kern="1200" baseline="0" dirty="0">
                <a:solidFill>
                  <a:schemeClr val="tx1"/>
                </a:solidFill>
                <a:latin typeface="+mn-lt"/>
                <a:ea typeface="+mn-ea"/>
                <a:cs typeface="+mn-cs"/>
              </a:rPr>
              <a:t>Only after you’ve uncovered this gap do </a:t>
            </a:r>
            <a:r>
              <a:rPr lang="en-US" sz="1200" b="1" i="0" u="none" strike="noStrike" kern="1200" baseline="0" dirty="0">
                <a:solidFill>
                  <a:schemeClr val="tx1"/>
                </a:solidFill>
                <a:latin typeface="+mn-lt"/>
                <a:ea typeface="+mn-ea"/>
                <a:cs typeface="+mn-cs"/>
              </a:rPr>
              <a:t>you now share </a:t>
            </a:r>
            <a:r>
              <a:rPr lang="en-US" sz="1200" b="0" i="0" u="none" strike="noStrike" kern="1200" baseline="0" dirty="0">
                <a:solidFill>
                  <a:schemeClr val="tx1"/>
                </a:solidFill>
                <a:latin typeface="+mn-lt"/>
                <a:ea typeface="+mn-ea"/>
                <a:cs typeface="+mn-cs"/>
              </a:rPr>
              <a:t>your own observations, experiences, advice, and solutions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Pivot Points: </a:t>
            </a:r>
            <a:r>
              <a:rPr lang="en-US" sz="1200" b="0" i="0" u="none" strike="noStrike" kern="1200" baseline="0" dirty="0">
                <a:solidFill>
                  <a:schemeClr val="tx1"/>
                </a:solidFill>
                <a:latin typeface="+mn-lt"/>
                <a:ea typeface="+mn-ea"/>
                <a:cs typeface="+mn-cs"/>
              </a:rPr>
              <a:t>You may be asked: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if I go through all these steps and the direct report really has no clue of what to do? Maybe they don’t have an answer, maybe their answer is half baked, maybe it’s the wrong answer or maybe it’s something they never did before. Sort of like when you on-board a new hire and they don’t have the knowledge or skill yet. </a:t>
            </a:r>
            <a:r>
              <a:rPr lang="en-US" sz="1200" b="1" i="1" u="none" strike="noStrike" kern="1200" baseline="0" dirty="0">
                <a:solidFill>
                  <a:schemeClr val="tx1"/>
                </a:solidFill>
                <a:latin typeface="+mn-lt"/>
                <a:ea typeface="+mn-ea"/>
                <a:cs typeface="+mn-cs"/>
              </a:rPr>
              <a:t>So do I NEVER give the answer?”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okay to share an observation or solution as long as the </a:t>
            </a:r>
            <a:r>
              <a:rPr lang="en-US" sz="1200" b="1" i="0" u="none" strike="noStrike" kern="1200" baseline="0" dirty="0">
                <a:solidFill>
                  <a:schemeClr val="tx1"/>
                </a:solidFill>
                <a:latin typeface="+mn-lt"/>
                <a:ea typeface="+mn-ea"/>
                <a:cs typeface="+mn-cs"/>
              </a:rPr>
              <a:t>TIMING is right </a:t>
            </a:r>
            <a:r>
              <a:rPr lang="en-US" sz="1200" b="0" i="0" u="none" strike="noStrike" kern="1200" baseline="0" dirty="0">
                <a:solidFill>
                  <a:schemeClr val="tx1"/>
                </a:solidFill>
                <a:latin typeface="+mn-lt"/>
                <a:ea typeface="+mn-ea"/>
                <a:cs typeface="+mn-cs"/>
              </a:rPr>
              <a:t>(see the Pivot Points in the Support step). Not too early, like in the Assess step when you don’t yet have all the facts or understand their point of view. Instead, you can share ONLY during the Support step, </a:t>
            </a:r>
            <a:r>
              <a:rPr lang="en-US" sz="1200" b="1" i="0" u="none" strike="noStrike" kern="1200" baseline="0" dirty="0">
                <a:solidFill>
                  <a:schemeClr val="tx1"/>
                </a:solidFill>
                <a:latin typeface="+mn-lt"/>
                <a:ea typeface="+mn-ea"/>
                <a:cs typeface="+mn-cs"/>
              </a:rPr>
              <a:t>after you know what they know and know what they don’t. If you share your observations too early, you run the risk of telling them what they already know and sounding redundant.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“Can we shorten this five-step process in any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Yes, use a four-step “LADS” instead of “LEADS.” Once trust is established through prior successful coaching you can skip Enrollment. If at any time in the future you sense any resistance, re-enroll to build trust again. Without trust and misunderstanding, a direct report will default to fear.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happens if a direct report brings a challenge but isn’t enrolled?”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They probably aren’t looking for you to help them self-discover and they just want a fast answer.</a:t>
            </a:r>
          </a:p>
          <a:p>
            <a:r>
              <a:rPr lang="en-US" sz="1200" b="0" i="0" u="none" strike="noStrike" kern="1200" baseline="0" dirty="0">
                <a:solidFill>
                  <a:schemeClr val="tx1"/>
                </a:solidFill>
                <a:latin typeface="+mn-lt"/>
                <a:ea typeface="+mn-ea"/>
                <a:cs typeface="+mn-cs"/>
              </a:rPr>
              <a:t>There’s a trust issue.</a:t>
            </a:r>
          </a:p>
          <a:p>
            <a:r>
              <a:rPr lang="en-US" sz="1200" b="0" i="0" u="none" strike="noStrike" kern="1200" baseline="0" dirty="0">
                <a:solidFill>
                  <a:schemeClr val="tx1"/>
                </a:solidFill>
                <a:latin typeface="+mn-lt"/>
                <a:ea typeface="+mn-ea"/>
                <a:cs typeface="+mn-cs"/>
              </a:rPr>
              <a:t>Or they don’t see the value of coaching or had a prior bad experience or have a misconception of what coaching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“I have direct reports who are open to coaching but not observation. What do I 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Once they experience the value of your coaching they will WANT you to observe because they will appreciate the benefits. You can also turn them around by role playing a fictitious customer meeting so they will see the value of your coaching, and then they will be more open to real-deal observations. We will be doing a deeper dive in observation and delivering feedback tomorrow.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my direct report says in passing, “I just wanted to give you a heads-up that my deal might not close next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ABC…Always Be Coaching…pick up on this as a clue, ask open-ended questions to uncover the gaps, and coach the situation. If timing is of the essence, you may have missed the real coaching moment earlier on in this situation. So, here, you may have to jump in and be more pro active and involved. Then once the situation is handled conduct a post mortem coaching conversation with that person to review the scenario and discuss what can be done to avoid it in the future. Remember, if you’re hearing problems at the end of the sales cycle, you missed something up front in the beginning which would be resolved with more frequent and better coaching and the quality of your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someone has fake buy-in (they are just telling you what you want to hear), or you feel like they’re holding back (i.e., a trust issue)?”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coaching unfortunately won’t work…it’s an Enrollment and a trust issue. We will be discussing how to overcome this shortly.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are your thoughts on this framework? </a:t>
            </a:r>
          </a:p>
          <a:p>
            <a:r>
              <a:rPr lang="en-US" sz="1200" b="0" i="0" u="none" strike="noStrike" kern="1200" baseline="0" dirty="0">
                <a:solidFill>
                  <a:schemeClr val="tx1"/>
                </a:solidFill>
                <a:latin typeface="+mn-lt"/>
                <a:ea typeface="+mn-ea"/>
                <a:cs typeface="+mn-cs"/>
              </a:rPr>
              <a:t> How will it help you to coach more effectively? </a:t>
            </a:r>
          </a:p>
          <a:p>
            <a:r>
              <a:rPr lang="en-US" sz="1200" b="0" i="0" u="none" strike="noStrike" kern="1200" baseline="0" dirty="0">
                <a:solidFill>
                  <a:schemeClr val="tx1"/>
                </a:solidFill>
                <a:latin typeface="+mn-lt"/>
                <a:ea typeface="+mn-ea"/>
                <a:cs typeface="+mn-cs"/>
              </a:rPr>
              <a:t> Keep in mind, we will be reinforcing and practicing this framework over the next two days so that by tomorrow, you are going to be very comfortable with it and see how valuable it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look at more questioning examples to support the Framework…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889F2-7A46-4A3C-901B-FF9E1B1D6630}" type="slidenum">
              <a:rPr lang="en-US">
                <a:solidFill>
                  <a:prstClr val="black"/>
                </a:solidFill>
                <a:latin typeface="Arial" pitchFamily="34" charset="0"/>
              </a:rPr>
              <a:pPr>
                <a:defRPr/>
              </a:pPr>
              <a:t>51</a:t>
            </a:fld>
            <a:endParaRPr lang="en-US" dirty="0">
              <a:solidFill>
                <a:prstClr val="black"/>
              </a:solidFill>
              <a:latin typeface="Arial" pitchFamily="34" charset="0"/>
            </a:endParaRPr>
          </a:p>
        </p:txBody>
      </p:sp>
    </p:spTree>
    <p:extLst>
      <p:ext uri="{BB962C8B-B14F-4D97-AF65-F5344CB8AC3E}">
        <p14:creationId xmlns:p14="http://schemas.microsoft.com/office/powerpoint/2010/main" val="238390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pPr eaLnBrk="1" hangingPunct="1">
              <a:spcBef>
                <a:spcPct val="0"/>
              </a:spcBef>
              <a:defRPr/>
            </a:pPr>
            <a:r>
              <a:rPr lang="en-US" b="1" dirty="0"/>
              <a:t>Time On Slide: 4 minutes</a:t>
            </a:r>
          </a:p>
          <a:p>
            <a:pPr eaLnBrk="1" hangingPunct="1">
              <a:spcBef>
                <a:spcPct val="0"/>
              </a:spcBef>
              <a:defRPr/>
            </a:pPr>
            <a:r>
              <a:rPr lang="en-US" b="1" dirty="0"/>
              <a:t> Starting on day one, this is the slide you use</a:t>
            </a:r>
            <a:r>
              <a:rPr lang="en-US" b="1" baseline="0" dirty="0"/>
              <a:t> </a:t>
            </a:r>
            <a:r>
              <a:rPr lang="en-US" b="1" dirty="0"/>
              <a:t>at the start of the day. Have this slide up when people walk into the training room. </a:t>
            </a:r>
          </a:p>
          <a:p>
            <a:pPr eaLnBrk="1" hangingPunct="1">
              <a:spcBef>
                <a:spcPct val="0"/>
              </a:spcBef>
              <a:defRPr/>
            </a:pPr>
            <a:r>
              <a:rPr lang="en-US" b="1" dirty="0"/>
              <a:t>You will BEGIN your opening introduction on this slide.</a:t>
            </a:r>
          </a:p>
          <a:p>
            <a:pPr eaLnBrk="1" hangingPunct="1">
              <a:spcBef>
                <a:spcPct val="0"/>
              </a:spcBef>
              <a:defRPr/>
            </a:pPr>
            <a:endParaRPr lang="en-US" b="1" dirty="0"/>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(morning). </a:t>
            </a:r>
          </a:p>
          <a:p>
            <a:r>
              <a:rPr lang="en-US" sz="1200" b="0" i="0" u="none" strike="noStrike" kern="1200" baseline="0" dirty="0">
                <a:solidFill>
                  <a:schemeClr val="tx1"/>
                </a:solidFill>
                <a:latin typeface="+mn-lt"/>
                <a:ea typeface="+mn-ea"/>
                <a:cs typeface="+mn-cs"/>
              </a:rPr>
              <a:t> It’s a pleasure and privilege to be with you today, and a privilege to be able to present here in (location). Thank you so much for traveling to today’s program. </a:t>
            </a:r>
          </a:p>
          <a:p>
            <a:r>
              <a:rPr lang="en-US" sz="1200" b="0" i="0" u="none" strike="noStrike" kern="1200" baseline="0" dirty="0">
                <a:solidFill>
                  <a:schemeClr val="tx1"/>
                </a:solidFill>
                <a:latin typeface="+mn-lt"/>
                <a:ea typeface="+mn-ea"/>
                <a:cs typeface="+mn-cs"/>
              </a:rPr>
              <a:t> My name is ______ and I’ll be your facilitator and coach for the next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Immediately Engage With a Story: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By a show of hands, how many of you have children? </a:t>
            </a:r>
          </a:p>
          <a:p>
            <a:r>
              <a:rPr lang="en-US" sz="1200" b="0" i="0" u="none" strike="noStrike" kern="1200" baseline="0" dirty="0">
                <a:solidFill>
                  <a:schemeClr val="tx1"/>
                </a:solidFill>
                <a:latin typeface="+mn-lt"/>
                <a:ea typeface="+mn-ea"/>
                <a:cs typeface="+mn-cs"/>
              </a:rPr>
              <a:t> Was sitting outside one day with son who 7 years old at the time. I love having philosophical conversations with my son. I asked, </a:t>
            </a:r>
            <a:r>
              <a:rPr lang="en-US" sz="1200" b="0" i="1" u="none" strike="noStrike" kern="1200" baseline="0" dirty="0">
                <a:solidFill>
                  <a:schemeClr val="tx1"/>
                </a:solidFill>
                <a:latin typeface="+mn-lt"/>
                <a:ea typeface="+mn-ea"/>
                <a:cs typeface="+mn-cs"/>
              </a:rPr>
              <a:t>“What’s the secret to business success?”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(Thinking…) “I know dad. You have to sit at your desk, talk on phone, type on your computer and drink a lot of coffee. That’s the secret to business success!” Now, of course, I can’t imagine where he got that idea from!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point is, children have a way of taking things and simplifying them to make sense. They can take a concept of an idea that we as adults over think, complicate and over engineer and they simplify it. Don’t children have a way of simplifying everything we make so difficult??!!!!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That’s why we’re here today…to take this concept of what it means to develop your people, support your people, grow your people and accelerate their success though coaching, and simplify it. We are here to de-mystify coaching – and simplify it so that you can not only use these tools immediately but see immediate value and results from doing so. </a:t>
            </a:r>
          </a:p>
          <a:p>
            <a:r>
              <a:rPr lang="en-US" sz="1200" b="0" i="0" u="none" strike="noStrike" kern="1200" baseline="0" dirty="0">
                <a:solidFill>
                  <a:schemeClr val="tx1"/>
                </a:solidFill>
                <a:latin typeface="+mn-lt"/>
                <a:ea typeface="+mn-ea"/>
                <a:cs typeface="+mn-cs"/>
              </a:rPr>
              <a:t>o We’ll also focus on how to use coaching to develop your people </a:t>
            </a:r>
          </a:p>
          <a:p>
            <a:r>
              <a:rPr lang="en-US" sz="1200" b="0" i="0" u="none" strike="noStrike" kern="1200" baseline="0" dirty="0">
                <a:solidFill>
                  <a:schemeClr val="tx1"/>
                </a:solidFill>
                <a:latin typeface="+mn-lt"/>
                <a:ea typeface="+mn-ea"/>
                <a:cs typeface="+mn-cs"/>
              </a:rPr>
              <a:t>o Motivate them </a:t>
            </a:r>
          </a:p>
          <a:p>
            <a:r>
              <a:rPr lang="en-US" sz="1200" b="0" i="0" u="none" strike="noStrike" kern="1200" baseline="0" dirty="0">
                <a:solidFill>
                  <a:schemeClr val="tx1"/>
                </a:solidFill>
                <a:latin typeface="+mn-lt"/>
                <a:ea typeface="+mn-ea"/>
                <a:cs typeface="+mn-cs"/>
              </a:rPr>
              <a:t>o Drive their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Maximize their/your potential…and live it </a:t>
            </a:r>
          </a:p>
          <a:p>
            <a:r>
              <a:rPr lang="en-US" sz="1200" b="0" i="0" u="none" strike="noStrike" kern="1200" baseline="0" dirty="0">
                <a:solidFill>
                  <a:schemeClr val="tx1"/>
                </a:solidFill>
                <a:latin typeface="+mn-lt"/>
                <a:ea typeface="+mn-ea"/>
                <a:cs typeface="+mn-cs"/>
              </a:rPr>
              <a:t>o Turn around under-performers </a:t>
            </a:r>
          </a:p>
          <a:p>
            <a:r>
              <a:rPr lang="en-US" sz="1200" b="0" i="0" u="none" strike="noStrike" kern="1200" baseline="0" dirty="0">
                <a:solidFill>
                  <a:schemeClr val="tx1"/>
                </a:solidFill>
                <a:latin typeface="+mn-lt"/>
                <a:ea typeface="+mn-ea"/>
                <a:cs typeface="+mn-cs"/>
              </a:rPr>
              <a:t>o Eliminate challenges faced every day </a:t>
            </a:r>
          </a:p>
          <a:p>
            <a:r>
              <a:rPr lang="en-US" sz="1200" b="0" i="0" u="none" strike="noStrike" kern="1200" baseline="0" dirty="0">
                <a:solidFill>
                  <a:schemeClr val="tx1"/>
                </a:solidFill>
                <a:latin typeface="+mn-lt"/>
                <a:ea typeface="+mn-ea"/>
                <a:cs typeface="+mn-cs"/>
              </a:rPr>
              <a:t>o Speed up the sales process </a:t>
            </a:r>
          </a:p>
          <a:p>
            <a:r>
              <a:rPr lang="en-US" sz="1200" b="0" i="0" u="none" strike="noStrike" kern="1200" baseline="0" dirty="0">
                <a:solidFill>
                  <a:schemeClr val="tx1"/>
                </a:solidFill>
                <a:latin typeface="+mn-lt"/>
                <a:ea typeface="+mn-ea"/>
                <a:cs typeface="+mn-cs"/>
              </a:rPr>
              <a:t>o Create more time </a:t>
            </a:r>
          </a:p>
          <a:p>
            <a:r>
              <a:rPr lang="en-US" sz="1200" b="0" i="0" u="none" strike="noStrike" kern="1200" baseline="0" dirty="0">
                <a:solidFill>
                  <a:schemeClr val="tx1"/>
                </a:solidFill>
                <a:latin typeface="+mn-lt"/>
                <a:ea typeface="+mn-ea"/>
                <a:cs typeface="+mn-cs"/>
              </a:rPr>
              <a:t>o Make you proactive vs. reactive </a:t>
            </a:r>
          </a:p>
          <a:p>
            <a:r>
              <a:rPr lang="en-US" sz="1200" b="0" i="0" u="none" strike="noStrike" kern="1200" baseline="0" dirty="0">
                <a:solidFill>
                  <a:schemeClr val="tx1"/>
                </a:solidFill>
                <a:latin typeface="+mn-lt"/>
                <a:ea typeface="+mn-ea"/>
                <a:cs typeface="+mn-cs"/>
              </a:rPr>
              <a:t>o Give you the </a:t>
            </a:r>
            <a:r>
              <a:rPr lang="en-US" sz="1200" b="1" i="0" u="none" strike="noStrike" kern="1200" baseline="0" dirty="0">
                <a:solidFill>
                  <a:schemeClr val="tx1"/>
                </a:solidFill>
                <a:latin typeface="+mn-lt"/>
                <a:ea typeface="+mn-ea"/>
                <a:cs typeface="+mn-cs"/>
              </a:rPr>
              <a:t>confidence </a:t>
            </a:r>
            <a:r>
              <a:rPr lang="en-US" sz="1200" b="0" i="0" u="none" strike="noStrike" kern="1200" baseline="0" dirty="0">
                <a:solidFill>
                  <a:schemeClr val="tx1"/>
                </a:solidFill>
                <a:latin typeface="+mn-lt"/>
                <a:ea typeface="+mn-ea"/>
                <a:cs typeface="+mn-cs"/>
              </a:rPr>
              <a:t>that you can coach more effectively than you are today </a:t>
            </a:r>
          </a:p>
          <a:p>
            <a:r>
              <a:rPr lang="en-US" sz="1200" b="0" i="0" u="none" strike="noStrike" kern="1200" baseline="0" dirty="0">
                <a:solidFill>
                  <a:schemeClr val="tx1"/>
                </a:solidFill>
                <a:latin typeface="+mn-lt"/>
                <a:ea typeface="+mn-ea"/>
                <a:cs typeface="+mn-cs"/>
              </a:rPr>
              <a:t>o ALIGN your BUSINESS OBJECTIVES with your team’s INDIVIDUAL GOALS </a:t>
            </a:r>
          </a:p>
          <a:p>
            <a:r>
              <a:rPr lang="en-US" sz="1200" b="0" i="0" u="none" strike="noStrike" kern="1200" baseline="0" dirty="0">
                <a:solidFill>
                  <a:schemeClr val="tx1"/>
                </a:solidFill>
                <a:latin typeface="+mn-lt"/>
                <a:ea typeface="+mn-ea"/>
                <a:cs typeface="+mn-cs"/>
              </a:rPr>
              <a:t>o While building a team you can be proud of…and leaving your legacy!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does anyone here NOT WANT THIS?</a:t>
            </a:r>
          </a:p>
          <a:p>
            <a:r>
              <a:rPr lang="en-US" sz="1200" b="0" i="0" u="none" strike="noStrike" kern="1200" baseline="0" dirty="0">
                <a:solidFill>
                  <a:schemeClr val="tx1"/>
                </a:solidFill>
                <a:latin typeface="+mn-lt"/>
                <a:ea typeface="+mn-ea"/>
                <a:cs typeface="+mn-cs"/>
              </a:rPr>
              <a:t> OKAY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will I do this? </a:t>
            </a:r>
            <a:r>
              <a:rPr lang="en-US" sz="1200" b="0" i="0" u="none" strike="noStrike" kern="1200" baseline="0" dirty="0">
                <a:solidFill>
                  <a:schemeClr val="tx1"/>
                </a:solidFill>
                <a:latin typeface="+mn-lt"/>
                <a:ea typeface="+mn-ea"/>
                <a:cs typeface="+mn-cs"/>
              </a:rPr>
              <a:t>Provide: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you can use in practically every situation and conversation that will create deeper engagement, a richer, more valuable conversation, and a way for your people to leave every conversation with you feeling they gained something valuable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Your Credibility </a:t>
            </a:r>
            <a:r>
              <a:rPr lang="en-US" sz="1200" b="0" i="0" u="none" strike="noStrike" kern="1200" baseline="0" dirty="0">
                <a:solidFill>
                  <a:schemeClr val="tx1"/>
                </a:solidFill>
                <a:latin typeface="+mn-lt"/>
                <a:ea typeface="+mn-ea"/>
                <a:cs typeface="+mn-cs"/>
              </a:rPr>
              <a:t>(humble yet compelling): </a:t>
            </a:r>
          </a:p>
          <a:p>
            <a:r>
              <a:rPr lang="en-US" sz="1200" b="0" i="0" u="none" strike="noStrike" kern="1200" baseline="0" dirty="0">
                <a:solidFill>
                  <a:schemeClr val="tx1"/>
                </a:solidFill>
                <a:latin typeface="+mn-lt"/>
                <a:ea typeface="+mn-ea"/>
                <a:cs typeface="+mn-cs"/>
              </a:rPr>
              <a:t>o So, </a:t>
            </a:r>
            <a:r>
              <a:rPr lang="en-US" sz="1200" b="1" i="0" u="none" strike="noStrike" kern="1200" baseline="0" dirty="0">
                <a:solidFill>
                  <a:schemeClr val="tx1"/>
                </a:solidFill>
                <a:latin typeface="+mn-lt"/>
                <a:ea typeface="+mn-ea"/>
                <a:cs typeface="+mn-cs"/>
              </a:rPr>
              <a:t>why am I the person </a:t>
            </a:r>
            <a:r>
              <a:rPr lang="en-US" sz="1200" b="0" i="0" u="none" strike="noStrike" kern="1200" baseline="0" dirty="0">
                <a:solidFill>
                  <a:schemeClr val="tx1"/>
                </a:solidFill>
                <a:latin typeface="+mn-lt"/>
                <a:ea typeface="+mn-ea"/>
                <a:cs typeface="+mn-cs"/>
              </a:rPr>
              <a:t>who can effectively deliver this for you and ensure you have one of the most valuable experiences over the next two days? </a:t>
            </a:r>
          </a:p>
          <a:p>
            <a:r>
              <a:rPr lang="en-US" sz="1200" b="0" i="0" u="none" strike="noStrike" kern="1200" baseline="0" dirty="0">
                <a:solidFill>
                  <a:schemeClr val="tx1"/>
                </a:solidFill>
                <a:latin typeface="+mn-lt"/>
                <a:ea typeface="+mn-ea"/>
                <a:cs typeface="+mn-cs"/>
              </a:rPr>
              <a:t>o Why am I the facilitator who can provide you with the </a:t>
            </a:r>
            <a:r>
              <a:rPr lang="en-US" sz="1200" b="1" i="0" u="none" strike="noStrike" kern="1200" baseline="0" dirty="0">
                <a:solidFill>
                  <a:schemeClr val="tx1"/>
                </a:solidFill>
                <a:latin typeface="+mn-lt"/>
                <a:ea typeface="+mn-ea"/>
                <a:cs typeface="+mn-cs"/>
              </a:rPr>
              <a:t>tools </a:t>
            </a:r>
            <a:r>
              <a:rPr lang="en-US" sz="1200" b="0" i="0" u="none" strike="noStrike" kern="1200" baseline="0" dirty="0">
                <a:solidFill>
                  <a:schemeClr val="tx1"/>
                </a:solidFill>
                <a:latin typeface="+mn-lt"/>
                <a:ea typeface="+mn-ea"/>
                <a:cs typeface="+mn-cs"/>
              </a:rPr>
              <a:t>you can use to uncover more selling opportunities and make every conversation count?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Quantify</a:t>
            </a:r>
            <a:r>
              <a:rPr lang="en-US" sz="1200" b="0" i="0" u="none" strike="noStrike" kern="1200" baseline="0" dirty="0">
                <a:solidFill>
                  <a:schemeClr val="tx1"/>
                </a:solidFill>
                <a:latin typeface="+mn-lt"/>
                <a:ea typeface="+mn-ea"/>
                <a:cs typeface="+mn-cs"/>
              </a:rPr>
              <a:t>, specifically, your coaching and sales experience – make audience want to learn from you! </a:t>
            </a:r>
          </a:p>
          <a:p>
            <a:r>
              <a:rPr lang="en-US" sz="1200" b="0" i="0" u="none" strike="noStrike" kern="1200" baseline="0" dirty="0">
                <a:solidFill>
                  <a:schemeClr val="tx1"/>
                </a:solidFill>
                <a:latin typeface="+mn-lt"/>
                <a:ea typeface="+mn-ea"/>
                <a:cs typeface="+mn-cs"/>
              </a:rPr>
              <a:t> i.e., coached x sales managers and x sales people over x years </a:t>
            </a:r>
          </a:p>
          <a:p>
            <a:r>
              <a:rPr lang="en-US" sz="1200" b="0" i="0" u="none" strike="noStrike" kern="1200" baseline="0" dirty="0">
                <a:solidFill>
                  <a:schemeClr val="tx1"/>
                </a:solidFill>
                <a:latin typeface="+mn-lt"/>
                <a:ea typeface="+mn-ea"/>
                <a:cs typeface="+mn-cs"/>
              </a:rPr>
              <a:t> Taken </a:t>
            </a:r>
            <a:r>
              <a:rPr lang="en-US" sz="1200" b="1" i="0" u="none" strike="noStrike" kern="1200" baseline="0" dirty="0">
                <a:solidFill>
                  <a:schemeClr val="tx1"/>
                </a:solidFill>
                <a:latin typeface="+mn-lt"/>
                <a:ea typeface="+mn-ea"/>
                <a:cs typeface="+mn-cs"/>
              </a:rPr>
              <a:t>core competencies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best practices </a:t>
            </a:r>
            <a:r>
              <a:rPr lang="en-US" sz="1200" b="0" i="0" u="none" strike="noStrike" kern="1200" baseline="0" dirty="0">
                <a:solidFill>
                  <a:schemeClr val="tx1"/>
                </a:solidFill>
                <a:latin typeface="+mn-lt"/>
                <a:ea typeface="+mn-ea"/>
                <a:cs typeface="+mn-cs"/>
              </a:rPr>
              <a:t>from across globe and will SHARE…give you the confidence to better coach and achieve your top-of-mind business objectives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If you are/were a Profit Builders client, be sure to describe / quantify your experience and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Credibility of Program’s Success at Microsoft: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Have delivered over x coaching program in x countries, and trained over x Microsoft sales managers (make point this is not a US program!) </a:t>
            </a:r>
          </a:p>
          <a:p>
            <a:r>
              <a:rPr lang="en-US" sz="1200" b="0" i="0" u="none" strike="noStrike" kern="1200" baseline="0" dirty="0">
                <a:solidFill>
                  <a:schemeClr val="tx1"/>
                </a:solidFill>
                <a:latin typeface="+mn-lt"/>
                <a:ea typeface="+mn-ea"/>
                <a:cs typeface="+mn-cs"/>
              </a:rPr>
              <a:t>o Course ratings highest in Microsoft history </a:t>
            </a:r>
          </a:p>
          <a:p>
            <a:r>
              <a:rPr lang="en-US" sz="1200" b="0" i="0" u="none" strike="noStrike" kern="1200" baseline="0" dirty="0">
                <a:solidFill>
                  <a:schemeClr val="tx1"/>
                </a:solidFill>
                <a:latin typeface="+mn-lt"/>
                <a:ea typeface="+mn-ea"/>
                <a:cs typeface="+mn-cs"/>
              </a:rPr>
              <a:t>o Success stories, deal results (KR please elaborate, quantify successes)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 Differences: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While program delivered in 35 countries on 5 continents </a:t>
            </a:r>
          </a:p>
          <a:p>
            <a:r>
              <a:rPr lang="en-US" sz="1200" b="0" i="0" u="none" strike="noStrike" kern="1200" baseline="0" dirty="0">
                <a:solidFill>
                  <a:schemeClr val="tx1"/>
                </a:solidFill>
                <a:latin typeface="+mn-lt"/>
                <a:ea typeface="+mn-ea"/>
                <a:cs typeface="+mn-cs"/>
              </a:rPr>
              <a:t>o I am mindful I am in YOUR country, and privileged to deliver in English </a:t>
            </a:r>
          </a:p>
          <a:p>
            <a:r>
              <a:rPr lang="en-US" sz="1200" b="0" i="0" u="none" strike="noStrike" kern="1200" baseline="0" dirty="0">
                <a:solidFill>
                  <a:schemeClr val="tx1"/>
                </a:solidFill>
                <a:latin typeface="+mn-lt"/>
                <a:ea typeface="+mn-ea"/>
                <a:cs typeface="+mn-cs"/>
              </a:rPr>
              <a:t>o For some or all of you, </a:t>
            </a:r>
            <a:r>
              <a:rPr lang="en-US" sz="1200" b="1" i="0" u="none" strike="noStrike" kern="1200" baseline="0" dirty="0">
                <a:solidFill>
                  <a:schemeClr val="tx1"/>
                </a:solidFill>
                <a:latin typeface="+mn-lt"/>
                <a:ea typeface="+mn-ea"/>
                <a:cs typeface="+mn-cs"/>
              </a:rPr>
              <a:t>English </a:t>
            </a:r>
            <a:r>
              <a:rPr lang="en-US" sz="1200" b="0" i="0" u="none" strike="noStrike" kern="1200" baseline="0" dirty="0">
                <a:solidFill>
                  <a:schemeClr val="tx1"/>
                </a:solidFill>
                <a:latin typeface="+mn-lt"/>
                <a:ea typeface="+mn-ea"/>
                <a:cs typeface="+mn-cs"/>
              </a:rPr>
              <a:t>may not be your first language and I’m very sensitive to that. </a:t>
            </a:r>
          </a:p>
          <a:p>
            <a:r>
              <a:rPr lang="en-US" sz="1200" b="0" i="0" u="none" strike="noStrike" kern="1200" baseline="0" dirty="0">
                <a:solidFill>
                  <a:schemeClr val="tx1"/>
                </a:solidFill>
                <a:latin typeface="+mn-lt"/>
                <a:ea typeface="+mn-ea"/>
                <a:cs typeface="+mn-cs"/>
              </a:rPr>
              <a:t> Will stay away from </a:t>
            </a:r>
            <a:r>
              <a:rPr lang="en-US" sz="1200" b="1" i="0" u="none" strike="noStrike" kern="1200" baseline="0" dirty="0">
                <a:solidFill>
                  <a:schemeClr val="tx1"/>
                </a:solidFill>
                <a:latin typeface="+mn-lt"/>
                <a:ea typeface="+mn-ea"/>
                <a:cs typeface="+mn-cs"/>
              </a:rPr>
              <a:t>jargon</a:t>
            </a:r>
            <a:r>
              <a:rPr lang="en-US" sz="1200" b="0" i="0" u="none" strike="noStrike" kern="1200" baseline="0" dirty="0">
                <a:solidFill>
                  <a:schemeClr val="tx1"/>
                </a:solidFill>
                <a:latin typeface="+mn-lt"/>
                <a:ea typeface="+mn-ea"/>
                <a:cs typeface="+mn-cs"/>
              </a:rPr>
              <a:t>, and use universal terms – if don’t understand me, if something doesn’t translate, if you need me to explain something further, then please STOP ME and ask. </a:t>
            </a:r>
          </a:p>
          <a:p>
            <a:r>
              <a:rPr lang="en-US" sz="1200" b="0" i="0" u="none" strike="noStrike" kern="1200" baseline="0" dirty="0">
                <a:solidFill>
                  <a:schemeClr val="tx1"/>
                </a:solidFill>
                <a:latin typeface="+mn-lt"/>
                <a:ea typeface="+mn-ea"/>
                <a:cs typeface="+mn-cs"/>
              </a:rPr>
              <a:t> Will watch my </a:t>
            </a:r>
            <a:r>
              <a:rPr lang="en-US" sz="1200" b="1" i="0" u="none" strike="noStrike" kern="1200" baseline="0" dirty="0">
                <a:solidFill>
                  <a:schemeClr val="tx1"/>
                </a:solidFill>
                <a:latin typeface="+mn-lt"/>
                <a:ea typeface="+mn-ea"/>
                <a:cs typeface="+mn-cs"/>
              </a:rPr>
              <a:t>pace</a:t>
            </a:r>
            <a:r>
              <a:rPr lang="en-US" sz="1200" b="0" i="0" u="none" strike="noStrike" kern="1200" baseline="0" dirty="0">
                <a:solidFill>
                  <a:schemeClr val="tx1"/>
                </a:solidFill>
                <a:latin typeface="+mn-lt"/>
                <a:ea typeface="+mn-ea"/>
                <a:cs typeface="+mn-cs"/>
              </a:rPr>
              <a:t>…but can be passionate – if too fast, STOP 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  While we have a lot of ground to cover, l want for you to </a:t>
            </a:r>
            <a:r>
              <a:rPr lang="en-US" sz="1200" b="1" i="0" u="none" strike="noStrike" kern="1200" baseline="0" dirty="0">
                <a:solidFill>
                  <a:schemeClr val="tx1"/>
                </a:solidFill>
                <a:latin typeface="+mn-lt"/>
                <a:ea typeface="+mn-ea"/>
                <a:cs typeface="+mn-cs"/>
              </a:rPr>
              <a:t>enjoy </a:t>
            </a:r>
            <a:r>
              <a:rPr lang="en-US" sz="1200" b="0" i="0" u="none" strike="noStrike" kern="1200" baseline="0" dirty="0">
                <a:solidFill>
                  <a:schemeClr val="tx1"/>
                </a:solidFill>
                <a:latin typeface="+mn-lt"/>
                <a:ea typeface="+mn-ea"/>
                <a:cs typeface="+mn-cs"/>
              </a:rPr>
              <a:t>the process and have FUN. So if I tell a </a:t>
            </a:r>
            <a:r>
              <a:rPr lang="en-US" sz="1200" b="1" i="0" u="none" strike="noStrike" kern="1200" baseline="0" dirty="0">
                <a:solidFill>
                  <a:schemeClr val="tx1"/>
                </a:solidFill>
                <a:latin typeface="+mn-lt"/>
                <a:ea typeface="+mn-ea"/>
                <a:cs typeface="+mn-cs"/>
              </a:rPr>
              <a:t>joke </a:t>
            </a:r>
            <a:r>
              <a:rPr lang="en-US" sz="1200" b="0" i="0" u="none" strike="noStrike" kern="1200" baseline="0" dirty="0">
                <a:solidFill>
                  <a:schemeClr val="tx1"/>
                </a:solidFill>
                <a:latin typeface="+mn-lt"/>
                <a:ea typeface="+mn-ea"/>
                <a:cs typeface="+mn-cs"/>
              </a:rPr>
              <a:t>and you don’t laugh at my joke, then I’ll write it off that it was just lost in translation.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have my commitment…will learn 10 high-value core modules to give you the skills, framework, confidence to meet – </a:t>
            </a:r>
            <a:r>
              <a:rPr lang="en-US" sz="1200" b="0" i="1" u="none" strike="noStrike" kern="1200" baseline="0" dirty="0">
                <a:solidFill>
                  <a:schemeClr val="tx1"/>
                </a:solidFill>
                <a:latin typeface="+mn-lt"/>
                <a:ea typeface="+mn-ea"/>
                <a:cs typeface="+mn-cs"/>
              </a:rPr>
              <a:t>and exceed </a:t>
            </a:r>
            <a:r>
              <a:rPr lang="en-US" sz="1200" b="0" i="0" u="none" strike="noStrike" kern="1200" baseline="0" dirty="0">
                <a:solidFill>
                  <a:schemeClr val="tx1"/>
                </a:solidFill>
                <a:latin typeface="+mn-lt"/>
                <a:ea typeface="+mn-ea"/>
                <a:cs typeface="+mn-cs"/>
              </a:rPr>
              <a:t>– your business goals and objectives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talk about our program focus…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your first impression…make it count!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you communicate the VALUE of the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exude warmth, connect, and entertain!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Be perceived as human and humble, polished and articulate.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Use a wide range of vocal intonation from sincerity to humor.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Work your energy and animation to the max! </a:t>
            </a: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b="1"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13816-1997-42A8-8397-1A196B67B1B9}" type="slidenum">
              <a:rPr lang="en-US" smtClean="0">
                <a:latin typeface="Arial" charset="0"/>
              </a:rPr>
              <a:pPr fontAlgn="base">
                <a:spcBef>
                  <a:spcPct val="0"/>
                </a:spcBef>
                <a:spcAft>
                  <a:spcPct val="0"/>
                </a:spcAft>
                <a:defRPr/>
              </a:pPr>
              <a:t>5</a:t>
            </a:fld>
            <a:endParaRPr lang="en-US" dirty="0">
              <a:latin typeface="Arial" charset="0"/>
            </a:endParaRPr>
          </a:p>
        </p:txBody>
      </p:sp>
    </p:spTree>
    <p:extLst>
      <p:ext uri="{BB962C8B-B14F-4D97-AF65-F5344CB8AC3E}">
        <p14:creationId xmlns:p14="http://schemas.microsoft.com/office/powerpoint/2010/main" val="3908570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6-8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the LEADS Framework…confirm understanding and buy-in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going to build-out the </a:t>
            </a:r>
            <a:r>
              <a:rPr lang="en-US" sz="1200" b="1" i="0" u="none" strike="noStrike" kern="1200" baseline="0" dirty="0">
                <a:solidFill>
                  <a:schemeClr val="tx1"/>
                </a:solidFill>
                <a:latin typeface="+mn-lt"/>
                <a:ea typeface="+mn-ea"/>
                <a:cs typeface="+mn-cs"/>
              </a:rPr>
              <a:t>What / Why / How </a:t>
            </a:r>
            <a:r>
              <a:rPr lang="en-US" sz="1200" b="0" i="0" u="none" strike="noStrike" kern="1200" baseline="0" dirty="0">
                <a:solidFill>
                  <a:schemeClr val="tx1"/>
                </a:solidFill>
                <a:latin typeface="+mn-lt"/>
                <a:ea typeface="+mn-ea"/>
                <a:cs typeface="+mn-cs"/>
              </a:rPr>
              <a:t>so it’s more specific and practical </a:t>
            </a:r>
          </a:p>
          <a:p>
            <a:r>
              <a:rPr lang="en-US" sz="1200" b="0" i="0" u="none" strike="noStrike" kern="1200" baseline="0" dirty="0">
                <a:solidFill>
                  <a:schemeClr val="tx1"/>
                </a:solidFill>
                <a:latin typeface="+mn-lt"/>
                <a:ea typeface="+mn-ea"/>
                <a:cs typeface="+mn-cs"/>
              </a:rPr>
              <a:t> You’ll learn a </a:t>
            </a:r>
            <a:r>
              <a:rPr lang="en-US" sz="1200" b="1" i="0" u="none" strike="noStrike" kern="1200" baseline="0" dirty="0">
                <a:solidFill>
                  <a:schemeClr val="tx1"/>
                </a:solidFill>
                <a:latin typeface="+mn-lt"/>
                <a:ea typeface="+mn-ea"/>
                <a:cs typeface="+mn-cs"/>
              </a:rPr>
              <a:t>simple, five-step LEADS Coaching Framework </a:t>
            </a:r>
            <a:r>
              <a:rPr lang="en-US" sz="1200" b="0" i="0" u="none" strike="noStrike" kern="1200" baseline="0" dirty="0">
                <a:solidFill>
                  <a:schemeClr val="tx1"/>
                </a:solidFill>
                <a:latin typeface="+mn-lt"/>
                <a:ea typeface="+mn-ea"/>
                <a:cs typeface="+mn-cs"/>
              </a:rPr>
              <a:t>to easily apply in any conversation </a:t>
            </a:r>
          </a:p>
          <a:p>
            <a:r>
              <a:rPr lang="en-US" sz="1200" b="0" i="0" u="none" strike="noStrike" kern="1200" baseline="0" dirty="0">
                <a:solidFill>
                  <a:schemeClr val="tx1"/>
                </a:solidFill>
                <a:latin typeface="+mn-lt"/>
                <a:ea typeface="+mn-ea"/>
                <a:cs typeface="+mn-cs"/>
              </a:rPr>
              <a:t> We’ll lay the </a:t>
            </a:r>
            <a:r>
              <a:rPr lang="en-US" sz="1200" b="1" i="0" u="none" strike="noStrike" kern="1200" baseline="0" dirty="0">
                <a:solidFill>
                  <a:schemeClr val="tx1"/>
                </a:solidFill>
                <a:latin typeface="+mn-lt"/>
                <a:ea typeface="+mn-ea"/>
                <a:cs typeface="+mn-cs"/>
              </a:rPr>
              <a:t>foundation today and start using this in all the following coaching skill builder simulations today and tomorrow.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Tomorrow we’ll do a </a:t>
            </a:r>
            <a:r>
              <a:rPr lang="en-US" sz="1200" b="1" i="0" u="none" strike="noStrike" kern="1200" baseline="0" dirty="0">
                <a:solidFill>
                  <a:schemeClr val="tx1"/>
                </a:solidFill>
                <a:latin typeface="+mn-lt"/>
                <a:ea typeface="+mn-ea"/>
                <a:cs typeface="+mn-cs"/>
              </a:rPr>
              <a:t>deeper dive </a:t>
            </a:r>
            <a:r>
              <a:rPr lang="en-US" sz="1200" b="0" i="0" u="none" strike="noStrike" kern="1200" baseline="0" dirty="0">
                <a:solidFill>
                  <a:schemeClr val="tx1"/>
                </a:solidFill>
                <a:latin typeface="+mn-lt"/>
                <a:ea typeface="+mn-ea"/>
                <a:cs typeface="+mn-cs"/>
              </a:rPr>
              <a:t>into topics like Opening/Ending a Coaching Conversation, Building Momentum and Accountability,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the bubbles. Have them follow along in the handbook.)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 = Learn: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Get clarity on the </a:t>
            </a:r>
            <a:r>
              <a:rPr lang="en-US" sz="1200" b="1" i="0" u="none" strike="noStrike" kern="1200" baseline="0" dirty="0">
                <a:solidFill>
                  <a:schemeClr val="tx1"/>
                </a:solidFill>
                <a:latin typeface="+mn-lt"/>
                <a:ea typeface="+mn-ea"/>
                <a:cs typeface="+mn-cs"/>
              </a:rPr>
              <a:t>topic </a:t>
            </a:r>
            <a:r>
              <a:rPr lang="en-US" sz="1200" b="0" i="0" u="none" strike="noStrike" kern="1200" baseline="0" dirty="0">
                <a:solidFill>
                  <a:schemeClr val="tx1"/>
                </a:solidFill>
                <a:latin typeface="+mn-lt"/>
                <a:ea typeface="+mn-ea"/>
                <a:cs typeface="+mn-cs"/>
              </a:rPr>
              <a:t>of conversation. Uncover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they want to talk about at a high level, such as their question / problem / challenge – as well as the </a:t>
            </a:r>
            <a:r>
              <a:rPr lang="en-US" sz="1200" b="1" i="0" u="none" strike="noStrike" kern="1200" baseline="0" dirty="0">
                <a:solidFill>
                  <a:schemeClr val="tx1"/>
                </a:solidFill>
                <a:latin typeface="+mn-lt"/>
                <a:ea typeface="+mn-ea"/>
                <a:cs typeface="+mn-cs"/>
              </a:rPr>
              <a:t>facts related to the topic </a:t>
            </a:r>
            <a:r>
              <a:rPr lang="en-US" sz="1200" b="0" i="0" u="none" strike="noStrike" kern="1200" baseline="0" dirty="0">
                <a:solidFill>
                  <a:schemeClr val="tx1"/>
                </a:solidFill>
                <a:latin typeface="+mn-lt"/>
                <a:ea typeface="+mn-ea"/>
                <a:cs typeface="+mn-cs"/>
              </a:rPr>
              <a:t>(not specific details yet) </a:t>
            </a:r>
          </a:p>
          <a:p>
            <a:r>
              <a:rPr lang="en-US" sz="1200" b="0" i="0" u="none" strike="noStrike" kern="1200" baseline="0" dirty="0">
                <a:solidFill>
                  <a:schemeClr val="tx1"/>
                </a:solidFill>
                <a:latin typeface="+mn-lt"/>
                <a:ea typeface="+mn-ea"/>
                <a:cs typeface="+mn-cs"/>
              </a:rPr>
              <a:t>o Typically, this step is done for you because your direct report will tell you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Direct report says, </a:t>
            </a:r>
            <a:r>
              <a:rPr lang="en-US" sz="1200" b="0" i="1" u="none" strike="noStrike" kern="1200" baseline="0" dirty="0">
                <a:solidFill>
                  <a:schemeClr val="tx1"/>
                </a:solidFill>
                <a:latin typeface="+mn-lt"/>
                <a:ea typeface="+mn-ea"/>
                <a:cs typeface="+mn-cs"/>
              </a:rPr>
              <a:t>“The customer is pushing back. They said there’s an issue with procurement…seems there’s an IP issue and Legal is holding up the project.”  also, they want 2 more discount points or they’re not going to buy from us.”</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JOKE</a:t>
            </a:r>
            <a:r>
              <a:rPr lang="en-US" sz="1200" b="0" i="1" u="none" strike="noStrike" kern="1200" baseline="0" dirty="0">
                <a:solidFill>
                  <a:schemeClr val="tx1"/>
                </a:solidFill>
                <a:latin typeface="+mn-lt"/>
                <a:ea typeface="+mn-ea"/>
                <a:cs typeface="+mn-cs"/>
              </a:rPr>
              <a:t>: I don’t suppose any of you here have ever been in a situation like this before. Is my sarcasm translating/?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 = Enroll: </a:t>
            </a:r>
            <a:r>
              <a:rPr lang="en-US" sz="1200" b="0" i="0" u="none" strike="noStrike" kern="1200" baseline="0" dirty="0">
                <a:solidFill>
                  <a:schemeClr val="tx1"/>
                </a:solidFill>
                <a:latin typeface="+mn-lt"/>
                <a:ea typeface="+mn-ea"/>
                <a:cs typeface="+mn-cs"/>
              </a:rPr>
              <a:t>(will talk first about “little e,” and later about “Big E”) </a:t>
            </a:r>
          </a:p>
          <a:p>
            <a:r>
              <a:rPr lang="en-US" sz="1200" b="0" i="0" u="none" strike="noStrike" kern="1200" baseline="0" dirty="0">
                <a:solidFill>
                  <a:schemeClr val="tx1"/>
                </a:solidFill>
                <a:latin typeface="+mn-lt"/>
                <a:ea typeface="+mn-ea"/>
                <a:cs typeface="+mn-cs"/>
              </a:rPr>
              <a:t>o Like previous step, this is relatively simple – you are setting-up the conversation for example: “How do you feel about exploring this further so you can generate the results you want?”:</a:t>
            </a:r>
          </a:p>
          <a:p>
            <a:r>
              <a:rPr lang="en-US" sz="1200" b="0" i="0" u="none" strike="noStrike" kern="1200" baseline="0" dirty="0">
                <a:solidFill>
                  <a:schemeClr val="tx1"/>
                </a:solidFill>
                <a:latin typeface="+mn-lt"/>
                <a:ea typeface="+mn-ea"/>
                <a:cs typeface="+mn-cs"/>
              </a:rPr>
              <a:t>o objective of the E step: Make sure the direct report is ready and open to coaching </a:t>
            </a:r>
          </a:p>
          <a:p>
            <a:r>
              <a:rPr lang="en-US" sz="1200" b="0" i="0" u="none" strike="noStrike" kern="1200" baseline="0" dirty="0">
                <a:solidFill>
                  <a:schemeClr val="tx1"/>
                </a:solidFill>
                <a:latin typeface="+mn-lt"/>
                <a:ea typeface="+mn-ea"/>
                <a:cs typeface="+mn-cs"/>
              </a:rPr>
              <a:t>o Set expectations </a:t>
            </a:r>
          </a:p>
          <a:p>
            <a:r>
              <a:rPr lang="en-US" sz="1200" b="0" i="0" u="none" strike="noStrike" kern="1200" baseline="0" dirty="0">
                <a:solidFill>
                  <a:schemeClr val="tx1"/>
                </a:solidFill>
                <a:latin typeface="+mn-lt"/>
                <a:ea typeface="+mn-ea"/>
                <a:cs typeface="+mn-cs"/>
              </a:rPr>
              <a:t>o Check timing </a:t>
            </a:r>
          </a:p>
          <a:p>
            <a:r>
              <a:rPr lang="en-US" sz="1200" b="0" i="0" u="none" strike="noStrike" kern="1200" baseline="0" dirty="0">
                <a:solidFill>
                  <a:schemeClr val="tx1"/>
                </a:solidFill>
                <a:latin typeface="+mn-lt"/>
                <a:ea typeface="+mn-ea"/>
                <a:cs typeface="+mn-cs"/>
              </a:rPr>
              <a:t>o Eliminate resistance </a:t>
            </a:r>
          </a:p>
          <a:p>
            <a:r>
              <a:rPr lang="en-US" sz="1200" b="0" i="0" u="none" strike="noStrike" kern="1200" baseline="0" dirty="0">
                <a:solidFill>
                  <a:schemeClr val="tx1"/>
                </a:solidFill>
                <a:latin typeface="+mn-lt"/>
                <a:ea typeface="+mn-ea"/>
                <a:cs typeface="+mn-cs"/>
              </a:rPr>
              <a:t>o Establish a safe and trusting environment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 Assess = “WHAT”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Uncover the gap </a:t>
            </a:r>
            <a:r>
              <a:rPr lang="en-US" sz="1200" b="0" i="0" u="none" strike="noStrike" kern="1200" baseline="0" dirty="0">
                <a:solidFill>
                  <a:schemeClr val="tx1"/>
                </a:solidFill>
                <a:latin typeface="+mn-lt"/>
                <a:ea typeface="+mn-ea"/>
                <a:cs typeface="+mn-cs"/>
              </a:rPr>
              <a:t>– Where are they now, where do they need or want to be? Are they stuck on thinking, assumption, process, strategy, skill, etc.? </a:t>
            </a:r>
          </a:p>
          <a:p>
            <a:r>
              <a:rPr lang="en-US" sz="1200" b="0" i="0" u="none" strike="noStrike" kern="1200" baseline="0" dirty="0">
                <a:solidFill>
                  <a:schemeClr val="tx1"/>
                </a:solidFill>
                <a:latin typeface="+mn-lt"/>
                <a:ea typeface="+mn-ea"/>
                <a:cs typeface="+mn-cs"/>
              </a:rPr>
              <a:t>o Get to the </a:t>
            </a:r>
            <a:r>
              <a:rPr lang="en-US" sz="1200" b="1" i="0" u="none" strike="noStrike" kern="1200" baseline="0" dirty="0">
                <a:solidFill>
                  <a:schemeClr val="tx1"/>
                </a:solidFill>
                <a:latin typeface="+mn-lt"/>
                <a:ea typeface="+mn-ea"/>
                <a:cs typeface="+mn-cs"/>
              </a:rPr>
              <a:t>root cause </a:t>
            </a:r>
            <a:r>
              <a:rPr lang="en-US" sz="1200" b="0" i="0" u="none" strike="noStrike" kern="1200" baseline="0" dirty="0">
                <a:solidFill>
                  <a:schemeClr val="tx1"/>
                </a:solidFill>
                <a:latin typeface="+mn-lt"/>
                <a:ea typeface="+mn-ea"/>
                <a:cs typeface="+mn-cs"/>
              </a:rPr>
              <a:t>of their challenge </a:t>
            </a:r>
          </a:p>
          <a:p>
            <a:r>
              <a:rPr lang="en-US" sz="1200" b="0" i="0" u="none" strike="noStrike" kern="1200" baseline="0" dirty="0">
                <a:solidFill>
                  <a:schemeClr val="tx1"/>
                </a:solidFill>
                <a:latin typeface="+mn-lt"/>
                <a:ea typeface="+mn-ea"/>
                <a:cs typeface="+mn-cs"/>
              </a:rPr>
              <a:t>o Gather more </a:t>
            </a:r>
            <a:r>
              <a:rPr lang="en-US" sz="1200" b="1" i="0" u="none" strike="noStrike" kern="1200" baseline="0" dirty="0">
                <a:solidFill>
                  <a:schemeClr val="tx1"/>
                </a:solidFill>
                <a:latin typeface="+mn-lt"/>
                <a:ea typeface="+mn-ea"/>
                <a:cs typeface="+mn-cs"/>
              </a:rPr>
              <a:t>detailed facts. This is different </a:t>
            </a:r>
            <a:r>
              <a:rPr lang="en-US" sz="1200" b="0" i="0" u="none" strike="noStrike" kern="1200" baseline="0" dirty="0">
                <a:solidFill>
                  <a:schemeClr val="tx1"/>
                </a:solidFill>
                <a:latin typeface="+mn-lt"/>
                <a:ea typeface="+mn-ea"/>
                <a:cs typeface="+mn-cs"/>
              </a:rPr>
              <a:t>than in “Learn.” Learn is just “What are we talking about in this conversation? What’s the topic?” </a:t>
            </a:r>
          </a:p>
          <a:p>
            <a:r>
              <a:rPr lang="en-US" sz="1200" b="0" i="0" u="none" strike="noStrike" kern="1200" baseline="0" dirty="0">
                <a:solidFill>
                  <a:schemeClr val="tx1"/>
                </a:solidFill>
                <a:latin typeface="+mn-lt"/>
                <a:ea typeface="+mn-ea"/>
                <a:cs typeface="+mn-cs"/>
              </a:rPr>
              <a:t>o Assess through conversation or observation </a:t>
            </a:r>
          </a:p>
          <a:p>
            <a:r>
              <a:rPr lang="en-US" sz="1200" b="0" i="0" u="none" strike="noStrike" kern="1200" baseline="0" dirty="0">
                <a:solidFill>
                  <a:schemeClr val="tx1"/>
                </a:solidFill>
                <a:latin typeface="+mn-lt"/>
                <a:ea typeface="+mn-ea"/>
                <a:cs typeface="+mn-cs"/>
              </a:rPr>
              <a:t>o Listen for assumptions and symptoms of the issue – or identify a best practice (i.e., if celebrating a win)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 tell me what happened?”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“Who have you spoken to so far?”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did they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have you handled something like this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have you tried so far?”</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 Discuss = “WHY”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Confirm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clarify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restate </a:t>
            </a:r>
            <a:r>
              <a:rPr lang="en-US" sz="1200" b="0" i="0" u="none" strike="noStrike" kern="1200" baseline="0" dirty="0">
                <a:solidFill>
                  <a:schemeClr val="tx1"/>
                </a:solidFill>
                <a:latin typeface="+mn-lt"/>
                <a:ea typeface="+mn-ea"/>
                <a:cs typeface="+mn-cs"/>
              </a:rPr>
              <a:t>what you’ve heard about the gap: </a:t>
            </a:r>
          </a:p>
          <a:p>
            <a:r>
              <a:rPr lang="en-US" sz="1200" b="0" i="0" u="none" strike="noStrike" kern="1200" baseline="0" dirty="0">
                <a:solidFill>
                  <a:schemeClr val="tx1"/>
                </a:solidFill>
                <a:latin typeface="+mn-lt"/>
                <a:ea typeface="+mn-ea"/>
                <a:cs typeface="+mn-cs"/>
              </a:rPr>
              <a:t> Example: </a:t>
            </a:r>
            <a:r>
              <a:rPr lang="en-US" sz="1200" b="0" i="1" u="none" strike="noStrike" kern="1200" baseline="0" dirty="0">
                <a:solidFill>
                  <a:schemeClr val="tx1"/>
                </a:solidFill>
                <a:latin typeface="+mn-lt"/>
                <a:ea typeface="+mn-ea"/>
                <a:cs typeface="+mn-cs"/>
              </a:rPr>
              <a:t>“So here’s your situation…here’s who you talked to…here’s what you’ve done to-date. How well have I captured that?”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Understand point of view / solutions </a:t>
            </a:r>
            <a:r>
              <a:rPr lang="en-US" sz="1200" b="0" i="0" u="none" strike="noStrike" kern="1200" baseline="0" dirty="0">
                <a:solidFill>
                  <a:schemeClr val="tx1"/>
                </a:solidFill>
                <a:latin typeface="+mn-lt"/>
                <a:ea typeface="+mn-ea"/>
                <a:cs typeface="+mn-cs"/>
              </a:rPr>
              <a:t>through deeper questioning to get past symptoms to root cause, regardless if they’re right or wrong </a:t>
            </a:r>
          </a:p>
          <a:p>
            <a:r>
              <a:rPr lang="en-US" sz="1200" b="0" i="0" u="none" strike="noStrike" kern="1200" baseline="0" dirty="0">
                <a:solidFill>
                  <a:schemeClr val="tx1"/>
                </a:solidFill>
                <a:latin typeface="+mn-lt"/>
                <a:ea typeface="+mn-ea"/>
                <a:cs typeface="+mn-cs"/>
              </a:rPr>
              <a:t>o Go </a:t>
            </a:r>
            <a:r>
              <a:rPr lang="en-US" sz="1200" b="1" i="0" u="none" strike="noStrike" kern="1200" baseline="0" dirty="0">
                <a:solidFill>
                  <a:schemeClr val="tx1"/>
                </a:solidFill>
                <a:latin typeface="+mn-lt"/>
                <a:ea typeface="+mn-ea"/>
                <a:cs typeface="+mn-cs"/>
              </a:rPr>
              <a:t>deep </a:t>
            </a:r>
            <a:r>
              <a:rPr lang="en-US" sz="1200" b="0" i="0" u="none" strike="noStrike" kern="1200" baseline="0" dirty="0">
                <a:solidFill>
                  <a:schemeClr val="tx1"/>
                </a:solidFill>
                <a:latin typeface="+mn-lt"/>
                <a:ea typeface="+mn-ea"/>
                <a:cs typeface="+mn-cs"/>
              </a:rPr>
              <a:t>with questions…get to the </a:t>
            </a:r>
            <a:r>
              <a:rPr lang="en-US" sz="1200" b="1" i="0" u="none" strike="noStrike" kern="1200" baseline="0" dirty="0">
                <a:solidFill>
                  <a:schemeClr val="tx1"/>
                </a:solidFill>
                <a:latin typeface="+mn-lt"/>
                <a:ea typeface="+mn-ea"/>
                <a:cs typeface="+mn-cs"/>
              </a:rPr>
              <a:t>“Why”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“Why do you think this is happening?”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often has this happened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“Is that what the customer told you…or are you making an assumption?”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your take on this?”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is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could be possible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another way to look at this?”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If your open-ended questions are successful, you will: </a:t>
            </a:r>
          </a:p>
          <a:p>
            <a:r>
              <a:rPr lang="en-US" sz="1200" b="0" i="0" u="none" strike="noStrike" kern="1200" baseline="0" dirty="0">
                <a:solidFill>
                  <a:schemeClr val="tx1"/>
                </a:solidFill>
                <a:latin typeface="+mn-lt"/>
                <a:ea typeface="+mn-ea"/>
                <a:cs typeface="+mn-cs"/>
              </a:rPr>
              <a:t> Expand their way of thinking </a:t>
            </a:r>
          </a:p>
          <a:p>
            <a:r>
              <a:rPr lang="en-US" sz="1200" b="0" i="0" u="none" strike="noStrike" kern="1200" baseline="0" dirty="0">
                <a:solidFill>
                  <a:schemeClr val="tx1"/>
                </a:solidFill>
                <a:latin typeface="+mn-lt"/>
                <a:ea typeface="+mn-ea"/>
                <a:cs typeface="+mn-cs"/>
              </a:rPr>
              <a:t> Challenge their thought process </a:t>
            </a:r>
          </a:p>
          <a:p>
            <a:r>
              <a:rPr lang="en-US" sz="1200" b="0" i="0" u="none" strike="noStrike" kern="1200" baseline="0" dirty="0">
                <a:solidFill>
                  <a:schemeClr val="tx1"/>
                </a:solidFill>
                <a:latin typeface="+mn-lt"/>
                <a:ea typeface="+mn-ea"/>
                <a:cs typeface="+mn-cs"/>
              </a:rPr>
              <a:t> Break through their assumptions </a:t>
            </a:r>
          </a:p>
          <a:p>
            <a:r>
              <a:rPr lang="en-US" sz="1200" b="0" i="0" u="none" strike="noStrike" kern="1200" baseline="0" dirty="0">
                <a:solidFill>
                  <a:schemeClr val="tx1"/>
                </a:solidFill>
                <a:latin typeface="+mn-lt"/>
                <a:ea typeface="+mn-ea"/>
                <a:cs typeface="+mn-cs"/>
              </a:rPr>
              <a:t> Separate fact from opinion </a:t>
            </a:r>
          </a:p>
          <a:p>
            <a:r>
              <a:rPr lang="en-US" sz="1200" b="0" i="0" u="none" strike="noStrike" kern="1200" baseline="0" dirty="0">
                <a:solidFill>
                  <a:schemeClr val="tx1"/>
                </a:solidFill>
                <a:latin typeface="+mn-lt"/>
                <a:ea typeface="+mn-ea"/>
                <a:cs typeface="+mn-cs"/>
              </a:rPr>
              <a:t> Help them take off their blinders and see a new way of looking at the situation </a:t>
            </a:r>
          </a:p>
          <a:p>
            <a:r>
              <a:rPr lang="en-US" sz="1200" b="0" i="0" u="none" strike="noStrike" kern="1200" baseline="0" dirty="0">
                <a:solidFill>
                  <a:schemeClr val="tx1"/>
                </a:solidFill>
                <a:latin typeface="+mn-lt"/>
                <a:ea typeface="+mn-ea"/>
                <a:cs typeface="+mn-cs"/>
              </a:rPr>
              <a:t> Help them begin to formulate a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 Support </a:t>
            </a:r>
            <a:r>
              <a:rPr lang="en-US" sz="1200" b="0" i="0" u="none" strike="noStrike" kern="1200" baseline="0" dirty="0">
                <a:solidFill>
                  <a:schemeClr val="tx1"/>
                </a:solidFill>
                <a:latin typeface="+mn-lt"/>
                <a:ea typeface="+mn-ea"/>
                <a:cs typeface="+mn-cs"/>
              </a:rPr>
              <a:t>(NOT Solution) = </a:t>
            </a:r>
            <a:r>
              <a:rPr lang="en-US" sz="1200" b="1" i="0" u="none" strike="noStrike" kern="1200" baseline="0" dirty="0">
                <a:solidFill>
                  <a:schemeClr val="tx1"/>
                </a:solidFill>
                <a:latin typeface="+mn-lt"/>
                <a:ea typeface="+mn-ea"/>
                <a:cs typeface="+mn-cs"/>
              </a:rPr>
              <a:t>“HOW DO WE CREATE A NEW POSSIBILITY?”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At this point, the audience starts will often think, “I’ve asked a lot of questions…When do I give MY opinion…share my x years of experience…act like a boss…tell how I would solve this problem?” – Tell them SOON but not yet!! </a:t>
            </a:r>
          </a:p>
          <a:p>
            <a:r>
              <a:rPr lang="en-US" sz="1200" b="0" i="0" u="none" strike="noStrike" kern="1200" baseline="0" dirty="0">
                <a:solidFill>
                  <a:schemeClr val="tx1"/>
                </a:solidFill>
                <a:latin typeface="+mn-lt"/>
                <a:ea typeface="+mn-ea"/>
                <a:cs typeface="+mn-cs"/>
              </a:rPr>
              <a:t>o This step is called “Support” because it is </a:t>
            </a:r>
            <a:r>
              <a:rPr lang="en-US" sz="1200" b="1" i="0" u="none" strike="noStrike" kern="1200" baseline="0" dirty="0">
                <a:solidFill>
                  <a:schemeClr val="tx1"/>
                </a:solidFill>
                <a:latin typeface="+mn-lt"/>
                <a:ea typeface="+mn-ea"/>
                <a:cs typeface="+mn-cs"/>
              </a:rPr>
              <a:t>more than the Solution </a:t>
            </a:r>
            <a:r>
              <a:rPr lang="en-US" sz="1200" b="0" i="0" u="none" strike="noStrike" kern="1200" baseline="0" dirty="0">
                <a:solidFill>
                  <a:schemeClr val="tx1"/>
                </a:solidFill>
                <a:latin typeface="+mn-lt"/>
                <a:ea typeface="+mn-ea"/>
                <a:cs typeface="+mn-cs"/>
              </a:rPr>
              <a:t>– i.e., the end result of a coaching conversation isn’t always a solution…sometimes the goal is to make the </a:t>
            </a:r>
            <a:r>
              <a:rPr lang="en-US" sz="1200" b="1" i="0" u="none" strike="noStrike" kern="1200" baseline="0" dirty="0">
                <a:solidFill>
                  <a:schemeClr val="tx1"/>
                </a:solidFill>
                <a:latin typeface="+mn-lt"/>
                <a:ea typeface="+mn-ea"/>
                <a:cs typeface="+mn-cs"/>
              </a:rPr>
              <a:t>direct report “think differently”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goal of “Support” is to help them </a:t>
            </a:r>
            <a:r>
              <a:rPr lang="en-US" sz="1200" b="1" i="0" u="none" strike="noStrike" kern="1200" baseline="0" dirty="0">
                <a:solidFill>
                  <a:schemeClr val="tx1"/>
                </a:solidFill>
                <a:latin typeface="+mn-lt"/>
                <a:ea typeface="+mn-ea"/>
                <a:cs typeface="+mn-cs"/>
              </a:rPr>
              <a:t>SELF-GENERATE THEIR OWN </a:t>
            </a:r>
            <a:r>
              <a:rPr lang="en-US" sz="1200" b="0" i="0" u="none" strike="noStrike" kern="1200" baseline="0" dirty="0">
                <a:solidFill>
                  <a:schemeClr val="tx1"/>
                </a:solidFill>
                <a:latin typeface="+mn-lt"/>
                <a:ea typeface="+mn-ea"/>
                <a:cs typeface="+mn-cs"/>
              </a:rPr>
              <a:t>solutions by asking more open-ended questions: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take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need to take to move forward?”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resources do you need to make this happen?”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are you going to change your approach the next time you’re in a similar situation?”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questions will you ask next time you’re in a similar situation so you can solve the issue more quickly?”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You’ve now uncovered another gap: what they know and what they don’t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Here’s the real critical question I’m going to answer for you that managers have which is, “When do I get to share my opinion, advice, solution, or course correct? It’s not that you don’t, it’s the order in which you do so. </a:t>
            </a:r>
            <a:r>
              <a:rPr lang="en-US" sz="1200" b="0" i="0" u="none" strike="noStrike" kern="1200" baseline="0" dirty="0">
                <a:solidFill>
                  <a:schemeClr val="tx1"/>
                </a:solidFill>
                <a:latin typeface="+mn-lt"/>
                <a:ea typeface="+mn-ea"/>
                <a:cs typeface="+mn-cs"/>
              </a:rPr>
              <a:t>Only after you’ve uncovered this gap do </a:t>
            </a:r>
            <a:r>
              <a:rPr lang="en-US" sz="1200" b="1" i="0" u="none" strike="noStrike" kern="1200" baseline="0" dirty="0">
                <a:solidFill>
                  <a:schemeClr val="tx1"/>
                </a:solidFill>
                <a:latin typeface="+mn-lt"/>
                <a:ea typeface="+mn-ea"/>
                <a:cs typeface="+mn-cs"/>
              </a:rPr>
              <a:t>you now share </a:t>
            </a:r>
            <a:r>
              <a:rPr lang="en-US" sz="1200" b="0" i="0" u="none" strike="noStrike" kern="1200" baseline="0" dirty="0">
                <a:solidFill>
                  <a:schemeClr val="tx1"/>
                </a:solidFill>
                <a:latin typeface="+mn-lt"/>
                <a:ea typeface="+mn-ea"/>
                <a:cs typeface="+mn-cs"/>
              </a:rPr>
              <a:t>your own observations, experiences, advice, and solutions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Pivot Points: </a:t>
            </a:r>
            <a:r>
              <a:rPr lang="en-US" sz="1200" b="0" i="0" u="none" strike="noStrike" kern="1200" baseline="0" dirty="0">
                <a:solidFill>
                  <a:schemeClr val="tx1"/>
                </a:solidFill>
                <a:latin typeface="+mn-lt"/>
                <a:ea typeface="+mn-ea"/>
                <a:cs typeface="+mn-cs"/>
              </a:rPr>
              <a:t>You may be asked: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if I go through all these steps and the direct report really has no clue of what to do? Maybe they don’t have an answer, maybe their answer is half baked, maybe it’s the wrong answer or maybe it’s something they never did before. Sort of like when you on-board a new hire and they don’t have the knowledge or skill yet. </a:t>
            </a:r>
            <a:r>
              <a:rPr lang="en-US" sz="1200" b="1" i="1" u="none" strike="noStrike" kern="1200" baseline="0" dirty="0">
                <a:solidFill>
                  <a:schemeClr val="tx1"/>
                </a:solidFill>
                <a:latin typeface="+mn-lt"/>
                <a:ea typeface="+mn-ea"/>
                <a:cs typeface="+mn-cs"/>
              </a:rPr>
              <a:t>So do I NEVER give the answer?”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okay to share an observation or solution as long as the </a:t>
            </a:r>
            <a:r>
              <a:rPr lang="en-US" sz="1200" b="1" i="0" u="none" strike="noStrike" kern="1200" baseline="0" dirty="0">
                <a:solidFill>
                  <a:schemeClr val="tx1"/>
                </a:solidFill>
                <a:latin typeface="+mn-lt"/>
                <a:ea typeface="+mn-ea"/>
                <a:cs typeface="+mn-cs"/>
              </a:rPr>
              <a:t>TIMING is right </a:t>
            </a:r>
            <a:r>
              <a:rPr lang="en-US" sz="1200" b="0" i="0" u="none" strike="noStrike" kern="1200" baseline="0" dirty="0">
                <a:solidFill>
                  <a:schemeClr val="tx1"/>
                </a:solidFill>
                <a:latin typeface="+mn-lt"/>
                <a:ea typeface="+mn-ea"/>
                <a:cs typeface="+mn-cs"/>
              </a:rPr>
              <a:t>(see the Pivot Points in the Support step). Not too early, like in the Assess step when you don’t yet have all the facts or understand their point of view. Instead, you can share ONLY during the Support step, </a:t>
            </a:r>
            <a:r>
              <a:rPr lang="en-US" sz="1200" b="1" i="0" u="none" strike="noStrike" kern="1200" baseline="0" dirty="0">
                <a:solidFill>
                  <a:schemeClr val="tx1"/>
                </a:solidFill>
                <a:latin typeface="+mn-lt"/>
                <a:ea typeface="+mn-ea"/>
                <a:cs typeface="+mn-cs"/>
              </a:rPr>
              <a:t>after you know what they know and know what they don’t. If you share your observations too early, you run the risk of telling them what they already know and sounding redundant.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“Can we shorten this five-step process in any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Yes, use a four-step “LADS” instead of “LEADS.” Once trust is established through prior successful coaching you can skip Enrollment. If at any time in the future you sense any resistance, re-enroll to build trust again. Without trust and misunderstanding, a direct report will default to fear.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happens if a direct report brings a challenge but isn’t enrolled?”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They probably aren’t looking for you to help them self-discover and they just want a fast answer.</a:t>
            </a:r>
          </a:p>
          <a:p>
            <a:r>
              <a:rPr lang="en-US" sz="1200" b="0" i="0" u="none" strike="noStrike" kern="1200" baseline="0" dirty="0">
                <a:solidFill>
                  <a:schemeClr val="tx1"/>
                </a:solidFill>
                <a:latin typeface="+mn-lt"/>
                <a:ea typeface="+mn-ea"/>
                <a:cs typeface="+mn-cs"/>
              </a:rPr>
              <a:t>There’s a trust issue.</a:t>
            </a:r>
          </a:p>
          <a:p>
            <a:r>
              <a:rPr lang="en-US" sz="1200" b="0" i="0" u="none" strike="noStrike" kern="1200" baseline="0" dirty="0">
                <a:solidFill>
                  <a:schemeClr val="tx1"/>
                </a:solidFill>
                <a:latin typeface="+mn-lt"/>
                <a:ea typeface="+mn-ea"/>
                <a:cs typeface="+mn-cs"/>
              </a:rPr>
              <a:t>Or they don’t see the value of coaching or had a prior bad experience or have a misconception of what coaching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“I have direct reports who are open to coaching but not observation. What do I 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Once they experience the value of your coaching they will WANT you to observe because they will appreciate the benefits. You can also turn them around by role playing a fictitious customer meeting so they will see the value of your coaching, and then they will be more open to real-deal observations. We will be doing a deeper dive in observation and delivering feedback tomorrow.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my direct report says in passing, “I just wanted to give you a heads-up that my deal might not close next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ABC…Always Be Coaching…pick up on this as a clue, ask open-ended questions to uncover the gaps, and coach the situation. If timing is of the essence, you may have missed the real coaching moment earlier on in this situation. So, here, you may have to jump in and be more pro active and involved. Then once the situation is handled conduct a post mortem coaching conversation with that person to review the scenario and discuss what can be done to avoid it in the future. Remember, if you’re hearing problems at the end of the sales cycle, you missed something up front in the beginning which would be resolved with more frequent and better coaching and the quality of your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someone has fake buy-in (they are just telling you what you want to hear), or you feel like they’re holding back (i.e., a trust issue)?”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coaching unfortunately won’t work…it’s an Enrollment and a trust issue. We will be discussing how to overcome this shortly.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are your thoughts on this framework? </a:t>
            </a:r>
          </a:p>
          <a:p>
            <a:r>
              <a:rPr lang="en-US" sz="1200" b="0" i="0" u="none" strike="noStrike" kern="1200" baseline="0" dirty="0">
                <a:solidFill>
                  <a:schemeClr val="tx1"/>
                </a:solidFill>
                <a:latin typeface="+mn-lt"/>
                <a:ea typeface="+mn-ea"/>
                <a:cs typeface="+mn-cs"/>
              </a:rPr>
              <a:t> How will it help you to coach more effectively? </a:t>
            </a:r>
          </a:p>
          <a:p>
            <a:r>
              <a:rPr lang="en-US" sz="1200" b="0" i="0" u="none" strike="noStrike" kern="1200" baseline="0" dirty="0">
                <a:solidFill>
                  <a:schemeClr val="tx1"/>
                </a:solidFill>
                <a:latin typeface="+mn-lt"/>
                <a:ea typeface="+mn-ea"/>
                <a:cs typeface="+mn-cs"/>
              </a:rPr>
              <a:t> Keep in mind, we will be reinforcing and practicing this framework over the next two days so that by tomorrow, you are going to be very comfortable with it and see how valuable it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look at more questioning examples to support the Framework…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889F2-7A46-4A3C-901B-FF9E1B1D6630}" type="slidenum">
              <a:rPr lang="en-US">
                <a:solidFill>
                  <a:prstClr val="black"/>
                </a:solidFill>
                <a:latin typeface="Arial" pitchFamily="34" charset="0"/>
              </a:rPr>
              <a:pPr>
                <a:defRPr/>
              </a:pPr>
              <a:t>52</a:t>
            </a:fld>
            <a:endParaRPr lang="en-US" dirty="0">
              <a:solidFill>
                <a:prstClr val="black"/>
              </a:solidFill>
              <a:latin typeface="Arial" pitchFamily="34" charset="0"/>
            </a:endParaRPr>
          </a:p>
        </p:txBody>
      </p:sp>
    </p:spTree>
    <p:extLst>
      <p:ext uri="{BB962C8B-B14F-4D97-AF65-F5344CB8AC3E}">
        <p14:creationId xmlns:p14="http://schemas.microsoft.com/office/powerpoint/2010/main" val="34010701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6-8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the LEADS Framework…confirm understanding and buy-in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going to build-out the </a:t>
            </a:r>
            <a:r>
              <a:rPr lang="en-US" sz="1200" b="1" i="0" u="none" strike="noStrike" kern="1200" baseline="0" dirty="0">
                <a:solidFill>
                  <a:schemeClr val="tx1"/>
                </a:solidFill>
                <a:latin typeface="+mn-lt"/>
                <a:ea typeface="+mn-ea"/>
                <a:cs typeface="+mn-cs"/>
              </a:rPr>
              <a:t>What / Why / How </a:t>
            </a:r>
            <a:r>
              <a:rPr lang="en-US" sz="1200" b="0" i="0" u="none" strike="noStrike" kern="1200" baseline="0" dirty="0">
                <a:solidFill>
                  <a:schemeClr val="tx1"/>
                </a:solidFill>
                <a:latin typeface="+mn-lt"/>
                <a:ea typeface="+mn-ea"/>
                <a:cs typeface="+mn-cs"/>
              </a:rPr>
              <a:t>so it’s more specific and practical </a:t>
            </a:r>
          </a:p>
          <a:p>
            <a:r>
              <a:rPr lang="en-US" sz="1200" b="0" i="0" u="none" strike="noStrike" kern="1200" baseline="0" dirty="0">
                <a:solidFill>
                  <a:schemeClr val="tx1"/>
                </a:solidFill>
                <a:latin typeface="+mn-lt"/>
                <a:ea typeface="+mn-ea"/>
                <a:cs typeface="+mn-cs"/>
              </a:rPr>
              <a:t> You’ll learn a </a:t>
            </a:r>
            <a:r>
              <a:rPr lang="en-US" sz="1200" b="1" i="0" u="none" strike="noStrike" kern="1200" baseline="0" dirty="0">
                <a:solidFill>
                  <a:schemeClr val="tx1"/>
                </a:solidFill>
                <a:latin typeface="+mn-lt"/>
                <a:ea typeface="+mn-ea"/>
                <a:cs typeface="+mn-cs"/>
              </a:rPr>
              <a:t>simple, five-step LEADS Coaching Framework </a:t>
            </a:r>
            <a:r>
              <a:rPr lang="en-US" sz="1200" b="0" i="0" u="none" strike="noStrike" kern="1200" baseline="0" dirty="0">
                <a:solidFill>
                  <a:schemeClr val="tx1"/>
                </a:solidFill>
                <a:latin typeface="+mn-lt"/>
                <a:ea typeface="+mn-ea"/>
                <a:cs typeface="+mn-cs"/>
              </a:rPr>
              <a:t>to easily apply in any conversation </a:t>
            </a:r>
          </a:p>
          <a:p>
            <a:r>
              <a:rPr lang="en-US" sz="1200" b="0" i="0" u="none" strike="noStrike" kern="1200" baseline="0" dirty="0">
                <a:solidFill>
                  <a:schemeClr val="tx1"/>
                </a:solidFill>
                <a:latin typeface="+mn-lt"/>
                <a:ea typeface="+mn-ea"/>
                <a:cs typeface="+mn-cs"/>
              </a:rPr>
              <a:t> We’ll lay the </a:t>
            </a:r>
            <a:r>
              <a:rPr lang="en-US" sz="1200" b="1" i="0" u="none" strike="noStrike" kern="1200" baseline="0" dirty="0">
                <a:solidFill>
                  <a:schemeClr val="tx1"/>
                </a:solidFill>
                <a:latin typeface="+mn-lt"/>
                <a:ea typeface="+mn-ea"/>
                <a:cs typeface="+mn-cs"/>
              </a:rPr>
              <a:t>foundation today and start using this in all the following coaching skill builder simulations today and tomorrow.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Tomorrow we’ll do a </a:t>
            </a:r>
            <a:r>
              <a:rPr lang="en-US" sz="1200" b="1" i="0" u="none" strike="noStrike" kern="1200" baseline="0" dirty="0">
                <a:solidFill>
                  <a:schemeClr val="tx1"/>
                </a:solidFill>
                <a:latin typeface="+mn-lt"/>
                <a:ea typeface="+mn-ea"/>
                <a:cs typeface="+mn-cs"/>
              </a:rPr>
              <a:t>deeper dive </a:t>
            </a:r>
            <a:r>
              <a:rPr lang="en-US" sz="1200" b="0" i="0" u="none" strike="noStrike" kern="1200" baseline="0" dirty="0">
                <a:solidFill>
                  <a:schemeClr val="tx1"/>
                </a:solidFill>
                <a:latin typeface="+mn-lt"/>
                <a:ea typeface="+mn-ea"/>
                <a:cs typeface="+mn-cs"/>
              </a:rPr>
              <a:t>into topics like Opening/Ending a Coaching Conversation, Building Momentum and Accountability,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the bubbles. Have them follow along in the handbook.)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 = Learn: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Get clarity on the </a:t>
            </a:r>
            <a:r>
              <a:rPr lang="en-US" sz="1200" b="1" i="0" u="none" strike="noStrike" kern="1200" baseline="0" dirty="0">
                <a:solidFill>
                  <a:schemeClr val="tx1"/>
                </a:solidFill>
                <a:latin typeface="+mn-lt"/>
                <a:ea typeface="+mn-ea"/>
                <a:cs typeface="+mn-cs"/>
              </a:rPr>
              <a:t>topic </a:t>
            </a:r>
            <a:r>
              <a:rPr lang="en-US" sz="1200" b="0" i="0" u="none" strike="noStrike" kern="1200" baseline="0" dirty="0">
                <a:solidFill>
                  <a:schemeClr val="tx1"/>
                </a:solidFill>
                <a:latin typeface="+mn-lt"/>
                <a:ea typeface="+mn-ea"/>
                <a:cs typeface="+mn-cs"/>
              </a:rPr>
              <a:t>of conversation. Uncover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they want to talk about at a high level, such as their question / problem / challenge – as well as the </a:t>
            </a:r>
            <a:r>
              <a:rPr lang="en-US" sz="1200" b="1" i="0" u="none" strike="noStrike" kern="1200" baseline="0" dirty="0">
                <a:solidFill>
                  <a:schemeClr val="tx1"/>
                </a:solidFill>
                <a:latin typeface="+mn-lt"/>
                <a:ea typeface="+mn-ea"/>
                <a:cs typeface="+mn-cs"/>
              </a:rPr>
              <a:t>facts related to the topic </a:t>
            </a:r>
            <a:r>
              <a:rPr lang="en-US" sz="1200" b="0" i="0" u="none" strike="noStrike" kern="1200" baseline="0" dirty="0">
                <a:solidFill>
                  <a:schemeClr val="tx1"/>
                </a:solidFill>
                <a:latin typeface="+mn-lt"/>
                <a:ea typeface="+mn-ea"/>
                <a:cs typeface="+mn-cs"/>
              </a:rPr>
              <a:t>(not specific details yet) </a:t>
            </a:r>
          </a:p>
          <a:p>
            <a:r>
              <a:rPr lang="en-US" sz="1200" b="0" i="0" u="none" strike="noStrike" kern="1200" baseline="0" dirty="0">
                <a:solidFill>
                  <a:schemeClr val="tx1"/>
                </a:solidFill>
                <a:latin typeface="+mn-lt"/>
                <a:ea typeface="+mn-ea"/>
                <a:cs typeface="+mn-cs"/>
              </a:rPr>
              <a:t>o Typically, this step is done for you because your direct report will tell you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Direct report says, </a:t>
            </a:r>
            <a:r>
              <a:rPr lang="en-US" sz="1200" b="0" i="1" u="none" strike="noStrike" kern="1200" baseline="0" dirty="0">
                <a:solidFill>
                  <a:schemeClr val="tx1"/>
                </a:solidFill>
                <a:latin typeface="+mn-lt"/>
                <a:ea typeface="+mn-ea"/>
                <a:cs typeface="+mn-cs"/>
              </a:rPr>
              <a:t>“The customer is pushing back. They said there’s an issue with procurement…seems there’s an IP issue and Legal is holding up the project.”  also, they want 2 more discount points or they’re not going to buy from us.”</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JOKE</a:t>
            </a:r>
            <a:r>
              <a:rPr lang="en-US" sz="1200" b="0" i="1" u="none" strike="noStrike" kern="1200" baseline="0" dirty="0">
                <a:solidFill>
                  <a:schemeClr val="tx1"/>
                </a:solidFill>
                <a:latin typeface="+mn-lt"/>
                <a:ea typeface="+mn-ea"/>
                <a:cs typeface="+mn-cs"/>
              </a:rPr>
              <a:t>: I don’t suppose any of you here have ever been in a situation like this before. Is my sarcasm translating/?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 = Enroll: </a:t>
            </a:r>
            <a:r>
              <a:rPr lang="en-US" sz="1200" b="0" i="0" u="none" strike="noStrike" kern="1200" baseline="0" dirty="0">
                <a:solidFill>
                  <a:schemeClr val="tx1"/>
                </a:solidFill>
                <a:latin typeface="+mn-lt"/>
                <a:ea typeface="+mn-ea"/>
                <a:cs typeface="+mn-cs"/>
              </a:rPr>
              <a:t>(will talk first about “little e,” and later about “Big E”) </a:t>
            </a:r>
          </a:p>
          <a:p>
            <a:r>
              <a:rPr lang="en-US" sz="1200" b="0" i="0" u="none" strike="noStrike" kern="1200" baseline="0" dirty="0">
                <a:solidFill>
                  <a:schemeClr val="tx1"/>
                </a:solidFill>
                <a:latin typeface="+mn-lt"/>
                <a:ea typeface="+mn-ea"/>
                <a:cs typeface="+mn-cs"/>
              </a:rPr>
              <a:t>o Like previous step, this is relatively simple – you are setting-up the conversation for example: “How do you feel about exploring this further so you can generate the results you want?”:</a:t>
            </a:r>
          </a:p>
          <a:p>
            <a:r>
              <a:rPr lang="en-US" sz="1200" b="0" i="0" u="none" strike="noStrike" kern="1200" baseline="0" dirty="0">
                <a:solidFill>
                  <a:schemeClr val="tx1"/>
                </a:solidFill>
                <a:latin typeface="+mn-lt"/>
                <a:ea typeface="+mn-ea"/>
                <a:cs typeface="+mn-cs"/>
              </a:rPr>
              <a:t>o objective of the E step: Make sure the direct report is ready and open to coaching </a:t>
            </a:r>
          </a:p>
          <a:p>
            <a:r>
              <a:rPr lang="en-US" sz="1200" b="0" i="0" u="none" strike="noStrike" kern="1200" baseline="0" dirty="0">
                <a:solidFill>
                  <a:schemeClr val="tx1"/>
                </a:solidFill>
                <a:latin typeface="+mn-lt"/>
                <a:ea typeface="+mn-ea"/>
                <a:cs typeface="+mn-cs"/>
              </a:rPr>
              <a:t>o Set expectations </a:t>
            </a:r>
          </a:p>
          <a:p>
            <a:r>
              <a:rPr lang="en-US" sz="1200" b="0" i="0" u="none" strike="noStrike" kern="1200" baseline="0" dirty="0">
                <a:solidFill>
                  <a:schemeClr val="tx1"/>
                </a:solidFill>
                <a:latin typeface="+mn-lt"/>
                <a:ea typeface="+mn-ea"/>
                <a:cs typeface="+mn-cs"/>
              </a:rPr>
              <a:t>o Check timing </a:t>
            </a:r>
          </a:p>
          <a:p>
            <a:r>
              <a:rPr lang="en-US" sz="1200" b="0" i="0" u="none" strike="noStrike" kern="1200" baseline="0" dirty="0">
                <a:solidFill>
                  <a:schemeClr val="tx1"/>
                </a:solidFill>
                <a:latin typeface="+mn-lt"/>
                <a:ea typeface="+mn-ea"/>
                <a:cs typeface="+mn-cs"/>
              </a:rPr>
              <a:t>o Eliminate resistance </a:t>
            </a:r>
          </a:p>
          <a:p>
            <a:r>
              <a:rPr lang="en-US" sz="1200" b="0" i="0" u="none" strike="noStrike" kern="1200" baseline="0" dirty="0">
                <a:solidFill>
                  <a:schemeClr val="tx1"/>
                </a:solidFill>
                <a:latin typeface="+mn-lt"/>
                <a:ea typeface="+mn-ea"/>
                <a:cs typeface="+mn-cs"/>
              </a:rPr>
              <a:t>o Establish a safe and trusting environment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 Assess = “WHAT”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Uncover the gap </a:t>
            </a:r>
            <a:r>
              <a:rPr lang="en-US" sz="1200" b="0" i="0" u="none" strike="noStrike" kern="1200" baseline="0" dirty="0">
                <a:solidFill>
                  <a:schemeClr val="tx1"/>
                </a:solidFill>
                <a:latin typeface="+mn-lt"/>
                <a:ea typeface="+mn-ea"/>
                <a:cs typeface="+mn-cs"/>
              </a:rPr>
              <a:t>– Where are they now, where do they need or want to be? Are they stuck on thinking, assumption, process, strategy, skill, etc.? </a:t>
            </a:r>
          </a:p>
          <a:p>
            <a:r>
              <a:rPr lang="en-US" sz="1200" b="0" i="0" u="none" strike="noStrike" kern="1200" baseline="0" dirty="0">
                <a:solidFill>
                  <a:schemeClr val="tx1"/>
                </a:solidFill>
                <a:latin typeface="+mn-lt"/>
                <a:ea typeface="+mn-ea"/>
                <a:cs typeface="+mn-cs"/>
              </a:rPr>
              <a:t>o Get to the </a:t>
            </a:r>
            <a:r>
              <a:rPr lang="en-US" sz="1200" b="1" i="0" u="none" strike="noStrike" kern="1200" baseline="0" dirty="0">
                <a:solidFill>
                  <a:schemeClr val="tx1"/>
                </a:solidFill>
                <a:latin typeface="+mn-lt"/>
                <a:ea typeface="+mn-ea"/>
                <a:cs typeface="+mn-cs"/>
              </a:rPr>
              <a:t>root cause </a:t>
            </a:r>
            <a:r>
              <a:rPr lang="en-US" sz="1200" b="0" i="0" u="none" strike="noStrike" kern="1200" baseline="0" dirty="0">
                <a:solidFill>
                  <a:schemeClr val="tx1"/>
                </a:solidFill>
                <a:latin typeface="+mn-lt"/>
                <a:ea typeface="+mn-ea"/>
                <a:cs typeface="+mn-cs"/>
              </a:rPr>
              <a:t>of their challenge </a:t>
            </a:r>
          </a:p>
          <a:p>
            <a:r>
              <a:rPr lang="en-US" sz="1200" b="0" i="0" u="none" strike="noStrike" kern="1200" baseline="0" dirty="0">
                <a:solidFill>
                  <a:schemeClr val="tx1"/>
                </a:solidFill>
                <a:latin typeface="+mn-lt"/>
                <a:ea typeface="+mn-ea"/>
                <a:cs typeface="+mn-cs"/>
              </a:rPr>
              <a:t>o Gather more </a:t>
            </a:r>
            <a:r>
              <a:rPr lang="en-US" sz="1200" b="1" i="0" u="none" strike="noStrike" kern="1200" baseline="0" dirty="0">
                <a:solidFill>
                  <a:schemeClr val="tx1"/>
                </a:solidFill>
                <a:latin typeface="+mn-lt"/>
                <a:ea typeface="+mn-ea"/>
                <a:cs typeface="+mn-cs"/>
              </a:rPr>
              <a:t>detailed facts. This is different </a:t>
            </a:r>
            <a:r>
              <a:rPr lang="en-US" sz="1200" b="0" i="0" u="none" strike="noStrike" kern="1200" baseline="0" dirty="0">
                <a:solidFill>
                  <a:schemeClr val="tx1"/>
                </a:solidFill>
                <a:latin typeface="+mn-lt"/>
                <a:ea typeface="+mn-ea"/>
                <a:cs typeface="+mn-cs"/>
              </a:rPr>
              <a:t>than in “Learn.” Learn is just “What are we talking about in this conversation? What’s the topic?” </a:t>
            </a:r>
          </a:p>
          <a:p>
            <a:r>
              <a:rPr lang="en-US" sz="1200" b="0" i="0" u="none" strike="noStrike" kern="1200" baseline="0" dirty="0">
                <a:solidFill>
                  <a:schemeClr val="tx1"/>
                </a:solidFill>
                <a:latin typeface="+mn-lt"/>
                <a:ea typeface="+mn-ea"/>
                <a:cs typeface="+mn-cs"/>
              </a:rPr>
              <a:t>o Assess through conversation or observation </a:t>
            </a:r>
          </a:p>
          <a:p>
            <a:r>
              <a:rPr lang="en-US" sz="1200" b="0" i="0" u="none" strike="noStrike" kern="1200" baseline="0" dirty="0">
                <a:solidFill>
                  <a:schemeClr val="tx1"/>
                </a:solidFill>
                <a:latin typeface="+mn-lt"/>
                <a:ea typeface="+mn-ea"/>
                <a:cs typeface="+mn-cs"/>
              </a:rPr>
              <a:t>o Listen for assumptions and symptoms of the issue – or identify a best practice (i.e., if celebrating a win)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 tell me what happened?”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“Who have you spoken to so far?”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did they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have you handled something like this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have you tried so far?”</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 Discuss = “WHY”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Confirm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clarify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restate </a:t>
            </a:r>
            <a:r>
              <a:rPr lang="en-US" sz="1200" b="0" i="0" u="none" strike="noStrike" kern="1200" baseline="0" dirty="0">
                <a:solidFill>
                  <a:schemeClr val="tx1"/>
                </a:solidFill>
                <a:latin typeface="+mn-lt"/>
                <a:ea typeface="+mn-ea"/>
                <a:cs typeface="+mn-cs"/>
              </a:rPr>
              <a:t>what you’ve heard about the gap: </a:t>
            </a:r>
          </a:p>
          <a:p>
            <a:r>
              <a:rPr lang="en-US" sz="1200" b="0" i="0" u="none" strike="noStrike" kern="1200" baseline="0" dirty="0">
                <a:solidFill>
                  <a:schemeClr val="tx1"/>
                </a:solidFill>
                <a:latin typeface="+mn-lt"/>
                <a:ea typeface="+mn-ea"/>
                <a:cs typeface="+mn-cs"/>
              </a:rPr>
              <a:t> Example: </a:t>
            </a:r>
            <a:r>
              <a:rPr lang="en-US" sz="1200" b="0" i="1" u="none" strike="noStrike" kern="1200" baseline="0" dirty="0">
                <a:solidFill>
                  <a:schemeClr val="tx1"/>
                </a:solidFill>
                <a:latin typeface="+mn-lt"/>
                <a:ea typeface="+mn-ea"/>
                <a:cs typeface="+mn-cs"/>
              </a:rPr>
              <a:t>“So here’s your situation…here’s who you talked to…here’s what you’ve done to-date. How well have I captured that?”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Understand point of view / solutions </a:t>
            </a:r>
            <a:r>
              <a:rPr lang="en-US" sz="1200" b="0" i="0" u="none" strike="noStrike" kern="1200" baseline="0" dirty="0">
                <a:solidFill>
                  <a:schemeClr val="tx1"/>
                </a:solidFill>
                <a:latin typeface="+mn-lt"/>
                <a:ea typeface="+mn-ea"/>
                <a:cs typeface="+mn-cs"/>
              </a:rPr>
              <a:t>through deeper questioning to get past symptoms to root cause, regardless if they’re right or wrong </a:t>
            </a:r>
          </a:p>
          <a:p>
            <a:r>
              <a:rPr lang="en-US" sz="1200" b="0" i="0" u="none" strike="noStrike" kern="1200" baseline="0" dirty="0">
                <a:solidFill>
                  <a:schemeClr val="tx1"/>
                </a:solidFill>
                <a:latin typeface="+mn-lt"/>
                <a:ea typeface="+mn-ea"/>
                <a:cs typeface="+mn-cs"/>
              </a:rPr>
              <a:t>o Go </a:t>
            </a:r>
            <a:r>
              <a:rPr lang="en-US" sz="1200" b="1" i="0" u="none" strike="noStrike" kern="1200" baseline="0" dirty="0">
                <a:solidFill>
                  <a:schemeClr val="tx1"/>
                </a:solidFill>
                <a:latin typeface="+mn-lt"/>
                <a:ea typeface="+mn-ea"/>
                <a:cs typeface="+mn-cs"/>
              </a:rPr>
              <a:t>deep </a:t>
            </a:r>
            <a:r>
              <a:rPr lang="en-US" sz="1200" b="0" i="0" u="none" strike="noStrike" kern="1200" baseline="0" dirty="0">
                <a:solidFill>
                  <a:schemeClr val="tx1"/>
                </a:solidFill>
                <a:latin typeface="+mn-lt"/>
                <a:ea typeface="+mn-ea"/>
                <a:cs typeface="+mn-cs"/>
              </a:rPr>
              <a:t>with questions…get to the </a:t>
            </a:r>
            <a:r>
              <a:rPr lang="en-US" sz="1200" b="1" i="0" u="none" strike="noStrike" kern="1200" baseline="0" dirty="0">
                <a:solidFill>
                  <a:schemeClr val="tx1"/>
                </a:solidFill>
                <a:latin typeface="+mn-lt"/>
                <a:ea typeface="+mn-ea"/>
                <a:cs typeface="+mn-cs"/>
              </a:rPr>
              <a:t>“Why”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“Why do you think this is happening?”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often has this happened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“Is that what the customer told you…or are you making an assumption?”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your take on this?”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is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could be possible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another way to look at this?”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If your open-ended questions are successful, you will: </a:t>
            </a:r>
          </a:p>
          <a:p>
            <a:r>
              <a:rPr lang="en-US" sz="1200" b="0" i="0" u="none" strike="noStrike" kern="1200" baseline="0" dirty="0">
                <a:solidFill>
                  <a:schemeClr val="tx1"/>
                </a:solidFill>
                <a:latin typeface="+mn-lt"/>
                <a:ea typeface="+mn-ea"/>
                <a:cs typeface="+mn-cs"/>
              </a:rPr>
              <a:t> Expand their way of thinking </a:t>
            </a:r>
          </a:p>
          <a:p>
            <a:r>
              <a:rPr lang="en-US" sz="1200" b="0" i="0" u="none" strike="noStrike" kern="1200" baseline="0" dirty="0">
                <a:solidFill>
                  <a:schemeClr val="tx1"/>
                </a:solidFill>
                <a:latin typeface="+mn-lt"/>
                <a:ea typeface="+mn-ea"/>
                <a:cs typeface="+mn-cs"/>
              </a:rPr>
              <a:t> Challenge their thought process </a:t>
            </a:r>
          </a:p>
          <a:p>
            <a:r>
              <a:rPr lang="en-US" sz="1200" b="0" i="0" u="none" strike="noStrike" kern="1200" baseline="0" dirty="0">
                <a:solidFill>
                  <a:schemeClr val="tx1"/>
                </a:solidFill>
                <a:latin typeface="+mn-lt"/>
                <a:ea typeface="+mn-ea"/>
                <a:cs typeface="+mn-cs"/>
              </a:rPr>
              <a:t> Break through their assumptions </a:t>
            </a:r>
          </a:p>
          <a:p>
            <a:r>
              <a:rPr lang="en-US" sz="1200" b="0" i="0" u="none" strike="noStrike" kern="1200" baseline="0" dirty="0">
                <a:solidFill>
                  <a:schemeClr val="tx1"/>
                </a:solidFill>
                <a:latin typeface="+mn-lt"/>
                <a:ea typeface="+mn-ea"/>
                <a:cs typeface="+mn-cs"/>
              </a:rPr>
              <a:t> Separate fact from opinion </a:t>
            </a:r>
          </a:p>
          <a:p>
            <a:r>
              <a:rPr lang="en-US" sz="1200" b="0" i="0" u="none" strike="noStrike" kern="1200" baseline="0" dirty="0">
                <a:solidFill>
                  <a:schemeClr val="tx1"/>
                </a:solidFill>
                <a:latin typeface="+mn-lt"/>
                <a:ea typeface="+mn-ea"/>
                <a:cs typeface="+mn-cs"/>
              </a:rPr>
              <a:t> Help them take off their blinders and see a new way of looking at the situation </a:t>
            </a:r>
          </a:p>
          <a:p>
            <a:r>
              <a:rPr lang="en-US" sz="1200" b="0" i="0" u="none" strike="noStrike" kern="1200" baseline="0" dirty="0">
                <a:solidFill>
                  <a:schemeClr val="tx1"/>
                </a:solidFill>
                <a:latin typeface="+mn-lt"/>
                <a:ea typeface="+mn-ea"/>
                <a:cs typeface="+mn-cs"/>
              </a:rPr>
              <a:t> Help them begin to formulate a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 Support </a:t>
            </a:r>
            <a:r>
              <a:rPr lang="en-US" sz="1200" b="0" i="0" u="none" strike="noStrike" kern="1200" baseline="0" dirty="0">
                <a:solidFill>
                  <a:schemeClr val="tx1"/>
                </a:solidFill>
                <a:latin typeface="+mn-lt"/>
                <a:ea typeface="+mn-ea"/>
                <a:cs typeface="+mn-cs"/>
              </a:rPr>
              <a:t>(NOT Solution) = </a:t>
            </a:r>
            <a:r>
              <a:rPr lang="en-US" sz="1200" b="1" i="0" u="none" strike="noStrike" kern="1200" baseline="0" dirty="0">
                <a:solidFill>
                  <a:schemeClr val="tx1"/>
                </a:solidFill>
                <a:latin typeface="+mn-lt"/>
                <a:ea typeface="+mn-ea"/>
                <a:cs typeface="+mn-cs"/>
              </a:rPr>
              <a:t>“HOW DO WE CREATE A NEW POSSIBILITY?”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At this point, the audience starts will often think, “I’ve asked a lot of questions…When do I give MY opinion…share my x years of experience…act like a boss…tell how I would solve this problem?” – Tell them SOON but not yet!! </a:t>
            </a:r>
          </a:p>
          <a:p>
            <a:r>
              <a:rPr lang="en-US" sz="1200" b="0" i="0" u="none" strike="noStrike" kern="1200" baseline="0" dirty="0">
                <a:solidFill>
                  <a:schemeClr val="tx1"/>
                </a:solidFill>
                <a:latin typeface="+mn-lt"/>
                <a:ea typeface="+mn-ea"/>
                <a:cs typeface="+mn-cs"/>
              </a:rPr>
              <a:t>o This step is called “Support” because it is </a:t>
            </a:r>
            <a:r>
              <a:rPr lang="en-US" sz="1200" b="1" i="0" u="none" strike="noStrike" kern="1200" baseline="0" dirty="0">
                <a:solidFill>
                  <a:schemeClr val="tx1"/>
                </a:solidFill>
                <a:latin typeface="+mn-lt"/>
                <a:ea typeface="+mn-ea"/>
                <a:cs typeface="+mn-cs"/>
              </a:rPr>
              <a:t>more than the Solution </a:t>
            </a:r>
            <a:r>
              <a:rPr lang="en-US" sz="1200" b="0" i="0" u="none" strike="noStrike" kern="1200" baseline="0" dirty="0">
                <a:solidFill>
                  <a:schemeClr val="tx1"/>
                </a:solidFill>
                <a:latin typeface="+mn-lt"/>
                <a:ea typeface="+mn-ea"/>
                <a:cs typeface="+mn-cs"/>
              </a:rPr>
              <a:t>– i.e., the end result of a coaching conversation isn’t always a solution…sometimes the goal is to make the </a:t>
            </a:r>
            <a:r>
              <a:rPr lang="en-US" sz="1200" b="1" i="0" u="none" strike="noStrike" kern="1200" baseline="0" dirty="0">
                <a:solidFill>
                  <a:schemeClr val="tx1"/>
                </a:solidFill>
                <a:latin typeface="+mn-lt"/>
                <a:ea typeface="+mn-ea"/>
                <a:cs typeface="+mn-cs"/>
              </a:rPr>
              <a:t>direct report “think differently”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goal of “Support” is to help them </a:t>
            </a:r>
            <a:r>
              <a:rPr lang="en-US" sz="1200" b="1" i="0" u="none" strike="noStrike" kern="1200" baseline="0" dirty="0">
                <a:solidFill>
                  <a:schemeClr val="tx1"/>
                </a:solidFill>
                <a:latin typeface="+mn-lt"/>
                <a:ea typeface="+mn-ea"/>
                <a:cs typeface="+mn-cs"/>
              </a:rPr>
              <a:t>SELF-GENERATE THEIR OWN </a:t>
            </a:r>
            <a:r>
              <a:rPr lang="en-US" sz="1200" b="0" i="0" u="none" strike="noStrike" kern="1200" baseline="0" dirty="0">
                <a:solidFill>
                  <a:schemeClr val="tx1"/>
                </a:solidFill>
                <a:latin typeface="+mn-lt"/>
                <a:ea typeface="+mn-ea"/>
                <a:cs typeface="+mn-cs"/>
              </a:rPr>
              <a:t>solutions by asking more open-ended questions: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take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need to take to move forward?”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resources do you need to make this happen?”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are you going to change your approach the next time you’re in a similar situation?”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questions will you ask next time you’re in a similar situation so you can solve the issue more quickly?”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You’ve now uncovered another gap: what they know and what they don’t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Here’s the real critical question I’m going to answer for you that managers have which is, “When do I get to share my opinion, advice, solution, or course correct? It’s not that you don’t, it’s the order in which you do so. </a:t>
            </a:r>
            <a:r>
              <a:rPr lang="en-US" sz="1200" b="0" i="0" u="none" strike="noStrike" kern="1200" baseline="0" dirty="0">
                <a:solidFill>
                  <a:schemeClr val="tx1"/>
                </a:solidFill>
                <a:latin typeface="+mn-lt"/>
                <a:ea typeface="+mn-ea"/>
                <a:cs typeface="+mn-cs"/>
              </a:rPr>
              <a:t>Only after you’ve uncovered this gap do </a:t>
            </a:r>
            <a:r>
              <a:rPr lang="en-US" sz="1200" b="1" i="0" u="none" strike="noStrike" kern="1200" baseline="0" dirty="0">
                <a:solidFill>
                  <a:schemeClr val="tx1"/>
                </a:solidFill>
                <a:latin typeface="+mn-lt"/>
                <a:ea typeface="+mn-ea"/>
                <a:cs typeface="+mn-cs"/>
              </a:rPr>
              <a:t>you now share </a:t>
            </a:r>
            <a:r>
              <a:rPr lang="en-US" sz="1200" b="0" i="0" u="none" strike="noStrike" kern="1200" baseline="0" dirty="0">
                <a:solidFill>
                  <a:schemeClr val="tx1"/>
                </a:solidFill>
                <a:latin typeface="+mn-lt"/>
                <a:ea typeface="+mn-ea"/>
                <a:cs typeface="+mn-cs"/>
              </a:rPr>
              <a:t>your own observations, experiences, advice, and solutions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Pivot Points: </a:t>
            </a:r>
            <a:r>
              <a:rPr lang="en-US" sz="1200" b="0" i="0" u="none" strike="noStrike" kern="1200" baseline="0" dirty="0">
                <a:solidFill>
                  <a:schemeClr val="tx1"/>
                </a:solidFill>
                <a:latin typeface="+mn-lt"/>
                <a:ea typeface="+mn-ea"/>
                <a:cs typeface="+mn-cs"/>
              </a:rPr>
              <a:t>You may be asked: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if I go through all these steps and the direct report really has no clue of what to do? Maybe they don’t have an answer, maybe their answer is half baked, maybe it’s the wrong answer or maybe it’s something they never did before. Sort of like when you on-board a new hire and they don’t have the knowledge or skill yet. </a:t>
            </a:r>
            <a:r>
              <a:rPr lang="en-US" sz="1200" b="1" i="1" u="none" strike="noStrike" kern="1200" baseline="0" dirty="0">
                <a:solidFill>
                  <a:schemeClr val="tx1"/>
                </a:solidFill>
                <a:latin typeface="+mn-lt"/>
                <a:ea typeface="+mn-ea"/>
                <a:cs typeface="+mn-cs"/>
              </a:rPr>
              <a:t>So do I NEVER give the answer?”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okay to share an observation or solution as long as the </a:t>
            </a:r>
            <a:r>
              <a:rPr lang="en-US" sz="1200" b="1" i="0" u="none" strike="noStrike" kern="1200" baseline="0" dirty="0">
                <a:solidFill>
                  <a:schemeClr val="tx1"/>
                </a:solidFill>
                <a:latin typeface="+mn-lt"/>
                <a:ea typeface="+mn-ea"/>
                <a:cs typeface="+mn-cs"/>
              </a:rPr>
              <a:t>TIMING is right </a:t>
            </a:r>
            <a:r>
              <a:rPr lang="en-US" sz="1200" b="0" i="0" u="none" strike="noStrike" kern="1200" baseline="0" dirty="0">
                <a:solidFill>
                  <a:schemeClr val="tx1"/>
                </a:solidFill>
                <a:latin typeface="+mn-lt"/>
                <a:ea typeface="+mn-ea"/>
                <a:cs typeface="+mn-cs"/>
              </a:rPr>
              <a:t>(see the Pivot Points in the Support step). Not too early, like in the Assess step when you don’t yet have all the facts or understand their point of view. Instead, you can share ONLY during the Support step, </a:t>
            </a:r>
            <a:r>
              <a:rPr lang="en-US" sz="1200" b="1" i="0" u="none" strike="noStrike" kern="1200" baseline="0" dirty="0">
                <a:solidFill>
                  <a:schemeClr val="tx1"/>
                </a:solidFill>
                <a:latin typeface="+mn-lt"/>
                <a:ea typeface="+mn-ea"/>
                <a:cs typeface="+mn-cs"/>
              </a:rPr>
              <a:t>after you know what they know and know what they don’t. If you share your observations too early, you run the risk of telling them what they already know and sounding redundant.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“Can we shorten this five-step process in any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Yes, use a four-step “LADS” instead of “LEADS.” Once trust is established through prior successful coaching you can skip Enrollment. If at any time in the future you sense any resistance, re-enroll to build trust again. Without trust and misunderstanding, a direct report will default to fear.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happens if a direct report brings a challenge but isn’t enrolled?”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They probably aren’t looking for you to help them self-discover and they just want a fast answer.</a:t>
            </a:r>
          </a:p>
          <a:p>
            <a:r>
              <a:rPr lang="en-US" sz="1200" b="0" i="0" u="none" strike="noStrike" kern="1200" baseline="0" dirty="0">
                <a:solidFill>
                  <a:schemeClr val="tx1"/>
                </a:solidFill>
                <a:latin typeface="+mn-lt"/>
                <a:ea typeface="+mn-ea"/>
                <a:cs typeface="+mn-cs"/>
              </a:rPr>
              <a:t>There’s a trust issue.</a:t>
            </a:r>
          </a:p>
          <a:p>
            <a:r>
              <a:rPr lang="en-US" sz="1200" b="0" i="0" u="none" strike="noStrike" kern="1200" baseline="0" dirty="0">
                <a:solidFill>
                  <a:schemeClr val="tx1"/>
                </a:solidFill>
                <a:latin typeface="+mn-lt"/>
                <a:ea typeface="+mn-ea"/>
                <a:cs typeface="+mn-cs"/>
              </a:rPr>
              <a:t>Or they don’t see the value of coaching or had a prior bad experience or have a misconception of what coaching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“I have direct reports who are open to coaching but not observation. What do I 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Once they experience the value of your coaching they will WANT you to observe because they will appreciate the benefits. You can also turn them around by role playing a fictitious customer meeting so they will see the value of your coaching, and then they will be more open to real-deal observations. We will be doing a deeper dive in observation and delivering feedback tomorrow.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my direct report says in passing, “I just wanted to give you a heads-up that my deal might not close next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ABC…Always Be Coaching…pick up on this as a clue, ask open-ended questions to uncover the gaps, and coach the situation. If timing is of the essence, you may have missed the real coaching moment earlier on in this situation. So, here, you may have to jump in and be more pro active and involved. Then once the situation is handled conduct a post mortem coaching conversation with that person to review the scenario and discuss what can be done to avoid it in the future. Remember, if you’re hearing problems at the end of the sales cycle, you missed something up front in the beginning which would be resolved with more frequent and better coaching and the quality of your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someone has fake buy-in (they are just telling you what you want to hear), or you feel like they’re holding back (i.e., a trust issue)?”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coaching unfortunately won’t work…it’s an Enrollment and a trust issue. We will be discussing how to overcome this shortly.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are your thoughts on this framework? </a:t>
            </a:r>
          </a:p>
          <a:p>
            <a:r>
              <a:rPr lang="en-US" sz="1200" b="0" i="0" u="none" strike="noStrike" kern="1200" baseline="0" dirty="0">
                <a:solidFill>
                  <a:schemeClr val="tx1"/>
                </a:solidFill>
                <a:latin typeface="+mn-lt"/>
                <a:ea typeface="+mn-ea"/>
                <a:cs typeface="+mn-cs"/>
              </a:rPr>
              <a:t> How will it help you to coach more effectively? </a:t>
            </a:r>
          </a:p>
          <a:p>
            <a:r>
              <a:rPr lang="en-US" sz="1200" b="0" i="0" u="none" strike="noStrike" kern="1200" baseline="0" dirty="0">
                <a:solidFill>
                  <a:schemeClr val="tx1"/>
                </a:solidFill>
                <a:latin typeface="+mn-lt"/>
                <a:ea typeface="+mn-ea"/>
                <a:cs typeface="+mn-cs"/>
              </a:rPr>
              <a:t> Keep in mind, we will be reinforcing and practicing this framework over the next two days so that by tomorrow, you are going to be very comfortable with it and see how valuable it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look at more questioning examples to support the Framework…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889F2-7A46-4A3C-901B-FF9E1B1D6630}" type="slidenum">
              <a:rPr lang="en-US">
                <a:solidFill>
                  <a:prstClr val="black"/>
                </a:solidFill>
                <a:latin typeface="Arial" pitchFamily="34" charset="0"/>
              </a:rPr>
              <a:pPr>
                <a:defRPr/>
              </a:pPr>
              <a:t>53</a:t>
            </a:fld>
            <a:endParaRPr lang="en-US" dirty="0">
              <a:solidFill>
                <a:prstClr val="black"/>
              </a:solidFill>
              <a:latin typeface="Arial" pitchFamily="34" charset="0"/>
            </a:endParaRPr>
          </a:p>
        </p:txBody>
      </p:sp>
    </p:spTree>
    <p:extLst>
      <p:ext uri="{BB962C8B-B14F-4D97-AF65-F5344CB8AC3E}">
        <p14:creationId xmlns:p14="http://schemas.microsoft.com/office/powerpoint/2010/main" val="2563981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6-8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the LEADS Framework…confirm understanding and buy-in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going to build-out the </a:t>
            </a:r>
            <a:r>
              <a:rPr lang="en-US" sz="1200" b="1" i="0" u="none" strike="noStrike" kern="1200" baseline="0" dirty="0">
                <a:solidFill>
                  <a:schemeClr val="tx1"/>
                </a:solidFill>
                <a:latin typeface="+mn-lt"/>
                <a:ea typeface="+mn-ea"/>
                <a:cs typeface="+mn-cs"/>
              </a:rPr>
              <a:t>What / Why / How </a:t>
            </a:r>
            <a:r>
              <a:rPr lang="en-US" sz="1200" b="0" i="0" u="none" strike="noStrike" kern="1200" baseline="0" dirty="0">
                <a:solidFill>
                  <a:schemeClr val="tx1"/>
                </a:solidFill>
                <a:latin typeface="+mn-lt"/>
                <a:ea typeface="+mn-ea"/>
                <a:cs typeface="+mn-cs"/>
              </a:rPr>
              <a:t>so it’s more specific and practical </a:t>
            </a:r>
          </a:p>
          <a:p>
            <a:r>
              <a:rPr lang="en-US" sz="1200" b="0" i="0" u="none" strike="noStrike" kern="1200" baseline="0" dirty="0">
                <a:solidFill>
                  <a:schemeClr val="tx1"/>
                </a:solidFill>
                <a:latin typeface="+mn-lt"/>
                <a:ea typeface="+mn-ea"/>
                <a:cs typeface="+mn-cs"/>
              </a:rPr>
              <a:t> You’ll learn a </a:t>
            </a:r>
            <a:r>
              <a:rPr lang="en-US" sz="1200" b="1" i="0" u="none" strike="noStrike" kern="1200" baseline="0" dirty="0">
                <a:solidFill>
                  <a:schemeClr val="tx1"/>
                </a:solidFill>
                <a:latin typeface="+mn-lt"/>
                <a:ea typeface="+mn-ea"/>
                <a:cs typeface="+mn-cs"/>
              </a:rPr>
              <a:t>simple, five-step LEADS Coaching Framework </a:t>
            </a:r>
            <a:r>
              <a:rPr lang="en-US" sz="1200" b="0" i="0" u="none" strike="noStrike" kern="1200" baseline="0" dirty="0">
                <a:solidFill>
                  <a:schemeClr val="tx1"/>
                </a:solidFill>
                <a:latin typeface="+mn-lt"/>
                <a:ea typeface="+mn-ea"/>
                <a:cs typeface="+mn-cs"/>
              </a:rPr>
              <a:t>to easily apply in any conversation </a:t>
            </a:r>
          </a:p>
          <a:p>
            <a:r>
              <a:rPr lang="en-US" sz="1200" b="0" i="0" u="none" strike="noStrike" kern="1200" baseline="0" dirty="0">
                <a:solidFill>
                  <a:schemeClr val="tx1"/>
                </a:solidFill>
                <a:latin typeface="+mn-lt"/>
                <a:ea typeface="+mn-ea"/>
                <a:cs typeface="+mn-cs"/>
              </a:rPr>
              <a:t> We’ll lay the </a:t>
            </a:r>
            <a:r>
              <a:rPr lang="en-US" sz="1200" b="1" i="0" u="none" strike="noStrike" kern="1200" baseline="0" dirty="0">
                <a:solidFill>
                  <a:schemeClr val="tx1"/>
                </a:solidFill>
                <a:latin typeface="+mn-lt"/>
                <a:ea typeface="+mn-ea"/>
                <a:cs typeface="+mn-cs"/>
              </a:rPr>
              <a:t>foundation today and start using this in all the following coaching skill builder simulations today and tomorrow.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Tomorrow we’ll do a </a:t>
            </a:r>
            <a:r>
              <a:rPr lang="en-US" sz="1200" b="1" i="0" u="none" strike="noStrike" kern="1200" baseline="0" dirty="0">
                <a:solidFill>
                  <a:schemeClr val="tx1"/>
                </a:solidFill>
                <a:latin typeface="+mn-lt"/>
                <a:ea typeface="+mn-ea"/>
                <a:cs typeface="+mn-cs"/>
              </a:rPr>
              <a:t>deeper dive </a:t>
            </a:r>
            <a:r>
              <a:rPr lang="en-US" sz="1200" b="0" i="0" u="none" strike="noStrike" kern="1200" baseline="0" dirty="0">
                <a:solidFill>
                  <a:schemeClr val="tx1"/>
                </a:solidFill>
                <a:latin typeface="+mn-lt"/>
                <a:ea typeface="+mn-ea"/>
                <a:cs typeface="+mn-cs"/>
              </a:rPr>
              <a:t>into topics like Opening/Ending a Coaching Conversation, Building Momentum and Accountability,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the bubbles. Have them follow along in the handbook.)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 = Learn: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Get clarity on the </a:t>
            </a:r>
            <a:r>
              <a:rPr lang="en-US" sz="1200" b="1" i="0" u="none" strike="noStrike" kern="1200" baseline="0" dirty="0">
                <a:solidFill>
                  <a:schemeClr val="tx1"/>
                </a:solidFill>
                <a:latin typeface="+mn-lt"/>
                <a:ea typeface="+mn-ea"/>
                <a:cs typeface="+mn-cs"/>
              </a:rPr>
              <a:t>topic </a:t>
            </a:r>
            <a:r>
              <a:rPr lang="en-US" sz="1200" b="0" i="0" u="none" strike="noStrike" kern="1200" baseline="0" dirty="0">
                <a:solidFill>
                  <a:schemeClr val="tx1"/>
                </a:solidFill>
                <a:latin typeface="+mn-lt"/>
                <a:ea typeface="+mn-ea"/>
                <a:cs typeface="+mn-cs"/>
              </a:rPr>
              <a:t>of conversation. Uncover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they want to talk about at a high level, such as their question / problem / challenge – as well as the </a:t>
            </a:r>
            <a:r>
              <a:rPr lang="en-US" sz="1200" b="1" i="0" u="none" strike="noStrike" kern="1200" baseline="0" dirty="0">
                <a:solidFill>
                  <a:schemeClr val="tx1"/>
                </a:solidFill>
                <a:latin typeface="+mn-lt"/>
                <a:ea typeface="+mn-ea"/>
                <a:cs typeface="+mn-cs"/>
              </a:rPr>
              <a:t>facts related to the topic </a:t>
            </a:r>
            <a:r>
              <a:rPr lang="en-US" sz="1200" b="0" i="0" u="none" strike="noStrike" kern="1200" baseline="0" dirty="0">
                <a:solidFill>
                  <a:schemeClr val="tx1"/>
                </a:solidFill>
                <a:latin typeface="+mn-lt"/>
                <a:ea typeface="+mn-ea"/>
                <a:cs typeface="+mn-cs"/>
              </a:rPr>
              <a:t>(not specific details yet) </a:t>
            </a:r>
          </a:p>
          <a:p>
            <a:r>
              <a:rPr lang="en-US" sz="1200" b="0" i="0" u="none" strike="noStrike" kern="1200" baseline="0" dirty="0">
                <a:solidFill>
                  <a:schemeClr val="tx1"/>
                </a:solidFill>
                <a:latin typeface="+mn-lt"/>
                <a:ea typeface="+mn-ea"/>
                <a:cs typeface="+mn-cs"/>
              </a:rPr>
              <a:t>o Typically, this step is done for you because your direct report will tell you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Direct report says, </a:t>
            </a:r>
            <a:r>
              <a:rPr lang="en-US" sz="1200" b="0" i="1" u="none" strike="noStrike" kern="1200" baseline="0" dirty="0">
                <a:solidFill>
                  <a:schemeClr val="tx1"/>
                </a:solidFill>
                <a:latin typeface="+mn-lt"/>
                <a:ea typeface="+mn-ea"/>
                <a:cs typeface="+mn-cs"/>
              </a:rPr>
              <a:t>“The customer is pushing back. They said there’s an issue with procurement…seems there’s an IP issue and Legal is holding up the project.”  also, they want 2 more discount points or they’re not going to buy from us.”</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JOKE</a:t>
            </a:r>
            <a:r>
              <a:rPr lang="en-US" sz="1200" b="0" i="1" u="none" strike="noStrike" kern="1200" baseline="0" dirty="0">
                <a:solidFill>
                  <a:schemeClr val="tx1"/>
                </a:solidFill>
                <a:latin typeface="+mn-lt"/>
                <a:ea typeface="+mn-ea"/>
                <a:cs typeface="+mn-cs"/>
              </a:rPr>
              <a:t>: I don’t suppose any of you here have ever been in a situation like this before. Is my sarcasm translating/?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 = Enroll: </a:t>
            </a:r>
            <a:r>
              <a:rPr lang="en-US" sz="1200" b="0" i="0" u="none" strike="noStrike" kern="1200" baseline="0" dirty="0">
                <a:solidFill>
                  <a:schemeClr val="tx1"/>
                </a:solidFill>
                <a:latin typeface="+mn-lt"/>
                <a:ea typeface="+mn-ea"/>
                <a:cs typeface="+mn-cs"/>
              </a:rPr>
              <a:t>(will talk first about “little e,” and later about “Big E”) </a:t>
            </a:r>
          </a:p>
          <a:p>
            <a:r>
              <a:rPr lang="en-US" sz="1200" b="0" i="0" u="none" strike="noStrike" kern="1200" baseline="0" dirty="0">
                <a:solidFill>
                  <a:schemeClr val="tx1"/>
                </a:solidFill>
                <a:latin typeface="+mn-lt"/>
                <a:ea typeface="+mn-ea"/>
                <a:cs typeface="+mn-cs"/>
              </a:rPr>
              <a:t>o Like previous step, this is relatively simple – you are setting-up the conversation for example: “How do you feel about exploring this further so you can generate the results you want?”:</a:t>
            </a:r>
          </a:p>
          <a:p>
            <a:r>
              <a:rPr lang="en-US" sz="1200" b="0" i="0" u="none" strike="noStrike" kern="1200" baseline="0" dirty="0">
                <a:solidFill>
                  <a:schemeClr val="tx1"/>
                </a:solidFill>
                <a:latin typeface="+mn-lt"/>
                <a:ea typeface="+mn-ea"/>
                <a:cs typeface="+mn-cs"/>
              </a:rPr>
              <a:t>o objective of the E step: Make sure the direct report is ready and open to coaching </a:t>
            </a:r>
          </a:p>
          <a:p>
            <a:r>
              <a:rPr lang="en-US" sz="1200" b="0" i="0" u="none" strike="noStrike" kern="1200" baseline="0" dirty="0">
                <a:solidFill>
                  <a:schemeClr val="tx1"/>
                </a:solidFill>
                <a:latin typeface="+mn-lt"/>
                <a:ea typeface="+mn-ea"/>
                <a:cs typeface="+mn-cs"/>
              </a:rPr>
              <a:t>o Set expectations </a:t>
            </a:r>
          </a:p>
          <a:p>
            <a:r>
              <a:rPr lang="en-US" sz="1200" b="0" i="0" u="none" strike="noStrike" kern="1200" baseline="0" dirty="0">
                <a:solidFill>
                  <a:schemeClr val="tx1"/>
                </a:solidFill>
                <a:latin typeface="+mn-lt"/>
                <a:ea typeface="+mn-ea"/>
                <a:cs typeface="+mn-cs"/>
              </a:rPr>
              <a:t>o Check timing </a:t>
            </a:r>
          </a:p>
          <a:p>
            <a:r>
              <a:rPr lang="en-US" sz="1200" b="0" i="0" u="none" strike="noStrike" kern="1200" baseline="0" dirty="0">
                <a:solidFill>
                  <a:schemeClr val="tx1"/>
                </a:solidFill>
                <a:latin typeface="+mn-lt"/>
                <a:ea typeface="+mn-ea"/>
                <a:cs typeface="+mn-cs"/>
              </a:rPr>
              <a:t>o Eliminate resistance </a:t>
            </a:r>
          </a:p>
          <a:p>
            <a:r>
              <a:rPr lang="en-US" sz="1200" b="0" i="0" u="none" strike="noStrike" kern="1200" baseline="0" dirty="0">
                <a:solidFill>
                  <a:schemeClr val="tx1"/>
                </a:solidFill>
                <a:latin typeface="+mn-lt"/>
                <a:ea typeface="+mn-ea"/>
                <a:cs typeface="+mn-cs"/>
              </a:rPr>
              <a:t>o Establish a safe and trusting environment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 Assess = “WHAT”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Uncover the gap </a:t>
            </a:r>
            <a:r>
              <a:rPr lang="en-US" sz="1200" b="0" i="0" u="none" strike="noStrike" kern="1200" baseline="0" dirty="0">
                <a:solidFill>
                  <a:schemeClr val="tx1"/>
                </a:solidFill>
                <a:latin typeface="+mn-lt"/>
                <a:ea typeface="+mn-ea"/>
                <a:cs typeface="+mn-cs"/>
              </a:rPr>
              <a:t>– Where are they now, where do they need or want to be? Are they stuck on thinking, assumption, process, strategy, skill, etc.? </a:t>
            </a:r>
          </a:p>
          <a:p>
            <a:r>
              <a:rPr lang="en-US" sz="1200" b="0" i="0" u="none" strike="noStrike" kern="1200" baseline="0" dirty="0">
                <a:solidFill>
                  <a:schemeClr val="tx1"/>
                </a:solidFill>
                <a:latin typeface="+mn-lt"/>
                <a:ea typeface="+mn-ea"/>
                <a:cs typeface="+mn-cs"/>
              </a:rPr>
              <a:t>o Get to the </a:t>
            </a:r>
            <a:r>
              <a:rPr lang="en-US" sz="1200" b="1" i="0" u="none" strike="noStrike" kern="1200" baseline="0" dirty="0">
                <a:solidFill>
                  <a:schemeClr val="tx1"/>
                </a:solidFill>
                <a:latin typeface="+mn-lt"/>
                <a:ea typeface="+mn-ea"/>
                <a:cs typeface="+mn-cs"/>
              </a:rPr>
              <a:t>root cause </a:t>
            </a:r>
            <a:r>
              <a:rPr lang="en-US" sz="1200" b="0" i="0" u="none" strike="noStrike" kern="1200" baseline="0" dirty="0">
                <a:solidFill>
                  <a:schemeClr val="tx1"/>
                </a:solidFill>
                <a:latin typeface="+mn-lt"/>
                <a:ea typeface="+mn-ea"/>
                <a:cs typeface="+mn-cs"/>
              </a:rPr>
              <a:t>of their challenge </a:t>
            </a:r>
          </a:p>
          <a:p>
            <a:r>
              <a:rPr lang="en-US" sz="1200" b="0" i="0" u="none" strike="noStrike" kern="1200" baseline="0" dirty="0">
                <a:solidFill>
                  <a:schemeClr val="tx1"/>
                </a:solidFill>
                <a:latin typeface="+mn-lt"/>
                <a:ea typeface="+mn-ea"/>
                <a:cs typeface="+mn-cs"/>
              </a:rPr>
              <a:t>o Gather more </a:t>
            </a:r>
            <a:r>
              <a:rPr lang="en-US" sz="1200" b="1" i="0" u="none" strike="noStrike" kern="1200" baseline="0" dirty="0">
                <a:solidFill>
                  <a:schemeClr val="tx1"/>
                </a:solidFill>
                <a:latin typeface="+mn-lt"/>
                <a:ea typeface="+mn-ea"/>
                <a:cs typeface="+mn-cs"/>
              </a:rPr>
              <a:t>detailed facts. This is different </a:t>
            </a:r>
            <a:r>
              <a:rPr lang="en-US" sz="1200" b="0" i="0" u="none" strike="noStrike" kern="1200" baseline="0" dirty="0">
                <a:solidFill>
                  <a:schemeClr val="tx1"/>
                </a:solidFill>
                <a:latin typeface="+mn-lt"/>
                <a:ea typeface="+mn-ea"/>
                <a:cs typeface="+mn-cs"/>
              </a:rPr>
              <a:t>than in “Learn.” Learn is just “What are we talking about in this conversation? What’s the topic?” </a:t>
            </a:r>
          </a:p>
          <a:p>
            <a:r>
              <a:rPr lang="en-US" sz="1200" b="0" i="0" u="none" strike="noStrike" kern="1200" baseline="0" dirty="0">
                <a:solidFill>
                  <a:schemeClr val="tx1"/>
                </a:solidFill>
                <a:latin typeface="+mn-lt"/>
                <a:ea typeface="+mn-ea"/>
                <a:cs typeface="+mn-cs"/>
              </a:rPr>
              <a:t>o Assess through conversation or observation </a:t>
            </a:r>
          </a:p>
          <a:p>
            <a:r>
              <a:rPr lang="en-US" sz="1200" b="0" i="0" u="none" strike="noStrike" kern="1200" baseline="0" dirty="0">
                <a:solidFill>
                  <a:schemeClr val="tx1"/>
                </a:solidFill>
                <a:latin typeface="+mn-lt"/>
                <a:ea typeface="+mn-ea"/>
                <a:cs typeface="+mn-cs"/>
              </a:rPr>
              <a:t>o Listen for assumptions and symptoms of the issue – or identify a best practice (i.e., if celebrating a win)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 tell me what happened?”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“Who have you spoken to so far?”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did they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have you handled something like this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have you tried so far?”</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 Discuss = “WHY”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Confirm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clarify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restate </a:t>
            </a:r>
            <a:r>
              <a:rPr lang="en-US" sz="1200" b="0" i="0" u="none" strike="noStrike" kern="1200" baseline="0" dirty="0">
                <a:solidFill>
                  <a:schemeClr val="tx1"/>
                </a:solidFill>
                <a:latin typeface="+mn-lt"/>
                <a:ea typeface="+mn-ea"/>
                <a:cs typeface="+mn-cs"/>
              </a:rPr>
              <a:t>what you’ve heard about the gap: </a:t>
            </a:r>
          </a:p>
          <a:p>
            <a:r>
              <a:rPr lang="en-US" sz="1200" b="0" i="0" u="none" strike="noStrike" kern="1200" baseline="0" dirty="0">
                <a:solidFill>
                  <a:schemeClr val="tx1"/>
                </a:solidFill>
                <a:latin typeface="+mn-lt"/>
                <a:ea typeface="+mn-ea"/>
                <a:cs typeface="+mn-cs"/>
              </a:rPr>
              <a:t> Example: </a:t>
            </a:r>
            <a:r>
              <a:rPr lang="en-US" sz="1200" b="0" i="1" u="none" strike="noStrike" kern="1200" baseline="0" dirty="0">
                <a:solidFill>
                  <a:schemeClr val="tx1"/>
                </a:solidFill>
                <a:latin typeface="+mn-lt"/>
                <a:ea typeface="+mn-ea"/>
                <a:cs typeface="+mn-cs"/>
              </a:rPr>
              <a:t>“So here’s your situation…here’s who you talked to…here’s what you’ve done to-date. How well have I captured that?”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Understand point of view / solutions </a:t>
            </a:r>
            <a:r>
              <a:rPr lang="en-US" sz="1200" b="0" i="0" u="none" strike="noStrike" kern="1200" baseline="0" dirty="0">
                <a:solidFill>
                  <a:schemeClr val="tx1"/>
                </a:solidFill>
                <a:latin typeface="+mn-lt"/>
                <a:ea typeface="+mn-ea"/>
                <a:cs typeface="+mn-cs"/>
              </a:rPr>
              <a:t>through deeper questioning to get past symptoms to root cause, regardless if they’re right or wrong </a:t>
            </a:r>
          </a:p>
          <a:p>
            <a:r>
              <a:rPr lang="en-US" sz="1200" b="0" i="0" u="none" strike="noStrike" kern="1200" baseline="0" dirty="0">
                <a:solidFill>
                  <a:schemeClr val="tx1"/>
                </a:solidFill>
                <a:latin typeface="+mn-lt"/>
                <a:ea typeface="+mn-ea"/>
                <a:cs typeface="+mn-cs"/>
              </a:rPr>
              <a:t>o Go </a:t>
            </a:r>
            <a:r>
              <a:rPr lang="en-US" sz="1200" b="1" i="0" u="none" strike="noStrike" kern="1200" baseline="0" dirty="0">
                <a:solidFill>
                  <a:schemeClr val="tx1"/>
                </a:solidFill>
                <a:latin typeface="+mn-lt"/>
                <a:ea typeface="+mn-ea"/>
                <a:cs typeface="+mn-cs"/>
              </a:rPr>
              <a:t>deep </a:t>
            </a:r>
            <a:r>
              <a:rPr lang="en-US" sz="1200" b="0" i="0" u="none" strike="noStrike" kern="1200" baseline="0" dirty="0">
                <a:solidFill>
                  <a:schemeClr val="tx1"/>
                </a:solidFill>
                <a:latin typeface="+mn-lt"/>
                <a:ea typeface="+mn-ea"/>
                <a:cs typeface="+mn-cs"/>
              </a:rPr>
              <a:t>with questions…get to the </a:t>
            </a:r>
            <a:r>
              <a:rPr lang="en-US" sz="1200" b="1" i="0" u="none" strike="noStrike" kern="1200" baseline="0" dirty="0">
                <a:solidFill>
                  <a:schemeClr val="tx1"/>
                </a:solidFill>
                <a:latin typeface="+mn-lt"/>
                <a:ea typeface="+mn-ea"/>
                <a:cs typeface="+mn-cs"/>
              </a:rPr>
              <a:t>“Why”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“Why do you think this is happening?”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often has this happened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“Is that what the customer told you…or are you making an assumption?”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your take on this?”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is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could be possible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another way to look at this?”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If your open-ended questions are successful, you will: </a:t>
            </a:r>
          </a:p>
          <a:p>
            <a:r>
              <a:rPr lang="en-US" sz="1200" b="0" i="0" u="none" strike="noStrike" kern="1200" baseline="0" dirty="0">
                <a:solidFill>
                  <a:schemeClr val="tx1"/>
                </a:solidFill>
                <a:latin typeface="+mn-lt"/>
                <a:ea typeface="+mn-ea"/>
                <a:cs typeface="+mn-cs"/>
              </a:rPr>
              <a:t> Expand their way of thinking </a:t>
            </a:r>
          </a:p>
          <a:p>
            <a:r>
              <a:rPr lang="en-US" sz="1200" b="0" i="0" u="none" strike="noStrike" kern="1200" baseline="0" dirty="0">
                <a:solidFill>
                  <a:schemeClr val="tx1"/>
                </a:solidFill>
                <a:latin typeface="+mn-lt"/>
                <a:ea typeface="+mn-ea"/>
                <a:cs typeface="+mn-cs"/>
              </a:rPr>
              <a:t> Challenge their thought process </a:t>
            </a:r>
          </a:p>
          <a:p>
            <a:r>
              <a:rPr lang="en-US" sz="1200" b="0" i="0" u="none" strike="noStrike" kern="1200" baseline="0" dirty="0">
                <a:solidFill>
                  <a:schemeClr val="tx1"/>
                </a:solidFill>
                <a:latin typeface="+mn-lt"/>
                <a:ea typeface="+mn-ea"/>
                <a:cs typeface="+mn-cs"/>
              </a:rPr>
              <a:t> Break through their assumptions </a:t>
            </a:r>
          </a:p>
          <a:p>
            <a:r>
              <a:rPr lang="en-US" sz="1200" b="0" i="0" u="none" strike="noStrike" kern="1200" baseline="0" dirty="0">
                <a:solidFill>
                  <a:schemeClr val="tx1"/>
                </a:solidFill>
                <a:latin typeface="+mn-lt"/>
                <a:ea typeface="+mn-ea"/>
                <a:cs typeface="+mn-cs"/>
              </a:rPr>
              <a:t> Separate fact from opinion </a:t>
            </a:r>
          </a:p>
          <a:p>
            <a:r>
              <a:rPr lang="en-US" sz="1200" b="0" i="0" u="none" strike="noStrike" kern="1200" baseline="0" dirty="0">
                <a:solidFill>
                  <a:schemeClr val="tx1"/>
                </a:solidFill>
                <a:latin typeface="+mn-lt"/>
                <a:ea typeface="+mn-ea"/>
                <a:cs typeface="+mn-cs"/>
              </a:rPr>
              <a:t> Help them take off their blinders and see a new way of looking at the situation </a:t>
            </a:r>
          </a:p>
          <a:p>
            <a:r>
              <a:rPr lang="en-US" sz="1200" b="0" i="0" u="none" strike="noStrike" kern="1200" baseline="0" dirty="0">
                <a:solidFill>
                  <a:schemeClr val="tx1"/>
                </a:solidFill>
                <a:latin typeface="+mn-lt"/>
                <a:ea typeface="+mn-ea"/>
                <a:cs typeface="+mn-cs"/>
              </a:rPr>
              <a:t> Help them begin to formulate a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 Support </a:t>
            </a:r>
            <a:r>
              <a:rPr lang="en-US" sz="1200" b="0" i="0" u="none" strike="noStrike" kern="1200" baseline="0" dirty="0">
                <a:solidFill>
                  <a:schemeClr val="tx1"/>
                </a:solidFill>
                <a:latin typeface="+mn-lt"/>
                <a:ea typeface="+mn-ea"/>
                <a:cs typeface="+mn-cs"/>
              </a:rPr>
              <a:t>(NOT Solution) = </a:t>
            </a:r>
            <a:r>
              <a:rPr lang="en-US" sz="1200" b="1" i="0" u="none" strike="noStrike" kern="1200" baseline="0" dirty="0">
                <a:solidFill>
                  <a:schemeClr val="tx1"/>
                </a:solidFill>
                <a:latin typeface="+mn-lt"/>
                <a:ea typeface="+mn-ea"/>
                <a:cs typeface="+mn-cs"/>
              </a:rPr>
              <a:t>“HOW DO WE CREATE A NEW POSSIBILITY?”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At this point, the audience starts will often think, “I’ve asked a lot of questions…When do I give MY opinion…share my x years of experience…act like a boss…tell how I would solve this problem?” – Tell them SOON but not yet!! </a:t>
            </a:r>
          </a:p>
          <a:p>
            <a:r>
              <a:rPr lang="en-US" sz="1200" b="0" i="0" u="none" strike="noStrike" kern="1200" baseline="0" dirty="0">
                <a:solidFill>
                  <a:schemeClr val="tx1"/>
                </a:solidFill>
                <a:latin typeface="+mn-lt"/>
                <a:ea typeface="+mn-ea"/>
                <a:cs typeface="+mn-cs"/>
              </a:rPr>
              <a:t>o This step is called “Support” because it is </a:t>
            </a:r>
            <a:r>
              <a:rPr lang="en-US" sz="1200" b="1" i="0" u="none" strike="noStrike" kern="1200" baseline="0" dirty="0">
                <a:solidFill>
                  <a:schemeClr val="tx1"/>
                </a:solidFill>
                <a:latin typeface="+mn-lt"/>
                <a:ea typeface="+mn-ea"/>
                <a:cs typeface="+mn-cs"/>
              </a:rPr>
              <a:t>more than the Solution </a:t>
            </a:r>
            <a:r>
              <a:rPr lang="en-US" sz="1200" b="0" i="0" u="none" strike="noStrike" kern="1200" baseline="0" dirty="0">
                <a:solidFill>
                  <a:schemeClr val="tx1"/>
                </a:solidFill>
                <a:latin typeface="+mn-lt"/>
                <a:ea typeface="+mn-ea"/>
                <a:cs typeface="+mn-cs"/>
              </a:rPr>
              <a:t>– i.e., the end result of a coaching conversation isn’t always a solution…sometimes the goal is to make the </a:t>
            </a:r>
            <a:r>
              <a:rPr lang="en-US" sz="1200" b="1" i="0" u="none" strike="noStrike" kern="1200" baseline="0" dirty="0">
                <a:solidFill>
                  <a:schemeClr val="tx1"/>
                </a:solidFill>
                <a:latin typeface="+mn-lt"/>
                <a:ea typeface="+mn-ea"/>
                <a:cs typeface="+mn-cs"/>
              </a:rPr>
              <a:t>direct report “think differently”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goal of “Support” is to help them </a:t>
            </a:r>
            <a:r>
              <a:rPr lang="en-US" sz="1200" b="1" i="0" u="none" strike="noStrike" kern="1200" baseline="0" dirty="0">
                <a:solidFill>
                  <a:schemeClr val="tx1"/>
                </a:solidFill>
                <a:latin typeface="+mn-lt"/>
                <a:ea typeface="+mn-ea"/>
                <a:cs typeface="+mn-cs"/>
              </a:rPr>
              <a:t>SELF-GENERATE THEIR OWN </a:t>
            </a:r>
            <a:r>
              <a:rPr lang="en-US" sz="1200" b="0" i="0" u="none" strike="noStrike" kern="1200" baseline="0" dirty="0">
                <a:solidFill>
                  <a:schemeClr val="tx1"/>
                </a:solidFill>
                <a:latin typeface="+mn-lt"/>
                <a:ea typeface="+mn-ea"/>
                <a:cs typeface="+mn-cs"/>
              </a:rPr>
              <a:t>solutions by asking more open-ended questions: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take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need to take to move forward?”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resources do you need to make this happen?”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are you going to change your approach the next time you’re in a similar situation?”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questions will you ask next time you’re in a similar situation so you can solve the issue more quickly?”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You’ve now uncovered another gap: what they know and what they don’t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Here’s the real critical question I’m going to answer for you that managers have which is, “When do I get to share my opinion, advice, solution, or course correct? It’s not that you don’t, it’s the order in which you do so. </a:t>
            </a:r>
            <a:r>
              <a:rPr lang="en-US" sz="1200" b="0" i="0" u="none" strike="noStrike" kern="1200" baseline="0" dirty="0">
                <a:solidFill>
                  <a:schemeClr val="tx1"/>
                </a:solidFill>
                <a:latin typeface="+mn-lt"/>
                <a:ea typeface="+mn-ea"/>
                <a:cs typeface="+mn-cs"/>
              </a:rPr>
              <a:t>Only after you’ve uncovered this gap do </a:t>
            </a:r>
            <a:r>
              <a:rPr lang="en-US" sz="1200" b="1" i="0" u="none" strike="noStrike" kern="1200" baseline="0" dirty="0">
                <a:solidFill>
                  <a:schemeClr val="tx1"/>
                </a:solidFill>
                <a:latin typeface="+mn-lt"/>
                <a:ea typeface="+mn-ea"/>
                <a:cs typeface="+mn-cs"/>
              </a:rPr>
              <a:t>you now share </a:t>
            </a:r>
            <a:r>
              <a:rPr lang="en-US" sz="1200" b="0" i="0" u="none" strike="noStrike" kern="1200" baseline="0" dirty="0">
                <a:solidFill>
                  <a:schemeClr val="tx1"/>
                </a:solidFill>
                <a:latin typeface="+mn-lt"/>
                <a:ea typeface="+mn-ea"/>
                <a:cs typeface="+mn-cs"/>
              </a:rPr>
              <a:t>your own observations, experiences, advice, and solutions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Pivot Points: </a:t>
            </a:r>
            <a:r>
              <a:rPr lang="en-US" sz="1200" b="0" i="0" u="none" strike="noStrike" kern="1200" baseline="0" dirty="0">
                <a:solidFill>
                  <a:schemeClr val="tx1"/>
                </a:solidFill>
                <a:latin typeface="+mn-lt"/>
                <a:ea typeface="+mn-ea"/>
                <a:cs typeface="+mn-cs"/>
              </a:rPr>
              <a:t>You may be asked: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if I go through all these steps and the direct report really has no clue of what to do? Maybe they don’t have an answer, maybe their answer is half baked, maybe it’s the wrong answer or maybe it’s something they never did before. Sort of like when you on-board a new hire and they don’t have the knowledge or skill yet. </a:t>
            </a:r>
            <a:r>
              <a:rPr lang="en-US" sz="1200" b="1" i="1" u="none" strike="noStrike" kern="1200" baseline="0" dirty="0">
                <a:solidFill>
                  <a:schemeClr val="tx1"/>
                </a:solidFill>
                <a:latin typeface="+mn-lt"/>
                <a:ea typeface="+mn-ea"/>
                <a:cs typeface="+mn-cs"/>
              </a:rPr>
              <a:t>So do I NEVER give the answer?”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okay to share an observation or solution as long as the </a:t>
            </a:r>
            <a:r>
              <a:rPr lang="en-US" sz="1200" b="1" i="0" u="none" strike="noStrike" kern="1200" baseline="0" dirty="0">
                <a:solidFill>
                  <a:schemeClr val="tx1"/>
                </a:solidFill>
                <a:latin typeface="+mn-lt"/>
                <a:ea typeface="+mn-ea"/>
                <a:cs typeface="+mn-cs"/>
              </a:rPr>
              <a:t>TIMING is right </a:t>
            </a:r>
            <a:r>
              <a:rPr lang="en-US" sz="1200" b="0" i="0" u="none" strike="noStrike" kern="1200" baseline="0" dirty="0">
                <a:solidFill>
                  <a:schemeClr val="tx1"/>
                </a:solidFill>
                <a:latin typeface="+mn-lt"/>
                <a:ea typeface="+mn-ea"/>
                <a:cs typeface="+mn-cs"/>
              </a:rPr>
              <a:t>(see the Pivot Points in the Support step). Not too early, like in the Assess step when you don’t yet have all the facts or understand their point of view. Instead, you can share ONLY during the Support step, </a:t>
            </a:r>
            <a:r>
              <a:rPr lang="en-US" sz="1200" b="1" i="0" u="none" strike="noStrike" kern="1200" baseline="0" dirty="0">
                <a:solidFill>
                  <a:schemeClr val="tx1"/>
                </a:solidFill>
                <a:latin typeface="+mn-lt"/>
                <a:ea typeface="+mn-ea"/>
                <a:cs typeface="+mn-cs"/>
              </a:rPr>
              <a:t>after you know what they know and know what they don’t. If you share your observations too early, you run the risk of telling them what they already know and sounding redundant.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“Can we shorten this five-step process in any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Yes, use a four-step “LADS” instead of “LEADS.” Once trust is established through prior successful coaching you can skip Enrollment. If at any time in the future you sense any resistance, re-enroll to build trust again. Without trust and misunderstanding, a direct report will default to fear.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happens if a direct report brings a challenge but isn’t enrolled?”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They probably aren’t looking for you to help them self-discover and they just want a fast answer.</a:t>
            </a:r>
          </a:p>
          <a:p>
            <a:r>
              <a:rPr lang="en-US" sz="1200" b="0" i="0" u="none" strike="noStrike" kern="1200" baseline="0" dirty="0">
                <a:solidFill>
                  <a:schemeClr val="tx1"/>
                </a:solidFill>
                <a:latin typeface="+mn-lt"/>
                <a:ea typeface="+mn-ea"/>
                <a:cs typeface="+mn-cs"/>
              </a:rPr>
              <a:t>There’s a trust issue.</a:t>
            </a:r>
          </a:p>
          <a:p>
            <a:r>
              <a:rPr lang="en-US" sz="1200" b="0" i="0" u="none" strike="noStrike" kern="1200" baseline="0" dirty="0">
                <a:solidFill>
                  <a:schemeClr val="tx1"/>
                </a:solidFill>
                <a:latin typeface="+mn-lt"/>
                <a:ea typeface="+mn-ea"/>
                <a:cs typeface="+mn-cs"/>
              </a:rPr>
              <a:t>Or they don’t see the value of coaching or had a prior bad experience or have a misconception of what coaching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“I have direct reports who are open to coaching but not observation. What do I 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Once they experience the value of your coaching they will WANT you to observe because they will appreciate the benefits. You can also turn them around by role playing a fictitious customer meeting so they will see the value of your coaching, and then they will be more open to real-deal observations. We will be doing a deeper dive in observation and delivering feedback tomorrow.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my direct report says in passing, “I just wanted to give you a heads-up that my deal might not close next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ABC…Always Be Coaching…pick up on this as a clue, ask open-ended questions to uncover the gaps, and coach the situation. If timing is of the essence, you may have missed the real coaching moment earlier on in this situation. So, here, you may have to jump in and be more pro active and involved. Then once the situation is handled conduct a post mortem coaching conversation with that person to review the scenario and discuss what can be done to avoid it in the future. Remember, if you’re hearing problems at the end of the sales cycle, you missed something up front in the beginning which would be resolved with more frequent and better coaching and the quality of your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someone has fake buy-in (they are just telling you what you want to hear), or you feel like they’re holding back (i.e., a trust issue)?”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coaching unfortunately won’t work…it’s an Enrollment and a trust issue. We will be discussing how to overcome this shortly.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are your thoughts on this framework? </a:t>
            </a:r>
          </a:p>
          <a:p>
            <a:r>
              <a:rPr lang="en-US" sz="1200" b="0" i="0" u="none" strike="noStrike" kern="1200" baseline="0" dirty="0">
                <a:solidFill>
                  <a:schemeClr val="tx1"/>
                </a:solidFill>
                <a:latin typeface="+mn-lt"/>
                <a:ea typeface="+mn-ea"/>
                <a:cs typeface="+mn-cs"/>
              </a:rPr>
              <a:t> How will it help you to coach more effectively? </a:t>
            </a:r>
          </a:p>
          <a:p>
            <a:r>
              <a:rPr lang="en-US" sz="1200" b="0" i="0" u="none" strike="noStrike" kern="1200" baseline="0" dirty="0">
                <a:solidFill>
                  <a:schemeClr val="tx1"/>
                </a:solidFill>
                <a:latin typeface="+mn-lt"/>
                <a:ea typeface="+mn-ea"/>
                <a:cs typeface="+mn-cs"/>
              </a:rPr>
              <a:t> Keep in mind, we will be reinforcing and practicing this framework over the next two days so that by tomorrow, you are going to be very comfortable with it and see how valuable it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look at more questioning examples to support the Framework…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889F2-7A46-4A3C-901B-FF9E1B1D6630}" type="slidenum">
              <a:rPr lang="en-US">
                <a:solidFill>
                  <a:prstClr val="black"/>
                </a:solidFill>
                <a:latin typeface="Arial" pitchFamily="34" charset="0"/>
              </a:rPr>
              <a:pPr>
                <a:defRPr/>
              </a:pPr>
              <a:t>54</a:t>
            </a:fld>
            <a:endParaRPr lang="en-US" dirty="0">
              <a:solidFill>
                <a:prstClr val="black"/>
              </a:solidFill>
              <a:latin typeface="Arial" pitchFamily="34" charset="0"/>
            </a:endParaRPr>
          </a:p>
        </p:txBody>
      </p:sp>
    </p:spTree>
    <p:extLst>
      <p:ext uri="{BB962C8B-B14F-4D97-AF65-F5344CB8AC3E}">
        <p14:creationId xmlns:p14="http://schemas.microsoft.com/office/powerpoint/2010/main" val="3245025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6-8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the LEADS Framework…confirm understanding and buy-in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going to build-out the </a:t>
            </a:r>
            <a:r>
              <a:rPr lang="en-US" sz="1200" b="1" i="0" u="none" strike="noStrike" kern="1200" baseline="0" dirty="0">
                <a:solidFill>
                  <a:schemeClr val="tx1"/>
                </a:solidFill>
                <a:latin typeface="+mn-lt"/>
                <a:ea typeface="+mn-ea"/>
                <a:cs typeface="+mn-cs"/>
              </a:rPr>
              <a:t>What / Why / How </a:t>
            </a:r>
            <a:r>
              <a:rPr lang="en-US" sz="1200" b="0" i="0" u="none" strike="noStrike" kern="1200" baseline="0" dirty="0">
                <a:solidFill>
                  <a:schemeClr val="tx1"/>
                </a:solidFill>
                <a:latin typeface="+mn-lt"/>
                <a:ea typeface="+mn-ea"/>
                <a:cs typeface="+mn-cs"/>
              </a:rPr>
              <a:t>so it’s more specific and practical </a:t>
            </a:r>
          </a:p>
          <a:p>
            <a:r>
              <a:rPr lang="en-US" sz="1200" b="0" i="0" u="none" strike="noStrike" kern="1200" baseline="0" dirty="0">
                <a:solidFill>
                  <a:schemeClr val="tx1"/>
                </a:solidFill>
                <a:latin typeface="+mn-lt"/>
                <a:ea typeface="+mn-ea"/>
                <a:cs typeface="+mn-cs"/>
              </a:rPr>
              <a:t> You’ll learn a </a:t>
            </a:r>
            <a:r>
              <a:rPr lang="en-US" sz="1200" b="1" i="0" u="none" strike="noStrike" kern="1200" baseline="0" dirty="0">
                <a:solidFill>
                  <a:schemeClr val="tx1"/>
                </a:solidFill>
                <a:latin typeface="+mn-lt"/>
                <a:ea typeface="+mn-ea"/>
                <a:cs typeface="+mn-cs"/>
              </a:rPr>
              <a:t>simple, five-step LEADS Coaching Framework </a:t>
            </a:r>
            <a:r>
              <a:rPr lang="en-US" sz="1200" b="0" i="0" u="none" strike="noStrike" kern="1200" baseline="0" dirty="0">
                <a:solidFill>
                  <a:schemeClr val="tx1"/>
                </a:solidFill>
                <a:latin typeface="+mn-lt"/>
                <a:ea typeface="+mn-ea"/>
                <a:cs typeface="+mn-cs"/>
              </a:rPr>
              <a:t>to easily apply in any conversation </a:t>
            </a:r>
          </a:p>
          <a:p>
            <a:r>
              <a:rPr lang="en-US" sz="1200" b="0" i="0" u="none" strike="noStrike" kern="1200" baseline="0" dirty="0">
                <a:solidFill>
                  <a:schemeClr val="tx1"/>
                </a:solidFill>
                <a:latin typeface="+mn-lt"/>
                <a:ea typeface="+mn-ea"/>
                <a:cs typeface="+mn-cs"/>
              </a:rPr>
              <a:t> We’ll lay the </a:t>
            </a:r>
            <a:r>
              <a:rPr lang="en-US" sz="1200" b="1" i="0" u="none" strike="noStrike" kern="1200" baseline="0" dirty="0">
                <a:solidFill>
                  <a:schemeClr val="tx1"/>
                </a:solidFill>
                <a:latin typeface="+mn-lt"/>
                <a:ea typeface="+mn-ea"/>
                <a:cs typeface="+mn-cs"/>
              </a:rPr>
              <a:t>foundation today and start using this in all the following coaching skill builder simulations today and tomorrow.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Tomorrow we’ll do a </a:t>
            </a:r>
            <a:r>
              <a:rPr lang="en-US" sz="1200" b="1" i="0" u="none" strike="noStrike" kern="1200" baseline="0" dirty="0">
                <a:solidFill>
                  <a:schemeClr val="tx1"/>
                </a:solidFill>
                <a:latin typeface="+mn-lt"/>
                <a:ea typeface="+mn-ea"/>
                <a:cs typeface="+mn-cs"/>
              </a:rPr>
              <a:t>deeper dive </a:t>
            </a:r>
            <a:r>
              <a:rPr lang="en-US" sz="1200" b="0" i="0" u="none" strike="noStrike" kern="1200" baseline="0" dirty="0">
                <a:solidFill>
                  <a:schemeClr val="tx1"/>
                </a:solidFill>
                <a:latin typeface="+mn-lt"/>
                <a:ea typeface="+mn-ea"/>
                <a:cs typeface="+mn-cs"/>
              </a:rPr>
              <a:t>into topics like Opening/Ending a Coaching Conversation, Building Momentum and Accountability,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the bubbles. Have them follow along in the handbook.)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 = Learn: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Get clarity on the </a:t>
            </a:r>
            <a:r>
              <a:rPr lang="en-US" sz="1200" b="1" i="0" u="none" strike="noStrike" kern="1200" baseline="0" dirty="0">
                <a:solidFill>
                  <a:schemeClr val="tx1"/>
                </a:solidFill>
                <a:latin typeface="+mn-lt"/>
                <a:ea typeface="+mn-ea"/>
                <a:cs typeface="+mn-cs"/>
              </a:rPr>
              <a:t>topic </a:t>
            </a:r>
            <a:r>
              <a:rPr lang="en-US" sz="1200" b="0" i="0" u="none" strike="noStrike" kern="1200" baseline="0" dirty="0">
                <a:solidFill>
                  <a:schemeClr val="tx1"/>
                </a:solidFill>
                <a:latin typeface="+mn-lt"/>
                <a:ea typeface="+mn-ea"/>
                <a:cs typeface="+mn-cs"/>
              </a:rPr>
              <a:t>of conversation. Uncover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they want to talk about at a high level, such as their question / problem / challenge – as well as the </a:t>
            </a:r>
            <a:r>
              <a:rPr lang="en-US" sz="1200" b="1" i="0" u="none" strike="noStrike" kern="1200" baseline="0" dirty="0">
                <a:solidFill>
                  <a:schemeClr val="tx1"/>
                </a:solidFill>
                <a:latin typeface="+mn-lt"/>
                <a:ea typeface="+mn-ea"/>
                <a:cs typeface="+mn-cs"/>
              </a:rPr>
              <a:t>facts related to the topic </a:t>
            </a:r>
            <a:r>
              <a:rPr lang="en-US" sz="1200" b="0" i="0" u="none" strike="noStrike" kern="1200" baseline="0" dirty="0">
                <a:solidFill>
                  <a:schemeClr val="tx1"/>
                </a:solidFill>
                <a:latin typeface="+mn-lt"/>
                <a:ea typeface="+mn-ea"/>
                <a:cs typeface="+mn-cs"/>
              </a:rPr>
              <a:t>(not specific details yet) </a:t>
            </a:r>
          </a:p>
          <a:p>
            <a:r>
              <a:rPr lang="en-US" sz="1200" b="0" i="0" u="none" strike="noStrike" kern="1200" baseline="0" dirty="0">
                <a:solidFill>
                  <a:schemeClr val="tx1"/>
                </a:solidFill>
                <a:latin typeface="+mn-lt"/>
                <a:ea typeface="+mn-ea"/>
                <a:cs typeface="+mn-cs"/>
              </a:rPr>
              <a:t>o Typically, this step is done for you because your direct report will tell you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Direct report says, </a:t>
            </a:r>
            <a:r>
              <a:rPr lang="en-US" sz="1200" b="0" i="1" u="none" strike="noStrike" kern="1200" baseline="0" dirty="0">
                <a:solidFill>
                  <a:schemeClr val="tx1"/>
                </a:solidFill>
                <a:latin typeface="+mn-lt"/>
                <a:ea typeface="+mn-ea"/>
                <a:cs typeface="+mn-cs"/>
              </a:rPr>
              <a:t>“The customer is pushing back. They said there’s an issue with procurement…seems there’s an IP issue and Legal is holding up the project.”  also, they want 2 more discount points or they’re not going to buy from us.”</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JOKE</a:t>
            </a:r>
            <a:r>
              <a:rPr lang="en-US" sz="1200" b="0" i="1" u="none" strike="noStrike" kern="1200" baseline="0" dirty="0">
                <a:solidFill>
                  <a:schemeClr val="tx1"/>
                </a:solidFill>
                <a:latin typeface="+mn-lt"/>
                <a:ea typeface="+mn-ea"/>
                <a:cs typeface="+mn-cs"/>
              </a:rPr>
              <a:t>: I don’t suppose any of you here have ever been in a situation like this before. Is my sarcasm translating/?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 = Enroll: </a:t>
            </a:r>
            <a:r>
              <a:rPr lang="en-US" sz="1200" b="0" i="0" u="none" strike="noStrike" kern="1200" baseline="0" dirty="0">
                <a:solidFill>
                  <a:schemeClr val="tx1"/>
                </a:solidFill>
                <a:latin typeface="+mn-lt"/>
                <a:ea typeface="+mn-ea"/>
                <a:cs typeface="+mn-cs"/>
              </a:rPr>
              <a:t>(will talk first about “little e,” and later about “Big E”) </a:t>
            </a:r>
          </a:p>
          <a:p>
            <a:r>
              <a:rPr lang="en-US" sz="1200" b="0" i="0" u="none" strike="noStrike" kern="1200" baseline="0" dirty="0">
                <a:solidFill>
                  <a:schemeClr val="tx1"/>
                </a:solidFill>
                <a:latin typeface="+mn-lt"/>
                <a:ea typeface="+mn-ea"/>
                <a:cs typeface="+mn-cs"/>
              </a:rPr>
              <a:t>o Like previous step, this is relatively simple – you are setting-up the conversation for example: “How do you feel about exploring this further so you can generate the results you want?”:</a:t>
            </a:r>
          </a:p>
          <a:p>
            <a:r>
              <a:rPr lang="en-US" sz="1200" b="0" i="0" u="none" strike="noStrike" kern="1200" baseline="0" dirty="0">
                <a:solidFill>
                  <a:schemeClr val="tx1"/>
                </a:solidFill>
                <a:latin typeface="+mn-lt"/>
                <a:ea typeface="+mn-ea"/>
                <a:cs typeface="+mn-cs"/>
              </a:rPr>
              <a:t>o objective of the E step: Make sure the direct report is ready and open to coaching </a:t>
            </a:r>
          </a:p>
          <a:p>
            <a:r>
              <a:rPr lang="en-US" sz="1200" b="0" i="0" u="none" strike="noStrike" kern="1200" baseline="0" dirty="0">
                <a:solidFill>
                  <a:schemeClr val="tx1"/>
                </a:solidFill>
                <a:latin typeface="+mn-lt"/>
                <a:ea typeface="+mn-ea"/>
                <a:cs typeface="+mn-cs"/>
              </a:rPr>
              <a:t>o Set expectations </a:t>
            </a:r>
          </a:p>
          <a:p>
            <a:r>
              <a:rPr lang="en-US" sz="1200" b="0" i="0" u="none" strike="noStrike" kern="1200" baseline="0" dirty="0">
                <a:solidFill>
                  <a:schemeClr val="tx1"/>
                </a:solidFill>
                <a:latin typeface="+mn-lt"/>
                <a:ea typeface="+mn-ea"/>
                <a:cs typeface="+mn-cs"/>
              </a:rPr>
              <a:t>o Check timing </a:t>
            </a:r>
          </a:p>
          <a:p>
            <a:r>
              <a:rPr lang="en-US" sz="1200" b="0" i="0" u="none" strike="noStrike" kern="1200" baseline="0" dirty="0">
                <a:solidFill>
                  <a:schemeClr val="tx1"/>
                </a:solidFill>
                <a:latin typeface="+mn-lt"/>
                <a:ea typeface="+mn-ea"/>
                <a:cs typeface="+mn-cs"/>
              </a:rPr>
              <a:t>o Eliminate resistance </a:t>
            </a:r>
          </a:p>
          <a:p>
            <a:r>
              <a:rPr lang="en-US" sz="1200" b="0" i="0" u="none" strike="noStrike" kern="1200" baseline="0" dirty="0">
                <a:solidFill>
                  <a:schemeClr val="tx1"/>
                </a:solidFill>
                <a:latin typeface="+mn-lt"/>
                <a:ea typeface="+mn-ea"/>
                <a:cs typeface="+mn-cs"/>
              </a:rPr>
              <a:t>o Establish a safe and trusting environment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 Assess = “WHAT”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Uncover the gap </a:t>
            </a:r>
            <a:r>
              <a:rPr lang="en-US" sz="1200" b="0" i="0" u="none" strike="noStrike" kern="1200" baseline="0" dirty="0">
                <a:solidFill>
                  <a:schemeClr val="tx1"/>
                </a:solidFill>
                <a:latin typeface="+mn-lt"/>
                <a:ea typeface="+mn-ea"/>
                <a:cs typeface="+mn-cs"/>
              </a:rPr>
              <a:t>– Where are they now, where do they need or want to be? Are they stuck on thinking, assumption, process, strategy, skill, etc.? </a:t>
            </a:r>
          </a:p>
          <a:p>
            <a:r>
              <a:rPr lang="en-US" sz="1200" b="0" i="0" u="none" strike="noStrike" kern="1200" baseline="0" dirty="0">
                <a:solidFill>
                  <a:schemeClr val="tx1"/>
                </a:solidFill>
                <a:latin typeface="+mn-lt"/>
                <a:ea typeface="+mn-ea"/>
                <a:cs typeface="+mn-cs"/>
              </a:rPr>
              <a:t>o Get to the </a:t>
            </a:r>
            <a:r>
              <a:rPr lang="en-US" sz="1200" b="1" i="0" u="none" strike="noStrike" kern="1200" baseline="0" dirty="0">
                <a:solidFill>
                  <a:schemeClr val="tx1"/>
                </a:solidFill>
                <a:latin typeface="+mn-lt"/>
                <a:ea typeface="+mn-ea"/>
                <a:cs typeface="+mn-cs"/>
              </a:rPr>
              <a:t>root cause </a:t>
            </a:r>
            <a:r>
              <a:rPr lang="en-US" sz="1200" b="0" i="0" u="none" strike="noStrike" kern="1200" baseline="0" dirty="0">
                <a:solidFill>
                  <a:schemeClr val="tx1"/>
                </a:solidFill>
                <a:latin typeface="+mn-lt"/>
                <a:ea typeface="+mn-ea"/>
                <a:cs typeface="+mn-cs"/>
              </a:rPr>
              <a:t>of their challenge </a:t>
            </a:r>
          </a:p>
          <a:p>
            <a:r>
              <a:rPr lang="en-US" sz="1200" b="0" i="0" u="none" strike="noStrike" kern="1200" baseline="0" dirty="0">
                <a:solidFill>
                  <a:schemeClr val="tx1"/>
                </a:solidFill>
                <a:latin typeface="+mn-lt"/>
                <a:ea typeface="+mn-ea"/>
                <a:cs typeface="+mn-cs"/>
              </a:rPr>
              <a:t>o Gather more </a:t>
            </a:r>
            <a:r>
              <a:rPr lang="en-US" sz="1200" b="1" i="0" u="none" strike="noStrike" kern="1200" baseline="0" dirty="0">
                <a:solidFill>
                  <a:schemeClr val="tx1"/>
                </a:solidFill>
                <a:latin typeface="+mn-lt"/>
                <a:ea typeface="+mn-ea"/>
                <a:cs typeface="+mn-cs"/>
              </a:rPr>
              <a:t>detailed facts. This is different </a:t>
            </a:r>
            <a:r>
              <a:rPr lang="en-US" sz="1200" b="0" i="0" u="none" strike="noStrike" kern="1200" baseline="0" dirty="0">
                <a:solidFill>
                  <a:schemeClr val="tx1"/>
                </a:solidFill>
                <a:latin typeface="+mn-lt"/>
                <a:ea typeface="+mn-ea"/>
                <a:cs typeface="+mn-cs"/>
              </a:rPr>
              <a:t>than in “Learn.” Learn is just “What are we talking about in this conversation? What’s the topic?” </a:t>
            </a:r>
          </a:p>
          <a:p>
            <a:r>
              <a:rPr lang="en-US" sz="1200" b="0" i="0" u="none" strike="noStrike" kern="1200" baseline="0" dirty="0">
                <a:solidFill>
                  <a:schemeClr val="tx1"/>
                </a:solidFill>
                <a:latin typeface="+mn-lt"/>
                <a:ea typeface="+mn-ea"/>
                <a:cs typeface="+mn-cs"/>
              </a:rPr>
              <a:t>o Assess through conversation or observation </a:t>
            </a:r>
          </a:p>
          <a:p>
            <a:r>
              <a:rPr lang="en-US" sz="1200" b="0" i="0" u="none" strike="noStrike" kern="1200" baseline="0" dirty="0">
                <a:solidFill>
                  <a:schemeClr val="tx1"/>
                </a:solidFill>
                <a:latin typeface="+mn-lt"/>
                <a:ea typeface="+mn-ea"/>
                <a:cs typeface="+mn-cs"/>
              </a:rPr>
              <a:t>o Listen for assumptions and symptoms of the issue – or identify a best practice (i.e., if celebrating a win)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 tell me what happened?”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“Who have you spoken to so far?”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did they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have you handled something like this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have you tried so far?”</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 Discuss = “WHY”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Confirm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clarify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restate </a:t>
            </a:r>
            <a:r>
              <a:rPr lang="en-US" sz="1200" b="0" i="0" u="none" strike="noStrike" kern="1200" baseline="0" dirty="0">
                <a:solidFill>
                  <a:schemeClr val="tx1"/>
                </a:solidFill>
                <a:latin typeface="+mn-lt"/>
                <a:ea typeface="+mn-ea"/>
                <a:cs typeface="+mn-cs"/>
              </a:rPr>
              <a:t>what you’ve heard about the gap: </a:t>
            </a:r>
          </a:p>
          <a:p>
            <a:r>
              <a:rPr lang="en-US" sz="1200" b="0" i="0" u="none" strike="noStrike" kern="1200" baseline="0" dirty="0">
                <a:solidFill>
                  <a:schemeClr val="tx1"/>
                </a:solidFill>
                <a:latin typeface="+mn-lt"/>
                <a:ea typeface="+mn-ea"/>
                <a:cs typeface="+mn-cs"/>
              </a:rPr>
              <a:t> Example: </a:t>
            </a:r>
            <a:r>
              <a:rPr lang="en-US" sz="1200" b="0" i="1" u="none" strike="noStrike" kern="1200" baseline="0" dirty="0">
                <a:solidFill>
                  <a:schemeClr val="tx1"/>
                </a:solidFill>
                <a:latin typeface="+mn-lt"/>
                <a:ea typeface="+mn-ea"/>
                <a:cs typeface="+mn-cs"/>
              </a:rPr>
              <a:t>“So here’s your situation…here’s who you talked to…here’s what you’ve done to-date. How well have I captured that?”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Understand point of view / solutions </a:t>
            </a:r>
            <a:r>
              <a:rPr lang="en-US" sz="1200" b="0" i="0" u="none" strike="noStrike" kern="1200" baseline="0" dirty="0">
                <a:solidFill>
                  <a:schemeClr val="tx1"/>
                </a:solidFill>
                <a:latin typeface="+mn-lt"/>
                <a:ea typeface="+mn-ea"/>
                <a:cs typeface="+mn-cs"/>
              </a:rPr>
              <a:t>through deeper questioning to get past symptoms to root cause, regardless if they’re right or wrong </a:t>
            </a:r>
          </a:p>
          <a:p>
            <a:r>
              <a:rPr lang="en-US" sz="1200" b="0" i="0" u="none" strike="noStrike" kern="1200" baseline="0" dirty="0">
                <a:solidFill>
                  <a:schemeClr val="tx1"/>
                </a:solidFill>
                <a:latin typeface="+mn-lt"/>
                <a:ea typeface="+mn-ea"/>
                <a:cs typeface="+mn-cs"/>
              </a:rPr>
              <a:t>o Go </a:t>
            </a:r>
            <a:r>
              <a:rPr lang="en-US" sz="1200" b="1" i="0" u="none" strike="noStrike" kern="1200" baseline="0" dirty="0">
                <a:solidFill>
                  <a:schemeClr val="tx1"/>
                </a:solidFill>
                <a:latin typeface="+mn-lt"/>
                <a:ea typeface="+mn-ea"/>
                <a:cs typeface="+mn-cs"/>
              </a:rPr>
              <a:t>deep </a:t>
            </a:r>
            <a:r>
              <a:rPr lang="en-US" sz="1200" b="0" i="0" u="none" strike="noStrike" kern="1200" baseline="0" dirty="0">
                <a:solidFill>
                  <a:schemeClr val="tx1"/>
                </a:solidFill>
                <a:latin typeface="+mn-lt"/>
                <a:ea typeface="+mn-ea"/>
                <a:cs typeface="+mn-cs"/>
              </a:rPr>
              <a:t>with questions…get to the </a:t>
            </a:r>
            <a:r>
              <a:rPr lang="en-US" sz="1200" b="1" i="0" u="none" strike="noStrike" kern="1200" baseline="0" dirty="0">
                <a:solidFill>
                  <a:schemeClr val="tx1"/>
                </a:solidFill>
                <a:latin typeface="+mn-lt"/>
                <a:ea typeface="+mn-ea"/>
                <a:cs typeface="+mn-cs"/>
              </a:rPr>
              <a:t>“Why”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“Why do you think this is happening?”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often has this happened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“Is that what the customer told you…or are you making an assumption?”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your take on this?”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is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could be possible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another way to look at this?”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If your open-ended questions are successful, you will: </a:t>
            </a:r>
          </a:p>
          <a:p>
            <a:r>
              <a:rPr lang="en-US" sz="1200" b="0" i="0" u="none" strike="noStrike" kern="1200" baseline="0" dirty="0">
                <a:solidFill>
                  <a:schemeClr val="tx1"/>
                </a:solidFill>
                <a:latin typeface="+mn-lt"/>
                <a:ea typeface="+mn-ea"/>
                <a:cs typeface="+mn-cs"/>
              </a:rPr>
              <a:t> Expand their way of thinking </a:t>
            </a:r>
          </a:p>
          <a:p>
            <a:r>
              <a:rPr lang="en-US" sz="1200" b="0" i="0" u="none" strike="noStrike" kern="1200" baseline="0" dirty="0">
                <a:solidFill>
                  <a:schemeClr val="tx1"/>
                </a:solidFill>
                <a:latin typeface="+mn-lt"/>
                <a:ea typeface="+mn-ea"/>
                <a:cs typeface="+mn-cs"/>
              </a:rPr>
              <a:t> Challenge their thought process </a:t>
            </a:r>
          </a:p>
          <a:p>
            <a:r>
              <a:rPr lang="en-US" sz="1200" b="0" i="0" u="none" strike="noStrike" kern="1200" baseline="0" dirty="0">
                <a:solidFill>
                  <a:schemeClr val="tx1"/>
                </a:solidFill>
                <a:latin typeface="+mn-lt"/>
                <a:ea typeface="+mn-ea"/>
                <a:cs typeface="+mn-cs"/>
              </a:rPr>
              <a:t> Break through their assumptions </a:t>
            </a:r>
          </a:p>
          <a:p>
            <a:r>
              <a:rPr lang="en-US" sz="1200" b="0" i="0" u="none" strike="noStrike" kern="1200" baseline="0" dirty="0">
                <a:solidFill>
                  <a:schemeClr val="tx1"/>
                </a:solidFill>
                <a:latin typeface="+mn-lt"/>
                <a:ea typeface="+mn-ea"/>
                <a:cs typeface="+mn-cs"/>
              </a:rPr>
              <a:t> Separate fact from opinion </a:t>
            </a:r>
          </a:p>
          <a:p>
            <a:r>
              <a:rPr lang="en-US" sz="1200" b="0" i="0" u="none" strike="noStrike" kern="1200" baseline="0" dirty="0">
                <a:solidFill>
                  <a:schemeClr val="tx1"/>
                </a:solidFill>
                <a:latin typeface="+mn-lt"/>
                <a:ea typeface="+mn-ea"/>
                <a:cs typeface="+mn-cs"/>
              </a:rPr>
              <a:t> Help them take off their blinders and see a new way of looking at the situation </a:t>
            </a:r>
          </a:p>
          <a:p>
            <a:r>
              <a:rPr lang="en-US" sz="1200" b="0" i="0" u="none" strike="noStrike" kern="1200" baseline="0" dirty="0">
                <a:solidFill>
                  <a:schemeClr val="tx1"/>
                </a:solidFill>
                <a:latin typeface="+mn-lt"/>
                <a:ea typeface="+mn-ea"/>
                <a:cs typeface="+mn-cs"/>
              </a:rPr>
              <a:t> Help them begin to formulate a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 Support </a:t>
            </a:r>
            <a:r>
              <a:rPr lang="en-US" sz="1200" b="0" i="0" u="none" strike="noStrike" kern="1200" baseline="0" dirty="0">
                <a:solidFill>
                  <a:schemeClr val="tx1"/>
                </a:solidFill>
                <a:latin typeface="+mn-lt"/>
                <a:ea typeface="+mn-ea"/>
                <a:cs typeface="+mn-cs"/>
              </a:rPr>
              <a:t>(NOT Solution) = </a:t>
            </a:r>
            <a:r>
              <a:rPr lang="en-US" sz="1200" b="1" i="0" u="none" strike="noStrike" kern="1200" baseline="0" dirty="0">
                <a:solidFill>
                  <a:schemeClr val="tx1"/>
                </a:solidFill>
                <a:latin typeface="+mn-lt"/>
                <a:ea typeface="+mn-ea"/>
                <a:cs typeface="+mn-cs"/>
              </a:rPr>
              <a:t>“HOW DO WE CREATE A NEW POSSIBILITY?”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At this point, the audience starts will often think, “I’ve asked a lot of questions…When do I give MY opinion…share my x years of experience…act like a boss…tell how I would solve this problem?” – Tell them SOON but not yet!! </a:t>
            </a:r>
          </a:p>
          <a:p>
            <a:r>
              <a:rPr lang="en-US" sz="1200" b="0" i="0" u="none" strike="noStrike" kern="1200" baseline="0" dirty="0">
                <a:solidFill>
                  <a:schemeClr val="tx1"/>
                </a:solidFill>
                <a:latin typeface="+mn-lt"/>
                <a:ea typeface="+mn-ea"/>
                <a:cs typeface="+mn-cs"/>
              </a:rPr>
              <a:t>o This step is called “Support” because it is </a:t>
            </a:r>
            <a:r>
              <a:rPr lang="en-US" sz="1200" b="1" i="0" u="none" strike="noStrike" kern="1200" baseline="0" dirty="0">
                <a:solidFill>
                  <a:schemeClr val="tx1"/>
                </a:solidFill>
                <a:latin typeface="+mn-lt"/>
                <a:ea typeface="+mn-ea"/>
                <a:cs typeface="+mn-cs"/>
              </a:rPr>
              <a:t>more than the Solution </a:t>
            </a:r>
            <a:r>
              <a:rPr lang="en-US" sz="1200" b="0" i="0" u="none" strike="noStrike" kern="1200" baseline="0" dirty="0">
                <a:solidFill>
                  <a:schemeClr val="tx1"/>
                </a:solidFill>
                <a:latin typeface="+mn-lt"/>
                <a:ea typeface="+mn-ea"/>
                <a:cs typeface="+mn-cs"/>
              </a:rPr>
              <a:t>– i.e., the end result of a coaching conversation isn’t always a solution…sometimes the goal is to make the </a:t>
            </a:r>
            <a:r>
              <a:rPr lang="en-US" sz="1200" b="1" i="0" u="none" strike="noStrike" kern="1200" baseline="0" dirty="0">
                <a:solidFill>
                  <a:schemeClr val="tx1"/>
                </a:solidFill>
                <a:latin typeface="+mn-lt"/>
                <a:ea typeface="+mn-ea"/>
                <a:cs typeface="+mn-cs"/>
              </a:rPr>
              <a:t>direct report “think differently”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goal of “Support” is to help them </a:t>
            </a:r>
            <a:r>
              <a:rPr lang="en-US" sz="1200" b="1" i="0" u="none" strike="noStrike" kern="1200" baseline="0" dirty="0">
                <a:solidFill>
                  <a:schemeClr val="tx1"/>
                </a:solidFill>
                <a:latin typeface="+mn-lt"/>
                <a:ea typeface="+mn-ea"/>
                <a:cs typeface="+mn-cs"/>
              </a:rPr>
              <a:t>SELF-GENERATE THEIR OWN </a:t>
            </a:r>
            <a:r>
              <a:rPr lang="en-US" sz="1200" b="0" i="0" u="none" strike="noStrike" kern="1200" baseline="0" dirty="0">
                <a:solidFill>
                  <a:schemeClr val="tx1"/>
                </a:solidFill>
                <a:latin typeface="+mn-lt"/>
                <a:ea typeface="+mn-ea"/>
                <a:cs typeface="+mn-cs"/>
              </a:rPr>
              <a:t>solutions by asking more open-ended questions: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take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need to take to move forward?”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resources do you need to make this happen?”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are you going to change your approach the next time you’re in a similar situation?”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questions will you ask next time you’re in a similar situation so you can solve the issue more quickly?”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You’ve now uncovered another gap: what they know and what they don’t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Here’s the real critical question I’m going to answer for you that managers have which is, “When do I get to share my opinion, advice, solution, or course correct? It’s not that you don’t, it’s the order in which you do so. </a:t>
            </a:r>
            <a:r>
              <a:rPr lang="en-US" sz="1200" b="0" i="0" u="none" strike="noStrike" kern="1200" baseline="0" dirty="0">
                <a:solidFill>
                  <a:schemeClr val="tx1"/>
                </a:solidFill>
                <a:latin typeface="+mn-lt"/>
                <a:ea typeface="+mn-ea"/>
                <a:cs typeface="+mn-cs"/>
              </a:rPr>
              <a:t>Only after you’ve uncovered this gap do </a:t>
            </a:r>
            <a:r>
              <a:rPr lang="en-US" sz="1200" b="1" i="0" u="none" strike="noStrike" kern="1200" baseline="0" dirty="0">
                <a:solidFill>
                  <a:schemeClr val="tx1"/>
                </a:solidFill>
                <a:latin typeface="+mn-lt"/>
                <a:ea typeface="+mn-ea"/>
                <a:cs typeface="+mn-cs"/>
              </a:rPr>
              <a:t>you now share </a:t>
            </a:r>
            <a:r>
              <a:rPr lang="en-US" sz="1200" b="0" i="0" u="none" strike="noStrike" kern="1200" baseline="0" dirty="0">
                <a:solidFill>
                  <a:schemeClr val="tx1"/>
                </a:solidFill>
                <a:latin typeface="+mn-lt"/>
                <a:ea typeface="+mn-ea"/>
                <a:cs typeface="+mn-cs"/>
              </a:rPr>
              <a:t>your own observations, experiences, advice, and solutions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Pivot Points: </a:t>
            </a:r>
            <a:r>
              <a:rPr lang="en-US" sz="1200" b="0" i="0" u="none" strike="noStrike" kern="1200" baseline="0" dirty="0">
                <a:solidFill>
                  <a:schemeClr val="tx1"/>
                </a:solidFill>
                <a:latin typeface="+mn-lt"/>
                <a:ea typeface="+mn-ea"/>
                <a:cs typeface="+mn-cs"/>
              </a:rPr>
              <a:t>You may be asked: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if I go through all these steps and the direct report really has no clue of what to do? Maybe they don’t have an answer, maybe their answer is half baked, maybe it’s the wrong answer or maybe it’s something they never did before. Sort of like when you on-board a new hire and they don’t have the knowledge or skill yet. </a:t>
            </a:r>
            <a:r>
              <a:rPr lang="en-US" sz="1200" b="1" i="1" u="none" strike="noStrike" kern="1200" baseline="0" dirty="0">
                <a:solidFill>
                  <a:schemeClr val="tx1"/>
                </a:solidFill>
                <a:latin typeface="+mn-lt"/>
                <a:ea typeface="+mn-ea"/>
                <a:cs typeface="+mn-cs"/>
              </a:rPr>
              <a:t>So do I NEVER give the answer?”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okay to share an observation or solution as long as the </a:t>
            </a:r>
            <a:r>
              <a:rPr lang="en-US" sz="1200" b="1" i="0" u="none" strike="noStrike" kern="1200" baseline="0" dirty="0">
                <a:solidFill>
                  <a:schemeClr val="tx1"/>
                </a:solidFill>
                <a:latin typeface="+mn-lt"/>
                <a:ea typeface="+mn-ea"/>
                <a:cs typeface="+mn-cs"/>
              </a:rPr>
              <a:t>TIMING is right </a:t>
            </a:r>
            <a:r>
              <a:rPr lang="en-US" sz="1200" b="0" i="0" u="none" strike="noStrike" kern="1200" baseline="0" dirty="0">
                <a:solidFill>
                  <a:schemeClr val="tx1"/>
                </a:solidFill>
                <a:latin typeface="+mn-lt"/>
                <a:ea typeface="+mn-ea"/>
                <a:cs typeface="+mn-cs"/>
              </a:rPr>
              <a:t>(see the Pivot Points in the Support step). Not too early, like in the Assess step when you don’t yet have all the facts or understand their point of view. Instead, you can share ONLY during the Support step, </a:t>
            </a:r>
            <a:r>
              <a:rPr lang="en-US" sz="1200" b="1" i="0" u="none" strike="noStrike" kern="1200" baseline="0" dirty="0">
                <a:solidFill>
                  <a:schemeClr val="tx1"/>
                </a:solidFill>
                <a:latin typeface="+mn-lt"/>
                <a:ea typeface="+mn-ea"/>
                <a:cs typeface="+mn-cs"/>
              </a:rPr>
              <a:t>after you know what they know and know what they don’t. If you share your observations too early, you run the risk of telling them what they already know and sounding redundant.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“Can we shorten this five-step process in any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Yes, use a four-step “LADS” instead of “LEADS.” Once trust is established through prior successful coaching you can skip Enrollment. If at any time in the future you sense any resistance, re-enroll to build trust again. Without trust and misunderstanding, a direct report will default to fear.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happens if a direct report brings a challenge but isn’t enrolled?”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They probably aren’t looking for you to help them self-discover and they just want a fast answer.</a:t>
            </a:r>
          </a:p>
          <a:p>
            <a:r>
              <a:rPr lang="en-US" sz="1200" b="0" i="0" u="none" strike="noStrike" kern="1200" baseline="0" dirty="0">
                <a:solidFill>
                  <a:schemeClr val="tx1"/>
                </a:solidFill>
                <a:latin typeface="+mn-lt"/>
                <a:ea typeface="+mn-ea"/>
                <a:cs typeface="+mn-cs"/>
              </a:rPr>
              <a:t>There’s a trust issue.</a:t>
            </a:r>
          </a:p>
          <a:p>
            <a:r>
              <a:rPr lang="en-US" sz="1200" b="0" i="0" u="none" strike="noStrike" kern="1200" baseline="0" dirty="0">
                <a:solidFill>
                  <a:schemeClr val="tx1"/>
                </a:solidFill>
                <a:latin typeface="+mn-lt"/>
                <a:ea typeface="+mn-ea"/>
                <a:cs typeface="+mn-cs"/>
              </a:rPr>
              <a:t>Or they don’t see the value of coaching or had a prior bad experience or have a misconception of what coaching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“I have direct reports who are open to coaching but not observation. What do I 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Once they experience the value of your coaching they will WANT you to observe because they will appreciate the benefits. You can also turn them around by role playing a fictitious customer meeting so they will see the value of your coaching, and then they will be more open to real-deal observations. We will be doing a deeper dive in observation and delivering feedback tomorrow.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my direct report says in passing, “I just wanted to give you a heads-up that my deal might not close next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ABC…Always Be Coaching…pick up on this as a clue, ask open-ended questions to uncover the gaps, and coach the situation. If timing is of the essence, you may have missed the real coaching moment earlier on in this situation. So, here, you may have to jump in and be more pro active and involved. Then once the situation is handled conduct a post mortem coaching conversation with that person to review the scenario and discuss what can be done to avoid it in the future. Remember, if you’re hearing problems at the end of the sales cycle, you missed something up front in the beginning which would be resolved with more frequent and better coaching and the quality of your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someone has fake buy-in (they are just telling you what you want to hear), or you feel like they’re holding back (i.e., a trust issue)?”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coaching unfortunately won’t work…it’s an Enrollment and a trust issue. We will be discussing how to overcome this shortly.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are your thoughts on this framework? </a:t>
            </a:r>
          </a:p>
          <a:p>
            <a:r>
              <a:rPr lang="en-US" sz="1200" b="0" i="0" u="none" strike="noStrike" kern="1200" baseline="0" dirty="0">
                <a:solidFill>
                  <a:schemeClr val="tx1"/>
                </a:solidFill>
                <a:latin typeface="+mn-lt"/>
                <a:ea typeface="+mn-ea"/>
                <a:cs typeface="+mn-cs"/>
              </a:rPr>
              <a:t> How will it help you to coach more effectively? </a:t>
            </a:r>
          </a:p>
          <a:p>
            <a:r>
              <a:rPr lang="en-US" sz="1200" b="0" i="0" u="none" strike="noStrike" kern="1200" baseline="0" dirty="0">
                <a:solidFill>
                  <a:schemeClr val="tx1"/>
                </a:solidFill>
                <a:latin typeface="+mn-lt"/>
                <a:ea typeface="+mn-ea"/>
                <a:cs typeface="+mn-cs"/>
              </a:rPr>
              <a:t> Keep in mind, we will be reinforcing and practicing this framework over the next two days so that by tomorrow, you are going to be very comfortable with it and see how valuable it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look at more questioning examples to support the Framework…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889F2-7A46-4A3C-901B-FF9E1B1D6630}" type="slidenum">
              <a:rPr lang="en-US">
                <a:solidFill>
                  <a:prstClr val="black"/>
                </a:solidFill>
                <a:latin typeface="Arial" pitchFamily="34" charset="0"/>
              </a:rPr>
              <a:pPr>
                <a:defRPr/>
              </a:pPr>
              <a:t>55</a:t>
            </a:fld>
            <a:endParaRPr lang="en-US" dirty="0">
              <a:solidFill>
                <a:prstClr val="black"/>
              </a:solidFill>
              <a:latin typeface="Arial" pitchFamily="34" charset="0"/>
            </a:endParaRPr>
          </a:p>
        </p:txBody>
      </p:sp>
    </p:spTree>
    <p:extLst>
      <p:ext uri="{BB962C8B-B14F-4D97-AF65-F5344CB8AC3E}">
        <p14:creationId xmlns:p14="http://schemas.microsoft.com/office/powerpoint/2010/main" val="595251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6-8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the LEADS Framework…confirm understanding and buy-in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going to build-out the </a:t>
            </a:r>
            <a:r>
              <a:rPr lang="en-US" sz="1200" b="1" i="0" u="none" strike="noStrike" kern="1200" baseline="0" dirty="0">
                <a:solidFill>
                  <a:schemeClr val="tx1"/>
                </a:solidFill>
                <a:latin typeface="+mn-lt"/>
                <a:ea typeface="+mn-ea"/>
                <a:cs typeface="+mn-cs"/>
              </a:rPr>
              <a:t>What / Why / How </a:t>
            </a:r>
            <a:r>
              <a:rPr lang="en-US" sz="1200" b="0" i="0" u="none" strike="noStrike" kern="1200" baseline="0" dirty="0">
                <a:solidFill>
                  <a:schemeClr val="tx1"/>
                </a:solidFill>
                <a:latin typeface="+mn-lt"/>
                <a:ea typeface="+mn-ea"/>
                <a:cs typeface="+mn-cs"/>
              </a:rPr>
              <a:t>so it’s more specific and practical </a:t>
            </a:r>
          </a:p>
          <a:p>
            <a:r>
              <a:rPr lang="en-US" sz="1200" b="0" i="0" u="none" strike="noStrike" kern="1200" baseline="0" dirty="0">
                <a:solidFill>
                  <a:schemeClr val="tx1"/>
                </a:solidFill>
                <a:latin typeface="+mn-lt"/>
                <a:ea typeface="+mn-ea"/>
                <a:cs typeface="+mn-cs"/>
              </a:rPr>
              <a:t> You’ll learn a </a:t>
            </a:r>
            <a:r>
              <a:rPr lang="en-US" sz="1200" b="1" i="0" u="none" strike="noStrike" kern="1200" baseline="0" dirty="0">
                <a:solidFill>
                  <a:schemeClr val="tx1"/>
                </a:solidFill>
                <a:latin typeface="+mn-lt"/>
                <a:ea typeface="+mn-ea"/>
                <a:cs typeface="+mn-cs"/>
              </a:rPr>
              <a:t>simple, five-step LEADS Coaching Framework </a:t>
            </a:r>
            <a:r>
              <a:rPr lang="en-US" sz="1200" b="0" i="0" u="none" strike="noStrike" kern="1200" baseline="0" dirty="0">
                <a:solidFill>
                  <a:schemeClr val="tx1"/>
                </a:solidFill>
                <a:latin typeface="+mn-lt"/>
                <a:ea typeface="+mn-ea"/>
                <a:cs typeface="+mn-cs"/>
              </a:rPr>
              <a:t>to easily apply in any conversation </a:t>
            </a:r>
          </a:p>
          <a:p>
            <a:r>
              <a:rPr lang="en-US" sz="1200" b="0" i="0" u="none" strike="noStrike" kern="1200" baseline="0" dirty="0">
                <a:solidFill>
                  <a:schemeClr val="tx1"/>
                </a:solidFill>
                <a:latin typeface="+mn-lt"/>
                <a:ea typeface="+mn-ea"/>
                <a:cs typeface="+mn-cs"/>
              </a:rPr>
              <a:t> We’ll lay the </a:t>
            </a:r>
            <a:r>
              <a:rPr lang="en-US" sz="1200" b="1" i="0" u="none" strike="noStrike" kern="1200" baseline="0" dirty="0">
                <a:solidFill>
                  <a:schemeClr val="tx1"/>
                </a:solidFill>
                <a:latin typeface="+mn-lt"/>
                <a:ea typeface="+mn-ea"/>
                <a:cs typeface="+mn-cs"/>
              </a:rPr>
              <a:t>foundation today and start using this in all the following coaching skill builder simulations today and tomorrow.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Tomorrow we’ll do a </a:t>
            </a:r>
            <a:r>
              <a:rPr lang="en-US" sz="1200" b="1" i="0" u="none" strike="noStrike" kern="1200" baseline="0" dirty="0">
                <a:solidFill>
                  <a:schemeClr val="tx1"/>
                </a:solidFill>
                <a:latin typeface="+mn-lt"/>
                <a:ea typeface="+mn-ea"/>
                <a:cs typeface="+mn-cs"/>
              </a:rPr>
              <a:t>deeper dive </a:t>
            </a:r>
            <a:r>
              <a:rPr lang="en-US" sz="1200" b="0" i="0" u="none" strike="noStrike" kern="1200" baseline="0" dirty="0">
                <a:solidFill>
                  <a:schemeClr val="tx1"/>
                </a:solidFill>
                <a:latin typeface="+mn-lt"/>
                <a:ea typeface="+mn-ea"/>
                <a:cs typeface="+mn-cs"/>
              </a:rPr>
              <a:t>into topics like Opening/Ending a Coaching Conversation, Building Momentum and Accountability,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the bubbles. Have them follow along in the handbook.)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 = Learn: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Get clarity on the </a:t>
            </a:r>
            <a:r>
              <a:rPr lang="en-US" sz="1200" b="1" i="0" u="none" strike="noStrike" kern="1200" baseline="0" dirty="0">
                <a:solidFill>
                  <a:schemeClr val="tx1"/>
                </a:solidFill>
                <a:latin typeface="+mn-lt"/>
                <a:ea typeface="+mn-ea"/>
                <a:cs typeface="+mn-cs"/>
              </a:rPr>
              <a:t>topic </a:t>
            </a:r>
            <a:r>
              <a:rPr lang="en-US" sz="1200" b="0" i="0" u="none" strike="noStrike" kern="1200" baseline="0" dirty="0">
                <a:solidFill>
                  <a:schemeClr val="tx1"/>
                </a:solidFill>
                <a:latin typeface="+mn-lt"/>
                <a:ea typeface="+mn-ea"/>
                <a:cs typeface="+mn-cs"/>
              </a:rPr>
              <a:t>of conversation. Uncover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they want to talk about at a high level, such as their question / problem / challenge – as well as the </a:t>
            </a:r>
            <a:r>
              <a:rPr lang="en-US" sz="1200" b="1" i="0" u="none" strike="noStrike" kern="1200" baseline="0" dirty="0">
                <a:solidFill>
                  <a:schemeClr val="tx1"/>
                </a:solidFill>
                <a:latin typeface="+mn-lt"/>
                <a:ea typeface="+mn-ea"/>
                <a:cs typeface="+mn-cs"/>
              </a:rPr>
              <a:t>facts related to the topic </a:t>
            </a:r>
            <a:r>
              <a:rPr lang="en-US" sz="1200" b="0" i="0" u="none" strike="noStrike" kern="1200" baseline="0" dirty="0">
                <a:solidFill>
                  <a:schemeClr val="tx1"/>
                </a:solidFill>
                <a:latin typeface="+mn-lt"/>
                <a:ea typeface="+mn-ea"/>
                <a:cs typeface="+mn-cs"/>
              </a:rPr>
              <a:t>(not specific details yet) </a:t>
            </a:r>
          </a:p>
          <a:p>
            <a:r>
              <a:rPr lang="en-US" sz="1200" b="0" i="0" u="none" strike="noStrike" kern="1200" baseline="0" dirty="0">
                <a:solidFill>
                  <a:schemeClr val="tx1"/>
                </a:solidFill>
                <a:latin typeface="+mn-lt"/>
                <a:ea typeface="+mn-ea"/>
                <a:cs typeface="+mn-cs"/>
              </a:rPr>
              <a:t>o Typically, this step is done for you because your direct report will tell you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Direct report says, </a:t>
            </a:r>
            <a:r>
              <a:rPr lang="en-US" sz="1200" b="0" i="1" u="none" strike="noStrike" kern="1200" baseline="0" dirty="0">
                <a:solidFill>
                  <a:schemeClr val="tx1"/>
                </a:solidFill>
                <a:latin typeface="+mn-lt"/>
                <a:ea typeface="+mn-ea"/>
                <a:cs typeface="+mn-cs"/>
              </a:rPr>
              <a:t>“The customer is pushing back. They said there’s an issue with procurement…seems there’s an IP issue and Legal is holding up the project.”  also, they want 2 more discount points or they’re not going to buy from us.”</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JOKE</a:t>
            </a:r>
            <a:r>
              <a:rPr lang="en-US" sz="1200" b="0" i="1" u="none" strike="noStrike" kern="1200" baseline="0" dirty="0">
                <a:solidFill>
                  <a:schemeClr val="tx1"/>
                </a:solidFill>
                <a:latin typeface="+mn-lt"/>
                <a:ea typeface="+mn-ea"/>
                <a:cs typeface="+mn-cs"/>
              </a:rPr>
              <a:t>: I don’t suppose any of you here have ever been in a situation like this before. Is my sarcasm translating/?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 = Enroll: </a:t>
            </a:r>
            <a:r>
              <a:rPr lang="en-US" sz="1200" b="0" i="0" u="none" strike="noStrike" kern="1200" baseline="0" dirty="0">
                <a:solidFill>
                  <a:schemeClr val="tx1"/>
                </a:solidFill>
                <a:latin typeface="+mn-lt"/>
                <a:ea typeface="+mn-ea"/>
                <a:cs typeface="+mn-cs"/>
              </a:rPr>
              <a:t>(will talk first about “little e,” and later about “Big E”) </a:t>
            </a:r>
          </a:p>
          <a:p>
            <a:r>
              <a:rPr lang="en-US" sz="1200" b="0" i="0" u="none" strike="noStrike" kern="1200" baseline="0" dirty="0">
                <a:solidFill>
                  <a:schemeClr val="tx1"/>
                </a:solidFill>
                <a:latin typeface="+mn-lt"/>
                <a:ea typeface="+mn-ea"/>
                <a:cs typeface="+mn-cs"/>
              </a:rPr>
              <a:t>o Like previous step, this is relatively simple – you are setting-up the conversation for example: “How do you feel about exploring this further so you can generate the results you want?”:</a:t>
            </a:r>
          </a:p>
          <a:p>
            <a:r>
              <a:rPr lang="en-US" sz="1200" b="0" i="0" u="none" strike="noStrike" kern="1200" baseline="0" dirty="0">
                <a:solidFill>
                  <a:schemeClr val="tx1"/>
                </a:solidFill>
                <a:latin typeface="+mn-lt"/>
                <a:ea typeface="+mn-ea"/>
                <a:cs typeface="+mn-cs"/>
              </a:rPr>
              <a:t>o objective of the E step: Make sure the direct report is ready and open to coaching </a:t>
            </a:r>
          </a:p>
          <a:p>
            <a:r>
              <a:rPr lang="en-US" sz="1200" b="0" i="0" u="none" strike="noStrike" kern="1200" baseline="0" dirty="0">
                <a:solidFill>
                  <a:schemeClr val="tx1"/>
                </a:solidFill>
                <a:latin typeface="+mn-lt"/>
                <a:ea typeface="+mn-ea"/>
                <a:cs typeface="+mn-cs"/>
              </a:rPr>
              <a:t>o Set expectations </a:t>
            </a:r>
          </a:p>
          <a:p>
            <a:r>
              <a:rPr lang="en-US" sz="1200" b="0" i="0" u="none" strike="noStrike" kern="1200" baseline="0" dirty="0">
                <a:solidFill>
                  <a:schemeClr val="tx1"/>
                </a:solidFill>
                <a:latin typeface="+mn-lt"/>
                <a:ea typeface="+mn-ea"/>
                <a:cs typeface="+mn-cs"/>
              </a:rPr>
              <a:t>o Check timing </a:t>
            </a:r>
          </a:p>
          <a:p>
            <a:r>
              <a:rPr lang="en-US" sz="1200" b="0" i="0" u="none" strike="noStrike" kern="1200" baseline="0" dirty="0">
                <a:solidFill>
                  <a:schemeClr val="tx1"/>
                </a:solidFill>
                <a:latin typeface="+mn-lt"/>
                <a:ea typeface="+mn-ea"/>
                <a:cs typeface="+mn-cs"/>
              </a:rPr>
              <a:t>o Eliminate resistance </a:t>
            </a:r>
          </a:p>
          <a:p>
            <a:r>
              <a:rPr lang="en-US" sz="1200" b="0" i="0" u="none" strike="noStrike" kern="1200" baseline="0" dirty="0">
                <a:solidFill>
                  <a:schemeClr val="tx1"/>
                </a:solidFill>
                <a:latin typeface="+mn-lt"/>
                <a:ea typeface="+mn-ea"/>
                <a:cs typeface="+mn-cs"/>
              </a:rPr>
              <a:t>o Establish a safe and trusting environment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 Assess = “WHAT”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Uncover the gap </a:t>
            </a:r>
            <a:r>
              <a:rPr lang="en-US" sz="1200" b="0" i="0" u="none" strike="noStrike" kern="1200" baseline="0" dirty="0">
                <a:solidFill>
                  <a:schemeClr val="tx1"/>
                </a:solidFill>
                <a:latin typeface="+mn-lt"/>
                <a:ea typeface="+mn-ea"/>
                <a:cs typeface="+mn-cs"/>
              </a:rPr>
              <a:t>– Where are they now, where do they need or want to be? Are they stuck on thinking, assumption, process, strategy, skill, etc.? </a:t>
            </a:r>
          </a:p>
          <a:p>
            <a:r>
              <a:rPr lang="en-US" sz="1200" b="0" i="0" u="none" strike="noStrike" kern="1200" baseline="0" dirty="0">
                <a:solidFill>
                  <a:schemeClr val="tx1"/>
                </a:solidFill>
                <a:latin typeface="+mn-lt"/>
                <a:ea typeface="+mn-ea"/>
                <a:cs typeface="+mn-cs"/>
              </a:rPr>
              <a:t>o Get to the </a:t>
            </a:r>
            <a:r>
              <a:rPr lang="en-US" sz="1200" b="1" i="0" u="none" strike="noStrike" kern="1200" baseline="0" dirty="0">
                <a:solidFill>
                  <a:schemeClr val="tx1"/>
                </a:solidFill>
                <a:latin typeface="+mn-lt"/>
                <a:ea typeface="+mn-ea"/>
                <a:cs typeface="+mn-cs"/>
              </a:rPr>
              <a:t>root cause </a:t>
            </a:r>
            <a:r>
              <a:rPr lang="en-US" sz="1200" b="0" i="0" u="none" strike="noStrike" kern="1200" baseline="0" dirty="0">
                <a:solidFill>
                  <a:schemeClr val="tx1"/>
                </a:solidFill>
                <a:latin typeface="+mn-lt"/>
                <a:ea typeface="+mn-ea"/>
                <a:cs typeface="+mn-cs"/>
              </a:rPr>
              <a:t>of their challenge </a:t>
            </a:r>
          </a:p>
          <a:p>
            <a:r>
              <a:rPr lang="en-US" sz="1200" b="0" i="0" u="none" strike="noStrike" kern="1200" baseline="0" dirty="0">
                <a:solidFill>
                  <a:schemeClr val="tx1"/>
                </a:solidFill>
                <a:latin typeface="+mn-lt"/>
                <a:ea typeface="+mn-ea"/>
                <a:cs typeface="+mn-cs"/>
              </a:rPr>
              <a:t>o Gather more </a:t>
            </a:r>
            <a:r>
              <a:rPr lang="en-US" sz="1200" b="1" i="0" u="none" strike="noStrike" kern="1200" baseline="0" dirty="0">
                <a:solidFill>
                  <a:schemeClr val="tx1"/>
                </a:solidFill>
                <a:latin typeface="+mn-lt"/>
                <a:ea typeface="+mn-ea"/>
                <a:cs typeface="+mn-cs"/>
              </a:rPr>
              <a:t>detailed facts. This is different </a:t>
            </a:r>
            <a:r>
              <a:rPr lang="en-US" sz="1200" b="0" i="0" u="none" strike="noStrike" kern="1200" baseline="0" dirty="0">
                <a:solidFill>
                  <a:schemeClr val="tx1"/>
                </a:solidFill>
                <a:latin typeface="+mn-lt"/>
                <a:ea typeface="+mn-ea"/>
                <a:cs typeface="+mn-cs"/>
              </a:rPr>
              <a:t>than in “Learn.” Learn is just “What are we talking about in this conversation? What’s the topic?” </a:t>
            </a:r>
          </a:p>
          <a:p>
            <a:r>
              <a:rPr lang="en-US" sz="1200" b="0" i="0" u="none" strike="noStrike" kern="1200" baseline="0" dirty="0">
                <a:solidFill>
                  <a:schemeClr val="tx1"/>
                </a:solidFill>
                <a:latin typeface="+mn-lt"/>
                <a:ea typeface="+mn-ea"/>
                <a:cs typeface="+mn-cs"/>
              </a:rPr>
              <a:t>o Assess through conversation or observation </a:t>
            </a:r>
          </a:p>
          <a:p>
            <a:r>
              <a:rPr lang="en-US" sz="1200" b="0" i="0" u="none" strike="noStrike" kern="1200" baseline="0" dirty="0">
                <a:solidFill>
                  <a:schemeClr val="tx1"/>
                </a:solidFill>
                <a:latin typeface="+mn-lt"/>
                <a:ea typeface="+mn-ea"/>
                <a:cs typeface="+mn-cs"/>
              </a:rPr>
              <a:t>o Listen for assumptions and symptoms of the issue – or identify a best practice (i.e., if celebrating a win)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 tell me what happened?”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“Who have you spoken to so far?”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did they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have you handled something like this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have you tried so far?”</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 Discuss = “WHY”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Confirm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clarify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restate </a:t>
            </a:r>
            <a:r>
              <a:rPr lang="en-US" sz="1200" b="0" i="0" u="none" strike="noStrike" kern="1200" baseline="0" dirty="0">
                <a:solidFill>
                  <a:schemeClr val="tx1"/>
                </a:solidFill>
                <a:latin typeface="+mn-lt"/>
                <a:ea typeface="+mn-ea"/>
                <a:cs typeface="+mn-cs"/>
              </a:rPr>
              <a:t>what you’ve heard about the gap: </a:t>
            </a:r>
          </a:p>
          <a:p>
            <a:r>
              <a:rPr lang="en-US" sz="1200" b="0" i="0" u="none" strike="noStrike" kern="1200" baseline="0" dirty="0">
                <a:solidFill>
                  <a:schemeClr val="tx1"/>
                </a:solidFill>
                <a:latin typeface="+mn-lt"/>
                <a:ea typeface="+mn-ea"/>
                <a:cs typeface="+mn-cs"/>
              </a:rPr>
              <a:t> Example: </a:t>
            </a:r>
            <a:r>
              <a:rPr lang="en-US" sz="1200" b="0" i="1" u="none" strike="noStrike" kern="1200" baseline="0" dirty="0">
                <a:solidFill>
                  <a:schemeClr val="tx1"/>
                </a:solidFill>
                <a:latin typeface="+mn-lt"/>
                <a:ea typeface="+mn-ea"/>
                <a:cs typeface="+mn-cs"/>
              </a:rPr>
              <a:t>“So here’s your situation…here’s who you talked to…here’s what you’ve done to-date. How well have I captured that?”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Understand point of view / solutions </a:t>
            </a:r>
            <a:r>
              <a:rPr lang="en-US" sz="1200" b="0" i="0" u="none" strike="noStrike" kern="1200" baseline="0" dirty="0">
                <a:solidFill>
                  <a:schemeClr val="tx1"/>
                </a:solidFill>
                <a:latin typeface="+mn-lt"/>
                <a:ea typeface="+mn-ea"/>
                <a:cs typeface="+mn-cs"/>
              </a:rPr>
              <a:t>through deeper questioning to get past symptoms to root cause, regardless if they’re right or wrong </a:t>
            </a:r>
          </a:p>
          <a:p>
            <a:r>
              <a:rPr lang="en-US" sz="1200" b="0" i="0" u="none" strike="noStrike" kern="1200" baseline="0" dirty="0">
                <a:solidFill>
                  <a:schemeClr val="tx1"/>
                </a:solidFill>
                <a:latin typeface="+mn-lt"/>
                <a:ea typeface="+mn-ea"/>
                <a:cs typeface="+mn-cs"/>
              </a:rPr>
              <a:t>o Go </a:t>
            </a:r>
            <a:r>
              <a:rPr lang="en-US" sz="1200" b="1" i="0" u="none" strike="noStrike" kern="1200" baseline="0" dirty="0">
                <a:solidFill>
                  <a:schemeClr val="tx1"/>
                </a:solidFill>
                <a:latin typeface="+mn-lt"/>
                <a:ea typeface="+mn-ea"/>
                <a:cs typeface="+mn-cs"/>
              </a:rPr>
              <a:t>deep </a:t>
            </a:r>
            <a:r>
              <a:rPr lang="en-US" sz="1200" b="0" i="0" u="none" strike="noStrike" kern="1200" baseline="0" dirty="0">
                <a:solidFill>
                  <a:schemeClr val="tx1"/>
                </a:solidFill>
                <a:latin typeface="+mn-lt"/>
                <a:ea typeface="+mn-ea"/>
                <a:cs typeface="+mn-cs"/>
              </a:rPr>
              <a:t>with questions…get to the </a:t>
            </a:r>
            <a:r>
              <a:rPr lang="en-US" sz="1200" b="1" i="0" u="none" strike="noStrike" kern="1200" baseline="0" dirty="0">
                <a:solidFill>
                  <a:schemeClr val="tx1"/>
                </a:solidFill>
                <a:latin typeface="+mn-lt"/>
                <a:ea typeface="+mn-ea"/>
                <a:cs typeface="+mn-cs"/>
              </a:rPr>
              <a:t>“Why”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“Why do you think this is happening?”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often has this happened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“Is that what the customer told you…or are you making an assumption?”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your take on this?”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is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could be possible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another way to look at this?”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If your open-ended questions are successful, you will: </a:t>
            </a:r>
          </a:p>
          <a:p>
            <a:r>
              <a:rPr lang="en-US" sz="1200" b="0" i="0" u="none" strike="noStrike" kern="1200" baseline="0" dirty="0">
                <a:solidFill>
                  <a:schemeClr val="tx1"/>
                </a:solidFill>
                <a:latin typeface="+mn-lt"/>
                <a:ea typeface="+mn-ea"/>
                <a:cs typeface="+mn-cs"/>
              </a:rPr>
              <a:t> Expand their way of thinking </a:t>
            </a:r>
          </a:p>
          <a:p>
            <a:r>
              <a:rPr lang="en-US" sz="1200" b="0" i="0" u="none" strike="noStrike" kern="1200" baseline="0" dirty="0">
                <a:solidFill>
                  <a:schemeClr val="tx1"/>
                </a:solidFill>
                <a:latin typeface="+mn-lt"/>
                <a:ea typeface="+mn-ea"/>
                <a:cs typeface="+mn-cs"/>
              </a:rPr>
              <a:t> Challenge their thought process </a:t>
            </a:r>
          </a:p>
          <a:p>
            <a:r>
              <a:rPr lang="en-US" sz="1200" b="0" i="0" u="none" strike="noStrike" kern="1200" baseline="0" dirty="0">
                <a:solidFill>
                  <a:schemeClr val="tx1"/>
                </a:solidFill>
                <a:latin typeface="+mn-lt"/>
                <a:ea typeface="+mn-ea"/>
                <a:cs typeface="+mn-cs"/>
              </a:rPr>
              <a:t> Break through their assumptions </a:t>
            </a:r>
          </a:p>
          <a:p>
            <a:r>
              <a:rPr lang="en-US" sz="1200" b="0" i="0" u="none" strike="noStrike" kern="1200" baseline="0" dirty="0">
                <a:solidFill>
                  <a:schemeClr val="tx1"/>
                </a:solidFill>
                <a:latin typeface="+mn-lt"/>
                <a:ea typeface="+mn-ea"/>
                <a:cs typeface="+mn-cs"/>
              </a:rPr>
              <a:t> Separate fact from opinion </a:t>
            </a:r>
          </a:p>
          <a:p>
            <a:r>
              <a:rPr lang="en-US" sz="1200" b="0" i="0" u="none" strike="noStrike" kern="1200" baseline="0" dirty="0">
                <a:solidFill>
                  <a:schemeClr val="tx1"/>
                </a:solidFill>
                <a:latin typeface="+mn-lt"/>
                <a:ea typeface="+mn-ea"/>
                <a:cs typeface="+mn-cs"/>
              </a:rPr>
              <a:t> Help them take off their blinders and see a new way of looking at the situation </a:t>
            </a:r>
          </a:p>
          <a:p>
            <a:r>
              <a:rPr lang="en-US" sz="1200" b="0" i="0" u="none" strike="noStrike" kern="1200" baseline="0" dirty="0">
                <a:solidFill>
                  <a:schemeClr val="tx1"/>
                </a:solidFill>
                <a:latin typeface="+mn-lt"/>
                <a:ea typeface="+mn-ea"/>
                <a:cs typeface="+mn-cs"/>
              </a:rPr>
              <a:t> Help them begin to formulate a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 Support </a:t>
            </a:r>
            <a:r>
              <a:rPr lang="en-US" sz="1200" b="0" i="0" u="none" strike="noStrike" kern="1200" baseline="0" dirty="0">
                <a:solidFill>
                  <a:schemeClr val="tx1"/>
                </a:solidFill>
                <a:latin typeface="+mn-lt"/>
                <a:ea typeface="+mn-ea"/>
                <a:cs typeface="+mn-cs"/>
              </a:rPr>
              <a:t>(NOT Solution) = </a:t>
            </a:r>
            <a:r>
              <a:rPr lang="en-US" sz="1200" b="1" i="0" u="none" strike="noStrike" kern="1200" baseline="0" dirty="0">
                <a:solidFill>
                  <a:schemeClr val="tx1"/>
                </a:solidFill>
                <a:latin typeface="+mn-lt"/>
                <a:ea typeface="+mn-ea"/>
                <a:cs typeface="+mn-cs"/>
              </a:rPr>
              <a:t>“HOW DO WE CREATE A NEW POSSIBILITY?”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At this point, the audience starts will often think, “I’ve asked a lot of questions…When do I give MY opinion…share my x years of experience…act like a boss…tell how I would solve this problem?” – Tell them SOON but not yet!! </a:t>
            </a:r>
          </a:p>
          <a:p>
            <a:r>
              <a:rPr lang="en-US" sz="1200" b="0" i="0" u="none" strike="noStrike" kern="1200" baseline="0" dirty="0">
                <a:solidFill>
                  <a:schemeClr val="tx1"/>
                </a:solidFill>
                <a:latin typeface="+mn-lt"/>
                <a:ea typeface="+mn-ea"/>
                <a:cs typeface="+mn-cs"/>
              </a:rPr>
              <a:t>o This step is called “Support” because it is </a:t>
            </a:r>
            <a:r>
              <a:rPr lang="en-US" sz="1200" b="1" i="0" u="none" strike="noStrike" kern="1200" baseline="0" dirty="0">
                <a:solidFill>
                  <a:schemeClr val="tx1"/>
                </a:solidFill>
                <a:latin typeface="+mn-lt"/>
                <a:ea typeface="+mn-ea"/>
                <a:cs typeface="+mn-cs"/>
              </a:rPr>
              <a:t>more than the Solution </a:t>
            </a:r>
            <a:r>
              <a:rPr lang="en-US" sz="1200" b="0" i="0" u="none" strike="noStrike" kern="1200" baseline="0" dirty="0">
                <a:solidFill>
                  <a:schemeClr val="tx1"/>
                </a:solidFill>
                <a:latin typeface="+mn-lt"/>
                <a:ea typeface="+mn-ea"/>
                <a:cs typeface="+mn-cs"/>
              </a:rPr>
              <a:t>– i.e., the end result of a coaching conversation isn’t always a solution…sometimes the goal is to make the </a:t>
            </a:r>
            <a:r>
              <a:rPr lang="en-US" sz="1200" b="1" i="0" u="none" strike="noStrike" kern="1200" baseline="0" dirty="0">
                <a:solidFill>
                  <a:schemeClr val="tx1"/>
                </a:solidFill>
                <a:latin typeface="+mn-lt"/>
                <a:ea typeface="+mn-ea"/>
                <a:cs typeface="+mn-cs"/>
              </a:rPr>
              <a:t>direct report “think differently”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goal of “Support” is to help them </a:t>
            </a:r>
            <a:r>
              <a:rPr lang="en-US" sz="1200" b="1" i="0" u="none" strike="noStrike" kern="1200" baseline="0" dirty="0">
                <a:solidFill>
                  <a:schemeClr val="tx1"/>
                </a:solidFill>
                <a:latin typeface="+mn-lt"/>
                <a:ea typeface="+mn-ea"/>
                <a:cs typeface="+mn-cs"/>
              </a:rPr>
              <a:t>SELF-GENERATE THEIR OWN </a:t>
            </a:r>
            <a:r>
              <a:rPr lang="en-US" sz="1200" b="0" i="0" u="none" strike="noStrike" kern="1200" baseline="0" dirty="0">
                <a:solidFill>
                  <a:schemeClr val="tx1"/>
                </a:solidFill>
                <a:latin typeface="+mn-lt"/>
                <a:ea typeface="+mn-ea"/>
                <a:cs typeface="+mn-cs"/>
              </a:rPr>
              <a:t>solutions by asking more open-ended questions: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take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need to take to move forward?”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resources do you need to make this happen?”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are you going to change your approach the next time you’re in a similar situation?”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questions will you ask next time you’re in a similar situation so you can solve the issue more quickly?”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You’ve now uncovered another gap: what they know and what they don’t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Here’s the real critical question I’m going to answer for you that managers have which is, “When do I get to share my opinion, advice, solution, or course correct? It’s not that you don’t, it’s the order in which you do so. </a:t>
            </a:r>
            <a:r>
              <a:rPr lang="en-US" sz="1200" b="0" i="0" u="none" strike="noStrike" kern="1200" baseline="0" dirty="0">
                <a:solidFill>
                  <a:schemeClr val="tx1"/>
                </a:solidFill>
                <a:latin typeface="+mn-lt"/>
                <a:ea typeface="+mn-ea"/>
                <a:cs typeface="+mn-cs"/>
              </a:rPr>
              <a:t>Only after you’ve uncovered this gap do </a:t>
            </a:r>
            <a:r>
              <a:rPr lang="en-US" sz="1200" b="1" i="0" u="none" strike="noStrike" kern="1200" baseline="0" dirty="0">
                <a:solidFill>
                  <a:schemeClr val="tx1"/>
                </a:solidFill>
                <a:latin typeface="+mn-lt"/>
                <a:ea typeface="+mn-ea"/>
                <a:cs typeface="+mn-cs"/>
              </a:rPr>
              <a:t>you now share </a:t>
            </a:r>
            <a:r>
              <a:rPr lang="en-US" sz="1200" b="0" i="0" u="none" strike="noStrike" kern="1200" baseline="0" dirty="0">
                <a:solidFill>
                  <a:schemeClr val="tx1"/>
                </a:solidFill>
                <a:latin typeface="+mn-lt"/>
                <a:ea typeface="+mn-ea"/>
                <a:cs typeface="+mn-cs"/>
              </a:rPr>
              <a:t>your own observations, experiences, advice, and solutions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Pivot Points: </a:t>
            </a:r>
            <a:r>
              <a:rPr lang="en-US" sz="1200" b="0" i="0" u="none" strike="noStrike" kern="1200" baseline="0" dirty="0">
                <a:solidFill>
                  <a:schemeClr val="tx1"/>
                </a:solidFill>
                <a:latin typeface="+mn-lt"/>
                <a:ea typeface="+mn-ea"/>
                <a:cs typeface="+mn-cs"/>
              </a:rPr>
              <a:t>You may be asked: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if I go through all these steps and the direct report really has no clue of what to do? Maybe they don’t have an answer, maybe their answer is half baked, maybe it’s the wrong answer or maybe it’s something they never did before. Sort of like when you on-board a new hire and they don’t have the knowledge or skill yet. </a:t>
            </a:r>
            <a:r>
              <a:rPr lang="en-US" sz="1200" b="1" i="1" u="none" strike="noStrike" kern="1200" baseline="0" dirty="0">
                <a:solidFill>
                  <a:schemeClr val="tx1"/>
                </a:solidFill>
                <a:latin typeface="+mn-lt"/>
                <a:ea typeface="+mn-ea"/>
                <a:cs typeface="+mn-cs"/>
              </a:rPr>
              <a:t>So do I NEVER give the answer?”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okay to share an observation or solution as long as the </a:t>
            </a:r>
            <a:r>
              <a:rPr lang="en-US" sz="1200" b="1" i="0" u="none" strike="noStrike" kern="1200" baseline="0" dirty="0">
                <a:solidFill>
                  <a:schemeClr val="tx1"/>
                </a:solidFill>
                <a:latin typeface="+mn-lt"/>
                <a:ea typeface="+mn-ea"/>
                <a:cs typeface="+mn-cs"/>
              </a:rPr>
              <a:t>TIMING is right </a:t>
            </a:r>
            <a:r>
              <a:rPr lang="en-US" sz="1200" b="0" i="0" u="none" strike="noStrike" kern="1200" baseline="0" dirty="0">
                <a:solidFill>
                  <a:schemeClr val="tx1"/>
                </a:solidFill>
                <a:latin typeface="+mn-lt"/>
                <a:ea typeface="+mn-ea"/>
                <a:cs typeface="+mn-cs"/>
              </a:rPr>
              <a:t>(see the Pivot Points in the Support step). Not too early, like in the Assess step when you don’t yet have all the facts or understand their point of view. Instead, you can share ONLY during the Support step, </a:t>
            </a:r>
            <a:r>
              <a:rPr lang="en-US" sz="1200" b="1" i="0" u="none" strike="noStrike" kern="1200" baseline="0" dirty="0">
                <a:solidFill>
                  <a:schemeClr val="tx1"/>
                </a:solidFill>
                <a:latin typeface="+mn-lt"/>
                <a:ea typeface="+mn-ea"/>
                <a:cs typeface="+mn-cs"/>
              </a:rPr>
              <a:t>after you know what they know and know what they don’t. If you share your observations too early, you run the risk of telling them what they already know and sounding redundant.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“Can we shorten this five-step process in any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Yes, use a four-step “LADS” instead of “LEADS.” Once trust is established through prior successful coaching you can skip Enrollment. If at any time in the future you sense any resistance, re-enroll to build trust again. Without trust and misunderstanding, a direct report will default to fear.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happens if a direct report brings a challenge but isn’t enrolled?”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They probably aren’t looking for you to help them self-discover and they just want a fast answer.</a:t>
            </a:r>
          </a:p>
          <a:p>
            <a:r>
              <a:rPr lang="en-US" sz="1200" b="0" i="0" u="none" strike="noStrike" kern="1200" baseline="0" dirty="0">
                <a:solidFill>
                  <a:schemeClr val="tx1"/>
                </a:solidFill>
                <a:latin typeface="+mn-lt"/>
                <a:ea typeface="+mn-ea"/>
                <a:cs typeface="+mn-cs"/>
              </a:rPr>
              <a:t>There’s a trust issue.</a:t>
            </a:r>
          </a:p>
          <a:p>
            <a:r>
              <a:rPr lang="en-US" sz="1200" b="0" i="0" u="none" strike="noStrike" kern="1200" baseline="0" dirty="0">
                <a:solidFill>
                  <a:schemeClr val="tx1"/>
                </a:solidFill>
                <a:latin typeface="+mn-lt"/>
                <a:ea typeface="+mn-ea"/>
                <a:cs typeface="+mn-cs"/>
              </a:rPr>
              <a:t>Or they don’t see the value of coaching or had a prior bad experience or have a misconception of what coaching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“I have direct reports who are open to coaching but not observation. What do I 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Once they experience the value of your coaching they will WANT you to observe because they will appreciate the benefits. You can also turn them around by role playing a fictitious customer meeting so they will see the value of your coaching, and then they will be more open to real-deal observations. We will be doing a deeper dive in observation and delivering feedback tomorrow.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my direct report says in passing, “I just wanted to give you a heads-up that my deal might not close next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ABC…Always Be Coaching…pick up on this as a clue, ask open-ended questions to uncover the gaps, and coach the situation. If timing is of the essence, you may have missed the real coaching moment earlier on in this situation. So, here, you may have to jump in and be more pro active and involved. Then once the situation is handled conduct a post mortem coaching conversation with that person to review the scenario and discuss what can be done to avoid it in the future. Remember, if you’re hearing problems at the end of the sales cycle, you missed something up front in the beginning which would be resolved with more frequent and better coaching and the quality of your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someone has fake buy-in (they are just telling you what you want to hear), or you feel like they’re holding back (i.e., a trust issue)?”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coaching unfortunately won’t work…it’s an Enrollment and a trust issue. We will be discussing how to overcome this shortly.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are your thoughts on this framework? </a:t>
            </a:r>
          </a:p>
          <a:p>
            <a:r>
              <a:rPr lang="en-US" sz="1200" b="0" i="0" u="none" strike="noStrike" kern="1200" baseline="0" dirty="0">
                <a:solidFill>
                  <a:schemeClr val="tx1"/>
                </a:solidFill>
                <a:latin typeface="+mn-lt"/>
                <a:ea typeface="+mn-ea"/>
                <a:cs typeface="+mn-cs"/>
              </a:rPr>
              <a:t> How will it help you to coach more effectively? </a:t>
            </a:r>
          </a:p>
          <a:p>
            <a:r>
              <a:rPr lang="en-US" sz="1200" b="0" i="0" u="none" strike="noStrike" kern="1200" baseline="0" dirty="0">
                <a:solidFill>
                  <a:schemeClr val="tx1"/>
                </a:solidFill>
                <a:latin typeface="+mn-lt"/>
                <a:ea typeface="+mn-ea"/>
                <a:cs typeface="+mn-cs"/>
              </a:rPr>
              <a:t> Keep in mind, we will be reinforcing and practicing this framework over the next two days so that by tomorrow, you are going to be very comfortable with it and see how valuable it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look at more questioning examples to support the Framework…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889F2-7A46-4A3C-901B-FF9E1B1D6630}" type="slidenum">
              <a:rPr lang="en-US">
                <a:solidFill>
                  <a:prstClr val="black"/>
                </a:solidFill>
                <a:latin typeface="Arial" pitchFamily="34" charset="0"/>
              </a:rPr>
              <a:pPr>
                <a:defRPr/>
              </a:pPr>
              <a:t>56</a:t>
            </a:fld>
            <a:endParaRPr lang="en-US" dirty="0">
              <a:solidFill>
                <a:prstClr val="black"/>
              </a:solidFill>
              <a:latin typeface="Arial" pitchFamily="34" charset="0"/>
            </a:endParaRPr>
          </a:p>
        </p:txBody>
      </p:sp>
    </p:spTree>
    <p:extLst>
      <p:ext uri="{BB962C8B-B14F-4D97-AF65-F5344CB8AC3E}">
        <p14:creationId xmlns:p14="http://schemas.microsoft.com/office/powerpoint/2010/main" val="897767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6-8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Present the LEADS Framework…confirm understanding and buy-in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going to build-out the </a:t>
            </a:r>
            <a:r>
              <a:rPr lang="en-US" sz="1200" b="1" i="0" u="none" strike="noStrike" kern="1200" baseline="0" dirty="0">
                <a:solidFill>
                  <a:schemeClr val="tx1"/>
                </a:solidFill>
                <a:latin typeface="+mn-lt"/>
                <a:ea typeface="+mn-ea"/>
                <a:cs typeface="+mn-cs"/>
              </a:rPr>
              <a:t>What / Why / How </a:t>
            </a:r>
            <a:r>
              <a:rPr lang="en-US" sz="1200" b="0" i="0" u="none" strike="noStrike" kern="1200" baseline="0" dirty="0">
                <a:solidFill>
                  <a:schemeClr val="tx1"/>
                </a:solidFill>
                <a:latin typeface="+mn-lt"/>
                <a:ea typeface="+mn-ea"/>
                <a:cs typeface="+mn-cs"/>
              </a:rPr>
              <a:t>so it’s more specific and practical </a:t>
            </a:r>
          </a:p>
          <a:p>
            <a:r>
              <a:rPr lang="en-US" sz="1200" b="0" i="0" u="none" strike="noStrike" kern="1200" baseline="0" dirty="0">
                <a:solidFill>
                  <a:schemeClr val="tx1"/>
                </a:solidFill>
                <a:latin typeface="+mn-lt"/>
                <a:ea typeface="+mn-ea"/>
                <a:cs typeface="+mn-cs"/>
              </a:rPr>
              <a:t> You’ll learn a </a:t>
            </a:r>
            <a:r>
              <a:rPr lang="en-US" sz="1200" b="1" i="0" u="none" strike="noStrike" kern="1200" baseline="0" dirty="0">
                <a:solidFill>
                  <a:schemeClr val="tx1"/>
                </a:solidFill>
                <a:latin typeface="+mn-lt"/>
                <a:ea typeface="+mn-ea"/>
                <a:cs typeface="+mn-cs"/>
              </a:rPr>
              <a:t>simple, five-step LEADS Coaching Framework </a:t>
            </a:r>
            <a:r>
              <a:rPr lang="en-US" sz="1200" b="0" i="0" u="none" strike="noStrike" kern="1200" baseline="0" dirty="0">
                <a:solidFill>
                  <a:schemeClr val="tx1"/>
                </a:solidFill>
                <a:latin typeface="+mn-lt"/>
                <a:ea typeface="+mn-ea"/>
                <a:cs typeface="+mn-cs"/>
              </a:rPr>
              <a:t>to easily apply in any conversation </a:t>
            </a:r>
          </a:p>
          <a:p>
            <a:r>
              <a:rPr lang="en-US" sz="1200" b="0" i="0" u="none" strike="noStrike" kern="1200" baseline="0" dirty="0">
                <a:solidFill>
                  <a:schemeClr val="tx1"/>
                </a:solidFill>
                <a:latin typeface="+mn-lt"/>
                <a:ea typeface="+mn-ea"/>
                <a:cs typeface="+mn-cs"/>
              </a:rPr>
              <a:t> We’ll lay the </a:t>
            </a:r>
            <a:r>
              <a:rPr lang="en-US" sz="1200" b="1" i="0" u="none" strike="noStrike" kern="1200" baseline="0" dirty="0">
                <a:solidFill>
                  <a:schemeClr val="tx1"/>
                </a:solidFill>
                <a:latin typeface="+mn-lt"/>
                <a:ea typeface="+mn-ea"/>
                <a:cs typeface="+mn-cs"/>
              </a:rPr>
              <a:t>foundation today and start using this in all the following coaching skill builder simulations today and tomorrow.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Tomorrow we’ll do a </a:t>
            </a:r>
            <a:r>
              <a:rPr lang="en-US" sz="1200" b="1" i="0" u="none" strike="noStrike" kern="1200" baseline="0" dirty="0">
                <a:solidFill>
                  <a:schemeClr val="tx1"/>
                </a:solidFill>
                <a:latin typeface="+mn-lt"/>
                <a:ea typeface="+mn-ea"/>
                <a:cs typeface="+mn-cs"/>
              </a:rPr>
              <a:t>deeper dive </a:t>
            </a:r>
            <a:r>
              <a:rPr lang="en-US" sz="1200" b="0" i="0" u="none" strike="noStrike" kern="1200" baseline="0" dirty="0">
                <a:solidFill>
                  <a:schemeClr val="tx1"/>
                </a:solidFill>
                <a:latin typeface="+mn-lt"/>
                <a:ea typeface="+mn-ea"/>
                <a:cs typeface="+mn-cs"/>
              </a:rPr>
              <a:t>into topics like Opening/Ending a Coaching Conversation, Building Momentum and Accountability, etc.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(read the bubbles. Have them follow along in the handbook.)</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 = Learn: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Get clarity on the </a:t>
            </a:r>
            <a:r>
              <a:rPr lang="en-US" sz="1200" b="1" i="0" u="none" strike="noStrike" kern="1200" baseline="0" dirty="0">
                <a:solidFill>
                  <a:schemeClr val="tx1"/>
                </a:solidFill>
                <a:latin typeface="+mn-lt"/>
                <a:ea typeface="+mn-ea"/>
                <a:cs typeface="+mn-cs"/>
              </a:rPr>
              <a:t>topic </a:t>
            </a:r>
            <a:r>
              <a:rPr lang="en-US" sz="1200" b="0" i="0" u="none" strike="noStrike" kern="1200" baseline="0" dirty="0">
                <a:solidFill>
                  <a:schemeClr val="tx1"/>
                </a:solidFill>
                <a:latin typeface="+mn-lt"/>
                <a:ea typeface="+mn-ea"/>
                <a:cs typeface="+mn-cs"/>
              </a:rPr>
              <a:t>of conversation. Uncover </a:t>
            </a:r>
            <a:r>
              <a:rPr lang="en-US" sz="1200" b="1" i="0" u="none" strike="noStrike" kern="1200" baseline="0" dirty="0">
                <a:solidFill>
                  <a:schemeClr val="tx1"/>
                </a:solidFill>
                <a:latin typeface="+mn-lt"/>
                <a:ea typeface="+mn-ea"/>
                <a:cs typeface="+mn-cs"/>
              </a:rPr>
              <a:t>what </a:t>
            </a:r>
            <a:r>
              <a:rPr lang="en-US" sz="1200" b="0" i="0" u="none" strike="noStrike" kern="1200" baseline="0" dirty="0">
                <a:solidFill>
                  <a:schemeClr val="tx1"/>
                </a:solidFill>
                <a:latin typeface="+mn-lt"/>
                <a:ea typeface="+mn-ea"/>
                <a:cs typeface="+mn-cs"/>
              </a:rPr>
              <a:t>they want to talk about at a high level, such as their question / problem / challenge – as well as the </a:t>
            </a:r>
            <a:r>
              <a:rPr lang="en-US" sz="1200" b="1" i="0" u="none" strike="noStrike" kern="1200" baseline="0" dirty="0">
                <a:solidFill>
                  <a:schemeClr val="tx1"/>
                </a:solidFill>
                <a:latin typeface="+mn-lt"/>
                <a:ea typeface="+mn-ea"/>
                <a:cs typeface="+mn-cs"/>
              </a:rPr>
              <a:t>facts related to the topic </a:t>
            </a:r>
            <a:r>
              <a:rPr lang="en-US" sz="1200" b="0" i="0" u="none" strike="noStrike" kern="1200" baseline="0" dirty="0">
                <a:solidFill>
                  <a:schemeClr val="tx1"/>
                </a:solidFill>
                <a:latin typeface="+mn-lt"/>
                <a:ea typeface="+mn-ea"/>
                <a:cs typeface="+mn-cs"/>
              </a:rPr>
              <a:t>(not specific details yet) </a:t>
            </a:r>
          </a:p>
          <a:p>
            <a:r>
              <a:rPr lang="en-US" sz="1200" b="0" i="0" u="none" strike="noStrike" kern="1200" baseline="0" dirty="0">
                <a:solidFill>
                  <a:schemeClr val="tx1"/>
                </a:solidFill>
                <a:latin typeface="+mn-lt"/>
                <a:ea typeface="+mn-ea"/>
                <a:cs typeface="+mn-cs"/>
              </a:rPr>
              <a:t>o Typically, this step is done for you because your direct report will tell you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Direct report says, </a:t>
            </a:r>
            <a:r>
              <a:rPr lang="en-US" sz="1200" b="0" i="1" u="none" strike="noStrike" kern="1200" baseline="0" dirty="0">
                <a:solidFill>
                  <a:schemeClr val="tx1"/>
                </a:solidFill>
                <a:latin typeface="+mn-lt"/>
                <a:ea typeface="+mn-ea"/>
                <a:cs typeface="+mn-cs"/>
              </a:rPr>
              <a:t>“The customer is pushing back. They said there’s an issue with procurement…seems there’s an IP issue and Legal is holding up the project.”  also, they want 2 more discount points or they’re not going to buy from us.”</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JOKE</a:t>
            </a:r>
            <a:r>
              <a:rPr lang="en-US" sz="1200" b="0" i="1" u="none" strike="noStrike" kern="1200" baseline="0" dirty="0">
                <a:solidFill>
                  <a:schemeClr val="tx1"/>
                </a:solidFill>
                <a:latin typeface="+mn-lt"/>
                <a:ea typeface="+mn-ea"/>
                <a:cs typeface="+mn-cs"/>
              </a:rPr>
              <a:t>: I don’t suppose any of you here have ever been in a situation like this before. Is my sarcasm translating/?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 = Enroll: </a:t>
            </a:r>
            <a:r>
              <a:rPr lang="en-US" sz="1200" b="0" i="0" u="none" strike="noStrike" kern="1200" baseline="0" dirty="0">
                <a:solidFill>
                  <a:schemeClr val="tx1"/>
                </a:solidFill>
                <a:latin typeface="+mn-lt"/>
                <a:ea typeface="+mn-ea"/>
                <a:cs typeface="+mn-cs"/>
              </a:rPr>
              <a:t>(will talk first about “little e,” and later about “Big E”) </a:t>
            </a:r>
          </a:p>
          <a:p>
            <a:r>
              <a:rPr lang="en-US" sz="1200" b="0" i="0" u="none" strike="noStrike" kern="1200" baseline="0" dirty="0">
                <a:solidFill>
                  <a:schemeClr val="tx1"/>
                </a:solidFill>
                <a:latin typeface="+mn-lt"/>
                <a:ea typeface="+mn-ea"/>
                <a:cs typeface="+mn-cs"/>
              </a:rPr>
              <a:t>o Like previous step, this is relatively simple – you are setting-up the conversation for example: “How do you feel about exploring this further so you can generate the results you want?”:</a:t>
            </a:r>
          </a:p>
          <a:p>
            <a:r>
              <a:rPr lang="en-US" sz="1200" b="0" i="0" u="none" strike="noStrike" kern="1200" baseline="0" dirty="0">
                <a:solidFill>
                  <a:schemeClr val="tx1"/>
                </a:solidFill>
                <a:latin typeface="+mn-lt"/>
                <a:ea typeface="+mn-ea"/>
                <a:cs typeface="+mn-cs"/>
              </a:rPr>
              <a:t>o objective of the E step: Make sure the direct report is ready and open to coaching </a:t>
            </a:r>
          </a:p>
          <a:p>
            <a:r>
              <a:rPr lang="en-US" sz="1200" b="0" i="0" u="none" strike="noStrike" kern="1200" baseline="0" dirty="0">
                <a:solidFill>
                  <a:schemeClr val="tx1"/>
                </a:solidFill>
                <a:latin typeface="+mn-lt"/>
                <a:ea typeface="+mn-ea"/>
                <a:cs typeface="+mn-cs"/>
              </a:rPr>
              <a:t>o Set expectations </a:t>
            </a:r>
          </a:p>
          <a:p>
            <a:r>
              <a:rPr lang="en-US" sz="1200" b="0" i="0" u="none" strike="noStrike" kern="1200" baseline="0" dirty="0">
                <a:solidFill>
                  <a:schemeClr val="tx1"/>
                </a:solidFill>
                <a:latin typeface="+mn-lt"/>
                <a:ea typeface="+mn-ea"/>
                <a:cs typeface="+mn-cs"/>
              </a:rPr>
              <a:t>o Check timing </a:t>
            </a:r>
          </a:p>
          <a:p>
            <a:r>
              <a:rPr lang="en-US" sz="1200" b="0" i="0" u="none" strike="noStrike" kern="1200" baseline="0" dirty="0">
                <a:solidFill>
                  <a:schemeClr val="tx1"/>
                </a:solidFill>
                <a:latin typeface="+mn-lt"/>
                <a:ea typeface="+mn-ea"/>
                <a:cs typeface="+mn-cs"/>
              </a:rPr>
              <a:t>o Eliminate resistance </a:t>
            </a:r>
          </a:p>
          <a:p>
            <a:r>
              <a:rPr lang="en-US" sz="1200" b="0" i="0" u="none" strike="noStrike" kern="1200" baseline="0" dirty="0">
                <a:solidFill>
                  <a:schemeClr val="tx1"/>
                </a:solidFill>
                <a:latin typeface="+mn-lt"/>
                <a:ea typeface="+mn-ea"/>
                <a:cs typeface="+mn-cs"/>
              </a:rPr>
              <a:t>o Establish a safe and trusting environment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 = Assess = “WHAT”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Uncover the gap </a:t>
            </a:r>
            <a:r>
              <a:rPr lang="en-US" sz="1200" b="0" i="0" u="none" strike="noStrike" kern="1200" baseline="0" dirty="0">
                <a:solidFill>
                  <a:schemeClr val="tx1"/>
                </a:solidFill>
                <a:latin typeface="+mn-lt"/>
                <a:ea typeface="+mn-ea"/>
                <a:cs typeface="+mn-cs"/>
              </a:rPr>
              <a:t>– Where are they now, where do they need or want to be? Are they stuck on thinking, assumption, process, strategy, skill, etc.? </a:t>
            </a:r>
          </a:p>
          <a:p>
            <a:r>
              <a:rPr lang="en-US" sz="1200" b="0" i="0" u="none" strike="noStrike" kern="1200" baseline="0" dirty="0">
                <a:solidFill>
                  <a:schemeClr val="tx1"/>
                </a:solidFill>
                <a:latin typeface="+mn-lt"/>
                <a:ea typeface="+mn-ea"/>
                <a:cs typeface="+mn-cs"/>
              </a:rPr>
              <a:t>o Get to the </a:t>
            </a:r>
            <a:r>
              <a:rPr lang="en-US" sz="1200" b="1" i="0" u="none" strike="noStrike" kern="1200" baseline="0" dirty="0">
                <a:solidFill>
                  <a:schemeClr val="tx1"/>
                </a:solidFill>
                <a:latin typeface="+mn-lt"/>
                <a:ea typeface="+mn-ea"/>
                <a:cs typeface="+mn-cs"/>
              </a:rPr>
              <a:t>root cause </a:t>
            </a:r>
            <a:r>
              <a:rPr lang="en-US" sz="1200" b="0" i="0" u="none" strike="noStrike" kern="1200" baseline="0" dirty="0">
                <a:solidFill>
                  <a:schemeClr val="tx1"/>
                </a:solidFill>
                <a:latin typeface="+mn-lt"/>
                <a:ea typeface="+mn-ea"/>
                <a:cs typeface="+mn-cs"/>
              </a:rPr>
              <a:t>of their challenge </a:t>
            </a:r>
          </a:p>
          <a:p>
            <a:r>
              <a:rPr lang="en-US" sz="1200" b="0" i="0" u="none" strike="noStrike" kern="1200" baseline="0" dirty="0">
                <a:solidFill>
                  <a:schemeClr val="tx1"/>
                </a:solidFill>
                <a:latin typeface="+mn-lt"/>
                <a:ea typeface="+mn-ea"/>
                <a:cs typeface="+mn-cs"/>
              </a:rPr>
              <a:t>o Gather more </a:t>
            </a:r>
            <a:r>
              <a:rPr lang="en-US" sz="1200" b="1" i="0" u="none" strike="noStrike" kern="1200" baseline="0" dirty="0">
                <a:solidFill>
                  <a:schemeClr val="tx1"/>
                </a:solidFill>
                <a:latin typeface="+mn-lt"/>
                <a:ea typeface="+mn-ea"/>
                <a:cs typeface="+mn-cs"/>
              </a:rPr>
              <a:t>detailed facts. This is different </a:t>
            </a:r>
            <a:r>
              <a:rPr lang="en-US" sz="1200" b="0" i="0" u="none" strike="noStrike" kern="1200" baseline="0" dirty="0">
                <a:solidFill>
                  <a:schemeClr val="tx1"/>
                </a:solidFill>
                <a:latin typeface="+mn-lt"/>
                <a:ea typeface="+mn-ea"/>
                <a:cs typeface="+mn-cs"/>
              </a:rPr>
              <a:t>than in “Learn.” Learn is just “What are we talking about in this conversation? What’s the topic?” </a:t>
            </a:r>
          </a:p>
          <a:p>
            <a:r>
              <a:rPr lang="en-US" sz="1200" b="0" i="0" u="none" strike="noStrike" kern="1200" baseline="0" dirty="0">
                <a:solidFill>
                  <a:schemeClr val="tx1"/>
                </a:solidFill>
                <a:latin typeface="+mn-lt"/>
                <a:ea typeface="+mn-ea"/>
                <a:cs typeface="+mn-cs"/>
              </a:rPr>
              <a:t>o Assess through conversation or observation </a:t>
            </a:r>
          </a:p>
          <a:p>
            <a:r>
              <a:rPr lang="en-US" sz="1200" b="0" i="0" u="none" strike="noStrike" kern="1200" baseline="0" dirty="0">
                <a:solidFill>
                  <a:schemeClr val="tx1"/>
                </a:solidFill>
                <a:latin typeface="+mn-lt"/>
                <a:ea typeface="+mn-ea"/>
                <a:cs typeface="+mn-cs"/>
              </a:rPr>
              <a:t>o Listen for assumptions and symptoms of the issue – or identify a best practice (i.e., if celebrating a win)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“So tell me what happened?”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“Who have you spoken to so far?”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did they say?”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have you handled something like this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have you tried so far?”</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 = Discuss = “WHY”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Confirm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clarify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restate </a:t>
            </a:r>
            <a:r>
              <a:rPr lang="en-US" sz="1200" b="0" i="0" u="none" strike="noStrike" kern="1200" baseline="0" dirty="0">
                <a:solidFill>
                  <a:schemeClr val="tx1"/>
                </a:solidFill>
                <a:latin typeface="+mn-lt"/>
                <a:ea typeface="+mn-ea"/>
                <a:cs typeface="+mn-cs"/>
              </a:rPr>
              <a:t>what you’ve heard about the gap: </a:t>
            </a:r>
          </a:p>
          <a:p>
            <a:r>
              <a:rPr lang="en-US" sz="1200" b="0" i="0" u="none" strike="noStrike" kern="1200" baseline="0" dirty="0">
                <a:solidFill>
                  <a:schemeClr val="tx1"/>
                </a:solidFill>
                <a:latin typeface="+mn-lt"/>
                <a:ea typeface="+mn-ea"/>
                <a:cs typeface="+mn-cs"/>
              </a:rPr>
              <a:t> Example: </a:t>
            </a:r>
            <a:r>
              <a:rPr lang="en-US" sz="1200" b="0" i="1" u="none" strike="noStrike" kern="1200" baseline="0" dirty="0">
                <a:solidFill>
                  <a:schemeClr val="tx1"/>
                </a:solidFill>
                <a:latin typeface="+mn-lt"/>
                <a:ea typeface="+mn-ea"/>
                <a:cs typeface="+mn-cs"/>
              </a:rPr>
              <a:t>“So here’s your situation…here’s who you talked to…here’s what you’ve done to-date. How well have I captured that?”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Understand point of view / solutions </a:t>
            </a:r>
            <a:r>
              <a:rPr lang="en-US" sz="1200" b="0" i="0" u="none" strike="noStrike" kern="1200" baseline="0" dirty="0">
                <a:solidFill>
                  <a:schemeClr val="tx1"/>
                </a:solidFill>
                <a:latin typeface="+mn-lt"/>
                <a:ea typeface="+mn-ea"/>
                <a:cs typeface="+mn-cs"/>
              </a:rPr>
              <a:t>through deeper questioning to get past symptoms to root cause, regardless if they’re right or wrong </a:t>
            </a:r>
          </a:p>
          <a:p>
            <a:r>
              <a:rPr lang="en-US" sz="1200" b="0" i="0" u="none" strike="noStrike" kern="1200" baseline="0" dirty="0">
                <a:solidFill>
                  <a:schemeClr val="tx1"/>
                </a:solidFill>
                <a:latin typeface="+mn-lt"/>
                <a:ea typeface="+mn-ea"/>
                <a:cs typeface="+mn-cs"/>
              </a:rPr>
              <a:t>o Go </a:t>
            </a:r>
            <a:r>
              <a:rPr lang="en-US" sz="1200" b="1" i="0" u="none" strike="noStrike" kern="1200" baseline="0" dirty="0">
                <a:solidFill>
                  <a:schemeClr val="tx1"/>
                </a:solidFill>
                <a:latin typeface="+mn-lt"/>
                <a:ea typeface="+mn-ea"/>
                <a:cs typeface="+mn-cs"/>
              </a:rPr>
              <a:t>deep </a:t>
            </a:r>
            <a:r>
              <a:rPr lang="en-US" sz="1200" b="0" i="0" u="none" strike="noStrike" kern="1200" baseline="0" dirty="0">
                <a:solidFill>
                  <a:schemeClr val="tx1"/>
                </a:solidFill>
                <a:latin typeface="+mn-lt"/>
                <a:ea typeface="+mn-ea"/>
                <a:cs typeface="+mn-cs"/>
              </a:rPr>
              <a:t>with questions…get to the </a:t>
            </a:r>
            <a:r>
              <a:rPr lang="en-US" sz="1200" b="1" i="0" u="none" strike="noStrike" kern="1200" baseline="0" dirty="0">
                <a:solidFill>
                  <a:schemeClr val="tx1"/>
                </a:solidFill>
                <a:latin typeface="+mn-lt"/>
                <a:ea typeface="+mn-ea"/>
                <a:cs typeface="+mn-cs"/>
              </a:rPr>
              <a:t>“Why”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“Why do you think this is happening?”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often has this happened in the past?”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“Is that what the customer told you…or are you making an assumption?”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your take on this?”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is true?”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else could be possible here?”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“What’s another way to look at this?”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If your open-ended questions are successful, you will: </a:t>
            </a:r>
          </a:p>
          <a:p>
            <a:r>
              <a:rPr lang="en-US" sz="1200" b="0" i="0" u="none" strike="noStrike" kern="1200" baseline="0" dirty="0">
                <a:solidFill>
                  <a:schemeClr val="tx1"/>
                </a:solidFill>
                <a:latin typeface="+mn-lt"/>
                <a:ea typeface="+mn-ea"/>
                <a:cs typeface="+mn-cs"/>
              </a:rPr>
              <a:t> Expand their way of thinking </a:t>
            </a:r>
          </a:p>
          <a:p>
            <a:r>
              <a:rPr lang="en-US" sz="1200" b="0" i="0" u="none" strike="noStrike" kern="1200" baseline="0" dirty="0">
                <a:solidFill>
                  <a:schemeClr val="tx1"/>
                </a:solidFill>
                <a:latin typeface="+mn-lt"/>
                <a:ea typeface="+mn-ea"/>
                <a:cs typeface="+mn-cs"/>
              </a:rPr>
              <a:t> Challenge their thought process </a:t>
            </a:r>
          </a:p>
          <a:p>
            <a:r>
              <a:rPr lang="en-US" sz="1200" b="0" i="0" u="none" strike="noStrike" kern="1200" baseline="0" dirty="0">
                <a:solidFill>
                  <a:schemeClr val="tx1"/>
                </a:solidFill>
                <a:latin typeface="+mn-lt"/>
                <a:ea typeface="+mn-ea"/>
                <a:cs typeface="+mn-cs"/>
              </a:rPr>
              <a:t> Break through their assumptions </a:t>
            </a:r>
          </a:p>
          <a:p>
            <a:r>
              <a:rPr lang="en-US" sz="1200" b="0" i="0" u="none" strike="noStrike" kern="1200" baseline="0" dirty="0">
                <a:solidFill>
                  <a:schemeClr val="tx1"/>
                </a:solidFill>
                <a:latin typeface="+mn-lt"/>
                <a:ea typeface="+mn-ea"/>
                <a:cs typeface="+mn-cs"/>
              </a:rPr>
              <a:t> Separate fact from opinion </a:t>
            </a:r>
          </a:p>
          <a:p>
            <a:r>
              <a:rPr lang="en-US" sz="1200" b="0" i="0" u="none" strike="noStrike" kern="1200" baseline="0" dirty="0">
                <a:solidFill>
                  <a:schemeClr val="tx1"/>
                </a:solidFill>
                <a:latin typeface="+mn-lt"/>
                <a:ea typeface="+mn-ea"/>
                <a:cs typeface="+mn-cs"/>
              </a:rPr>
              <a:t> Help them take off their blinders and see a new way of looking at the situation </a:t>
            </a:r>
          </a:p>
          <a:p>
            <a:r>
              <a:rPr lang="en-US" sz="1200" b="0" i="0" u="none" strike="noStrike" kern="1200" baseline="0" dirty="0">
                <a:solidFill>
                  <a:schemeClr val="tx1"/>
                </a:solidFill>
                <a:latin typeface="+mn-lt"/>
                <a:ea typeface="+mn-ea"/>
                <a:cs typeface="+mn-cs"/>
              </a:rPr>
              <a:t> Help them begin to formulate a solution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 = Support </a:t>
            </a:r>
            <a:r>
              <a:rPr lang="en-US" sz="1200" b="0" i="0" u="none" strike="noStrike" kern="1200" baseline="0" dirty="0">
                <a:solidFill>
                  <a:schemeClr val="tx1"/>
                </a:solidFill>
                <a:latin typeface="+mn-lt"/>
                <a:ea typeface="+mn-ea"/>
                <a:cs typeface="+mn-cs"/>
              </a:rPr>
              <a:t>(NOT Solution) = </a:t>
            </a:r>
            <a:r>
              <a:rPr lang="en-US" sz="1200" b="1" i="0" u="none" strike="noStrike" kern="1200" baseline="0" dirty="0">
                <a:solidFill>
                  <a:schemeClr val="tx1"/>
                </a:solidFill>
                <a:latin typeface="+mn-lt"/>
                <a:ea typeface="+mn-ea"/>
                <a:cs typeface="+mn-cs"/>
              </a:rPr>
              <a:t>“HOW DO WE CREATE A NEW POSSIBILITY?”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At this point, the audience starts will often think, “I’ve asked a lot of questions…When do I give MY opinion…share my x years of experience…act like a boss…tell how I would solve this problem?” – Tell them SOON but not yet!! </a:t>
            </a:r>
          </a:p>
          <a:p>
            <a:r>
              <a:rPr lang="en-US" sz="1200" b="0" i="0" u="none" strike="noStrike" kern="1200" baseline="0" dirty="0">
                <a:solidFill>
                  <a:schemeClr val="tx1"/>
                </a:solidFill>
                <a:latin typeface="+mn-lt"/>
                <a:ea typeface="+mn-ea"/>
                <a:cs typeface="+mn-cs"/>
              </a:rPr>
              <a:t>o This step is called “Support” because it is </a:t>
            </a:r>
            <a:r>
              <a:rPr lang="en-US" sz="1200" b="1" i="0" u="none" strike="noStrike" kern="1200" baseline="0" dirty="0">
                <a:solidFill>
                  <a:schemeClr val="tx1"/>
                </a:solidFill>
                <a:latin typeface="+mn-lt"/>
                <a:ea typeface="+mn-ea"/>
                <a:cs typeface="+mn-cs"/>
              </a:rPr>
              <a:t>more than the Solution </a:t>
            </a:r>
            <a:r>
              <a:rPr lang="en-US" sz="1200" b="0" i="0" u="none" strike="noStrike" kern="1200" baseline="0" dirty="0">
                <a:solidFill>
                  <a:schemeClr val="tx1"/>
                </a:solidFill>
                <a:latin typeface="+mn-lt"/>
                <a:ea typeface="+mn-ea"/>
                <a:cs typeface="+mn-cs"/>
              </a:rPr>
              <a:t>– i.e., the end result of a coaching conversation isn’t always a solution…sometimes the goal is to make the </a:t>
            </a:r>
            <a:r>
              <a:rPr lang="en-US" sz="1200" b="1" i="0" u="none" strike="noStrike" kern="1200" baseline="0" dirty="0">
                <a:solidFill>
                  <a:schemeClr val="tx1"/>
                </a:solidFill>
                <a:latin typeface="+mn-lt"/>
                <a:ea typeface="+mn-ea"/>
                <a:cs typeface="+mn-cs"/>
              </a:rPr>
              <a:t>direct report “think differently”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goal of “Support” is to help them </a:t>
            </a:r>
            <a:r>
              <a:rPr lang="en-US" sz="1200" b="1" i="0" u="none" strike="noStrike" kern="1200" baseline="0" dirty="0">
                <a:solidFill>
                  <a:schemeClr val="tx1"/>
                </a:solidFill>
                <a:latin typeface="+mn-lt"/>
                <a:ea typeface="+mn-ea"/>
                <a:cs typeface="+mn-cs"/>
              </a:rPr>
              <a:t>SELF-GENERATE THEIR OWN </a:t>
            </a:r>
            <a:r>
              <a:rPr lang="en-US" sz="1200" b="0" i="0" u="none" strike="noStrike" kern="1200" baseline="0" dirty="0">
                <a:solidFill>
                  <a:schemeClr val="tx1"/>
                </a:solidFill>
                <a:latin typeface="+mn-lt"/>
                <a:ea typeface="+mn-ea"/>
                <a:cs typeface="+mn-cs"/>
              </a:rPr>
              <a:t>solutions by asking more open-ended questions: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take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steps do we need to take to move forward?”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resources do you need to make this happen?”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“How are you going to change your approach the next time you’re in a similar situation?”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questions will you ask next time you’re in a similar situation so you can solve the issue more quickly?”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You’ve now uncovered another gap: what they know and what they don’t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 Here’s the real critical question I’m going to answer for you that managers have which is, “When do I get to share my opinion, advice, solution, or course correct? It’s not that you don’t, it’s the order in which you do so. </a:t>
            </a:r>
            <a:r>
              <a:rPr lang="en-US" sz="1200" b="0" i="0" u="none" strike="noStrike" kern="1200" baseline="0" dirty="0">
                <a:solidFill>
                  <a:schemeClr val="tx1"/>
                </a:solidFill>
                <a:latin typeface="+mn-lt"/>
                <a:ea typeface="+mn-ea"/>
                <a:cs typeface="+mn-cs"/>
              </a:rPr>
              <a:t>Only after you’ve uncovered this gap do </a:t>
            </a:r>
            <a:r>
              <a:rPr lang="en-US" sz="1200" b="1" i="0" u="none" strike="noStrike" kern="1200" baseline="0" dirty="0">
                <a:solidFill>
                  <a:schemeClr val="tx1"/>
                </a:solidFill>
                <a:latin typeface="+mn-lt"/>
                <a:ea typeface="+mn-ea"/>
                <a:cs typeface="+mn-cs"/>
              </a:rPr>
              <a:t>you now share </a:t>
            </a:r>
            <a:r>
              <a:rPr lang="en-US" sz="1200" b="0" i="0" u="none" strike="noStrike" kern="1200" baseline="0" dirty="0">
                <a:solidFill>
                  <a:schemeClr val="tx1"/>
                </a:solidFill>
                <a:latin typeface="+mn-lt"/>
                <a:ea typeface="+mn-ea"/>
                <a:cs typeface="+mn-cs"/>
              </a:rPr>
              <a:t>your own observations, experiences, advice, and solutions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Additional Pivot Points: </a:t>
            </a:r>
            <a:r>
              <a:rPr lang="en-US" sz="1200" b="0" i="0" u="none" strike="noStrike" kern="1200" baseline="0" dirty="0">
                <a:solidFill>
                  <a:schemeClr val="tx1"/>
                </a:solidFill>
                <a:latin typeface="+mn-lt"/>
                <a:ea typeface="+mn-ea"/>
                <a:cs typeface="+mn-cs"/>
              </a:rPr>
              <a:t>You may be asked: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if I go through all these steps and the direct report really has no clue of what to do? Maybe they don’t have an answer, maybe their answer is half baked, maybe it’s the wrong answer or maybe it’s something they never did before. Sort of like when you on-board a new hire and they don’t have the knowledge or skill yet. </a:t>
            </a:r>
            <a:r>
              <a:rPr lang="en-US" sz="1200" b="1" i="1" u="none" strike="noStrike" kern="1200" baseline="0" dirty="0">
                <a:solidFill>
                  <a:schemeClr val="tx1"/>
                </a:solidFill>
                <a:latin typeface="+mn-lt"/>
                <a:ea typeface="+mn-ea"/>
                <a:cs typeface="+mn-cs"/>
              </a:rPr>
              <a:t>So do I NEVER give the answer?”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okay to share an observation or solution as long as the </a:t>
            </a:r>
            <a:r>
              <a:rPr lang="en-US" sz="1200" b="1" i="0" u="none" strike="noStrike" kern="1200" baseline="0" dirty="0">
                <a:solidFill>
                  <a:schemeClr val="tx1"/>
                </a:solidFill>
                <a:latin typeface="+mn-lt"/>
                <a:ea typeface="+mn-ea"/>
                <a:cs typeface="+mn-cs"/>
              </a:rPr>
              <a:t>TIMING is right </a:t>
            </a:r>
            <a:r>
              <a:rPr lang="en-US" sz="1200" b="0" i="0" u="none" strike="noStrike" kern="1200" baseline="0" dirty="0">
                <a:solidFill>
                  <a:schemeClr val="tx1"/>
                </a:solidFill>
                <a:latin typeface="+mn-lt"/>
                <a:ea typeface="+mn-ea"/>
                <a:cs typeface="+mn-cs"/>
              </a:rPr>
              <a:t>(see the Pivot Points in the Support step). Not too early, like in the Assess step when you don’t yet have all the facts or understand their point of view. Instead, you can share ONLY during the Support step, </a:t>
            </a:r>
            <a:r>
              <a:rPr lang="en-US" sz="1200" b="1" i="0" u="none" strike="noStrike" kern="1200" baseline="0" dirty="0">
                <a:solidFill>
                  <a:schemeClr val="tx1"/>
                </a:solidFill>
                <a:latin typeface="+mn-lt"/>
                <a:ea typeface="+mn-ea"/>
                <a:cs typeface="+mn-cs"/>
              </a:rPr>
              <a:t>after you know what they know and know what they don’t. If you share your observations too early, you run the risk of telling them what they already know and sounding redundant.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“Can we shorten this five-step process in any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Yes, use a four-step “LADS” instead of “LEADS.” Once trust is established through prior successful coaching you can skip Enrollment. If at any time in the future you sense any resistance, re-enroll to build trust again. Without trust and misunderstanding, a direct report will default to fear.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happens if a direct report brings a challenge but isn’t enrolled?”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They probably aren’t looking for you to help them self-discover and they just want a fast answer.</a:t>
            </a:r>
          </a:p>
          <a:p>
            <a:r>
              <a:rPr lang="en-US" sz="1200" b="0" i="0" u="none" strike="noStrike" kern="1200" baseline="0" dirty="0">
                <a:solidFill>
                  <a:schemeClr val="tx1"/>
                </a:solidFill>
                <a:latin typeface="+mn-lt"/>
                <a:ea typeface="+mn-ea"/>
                <a:cs typeface="+mn-cs"/>
              </a:rPr>
              <a:t>There’s a trust issue.</a:t>
            </a:r>
          </a:p>
          <a:p>
            <a:r>
              <a:rPr lang="en-US" sz="1200" b="0" i="0" u="none" strike="noStrike" kern="1200" baseline="0" dirty="0">
                <a:solidFill>
                  <a:schemeClr val="tx1"/>
                </a:solidFill>
                <a:latin typeface="+mn-lt"/>
                <a:ea typeface="+mn-ea"/>
                <a:cs typeface="+mn-cs"/>
              </a:rPr>
              <a:t>Or they don’t see the value of coaching or had a prior bad experience or have a misconception of what coaching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“I have direct reports who are open to coaching but not observation. What do I do?”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Once they experience the value of your coaching they will WANT you to observe because they will appreciate the benefits. You can also turn them around by role playing a fictitious customer meeting so they will see the value of your coaching, and then they will be more open to real-deal observations. We will be doing a deeper dive in observation and delivering feedback tomorrow.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my direct report says in passing, “I just wanted to give you a heads-up that my deal might not close next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ABC…Always Be Coaching…pick up on this as a clue, ask open-ended questions to uncover the gaps, and coach the situation. If timing is of the essence, you may have missed the real coaching moment earlier on in this situation. So, here, you may have to jump in and be more pro active and involved. Then once the situation is handled conduct a post mortem coaching conversation with that person to review the scenario and discuss what can be done to avoid it in the future. Remember, if you’re hearing problems at the end of the sales cycle, you missed something up front in the beginning which would be resolved with more frequent and better coaching and the quality of your questions.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if someone has fake buy-in (they are just telling you what you want to hear), or you feel like they’re holding back (i.e., a trust issue)?”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The coaching unfortunately won’t work…it’s an Enrollment and a trust issue. We will be discussing how to overcome this shortly.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are your thoughts on this framework? </a:t>
            </a:r>
          </a:p>
          <a:p>
            <a:r>
              <a:rPr lang="en-US" sz="1200" b="0" i="0" u="none" strike="noStrike" kern="1200" baseline="0" dirty="0">
                <a:solidFill>
                  <a:schemeClr val="tx1"/>
                </a:solidFill>
                <a:latin typeface="+mn-lt"/>
                <a:ea typeface="+mn-ea"/>
                <a:cs typeface="+mn-cs"/>
              </a:rPr>
              <a:t> How will it help you to coach more effectively? </a:t>
            </a:r>
          </a:p>
          <a:p>
            <a:r>
              <a:rPr lang="en-US" sz="1200" b="0" i="0" u="none" strike="noStrike" kern="1200" baseline="0" dirty="0">
                <a:solidFill>
                  <a:schemeClr val="tx1"/>
                </a:solidFill>
                <a:latin typeface="+mn-lt"/>
                <a:ea typeface="+mn-ea"/>
                <a:cs typeface="+mn-cs"/>
              </a:rPr>
              <a:t> Keep in mind, we will be reinforcing and practicing this framework over the next two days so that by tomorrow, you are going to be very comfortable with it and see how valuable it can be.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look at more questioning examples to support the Framework… </a:t>
            </a:r>
            <a:endParaRPr lang="en-US" sz="1200" b="0" i="0" u="none" strike="noStrike" kern="1200" baseline="0" dirty="0">
              <a:solidFill>
                <a:schemeClr val="tx1"/>
              </a:solidFill>
              <a:latin typeface="+mn-lt"/>
              <a:ea typeface="+mn-ea"/>
              <a:cs typeface="+mn-cs"/>
            </a:endParaRPr>
          </a:p>
          <a:p>
            <a:pPr eaLnBrk="1" hangingPunct="1">
              <a:spcBef>
                <a:spcPct val="0"/>
              </a:spcBef>
              <a:defRPr/>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9889F2-7A46-4A3C-901B-FF9E1B1D6630}" type="slidenum">
              <a:rPr lang="en-US">
                <a:solidFill>
                  <a:prstClr val="black"/>
                </a:solidFill>
                <a:latin typeface="Arial" pitchFamily="34" charset="0"/>
              </a:rPr>
              <a:pPr>
                <a:defRPr/>
              </a:pPr>
              <a:t>57</a:t>
            </a:fld>
            <a:endParaRPr lang="en-US" dirty="0">
              <a:solidFill>
                <a:prstClr val="black"/>
              </a:solidFill>
              <a:latin typeface="Arial" pitchFamily="34" charset="0"/>
            </a:endParaRPr>
          </a:p>
        </p:txBody>
      </p:sp>
    </p:spTree>
    <p:extLst>
      <p:ext uri="{BB962C8B-B14F-4D97-AF65-F5344CB8AC3E}">
        <p14:creationId xmlns:p14="http://schemas.microsoft.com/office/powerpoint/2010/main" val="3630140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b="1" baseline="0" dirty="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C45DAF-AA97-4923-A8D8-AF48FD62A745}" type="slidenum">
              <a:rPr lang="en-US" smtClean="0">
                <a:solidFill>
                  <a:prstClr val="black"/>
                </a:solidFill>
                <a:latin typeface="Arial" pitchFamily="34" charset="0"/>
              </a:rPr>
              <a:pPr>
                <a:defRPr/>
              </a:pPr>
              <a:t>58</a:t>
            </a:fld>
            <a:endParaRPr lang="en-US" dirty="0">
              <a:solidFill>
                <a:prstClr val="black"/>
              </a:solidFill>
              <a:latin typeface="Arial" pitchFamily="34" charset="0"/>
            </a:endParaRPr>
          </a:p>
        </p:txBody>
      </p:sp>
    </p:spTree>
    <p:extLst>
      <p:ext uri="{BB962C8B-B14F-4D97-AF65-F5344CB8AC3E}">
        <p14:creationId xmlns:p14="http://schemas.microsoft.com/office/powerpoint/2010/main" val="248606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E75B29-EE5A-42E3-86AB-21A10708CEB2}" type="slidenum">
              <a:rPr lang="en-US" smtClean="0">
                <a:solidFill>
                  <a:prstClr val="black"/>
                </a:solidFill>
                <a:latin typeface="Arial" pitchFamily="34" charset="0"/>
              </a:rPr>
              <a:pPr>
                <a:defRPr/>
              </a:pPr>
              <a:t>59</a:t>
            </a:fld>
            <a:endParaRPr lang="en-US" dirty="0">
              <a:solidFill>
                <a:prstClr val="black"/>
              </a:solidFill>
              <a:latin typeface="Arial" pitchFamily="34" charset="0"/>
            </a:endParaRPr>
          </a:p>
        </p:txBody>
      </p:sp>
    </p:spTree>
    <p:extLst>
      <p:ext uri="{BB962C8B-B14F-4D97-AF65-F5344CB8AC3E}">
        <p14:creationId xmlns:p14="http://schemas.microsoft.com/office/powerpoint/2010/main" val="4056610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spcBef>
                <a:spcPct val="0"/>
              </a:spcBef>
            </a:pPr>
            <a:r>
              <a:rPr lang="en-US" b="1" dirty="0"/>
              <a:t>Time On Slide:  25-30 minutes read</a:t>
            </a:r>
            <a:r>
              <a:rPr lang="en-US" b="1" baseline="0" dirty="0"/>
              <a:t> directions and move to following slide to have them use those questions on the slide.</a:t>
            </a:r>
          </a:p>
          <a:p>
            <a:pPr eaLnBrk="1" hangingPunct="1">
              <a:spcBef>
                <a:spcPct val="0"/>
              </a:spcBef>
            </a:pPr>
            <a:endParaRPr lang="en-US" b="1" dirty="0"/>
          </a:p>
          <a:p>
            <a:pPr eaLnBrk="1" hangingPunct="1">
              <a:spcBef>
                <a:spcPct val="0"/>
              </a:spcBef>
            </a:pPr>
            <a:r>
              <a:rPr lang="en-US" b="1" dirty="0"/>
              <a:t>TRANSITION</a:t>
            </a:r>
            <a:r>
              <a:rPr lang="en-US" dirty="0"/>
              <a:t>: okay, now that we’ve poured some of the framework, lets see how effectively you can coach with using</a:t>
            </a:r>
            <a:r>
              <a:rPr lang="en-US" baseline="0" dirty="0"/>
              <a:t> just a few low risk coaching questions on the next slide</a:t>
            </a:r>
            <a:r>
              <a:rPr lang="en-US" dirty="0"/>
              <a:t>. What we’re going to do now is dive into our second coaching simulation.  I realize I haven’t given you anything but the coaching definition. I haven’t given you a framework so this is just another benchmark to measure your progress over the next two days.  </a:t>
            </a:r>
          </a:p>
          <a:p>
            <a:pPr eaLnBrk="1" hangingPunct="1">
              <a:spcBef>
                <a:spcPct val="0"/>
              </a:spcBef>
            </a:pPr>
            <a:endParaRPr lang="en-US" dirty="0"/>
          </a:p>
          <a:p>
            <a:pPr eaLnBrk="1" hangingPunct="1">
              <a:spcBef>
                <a:spcPct val="0"/>
              </a:spcBef>
            </a:pPr>
            <a:r>
              <a:rPr lang="en-US" dirty="0"/>
              <a:t>Then go through the directions.  Only ask questions- do not offer an opinion do not try to solve for this.  Forget about trying to get them to a solution.  </a:t>
            </a:r>
          </a:p>
          <a:p>
            <a:pPr eaLnBrk="1" hangingPunct="1">
              <a:spcBef>
                <a:spcPct val="0"/>
              </a:spcBef>
            </a:pPr>
            <a:endParaRPr lang="en-US" dirty="0"/>
          </a:p>
          <a:p>
            <a:pPr eaLnBrk="1" hangingPunct="1">
              <a:spcBef>
                <a:spcPct val="0"/>
              </a:spcBef>
            </a:pPr>
            <a:r>
              <a:rPr lang="en-US" dirty="0"/>
              <a:t>Define open ended vs. closed ended questions</a:t>
            </a:r>
          </a:p>
          <a:p>
            <a:pPr eaLnBrk="1" hangingPunct="1">
              <a:spcBef>
                <a:spcPct val="0"/>
              </a:spcBef>
            </a:pPr>
            <a:endParaRPr lang="en-US" dirty="0"/>
          </a:p>
          <a:p>
            <a:pPr eaLnBrk="1" hangingPunct="1">
              <a:spcBef>
                <a:spcPct val="0"/>
              </a:spcBef>
            </a:pPr>
            <a:r>
              <a:rPr lang="en-US" b="1" dirty="0"/>
              <a:t>OPTIONAL IF SOMEONE ASKS: </a:t>
            </a:r>
            <a:r>
              <a:rPr lang="en-US" dirty="0"/>
              <a:t>I’m going to add something else here- if you want to do manager to manager that’s fine too (let them know</a:t>
            </a:r>
            <a:r>
              <a:rPr lang="en-US" baseline="0" dirty="0"/>
              <a:t> peer to peer is okay and we will be doing this again peer to peer in the next skill builder</a:t>
            </a:r>
            <a:r>
              <a:rPr lang="en-US" dirty="0"/>
              <a:t>).  </a:t>
            </a:r>
          </a:p>
          <a:p>
            <a:pPr eaLnBrk="1" hangingPunct="1">
              <a:spcBef>
                <a:spcPct val="0"/>
              </a:spcBef>
            </a:pPr>
            <a:endParaRPr lang="en-US" dirty="0"/>
          </a:p>
          <a:p>
            <a:pPr eaLnBrk="1" hangingPunct="1">
              <a:spcBef>
                <a:spcPct val="0"/>
              </a:spcBef>
            </a:pPr>
            <a:r>
              <a:rPr lang="en-US" b="1" dirty="0"/>
              <a:t>TIME FOR EXERCISE:  </a:t>
            </a:r>
            <a:r>
              <a:rPr lang="en-US" dirty="0"/>
              <a:t>(give them 7-8 minutes each on each situation) so ABOUT 30 minutes total including their debrief in between roles. </a:t>
            </a:r>
          </a:p>
          <a:p>
            <a:pPr eaLnBrk="1" hangingPunct="1">
              <a:spcBef>
                <a:spcPct val="0"/>
              </a:spcBef>
            </a:pPr>
            <a:r>
              <a:rPr lang="en-US" dirty="0"/>
              <a:t>Take out timer for each table. If applicable. Use your watch or phone to manage the time. </a:t>
            </a:r>
          </a:p>
          <a:p>
            <a:pPr eaLnBrk="1" hangingPunct="1">
              <a:spcBef>
                <a:spcPct val="0"/>
              </a:spcBef>
            </a:pPr>
            <a:endParaRPr lang="en-US" b="1" dirty="0"/>
          </a:p>
          <a:p>
            <a:pPr eaLnBrk="1" hangingPunct="1">
              <a:spcBef>
                <a:spcPct val="0"/>
              </a:spcBef>
            </a:pPr>
            <a:r>
              <a:rPr lang="en-US" b="1" dirty="0"/>
              <a:t>IMPORTANT NOTE:</a:t>
            </a:r>
          </a:p>
          <a:p>
            <a:r>
              <a:rPr lang="en-US" dirty="0"/>
              <a:t> </a:t>
            </a:r>
          </a:p>
          <a:p>
            <a:r>
              <a:rPr lang="en-US" b="1" dirty="0"/>
              <a:t>Normal one on one role play: </a:t>
            </a:r>
            <a:endParaRPr lang="en-US" dirty="0"/>
          </a:p>
          <a:p>
            <a:r>
              <a:rPr lang="en-US" b="1" dirty="0"/>
              <a:t>NOTE: Whether you give 8 minutes depends on how you are tracking for time. If you are running behind, cut the roll plays to about 6-7 minutes each. </a:t>
            </a:r>
            <a:endParaRPr lang="en-US" dirty="0"/>
          </a:p>
          <a:p>
            <a:r>
              <a:rPr lang="en-US" dirty="0"/>
              <a:t>·         8-10 minutes for role play </a:t>
            </a:r>
          </a:p>
          <a:p>
            <a:r>
              <a:rPr lang="en-US" dirty="0"/>
              <a:t>·         2-3 minute debrief</a:t>
            </a:r>
          </a:p>
          <a:p>
            <a:r>
              <a:rPr lang="en-US" dirty="0"/>
              <a:t>·         Switch 8-10 minute role play</a:t>
            </a:r>
          </a:p>
          <a:p>
            <a:r>
              <a:rPr lang="en-US" dirty="0"/>
              <a:t>·         2-3 minute debrief</a:t>
            </a:r>
          </a:p>
          <a:p>
            <a:r>
              <a:rPr lang="en-US" dirty="0"/>
              <a:t>·         Then room debrief on the slide you follow.</a:t>
            </a:r>
          </a:p>
          <a:p>
            <a:endParaRPr lang="en-US" dirty="0"/>
          </a:p>
          <a:p>
            <a:r>
              <a:rPr lang="en-US" b="1" dirty="0"/>
              <a:t>NOTE: If there is an</a:t>
            </a:r>
            <a:r>
              <a:rPr lang="en-US" dirty="0"/>
              <a:t> odd number of people in the room where you can pair up and need a team or two of three people, when it comes to pairing up people on day one and two for these types of exercises/ role plays, make a team of 3 where one person is observer, one coach one direct. Then let them know not to change when hearing the whistle but you will manage their time and let them know when to switch roles earlier and rotate a few minutes early so each person has a chance to play the coach. So, for pairs of three cut them at 6 minute mark and have them switch so everyone can play each role.</a:t>
            </a:r>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0" dirty="0"/>
              <a:t>: if you have other people there aside</a:t>
            </a:r>
            <a:r>
              <a:rPr lang="en-US" b="0" baseline="0" dirty="0"/>
              <a:t> from front line sales managers who manage salespeople, such as managers of managers or PAMs (partner account managers/salespeople who are looking to move into management) make sure you always make comments and examples specifically for them as well. Most important, be clear that they will have an opportunity to make the coaching relevant and how it can be put into practice in a practical way through the many simulations we will be doing. </a:t>
            </a:r>
            <a:endParaRPr lang="en-US" b="0" dirty="0"/>
          </a:p>
          <a:p>
            <a:pPr eaLnBrk="1" hangingPunct="1">
              <a:spcBef>
                <a:spcPct val="0"/>
              </a:spcBef>
            </a:pPr>
            <a:endParaRPr lang="en-US" dirty="0"/>
          </a:p>
          <a:p>
            <a:pPr eaLnBrk="1" hangingPunct="1">
              <a:spcBef>
                <a:spcPct val="0"/>
              </a:spcBef>
            </a:pPr>
            <a:endParaRPr lang="en-US" b="1" dirty="0"/>
          </a:p>
        </p:txBody>
      </p:sp>
      <p:sp>
        <p:nvSpPr>
          <p:cNvPr id="224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9E93713-DECE-4CE5-9B4E-89BB867E912F}" type="slidenum">
              <a:rPr lang="en-US" sz="1200">
                <a:solidFill>
                  <a:prstClr val="black"/>
                </a:solidFill>
              </a:rPr>
              <a:pPr algn="r" eaLnBrk="1" hangingPunct="1"/>
              <a:t>61</a:t>
            </a:fld>
            <a:endParaRPr lang="en-US" sz="1200" dirty="0">
              <a:solidFill>
                <a:prstClr val="black"/>
              </a:solidFill>
            </a:endParaRPr>
          </a:p>
        </p:txBody>
      </p:sp>
    </p:spTree>
    <p:extLst>
      <p:ext uri="{BB962C8B-B14F-4D97-AF65-F5344CB8AC3E}">
        <p14:creationId xmlns:p14="http://schemas.microsoft.com/office/powerpoint/2010/main" val="42552391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Guide groups to do their own debriefs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This slide is a guide for each group to do their own debrief at the end of each role play </a:t>
            </a: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the </a:t>
            </a:r>
            <a:r>
              <a:rPr lang="en-US" sz="1200" b="1" i="0" u="none" strike="noStrike" kern="1200" baseline="0" dirty="0">
                <a:solidFill>
                  <a:schemeClr val="tx1"/>
                </a:solidFill>
                <a:latin typeface="+mn-lt"/>
                <a:ea typeface="+mn-ea"/>
                <a:cs typeface="+mn-cs"/>
              </a:rPr>
              <a:t>end of each role play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Observer asks the manager (in a 2-person group, observer asks direct report) </a:t>
            </a:r>
          </a:p>
          <a:p>
            <a:r>
              <a:rPr lang="en-US" sz="1200" b="0" i="0" u="none" strike="noStrike" kern="1200" baseline="0" dirty="0">
                <a:solidFill>
                  <a:schemeClr val="tx1"/>
                </a:solidFill>
                <a:latin typeface="+mn-lt"/>
                <a:ea typeface="+mn-ea"/>
                <a:cs typeface="+mn-cs"/>
              </a:rPr>
              <a:t>o What was your experience coaching? </a:t>
            </a:r>
          </a:p>
          <a:p>
            <a:r>
              <a:rPr lang="en-US" sz="1200" b="0" i="0" u="none" strike="noStrike" kern="1200" baseline="0" dirty="0">
                <a:solidFill>
                  <a:schemeClr val="tx1"/>
                </a:solidFill>
                <a:latin typeface="+mn-lt"/>
                <a:ea typeface="+mn-ea"/>
                <a:cs typeface="+mn-cs"/>
              </a:rPr>
              <a:t>o What do you feel you did well? </a:t>
            </a:r>
          </a:p>
          <a:p>
            <a:r>
              <a:rPr lang="en-US" sz="1200" b="0" i="0" u="none" strike="noStrike" kern="1200" baseline="0" dirty="0">
                <a:solidFill>
                  <a:schemeClr val="tx1"/>
                </a:solidFill>
                <a:latin typeface="+mn-lt"/>
                <a:ea typeface="+mn-ea"/>
                <a:cs typeface="+mn-cs"/>
              </a:rPr>
              <a:t>o Where could you improv0 </a:t>
            </a:r>
          </a:p>
          <a:p>
            <a:r>
              <a:rPr lang="en-US" sz="1200" b="0" i="0" u="none" strike="noStrike" kern="1200" baseline="0" dirty="0">
                <a:solidFill>
                  <a:schemeClr val="tx1"/>
                </a:solidFill>
                <a:latin typeface="+mn-lt"/>
                <a:ea typeface="+mn-ea"/>
                <a:cs typeface="+mn-cs"/>
              </a:rPr>
              <a:t>o e? </a:t>
            </a:r>
          </a:p>
          <a:p>
            <a:r>
              <a:rPr lang="en-US" sz="1200" b="0" i="0" u="none" strike="noStrike" kern="1200" baseline="0" dirty="0">
                <a:solidFill>
                  <a:schemeClr val="tx1"/>
                </a:solidFill>
                <a:latin typeface="+mn-lt"/>
                <a:ea typeface="+mn-ea"/>
                <a:cs typeface="+mn-cs"/>
              </a:rPr>
              <a:t>o What do you think was the root cause?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Observer then asks direct report: </a:t>
            </a:r>
          </a:p>
          <a:p>
            <a:r>
              <a:rPr lang="en-US" sz="1200" b="0" i="0" u="none" strike="noStrike" kern="1200" baseline="0" dirty="0">
                <a:solidFill>
                  <a:schemeClr val="tx1"/>
                </a:solidFill>
                <a:latin typeface="+mn-lt"/>
                <a:ea typeface="+mn-ea"/>
                <a:cs typeface="+mn-cs"/>
              </a:rPr>
              <a:t>o What was your experience being coached? </a:t>
            </a:r>
          </a:p>
          <a:p>
            <a:r>
              <a:rPr lang="en-US" sz="1200" b="0" i="0" u="none" strike="noStrike" kern="1200" baseline="0" dirty="0">
                <a:solidFill>
                  <a:schemeClr val="tx1"/>
                </a:solidFill>
                <a:latin typeface="+mn-lt"/>
                <a:ea typeface="+mn-ea"/>
                <a:cs typeface="+mn-cs"/>
              </a:rPr>
              <a:t>o What did the coach do well? </a:t>
            </a:r>
          </a:p>
          <a:p>
            <a:r>
              <a:rPr lang="en-US" sz="1200" b="0" i="0" u="none" strike="noStrike" kern="1200" baseline="0" dirty="0">
                <a:solidFill>
                  <a:schemeClr val="tx1"/>
                </a:solidFill>
                <a:latin typeface="+mn-lt"/>
                <a:ea typeface="+mn-ea"/>
                <a:cs typeface="+mn-cs"/>
              </a:rPr>
              <a:t>o What opportunities are there for improvement?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Then the observer shares the gap: </a:t>
            </a:r>
          </a:p>
          <a:p>
            <a:r>
              <a:rPr lang="en-US" sz="1200" b="0" i="0" u="none" strike="noStrike" kern="1200" baseline="0" dirty="0">
                <a:solidFill>
                  <a:schemeClr val="tx1"/>
                </a:solidFill>
                <a:latin typeface="+mn-lt"/>
                <a:ea typeface="+mn-ea"/>
                <a:cs typeface="+mn-cs"/>
              </a:rPr>
              <a:t>o What they observed </a:t>
            </a:r>
          </a:p>
          <a:p>
            <a:r>
              <a:rPr lang="en-US" sz="1200" b="0" i="0" u="none" strike="noStrike" kern="1200" baseline="0" dirty="0">
                <a:solidFill>
                  <a:schemeClr val="tx1"/>
                </a:solidFill>
                <a:latin typeface="+mn-lt"/>
                <a:ea typeface="+mn-ea"/>
                <a:cs typeface="+mn-cs"/>
              </a:rPr>
              <a:t>o What went well / opportunities to improve </a:t>
            </a:r>
          </a:p>
          <a:p>
            <a:r>
              <a:rPr lang="en-US" sz="1200" b="0" i="0" u="none" strike="noStrike" kern="1200" baseline="0" dirty="0">
                <a:solidFill>
                  <a:schemeClr val="tx1"/>
                </a:solidFill>
                <a:latin typeface="+mn-lt"/>
                <a:ea typeface="+mn-ea"/>
                <a:cs typeface="+mn-cs"/>
              </a:rPr>
              <a:t>o Root cause of scenario – what was it, did the coach uncover it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Handbook Reference</a:t>
            </a:r>
            <a:r>
              <a:rPr lang="en-US" sz="1200" b="0" i="0" u="none" strike="noStrike" kern="1200" baseline="0" dirty="0">
                <a:solidFill>
                  <a:schemeClr val="tx1"/>
                </a:solidFill>
                <a:latin typeface="+mn-lt"/>
                <a:ea typeface="+mn-ea"/>
                <a:cs typeface="+mn-cs"/>
              </a:rPr>
              <a:t>: Page # for debrief instructions shown on slide </a:t>
            </a:r>
          </a:p>
          <a:p>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p:txBody>
      </p:sp>
      <p:sp>
        <p:nvSpPr>
          <p:cNvPr id="311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01D4037-5184-4A93-9BC1-340E1380A093}" type="slidenum">
              <a:rPr lang="en-US" sz="1200"/>
              <a:pPr algn="r" eaLnBrk="1" hangingPunct="1"/>
              <a:t>62</a:t>
            </a:fld>
            <a:endParaRPr lang="en-US" sz="1200" dirty="0"/>
          </a:p>
        </p:txBody>
      </p:sp>
    </p:spTree>
    <p:extLst>
      <p:ext uri="{BB962C8B-B14F-4D97-AF65-F5344CB8AC3E}">
        <p14:creationId xmlns:p14="http://schemas.microsoft.com/office/powerpoint/2010/main" val="182142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pPr eaLnBrk="1" hangingPunct="1">
              <a:spcBef>
                <a:spcPct val="0"/>
              </a:spcBef>
              <a:defRPr/>
            </a:pPr>
            <a:r>
              <a:rPr lang="en-US" b="1" dirty="0"/>
              <a:t>Time On Slide: 4 minutes</a:t>
            </a:r>
          </a:p>
          <a:p>
            <a:pPr eaLnBrk="1" hangingPunct="1">
              <a:spcBef>
                <a:spcPct val="0"/>
              </a:spcBef>
              <a:defRPr/>
            </a:pPr>
            <a:r>
              <a:rPr lang="en-US" b="1" dirty="0"/>
              <a:t> Starting on day one, this is the slide you use</a:t>
            </a:r>
            <a:r>
              <a:rPr lang="en-US" b="1" baseline="0" dirty="0"/>
              <a:t> </a:t>
            </a:r>
            <a:r>
              <a:rPr lang="en-US" b="1" dirty="0"/>
              <a:t>at the start of the day. Have this slide up when people walk into the training room. </a:t>
            </a:r>
          </a:p>
          <a:p>
            <a:pPr eaLnBrk="1" hangingPunct="1">
              <a:spcBef>
                <a:spcPct val="0"/>
              </a:spcBef>
              <a:defRPr/>
            </a:pPr>
            <a:r>
              <a:rPr lang="en-US" b="1" dirty="0"/>
              <a:t>You will BEGIN your opening introduction on this slide.</a:t>
            </a:r>
          </a:p>
          <a:p>
            <a:pPr eaLnBrk="1" hangingPunct="1">
              <a:spcBef>
                <a:spcPct val="0"/>
              </a:spcBef>
              <a:defRPr/>
            </a:pPr>
            <a:endParaRPr lang="en-US" b="1" dirty="0"/>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(morning). </a:t>
            </a:r>
          </a:p>
          <a:p>
            <a:r>
              <a:rPr lang="en-US" sz="1200" b="0" i="0" u="none" strike="noStrike" kern="1200" baseline="0" dirty="0">
                <a:solidFill>
                  <a:schemeClr val="tx1"/>
                </a:solidFill>
                <a:latin typeface="+mn-lt"/>
                <a:ea typeface="+mn-ea"/>
                <a:cs typeface="+mn-cs"/>
              </a:rPr>
              <a:t> It’s a pleasure and privilege to be with you today, and a privilege to be able to present here in (location). Thank you so much for traveling to today’s program. </a:t>
            </a:r>
          </a:p>
          <a:p>
            <a:r>
              <a:rPr lang="en-US" sz="1200" b="0" i="0" u="none" strike="noStrike" kern="1200" baseline="0" dirty="0">
                <a:solidFill>
                  <a:schemeClr val="tx1"/>
                </a:solidFill>
                <a:latin typeface="+mn-lt"/>
                <a:ea typeface="+mn-ea"/>
                <a:cs typeface="+mn-cs"/>
              </a:rPr>
              <a:t> My name is ______ and I’ll be your facilitator and coach for the next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Immediately Engage With a Story: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By a show of hands, how many of you have children? </a:t>
            </a:r>
          </a:p>
          <a:p>
            <a:r>
              <a:rPr lang="en-US" sz="1200" b="0" i="0" u="none" strike="noStrike" kern="1200" baseline="0" dirty="0">
                <a:solidFill>
                  <a:schemeClr val="tx1"/>
                </a:solidFill>
                <a:latin typeface="+mn-lt"/>
                <a:ea typeface="+mn-ea"/>
                <a:cs typeface="+mn-cs"/>
              </a:rPr>
              <a:t> Was sitting outside one day with son who 7 years old at the time. I love having philosophical conversations with my son. I asked, </a:t>
            </a:r>
            <a:r>
              <a:rPr lang="en-US" sz="1200" b="0" i="1" u="none" strike="noStrike" kern="1200" baseline="0" dirty="0">
                <a:solidFill>
                  <a:schemeClr val="tx1"/>
                </a:solidFill>
                <a:latin typeface="+mn-lt"/>
                <a:ea typeface="+mn-ea"/>
                <a:cs typeface="+mn-cs"/>
              </a:rPr>
              <a:t>“What’s the secret to business success?”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(Thinking…) “I know dad. You have to sit at your desk, talk on phone, type on your computer and drink a lot of coffee. That’s the secret to business success!” Now, of course, I can’t imagine where he got that idea from!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point is, children have a way of taking things and simplifying them to make sense. They can take a concept of an idea that we as adults over think, complicate and over engineer and they simplify it. Don’t children have a way of simplifying everything we make so difficult??!!!!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That’s why we’re here today…to take this concept of what it means to develop your people, support your people, grow your people and accelerate their success though coaching, and simplify it. We are here to de-mystify coaching – and simplify it so that you can not only use these tools immediately but see immediate value and results from doing so. </a:t>
            </a:r>
          </a:p>
          <a:p>
            <a:r>
              <a:rPr lang="en-US" sz="1200" b="0" i="0" u="none" strike="noStrike" kern="1200" baseline="0" dirty="0">
                <a:solidFill>
                  <a:schemeClr val="tx1"/>
                </a:solidFill>
                <a:latin typeface="+mn-lt"/>
                <a:ea typeface="+mn-ea"/>
                <a:cs typeface="+mn-cs"/>
              </a:rPr>
              <a:t>o We’ll also focus on how to use coaching to develop your people </a:t>
            </a:r>
          </a:p>
          <a:p>
            <a:r>
              <a:rPr lang="en-US" sz="1200" b="0" i="0" u="none" strike="noStrike" kern="1200" baseline="0" dirty="0">
                <a:solidFill>
                  <a:schemeClr val="tx1"/>
                </a:solidFill>
                <a:latin typeface="+mn-lt"/>
                <a:ea typeface="+mn-ea"/>
                <a:cs typeface="+mn-cs"/>
              </a:rPr>
              <a:t>o Motivate them </a:t>
            </a:r>
          </a:p>
          <a:p>
            <a:r>
              <a:rPr lang="en-US" sz="1200" b="0" i="0" u="none" strike="noStrike" kern="1200" baseline="0" dirty="0">
                <a:solidFill>
                  <a:schemeClr val="tx1"/>
                </a:solidFill>
                <a:latin typeface="+mn-lt"/>
                <a:ea typeface="+mn-ea"/>
                <a:cs typeface="+mn-cs"/>
              </a:rPr>
              <a:t>o Drive their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Maximize their/your potential…and live it </a:t>
            </a:r>
          </a:p>
          <a:p>
            <a:r>
              <a:rPr lang="en-US" sz="1200" b="0" i="0" u="none" strike="noStrike" kern="1200" baseline="0" dirty="0">
                <a:solidFill>
                  <a:schemeClr val="tx1"/>
                </a:solidFill>
                <a:latin typeface="+mn-lt"/>
                <a:ea typeface="+mn-ea"/>
                <a:cs typeface="+mn-cs"/>
              </a:rPr>
              <a:t>o Turn around under-performers </a:t>
            </a:r>
          </a:p>
          <a:p>
            <a:r>
              <a:rPr lang="en-US" sz="1200" b="0" i="0" u="none" strike="noStrike" kern="1200" baseline="0" dirty="0">
                <a:solidFill>
                  <a:schemeClr val="tx1"/>
                </a:solidFill>
                <a:latin typeface="+mn-lt"/>
                <a:ea typeface="+mn-ea"/>
                <a:cs typeface="+mn-cs"/>
              </a:rPr>
              <a:t>o Eliminate challenges faced every day </a:t>
            </a:r>
          </a:p>
          <a:p>
            <a:r>
              <a:rPr lang="en-US" sz="1200" b="0" i="0" u="none" strike="noStrike" kern="1200" baseline="0" dirty="0">
                <a:solidFill>
                  <a:schemeClr val="tx1"/>
                </a:solidFill>
                <a:latin typeface="+mn-lt"/>
                <a:ea typeface="+mn-ea"/>
                <a:cs typeface="+mn-cs"/>
              </a:rPr>
              <a:t>o Speed up the sales process </a:t>
            </a:r>
          </a:p>
          <a:p>
            <a:r>
              <a:rPr lang="en-US" sz="1200" b="0" i="0" u="none" strike="noStrike" kern="1200" baseline="0" dirty="0">
                <a:solidFill>
                  <a:schemeClr val="tx1"/>
                </a:solidFill>
                <a:latin typeface="+mn-lt"/>
                <a:ea typeface="+mn-ea"/>
                <a:cs typeface="+mn-cs"/>
              </a:rPr>
              <a:t>o Create more time </a:t>
            </a:r>
          </a:p>
          <a:p>
            <a:r>
              <a:rPr lang="en-US" sz="1200" b="0" i="0" u="none" strike="noStrike" kern="1200" baseline="0" dirty="0">
                <a:solidFill>
                  <a:schemeClr val="tx1"/>
                </a:solidFill>
                <a:latin typeface="+mn-lt"/>
                <a:ea typeface="+mn-ea"/>
                <a:cs typeface="+mn-cs"/>
              </a:rPr>
              <a:t>o Make you proactive vs. reactive </a:t>
            </a:r>
          </a:p>
          <a:p>
            <a:r>
              <a:rPr lang="en-US" sz="1200" b="0" i="0" u="none" strike="noStrike" kern="1200" baseline="0" dirty="0">
                <a:solidFill>
                  <a:schemeClr val="tx1"/>
                </a:solidFill>
                <a:latin typeface="+mn-lt"/>
                <a:ea typeface="+mn-ea"/>
                <a:cs typeface="+mn-cs"/>
              </a:rPr>
              <a:t>o Give you the </a:t>
            </a:r>
            <a:r>
              <a:rPr lang="en-US" sz="1200" b="1" i="0" u="none" strike="noStrike" kern="1200" baseline="0" dirty="0">
                <a:solidFill>
                  <a:schemeClr val="tx1"/>
                </a:solidFill>
                <a:latin typeface="+mn-lt"/>
                <a:ea typeface="+mn-ea"/>
                <a:cs typeface="+mn-cs"/>
              </a:rPr>
              <a:t>confidence </a:t>
            </a:r>
            <a:r>
              <a:rPr lang="en-US" sz="1200" b="0" i="0" u="none" strike="noStrike" kern="1200" baseline="0" dirty="0">
                <a:solidFill>
                  <a:schemeClr val="tx1"/>
                </a:solidFill>
                <a:latin typeface="+mn-lt"/>
                <a:ea typeface="+mn-ea"/>
                <a:cs typeface="+mn-cs"/>
              </a:rPr>
              <a:t>that you can coach more effectively than you are today </a:t>
            </a:r>
          </a:p>
          <a:p>
            <a:r>
              <a:rPr lang="en-US" sz="1200" b="0" i="0" u="none" strike="noStrike" kern="1200" baseline="0" dirty="0">
                <a:solidFill>
                  <a:schemeClr val="tx1"/>
                </a:solidFill>
                <a:latin typeface="+mn-lt"/>
                <a:ea typeface="+mn-ea"/>
                <a:cs typeface="+mn-cs"/>
              </a:rPr>
              <a:t>o ALIGN your BUSINESS OBJECTIVES with your team’s INDIVIDUAL GOALS </a:t>
            </a:r>
          </a:p>
          <a:p>
            <a:r>
              <a:rPr lang="en-US" sz="1200" b="0" i="0" u="none" strike="noStrike" kern="1200" baseline="0" dirty="0">
                <a:solidFill>
                  <a:schemeClr val="tx1"/>
                </a:solidFill>
                <a:latin typeface="+mn-lt"/>
                <a:ea typeface="+mn-ea"/>
                <a:cs typeface="+mn-cs"/>
              </a:rPr>
              <a:t>o While building a team you can be proud of…and leaving your legacy!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does anyone here NOT WANT THIS?</a:t>
            </a:r>
          </a:p>
          <a:p>
            <a:r>
              <a:rPr lang="en-US" sz="1200" b="0" i="0" u="none" strike="noStrike" kern="1200" baseline="0" dirty="0">
                <a:solidFill>
                  <a:schemeClr val="tx1"/>
                </a:solidFill>
                <a:latin typeface="+mn-lt"/>
                <a:ea typeface="+mn-ea"/>
                <a:cs typeface="+mn-cs"/>
              </a:rPr>
              <a:t> OKAY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will I do this? </a:t>
            </a:r>
            <a:r>
              <a:rPr lang="en-US" sz="1200" b="0" i="0" u="none" strike="noStrike" kern="1200" baseline="0" dirty="0">
                <a:solidFill>
                  <a:schemeClr val="tx1"/>
                </a:solidFill>
                <a:latin typeface="+mn-lt"/>
                <a:ea typeface="+mn-ea"/>
                <a:cs typeface="+mn-cs"/>
              </a:rPr>
              <a:t>Provide: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you can use in practically every situation and conversation that will create deeper engagement, a richer, more valuable conversation, and a way for your people to leave every conversation with you feeling they gained something valuable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Your Credibility </a:t>
            </a:r>
            <a:r>
              <a:rPr lang="en-US" sz="1200" b="0" i="0" u="none" strike="noStrike" kern="1200" baseline="0" dirty="0">
                <a:solidFill>
                  <a:schemeClr val="tx1"/>
                </a:solidFill>
                <a:latin typeface="+mn-lt"/>
                <a:ea typeface="+mn-ea"/>
                <a:cs typeface="+mn-cs"/>
              </a:rPr>
              <a:t>(humble yet compelling): </a:t>
            </a:r>
          </a:p>
          <a:p>
            <a:r>
              <a:rPr lang="en-US" sz="1200" b="0" i="0" u="none" strike="noStrike" kern="1200" baseline="0" dirty="0">
                <a:solidFill>
                  <a:schemeClr val="tx1"/>
                </a:solidFill>
                <a:latin typeface="+mn-lt"/>
                <a:ea typeface="+mn-ea"/>
                <a:cs typeface="+mn-cs"/>
              </a:rPr>
              <a:t>o So, </a:t>
            </a:r>
            <a:r>
              <a:rPr lang="en-US" sz="1200" b="1" i="0" u="none" strike="noStrike" kern="1200" baseline="0" dirty="0">
                <a:solidFill>
                  <a:schemeClr val="tx1"/>
                </a:solidFill>
                <a:latin typeface="+mn-lt"/>
                <a:ea typeface="+mn-ea"/>
                <a:cs typeface="+mn-cs"/>
              </a:rPr>
              <a:t>why am I the person </a:t>
            </a:r>
            <a:r>
              <a:rPr lang="en-US" sz="1200" b="0" i="0" u="none" strike="noStrike" kern="1200" baseline="0" dirty="0">
                <a:solidFill>
                  <a:schemeClr val="tx1"/>
                </a:solidFill>
                <a:latin typeface="+mn-lt"/>
                <a:ea typeface="+mn-ea"/>
                <a:cs typeface="+mn-cs"/>
              </a:rPr>
              <a:t>who can effectively deliver this for you and ensure you have one of the most valuable experiences over the next two days? </a:t>
            </a:r>
          </a:p>
          <a:p>
            <a:r>
              <a:rPr lang="en-US" sz="1200" b="0" i="0" u="none" strike="noStrike" kern="1200" baseline="0" dirty="0">
                <a:solidFill>
                  <a:schemeClr val="tx1"/>
                </a:solidFill>
                <a:latin typeface="+mn-lt"/>
                <a:ea typeface="+mn-ea"/>
                <a:cs typeface="+mn-cs"/>
              </a:rPr>
              <a:t>o Why am I the facilitator who can provide you with the </a:t>
            </a:r>
            <a:r>
              <a:rPr lang="en-US" sz="1200" b="1" i="0" u="none" strike="noStrike" kern="1200" baseline="0" dirty="0">
                <a:solidFill>
                  <a:schemeClr val="tx1"/>
                </a:solidFill>
                <a:latin typeface="+mn-lt"/>
                <a:ea typeface="+mn-ea"/>
                <a:cs typeface="+mn-cs"/>
              </a:rPr>
              <a:t>tools </a:t>
            </a:r>
            <a:r>
              <a:rPr lang="en-US" sz="1200" b="0" i="0" u="none" strike="noStrike" kern="1200" baseline="0" dirty="0">
                <a:solidFill>
                  <a:schemeClr val="tx1"/>
                </a:solidFill>
                <a:latin typeface="+mn-lt"/>
                <a:ea typeface="+mn-ea"/>
                <a:cs typeface="+mn-cs"/>
              </a:rPr>
              <a:t>you can use to uncover more selling opportunities and make every conversation count?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Quantify</a:t>
            </a:r>
            <a:r>
              <a:rPr lang="en-US" sz="1200" b="0" i="0" u="none" strike="noStrike" kern="1200" baseline="0" dirty="0">
                <a:solidFill>
                  <a:schemeClr val="tx1"/>
                </a:solidFill>
                <a:latin typeface="+mn-lt"/>
                <a:ea typeface="+mn-ea"/>
                <a:cs typeface="+mn-cs"/>
              </a:rPr>
              <a:t>, specifically, your coaching and sales experience – make audience want to learn from you! </a:t>
            </a:r>
          </a:p>
          <a:p>
            <a:r>
              <a:rPr lang="en-US" sz="1200" b="0" i="0" u="none" strike="noStrike" kern="1200" baseline="0" dirty="0">
                <a:solidFill>
                  <a:schemeClr val="tx1"/>
                </a:solidFill>
                <a:latin typeface="+mn-lt"/>
                <a:ea typeface="+mn-ea"/>
                <a:cs typeface="+mn-cs"/>
              </a:rPr>
              <a:t> i.e., coached x sales managers and x sales people over x years </a:t>
            </a:r>
          </a:p>
          <a:p>
            <a:r>
              <a:rPr lang="en-US" sz="1200" b="0" i="0" u="none" strike="noStrike" kern="1200" baseline="0" dirty="0">
                <a:solidFill>
                  <a:schemeClr val="tx1"/>
                </a:solidFill>
                <a:latin typeface="+mn-lt"/>
                <a:ea typeface="+mn-ea"/>
                <a:cs typeface="+mn-cs"/>
              </a:rPr>
              <a:t> Taken </a:t>
            </a:r>
            <a:r>
              <a:rPr lang="en-US" sz="1200" b="1" i="0" u="none" strike="noStrike" kern="1200" baseline="0" dirty="0">
                <a:solidFill>
                  <a:schemeClr val="tx1"/>
                </a:solidFill>
                <a:latin typeface="+mn-lt"/>
                <a:ea typeface="+mn-ea"/>
                <a:cs typeface="+mn-cs"/>
              </a:rPr>
              <a:t>core competencies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best practices </a:t>
            </a:r>
            <a:r>
              <a:rPr lang="en-US" sz="1200" b="0" i="0" u="none" strike="noStrike" kern="1200" baseline="0" dirty="0">
                <a:solidFill>
                  <a:schemeClr val="tx1"/>
                </a:solidFill>
                <a:latin typeface="+mn-lt"/>
                <a:ea typeface="+mn-ea"/>
                <a:cs typeface="+mn-cs"/>
              </a:rPr>
              <a:t>from across globe and will SHARE…give you the confidence to better coach and achieve your top-of-mind business objectives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If you are/were a Profit Builders client, be sure to describe / quantify your experience and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Credibility of Program’s Success at Microsoft: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Have delivered over x coaching program in x countries, and trained over x Microsoft sales managers (make point this is not a US program!) </a:t>
            </a:r>
          </a:p>
          <a:p>
            <a:r>
              <a:rPr lang="en-US" sz="1200" b="0" i="0" u="none" strike="noStrike" kern="1200" baseline="0" dirty="0">
                <a:solidFill>
                  <a:schemeClr val="tx1"/>
                </a:solidFill>
                <a:latin typeface="+mn-lt"/>
                <a:ea typeface="+mn-ea"/>
                <a:cs typeface="+mn-cs"/>
              </a:rPr>
              <a:t>o Course ratings highest in Microsoft history </a:t>
            </a:r>
          </a:p>
          <a:p>
            <a:r>
              <a:rPr lang="en-US" sz="1200" b="0" i="0" u="none" strike="noStrike" kern="1200" baseline="0" dirty="0">
                <a:solidFill>
                  <a:schemeClr val="tx1"/>
                </a:solidFill>
                <a:latin typeface="+mn-lt"/>
                <a:ea typeface="+mn-ea"/>
                <a:cs typeface="+mn-cs"/>
              </a:rPr>
              <a:t>o Success stories, deal results (KR please elaborate, quantify successes)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 Differences: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While program delivered in 35 countries on 5 continents </a:t>
            </a:r>
          </a:p>
          <a:p>
            <a:r>
              <a:rPr lang="en-US" sz="1200" b="0" i="0" u="none" strike="noStrike" kern="1200" baseline="0" dirty="0">
                <a:solidFill>
                  <a:schemeClr val="tx1"/>
                </a:solidFill>
                <a:latin typeface="+mn-lt"/>
                <a:ea typeface="+mn-ea"/>
                <a:cs typeface="+mn-cs"/>
              </a:rPr>
              <a:t>o I am mindful I am in YOUR country, and privileged to deliver in English </a:t>
            </a:r>
          </a:p>
          <a:p>
            <a:r>
              <a:rPr lang="en-US" sz="1200" b="0" i="0" u="none" strike="noStrike" kern="1200" baseline="0" dirty="0">
                <a:solidFill>
                  <a:schemeClr val="tx1"/>
                </a:solidFill>
                <a:latin typeface="+mn-lt"/>
                <a:ea typeface="+mn-ea"/>
                <a:cs typeface="+mn-cs"/>
              </a:rPr>
              <a:t>o For some or all of you, </a:t>
            </a:r>
            <a:r>
              <a:rPr lang="en-US" sz="1200" b="1" i="0" u="none" strike="noStrike" kern="1200" baseline="0" dirty="0">
                <a:solidFill>
                  <a:schemeClr val="tx1"/>
                </a:solidFill>
                <a:latin typeface="+mn-lt"/>
                <a:ea typeface="+mn-ea"/>
                <a:cs typeface="+mn-cs"/>
              </a:rPr>
              <a:t>English </a:t>
            </a:r>
            <a:r>
              <a:rPr lang="en-US" sz="1200" b="0" i="0" u="none" strike="noStrike" kern="1200" baseline="0" dirty="0">
                <a:solidFill>
                  <a:schemeClr val="tx1"/>
                </a:solidFill>
                <a:latin typeface="+mn-lt"/>
                <a:ea typeface="+mn-ea"/>
                <a:cs typeface="+mn-cs"/>
              </a:rPr>
              <a:t>may not be your first language and I’m very sensitive to that. </a:t>
            </a:r>
          </a:p>
          <a:p>
            <a:r>
              <a:rPr lang="en-US" sz="1200" b="0" i="0" u="none" strike="noStrike" kern="1200" baseline="0" dirty="0">
                <a:solidFill>
                  <a:schemeClr val="tx1"/>
                </a:solidFill>
                <a:latin typeface="+mn-lt"/>
                <a:ea typeface="+mn-ea"/>
                <a:cs typeface="+mn-cs"/>
              </a:rPr>
              <a:t> Will stay away from </a:t>
            </a:r>
            <a:r>
              <a:rPr lang="en-US" sz="1200" b="1" i="0" u="none" strike="noStrike" kern="1200" baseline="0" dirty="0">
                <a:solidFill>
                  <a:schemeClr val="tx1"/>
                </a:solidFill>
                <a:latin typeface="+mn-lt"/>
                <a:ea typeface="+mn-ea"/>
                <a:cs typeface="+mn-cs"/>
              </a:rPr>
              <a:t>jargon</a:t>
            </a:r>
            <a:r>
              <a:rPr lang="en-US" sz="1200" b="0" i="0" u="none" strike="noStrike" kern="1200" baseline="0" dirty="0">
                <a:solidFill>
                  <a:schemeClr val="tx1"/>
                </a:solidFill>
                <a:latin typeface="+mn-lt"/>
                <a:ea typeface="+mn-ea"/>
                <a:cs typeface="+mn-cs"/>
              </a:rPr>
              <a:t>, and use universal terms – if don’t understand me, if something doesn’t translate, if you need me to explain something further, then please STOP ME and ask. </a:t>
            </a:r>
          </a:p>
          <a:p>
            <a:r>
              <a:rPr lang="en-US" sz="1200" b="0" i="0" u="none" strike="noStrike" kern="1200" baseline="0" dirty="0">
                <a:solidFill>
                  <a:schemeClr val="tx1"/>
                </a:solidFill>
                <a:latin typeface="+mn-lt"/>
                <a:ea typeface="+mn-ea"/>
                <a:cs typeface="+mn-cs"/>
              </a:rPr>
              <a:t> Will watch my </a:t>
            </a:r>
            <a:r>
              <a:rPr lang="en-US" sz="1200" b="1" i="0" u="none" strike="noStrike" kern="1200" baseline="0" dirty="0">
                <a:solidFill>
                  <a:schemeClr val="tx1"/>
                </a:solidFill>
                <a:latin typeface="+mn-lt"/>
                <a:ea typeface="+mn-ea"/>
                <a:cs typeface="+mn-cs"/>
              </a:rPr>
              <a:t>pace</a:t>
            </a:r>
            <a:r>
              <a:rPr lang="en-US" sz="1200" b="0" i="0" u="none" strike="noStrike" kern="1200" baseline="0" dirty="0">
                <a:solidFill>
                  <a:schemeClr val="tx1"/>
                </a:solidFill>
                <a:latin typeface="+mn-lt"/>
                <a:ea typeface="+mn-ea"/>
                <a:cs typeface="+mn-cs"/>
              </a:rPr>
              <a:t>…but can be passionate – if too fast, STOP 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  While we have a lot of ground to cover, l want for you to </a:t>
            </a:r>
            <a:r>
              <a:rPr lang="en-US" sz="1200" b="1" i="0" u="none" strike="noStrike" kern="1200" baseline="0" dirty="0">
                <a:solidFill>
                  <a:schemeClr val="tx1"/>
                </a:solidFill>
                <a:latin typeface="+mn-lt"/>
                <a:ea typeface="+mn-ea"/>
                <a:cs typeface="+mn-cs"/>
              </a:rPr>
              <a:t>enjoy </a:t>
            </a:r>
            <a:r>
              <a:rPr lang="en-US" sz="1200" b="0" i="0" u="none" strike="noStrike" kern="1200" baseline="0" dirty="0">
                <a:solidFill>
                  <a:schemeClr val="tx1"/>
                </a:solidFill>
                <a:latin typeface="+mn-lt"/>
                <a:ea typeface="+mn-ea"/>
                <a:cs typeface="+mn-cs"/>
              </a:rPr>
              <a:t>the process and have FUN. So if I tell a </a:t>
            </a:r>
            <a:r>
              <a:rPr lang="en-US" sz="1200" b="1" i="0" u="none" strike="noStrike" kern="1200" baseline="0" dirty="0">
                <a:solidFill>
                  <a:schemeClr val="tx1"/>
                </a:solidFill>
                <a:latin typeface="+mn-lt"/>
                <a:ea typeface="+mn-ea"/>
                <a:cs typeface="+mn-cs"/>
              </a:rPr>
              <a:t>joke </a:t>
            </a:r>
            <a:r>
              <a:rPr lang="en-US" sz="1200" b="0" i="0" u="none" strike="noStrike" kern="1200" baseline="0" dirty="0">
                <a:solidFill>
                  <a:schemeClr val="tx1"/>
                </a:solidFill>
                <a:latin typeface="+mn-lt"/>
                <a:ea typeface="+mn-ea"/>
                <a:cs typeface="+mn-cs"/>
              </a:rPr>
              <a:t>and you don’t laugh at my joke, then I’ll write it off that it was just lost in translation.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have my commitment…will learn 10 high-value core modules to give you the skills, framework, confidence to meet – </a:t>
            </a:r>
            <a:r>
              <a:rPr lang="en-US" sz="1200" b="0" i="1" u="none" strike="noStrike" kern="1200" baseline="0" dirty="0">
                <a:solidFill>
                  <a:schemeClr val="tx1"/>
                </a:solidFill>
                <a:latin typeface="+mn-lt"/>
                <a:ea typeface="+mn-ea"/>
                <a:cs typeface="+mn-cs"/>
              </a:rPr>
              <a:t>and exceed </a:t>
            </a:r>
            <a:r>
              <a:rPr lang="en-US" sz="1200" b="0" i="0" u="none" strike="noStrike" kern="1200" baseline="0" dirty="0">
                <a:solidFill>
                  <a:schemeClr val="tx1"/>
                </a:solidFill>
                <a:latin typeface="+mn-lt"/>
                <a:ea typeface="+mn-ea"/>
                <a:cs typeface="+mn-cs"/>
              </a:rPr>
              <a:t>– your business goals and objectives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talk about our program focus…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your first impression…make it count!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you communicate the VALUE of the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exude warmth, connect, and entertain!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Be perceived as human and humble, polished and articulate.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Use a wide range of vocal intonation from sincerity to humor.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Work your energy and animation to the max! </a:t>
            </a: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b="1"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13816-1997-42A8-8397-1A196B67B1B9}" type="slidenum">
              <a:rPr lang="en-US" smtClean="0">
                <a:latin typeface="Arial" charset="0"/>
              </a:rPr>
              <a:pPr fontAlgn="base">
                <a:spcBef>
                  <a:spcPct val="0"/>
                </a:spcBef>
                <a:spcAft>
                  <a:spcPct val="0"/>
                </a:spcAft>
                <a:defRPr/>
              </a:pPr>
              <a:t>6</a:t>
            </a:fld>
            <a:endParaRPr lang="en-US" dirty="0">
              <a:latin typeface="Arial" charset="0"/>
            </a:endParaRPr>
          </a:p>
        </p:txBody>
      </p:sp>
    </p:spTree>
    <p:extLst>
      <p:ext uri="{BB962C8B-B14F-4D97-AF65-F5344CB8AC3E}">
        <p14:creationId xmlns:p14="http://schemas.microsoft.com/office/powerpoint/2010/main" val="14770573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Guide groups to do their own debriefs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This slide is a guide for each group to do their own debrief at the end of each role play </a:t>
            </a: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the </a:t>
            </a:r>
            <a:r>
              <a:rPr lang="en-US" sz="1200" b="1" i="0" u="none" strike="noStrike" kern="1200" baseline="0" dirty="0">
                <a:solidFill>
                  <a:schemeClr val="tx1"/>
                </a:solidFill>
                <a:latin typeface="+mn-lt"/>
                <a:ea typeface="+mn-ea"/>
                <a:cs typeface="+mn-cs"/>
              </a:rPr>
              <a:t>end of each role play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Observer asks the manager (in a 2-person group, observer asks direct report) </a:t>
            </a:r>
          </a:p>
          <a:p>
            <a:r>
              <a:rPr lang="en-US" sz="1200" b="0" i="0" u="none" strike="noStrike" kern="1200" baseline="0" dirty="0">
                <a:solidFill>
                  <a:schemeClr val="tx1"/>
                </a:solidFill>
                <a:latin typeface="+mn-lt"/>
                <a:ea typeface="+mn-ea"/>
                <a:cs typeface="+mn-cs"/>
              </a:rPr>
              <a:t>o What was your experience coaching? </a:t>
            </a:r>
          </a:p>
          <a:p>
            <a:r>
              <a:rPr lang="en-US" sz="1200" b="0" i="0" u="none" strike="noStrike" kern="1200" baseline="0" dirty="0">
                <a:solidFill>
                  <a:schemeClr val="tx1"/>
                </a:solidFill>
                <a:latin typeface="+mn-lt"/>
                <a:ea typeface="+mn-ea"/>
                <a:cs typeface="+mn-cs"/>
              </a:rPr>
              <a:t>o What do you feel you did well? </a:t>
            </a:r>
          </a:p>
          <a:p>
            <a:r>
              <a:rPr lang="en-US" sz="1200" b="0" i="0" u="none" strike="noStrike" kern="1200" baseline="0" dirty="0">
                <a:solidFill>
                  <a:schemeClr val="tx1"/>
                </a:solidFill>
                <a:latin typeface="+mn-lt"/>
                <a:ea typeface="+mn-ea"/>
                <a:cs typeface="+mn-cs"/>
              </a:rPr>
              <a:t>o Where could you improv0 </a:t>
            </a:r>
          </a:p>
          <a:p>
            <a:r>
              <a:rPr lang="en-US" sz="1200" b="0" i="0" u="none" strike="noStrike" kern="1200" baseline="0" dirty="0">
                <a:solidFill>
                  <a:schemeClr val="tx1"/>
                </a:solidFill>
                <a:latin typeface="+mn-lt"/>
                <a:ea typeface="+mn-ea"/>
                <a:cs typeface="+mn-cs"/>
              </a:rPr>
              <a:t>o e? </a:t>
            </a:r>
          </a:p>
          <a:p>
            <a:r>
              <a:rPr lang="en-US" sz="1200" b="0" i="0" u="none" strike="noStrike" kern="1200" baseline="0" dirty="0">
                <a:solidFill>
                  <a:schemeClr val="tx1"/>
                </a:solidFill>
                <a:latin typeface="+mn-lt"/>
                <a:ea typeface="+mn-ea"/>
                <a:cs typeface="+mn-cs"/>
              </a:rPr>
              <a:t>o What do you think was the root cause?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Observer then asks direct report: </a:t>
            </a:r>
          </a:p>
          <a:p>
            <a:r>
              <a:rPr lang="en-US" sz="1200" b="0" i="0" u="none" strike="noStrike" kern="1200" baseline="0" dirty="0">
                <a:solidFill>
                  <a:schemeClr val="tx1"/>
                </a:solidFill>
                <a:latin typeface="+mn-lt"/>
                <a:ea typeface="+mn-ea"/>
                <a:cs typeface="+mn-cs"/>
              </a:rPr>
              <a:t>o What was your experience being coached? </a:t>
            </a:r>
          </a:p>
          <a:p>
            <a:r>
              <a:rPr lang="en-US" sz="1200" b="0" i="0" u="none" strike="noStrike" kern="1200" baseline="0" dirty="0">
                <a:solidFill>
                  <a:schemeClr val="tx1"/>
                </a:solidFill>
                <a:latin typeface="+mn-lt"/>
                <a:ea typeface="+mn-ea"/>
                <a:cs typeface="+mn-cs"/>
              </a:rPr>
              <a:t>o What did the coach do well? </a:t>
            </a:r>
          </a:p>
          <a:p>
            <a:r>
              <a:rPr lang="en-US" sz="1200" b="0" i="0" u="none" strike="noStrike" kern="1200" baseline="0" dirty="0">
                <a:solidFill>
                  <a:schemeClr val="tx1"/>
                </a:solidFill>
                <a:latin typeface="+mn-lt"/>
                <a:ea typeface="+mn-ea"/>
                <a:cs typeface="+mn-cs"/>
              </a:rPr>
              <a:t>o What opportunities are there for improvement?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Then the observer shares the gap: </a:t>
            </a:r>
          </a:p>
          <a:p>
            <a:r>
              <a:rPr lang="en-US" sz="1200" b="0" i="0" u="none" strike="noStrike" kern="1200" baseline="0" dirty="0">
                <a:solidFill>
                  <a:schemeClr val="tx1"/>
                </a:solidFill>
                <a:latin typeface="+mn-lt"/>
                <a:ea typeface="+mn-ea"/>
                <a:cs typeface="+mn-cs"/>
              </a:rPr>
              <a:t>o What they observed </a:t>
            </a:r>
          </a:p>
          <a:p>
            <a:r>
              <a:rPr lang="en-US" sz="1200" b="0" i="0" u="none" strike="noStrike" kern="1200" baseline="0" dirty="0">
                <a:solidFill>
                  <a:schemeClr val="tx1"/>
                </a:solidFill>
                <a:latin typeface="+mn-lt"/>
                <a:ea typeface="+mn-ea"/>
                <a:cs typeface="+mn-cs"/>
              </a:rPr>
              <a:t>o What went well / opportunities to improve </a:t>
            </a:r>
          </a:p>
          <a:p>
            <a:r>
              <a:rPr lang="en-US" sz="1200" b="0" i="0" u="none" strike="noStrike" kern="1200" baseline="0" dirty="0">
                <a:solidFill>
                  <a:schemeClr val="tx1"/>
                </a:solidFill>
                <a:latin typeface="+mn-lt"/>
                <a:ea typeface="+mn-ea"/>
                <a:cs typeface="+mn-cs"/>
              </a:rPr>
              <a:t>o Root cause of scenario – what was it, did the coach uncover it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Handbook Reference</a:t>
            </a:r>
            <a:r>
              <a:rPr lang="en-US" sz="1200" b="0" i="0" u="none" strike="noStrike" kern="1200" baseline="0" dirty="0">
                <a:solidFill>
                  <a:schemeClr val="tx1"/>
                </a:solidFill>
                <a:latin typeface="+mn-lt"/>
                <a:ea typeface="+mn-ea"/>
                <a:cs typeface="+mn-cs"/>
              </a:rPr>
              <a:t>: Page # for debrief instructions shown on slide </a:t>
            </a:r>
          </a:p>
          <a:p>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p:txBody>
      </p:sp>
      <p:sp>
        <p:nvSpPr>
          <p:cNvPr id="311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01D4037-5184-4A93-9BC1-340E1380A093}" type="slidenum">
              <a:rPr lang="en-US" sz="1200"/>
              <a:pPr algn="r" eaLnBrk="1" hangingPunct="1"/>
              <a:t>63</a:t>
            </a:fld>
            <a:endParaRPr lang="en-US" sz="1200" dirty="0"/>
          </a:p>
        </p:txBody>
      </p:sp>
    </p:spTree>
    <p:extLst>
      <p:ext uri="{BB962C8B-B14F-4D97-AF65-F5344CB8AC3E}">
        <p14:creationId xmlns:p14="http://schemas.microsoft.com/office/powerpoint/2010/main" val="29523013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baseline="0" dirty="0"/>
          </a:p>
        </p:txBody>
      </p:sp>
      <p:sp>
        <p:nvSpPr>
          <p:cNvPr id="224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9E93713-DECE-4CE5-9B4E-89BB867E912F}" type="slidenum">
              <a:rPr lang="en-US" sz="1200">
                <a:solidFill>
                  <a:prstClr val="black"/>
                </a:solidFill>
              </a:rPr>
              <a:pPr algn="r" eaLnBrk="1" hangingPunct="1"/>
              <a:t>64</a:t>
            </a:fld>
            <a:endParaRPr lang="en-US" sz="1200" dirty="0">
              <a:solidFill>
                <a:prstClr val="black"/>
              </a:solidFill>
            </a:endParaRPr>
          </a:p>
        </p:txBody>
      </p:sp>
    </p:spTree>
    <p:extLst>
      <p:ext uri="{BB962C8B-B14F-4D97-AF65-F5344CB8AC3E}">
        <p14:creationId xmlns:p14="http://schemas.microsoft.com/office/powerpoint/2010/main" val="1512781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baseline="0" dirty="0"/>
          </a:p>
        </p:txBody>
      </p:sp>
      <p:sp>
        <p:nvSpPr>
          <p:cNvPr id="224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9E93713-DECE-4CE5-9B4E-89BB867E912F}" type="slidenum">
              <a:rPr lang="en-US" sz="1200">
                <a:solidFill>
                  <a:prstClr val="black"/>
                </a:solidFill>
              </a:rPr>
              <a:pPr algn="r" eaLnBrk="1" hangingPunct="1"/>
              <a:t>65</a:t>
            </a:fld>
            <a:endParaRPr lang="en-US" sz="1200" dirty="0">
              <a:solidFill>
                <a:prstClr val="black"/>
              </a:solidFill>
            </a:endParaRPr>
          </a:p>
        </p:txBody>
      </p:sp>
    </p:spTree>
    <p:extLst>
      <p:ext uri="{BB962C8B-B14F-4D97-AF65-F5344CB8AC3E}">
        <p14:creationId xmlns:p14="http://schemas.microsoft.com/office/powerpoint/2010/main" val="22135135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b="0" i="1" u="none" strike="noStrike" kern="1200" baseline="0" dirty="0">
                <a:solidFill>
                  <a:schemeClr val="tx1"/>
                </a:solidFill>
                <a:latin typeface="+mn-lt"/>
                <a:ea typeface="+mn-ea"/>
                <a:cs typeface="+mn-cs"/>
              </a:rPr>
              <a:t>TIME: 7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Debrief and reinforce learning from previous exercises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Let’s start by sharing how you felt as you played each role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When you played the </a:t>
            </a:r>
            <a:r>
              <a:rPr lang="en-US" sz="1200" b="1" i="0" u="none" strike="noStrike" kern="1200" baseline="0" dirty="0">
                <a:solidFill>
                  <a:schemeClr val="tx1"/>
                </a:solidFill>
                <a:latin typeface="+mn-lt"/>
                <a:ea typeface="+mn-ea"/>
                <a:cs typeface="+mn-cs"/>
              </a:rPr>
              <a:t>coachee</a:t>
            </a:r>
            <a:r>
              <a:rPr lang="en-US" sz="1200" b="0" i="0" u="none" strike="noStrike" kern="1200" baseline="0" dirty="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When you played the </a:t>
            </a:r>
            <a:r>
              <a:rPr lang="en-US" sz="1200" b="1" i="0" u="none" strike="noStrike" kern="1200" baseline="0" dirty="0">
                <a:solidFill>
                  <a:schemeClr val="tx1"/>
                </a:solidFill>
                <a:latin typeface="+mn-lt"/>
                <a:ea typeface="+mn-ea"/>
                <a:cs typeface="+mn-cs"/>
              </a:rPr>
              <a:t>coach?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Then move into the 4 questions and debrief, getting a few responses for each question.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TRAINER NOTE: Most people love these questions. For the few that say it was actually harder, ask why and reaffirm that by tomorrow you will fall in love with these. Usually it’s hard because it’s new. Similar to, if you’re right handed, tying your right hand behind your back and say write with your left hand. Eventually you get comfortable with it and make it your own. </a:t>
            </a:r>
          </a:p>
          <a:p>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Transition: if applicable.</a:t>
            </a:r>
            <a:endParaRPr lang="en-US" sz="1200" b="0" i="0" u="sng"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 </a:t>
            </a:r>
            <a:r>
              <a:rPr lang="en-US" sz="1200" b="1" i="1" u="sng" strike="noStrike" kern="1200" baseline="0" dirty="0">
                <a:solidFill>
                  <a:schemeClr val="tx1"/>
                </a:solidFill>
                <a:latin typeface="+mn-lt"/>
                <a:ea typeface="+mn-ea"/>
                <a:cs typeface="+mn-cs"/>
              </a:rPr>
              <a:t>It’s 2:30, let’s take a break until 2:40 </a:t>
            </a:r>
            <a:endParaRPr lang="en-US" sz="1200" b="0" i="0" u="sng" strike="noStrike" kern="1200" baseline="0" dirty="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accent1"/>
              </a:solidFill>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accent1"/>
              </a:solidFill>
              <a:latin typeface="Arial" pitchFamily="34" charset="0"/>
              <a:cs typeface="Arial" pitchFamily="34" charset="0"/>
            </a:endParaRPr>
          </a:p>
        </p:txBody>
      </p:sp>
      <p:sp>
        <p:nvSpPr>
          <p:cNvPr id="208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F6BCACA-737C-4ACF-91B1-CC5EB4291608}" type="slidenum">
              <a:rPr lang="en-US" sz="1200">
                <a:solidFill>
                  <a:srgbClr val="000000"/>
                </a:solidFill>
              </a:rPr>
              <a:pPr algn="r" eaLnBrk="1" hangingPunct="1"/>
              <a:t>67</a:t>
            </a:fld>
            <a:endParaRPr lang="en-US" sz="1200" dirty="0">
              <a:solidFill>
                <a:srgbClr val="000000"/>
              </a:solidFill>
            </a:endParaRPr>
          </a:p>
        </p:txBody>
      </p:sp>
    </p:spTree>
    <p:extLst>
      <p:ext uri="{BB962C8B-B14F-4D97-AF65-F5344CB8AC3E}">
        <p14:creationId xmlns:p14="http://schemas.microsoft.com/office/powerpoint/2010/main" val="12721883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DEBRIEF</a:t>
            </a:r>
            <a:r>
              <a:rPr lang="en-US" b="1" baseline="0" dirty="0"/>
              <a:t> SLIDE.</a:t>
            </a:r>
          </a:p>
          <a:p>
            <a:pPr eaLnBrk="1" hangingPunct="1">
              <a:spcBef>
                <a:spcPct val="0"/>
              </a:spcBef>
            </a:pPr>
            <a:r>
              <a:rPr lang="en-US" b="1" baseline="0" dirty="0"/>
              <a:t>Then after last question #5 move to next slide.</a:t>
            </a:r>
          </a:p>
          <a:p>
            <a:pPr eaLnBrk="1" hangingPunct="1">
              <a:spcBef>
                <a:spcPct val="0"/>
              </a:spcBef>
            </a:pP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1688831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DEBRIEF</a:t>
            </a:r>
            <a:r>
              <a:rPr lang="en-US" b="1" baseline="0" dirty="0"/>
              <a:t> SLIDE.</a:t>
            </a:r>
          </a:p>
          <a:p>
            <a:pPr eaLnBrk="1" hangingPunct="1">
              <a:spcBef>
                <a:spcPct val="0"/>
              </a:spcBef>
            </a:pPr>
            <a:r>
              <a:rPr lang="en-US" b="1" baseline="0" dirty="0"/>
              <a:t>Then after last question #5 move to next slide.</a:t>
            </a:r>
          </a:p>
          <a:p>
            <a:pPr eaLnBrk="1" hangingPunct="1">
              <a:spcBef>
                <a:spcPct val="0"/>
              </a:spcBef>
            </a:pP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37704412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Create mindset: Coach always and forever!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answer to “How often should I coach?” is one word: </a:t>
            </a:r>
            <a:r>
              <a:rPr lang="en-US" sz="1200" b="1" i="0" u="none" strike="noStrike" kern="1200" baseline="0" dirty="0">
                <a:solidFill>
                  <a:schemeClr val="tx1"/>
                </a:solidFill>
                <a:latin typeface="+mn-lt"/>
                <a:ea typeface="+mn-ea"/>
                <a:cs typeface="+mn-cs"/>
              </a:rPr>
              <a:t>ALL THE TIME!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may be familiar with the “ABCs of Selling – Always Be Closing,” here are the “ABCs of leadership – </a:t>
            </a:r>
            <a:r>
              <a:rPr lang="en-US" sz="1200" b="1" i="0" u="none" strike="noStrike" kern="1200" baseline="0" dirty="0">
                <a:solidFill>
                  <a:schemeClr val="tx1"/>
                </a:solidFill>
                <a:latin typeface="+mn-lt"/>
                <a:ea typeface="+mn-ea"/>
                <a:cs typeface="+mn-cs"/>
              </a:rPr>
              <a:t>Always Be Coaching”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Here are just a handful of opportunities where you can coach. Basically it’s all the time. </a:t>
            </a:r>
            <a:r>
              <a:rPr lang="en-US" sz="1200" b="1" i="0" u="none" strike="noStrike" kern="1200" baseline="0" dirty="0">
                <a:solidFill>
                  <a:schemeClr val="tx1"/>
                </a:solidFill>
                <a:latin typeface="+mn-lt"/>
                <a:ea typeface="+mn-ea"/>
                <a:cs typeface="+mn-cs"/>
              </a:rPr>
              <a:t>Every conversation can be a coaching conversation. </a:t>
            </a:r>
            <a:r>
              <a:rPr lang="en-US" sz="1200" b="0" i="0" u="none" strike="noStrike" kern="1200" baseline="0" dirty="0">
                <a:solidFill>
                  <a:schemeClr val="tx1"/>
                </a:solidFill>
                <a:latin typeface="+mn-lt"/>
                <a:ea typeface="+mn-ea"/>
                <a:cs typeface="+mn-cs"/>
              </a:rPr>
              <a:t>Why because at the core coaching is simply just a new language. Like when you learned a second language. It’s a way of communicating and engaging in a deeper more effective way.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you can coach: </a:t>
            </a:r>
          </a:p>
          <a:p>
            <a:r>
              <a:rPr lang="en-US" sz="1200" b="0" i="0" u="none" strike="noStrike" kern="1200" baseline="0" dirty="0">
                <a:solidFill>
                  <a:schemeClr val="tx1"/>
                </a:solidFill>
                <a:latin typeface="+mn-lt"/>
                <a:ea typeface="+mn-ea"/>
                <a:cs typeface="+mn-cs"/>
              </a:rPr>
              <a:t>o Situational / unscheduled coaching opportunities </a:t>
            </a:r>
          </a:p>
          <a:p>
            <a:r>
              <a:rPr lang="en-US" sz="1200" b="0" i="0" u="none" strike="noStrike" kern="1200" baseline="0" dirty="0">
                <a:solidFill>
                  <a:schemeClr val="tx1"/>
                </a:solidFill>
                <a:latin typeface="+mn-lt"/>
                <a:ea typeface="+mn-ea"/>
                <a:cs typeface="+mn-cs"/>
              </a:rPr>
              <a:t>o Handling a challenge </a:t>
            </a:r>
          </a:p>
          <a:p>
            <a:r>
              <a:rPr lang="en-US" sz="1200" b="0" i="0" u="none" strike="noStrike" kern="1200" baseline="0" dirty="0">
                <a:solidFill>
                  <a:schemeClr val="tx1"/>
                </a:solidFill>
                <a:latin typeface="+mn-lt"/>
                <a:ea typeface="+mn-ea"/>
                <a:cs typeface="+mn-cs"/>
              </a:rPr>
              <a:t>o Reinforcing best practices – especially win reviews </a:t>
            </a:r>
          </a:p>
          <a:p>
            <a:r>
              <a:rPr lang="en-US" sz="1200" b="0" i="0" u="none" strike="noStrike" kern="1200" baseline="0" dirty="0">
                <a:solidFill>
                  <a:schemeClr val="tx1"/>
                </a:solidFill>
                <a:latin typeface="+mn-lt"/>
                <a:ea typeface="+mn-ea"/>
                <a:cs typeface="+mn-cs"/>
              </a:rPr>
              <a:t>o Scheduled coaching sessions </a:t>
            </a:r>
          </a:p>
          <a:p>
            <a:r>
              <a:rPr lang="en-US" sz="1200" b="0" i="0" u="none" strike="noStrike" kern="1200" baseline="0" dirty="0">
                <a:solidFill>
                  <a:schemeClr val="tx1"/>
                </a:solidFill>
                <a:latin typeface="+mn-lt"/>
                <a:ea typeface="+mn-ea"/>
                <a:cs typeface="+mn-cs"/>
              </a:rPr>
              <a:t>o Deal/forecast reviews </a:t>
            </a:r>
          </a:p>
          <a:p>
            <a:r>
              <a:rPr lang="en-US" sz="1200" b="0" i="0" u="none" strike="noStrike" kern="1200" baseline="0" dirty="0">
                <a:solidFill>
                  <a:schemeClr val="tx1"/>
                </a:solidFill>
                <a:latin typeface="+mn-lt"/>
                <a:ea typeface="+mn-ea"/>
                <a:cs typeface="+mn-cs"/>
              </a:rPr>
              <a:t>o Follow-up conversations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Coaching is: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On-going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how you come across with the </a:t>
            </a:r>
            <a:r>
              <a:rPr lang="en-US" sz="1200" b="1" i="0" u="none" strike="noStrike" kern="1200" baseline="0" dirty="0">
                <a:solidFill>
                  <a:schemeClr val="tx1"/>
                </a:solidFill>
                <a:latin typeface="+mn-lt"/>
                <a:ea typeface="+mn-ea"/>
                <a:cs typeface="+mn-cs"/>
              </a:rPr>
              <a:t>questions </a:t>
            </a:r>
            <a:r>
              <a:rPr lang="en-US" sz="1200" b="0" i="0" u="none" strike="noStrike" kern="1200" baseline="0" dirty="0">
                <a:solidFill>
                  <a:schemeClr val="tx1"/>
                </a:solidFill>
                <a:latin typeface="+mn-lt"/>
                <a:ea typeface="+mn-ea"/>
                <a:cs typeface="+mn-cs"/>
              </a:rPr>
              <a:t>you ask </a:t>
            </a:r>
          </a:p>
          <a:p>
            <a:r>
              <a:rPr lang="en-US" sz="1200" b="0" i="0" u="none" strike="noStrike" kern="1200" baseline="0" dirty="0">
                <a:solidFill>
                  <a:schemeClr val="tx1"/>
                </a:solidFill>
                <a:latin typeface="+mn-lt"/>
                <a:ea typeface="+mn-ea"/>
                <a:cs typeface="+mn-cs"/>
              </a:rPr>
              <a:t>o It’s how you </a:t>
            </a:r>
            <a:r>
              <a:rPr lang="en-US" sz="1200" b="1" i="0" u="none" strike="noStrike" kern="1200" baseline="0" dirty="0">
                <a:solidFill>
                  <a:schemeClr val="tx1"/>
                </a:solidFill>
                <a:latin typeface="+mn-lt"/>
                <a:ea typeface="+mn-ea"/>
                <a:cs typeface="+mn-cs"/>
              </a:rPr>
              <a:t>interact </a:t>
            </a:r>
            <a:r>
              <a:rPr lang="en-US" sz="1200" b="0" i="0" u="none" strike="noStrike" kern="1200" baseline="0" dirty="0">
                <a:solidFill>
                  <a:schemeClr val="tx1"/>
                </a:solidFill>
                <a:latin typeface="+mn-lt"/>
                <a:ea typeface="+mn-ea"/>
                <a:cs typeface="+mn-cs"/>
              </a:rPr>
              <a:t>with your team </a:t>
            </a:r>
          </a:p>
          <a:p>
            <a:r>
              <a:rPr lang="en-US" sz="1200" b="0" i="0" u="none" strike="noStrike" kern="1200" baseline="0" dirty="0">
                <a:solidFill>
                  <a:schemeClr val="tx1"/>
                </a:solidFill>
                <a:latin typeface="+mn-lt"/>
                <a:ea typeface="+mn-ea"/>
                <a:cs typeface="+mn-cs"/>
              </a:rPr>
              <a:t>o It’s simply a </a:t>
            </a:r>
            <a:r>
              <a:rPr lang="en-US" sz="1200" b="1" i="0" u="none" strike="noStrike" kern="1200" baseline="0" dirty="0">
                <a:solidFill>
                  <a:schemeClr val="tx1"/>
                </a:solidFill>
                <a:latin typeface="+mn-lt"/>
                <a:ea typeface="+mn-ea"/>
                <a:cs typeface="+mn-cs"/>
              </a:rPr>
              <a:t>language </a:t>
            </a:r>
            <a:r>
              <a:rPr lang="en-US" sz="1200" b="0" i="0" u="none" strike="noStrike" kern="1200" baseline="0" dirty="0">
                <a:solidFill>
                  <a:schemeClr val="tx1"/>
                </a:solidFill>
                <a:latin typeface="+mn-lt"/>
                <a:ea typeface="+mn-ea"/>
                <a:cs typeface="+mn-cs"/>
              </a:rPr>
              <a:t>– YOUR language </a:t>
            </a:r>
          </a:p>
          <a:p>
            <a:r>
              <a:rPr lang="en-US" sz="1200" b="0" i="0" u="none" strike="noStrike" kern="1200" baseline="0" dirty="0">
                <a:solidFill>
                  <a:schemeClr val="tx1"/>
                </a:solidFill>
                <a:latin typeface="+mn-lt"/>
                <a:ea typeface="+mn-ea"/>
                <a:cs typeface="+mn-cs"/>
              </a:rPr>
              <a:t>o It’s communicating in a </a:t>
            </a:r>
            <a:r>
              <a:rPr lang="en-US" sz="1200" b="1" i="0" u="none" strike="noStrike" kern="1200" baseline="0" dirty="0">
                <a:solidFill>
                  <a:schemeClr val="tx1"/>
                </a:solidFill>
                <a:latin typeface="+mn-lt"/>
                <a:ea typeface="+mn-ea"/>
                <a:cs typeface="+mn-cs"/>
              </a:rPr>
              <a:t>deeper, more engaging </a:t>
            </a:r>
            <a:r>
              <a:rPr lang="en-US" sz="1200" b="0" i="0" u="none" strike="noStrike" kern="1200" baseline="0" dirty="0">
                <a:solidFill>
                  <a:schemeClr val="tx1"/>
                </a:solidFill>
                <a:latin typeface="+mn-lt"/>
                <a:ea typeface="+mn-ea"/>
                <a:cs typeface="+mn-cs"/>
              </a:rPr>
              <a:t>way </a:t>
            </a:r>
          </a:p>
          <a:p>
            <a:r>
              <a:rPr lang="en-US" sz="1200" b="0" i="0" u="none" strike="noStrike" kern="1200" baseline="0" dirty="0">
                <a:solidFill>
                  <a:schemeClr val="tx1"/>
                </a:solidFill>
                <a:latin typeface="+mn-lt"/>
                <a:ea typeface="+mn-ea"/>
                <a:cs typeface="+mn-cs"/>
              </a:rPr>
              <a:t>o And it drives more valuable </a:t>
            </a:r>
            <a:r>
              <a:rPr lang="en-US" sz="1200" b="1" i="0" u="none" strike="noStrike" kern="1200" baseline="0" dirty="0">
                <a:solidFill>
                  <a:schemeClr val="tx1"/>
                </a:solidFill>
                <a:latin typeface="+mn-lt"/>
                <a:ea typeface="+mn-ea"/>
                <a:cs typeface="+mn-cs"/>
              </a:rPr>
              <a:t>results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We’ve talked about a definition of coaching, and we’ve talked about the fact that you should ALWAYS be coaching.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Now let’s see what happens when you combing training with coaching.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70</a:t>
            </a:fld>
            <a:endParaRPr lang="en-US" dirty="0">
              <a:solidFill>
                <a:srgbClr val="000000"/>
              </a:solidFill>
            </a:endParaRPr>
          </a:p>
        </p:txBody>
      </p:sp>
    </p:spTree>
    <p:extLst>
      <p:ext uri="{BB962C8B-B14F-4D97-AF65-F5344CB8AC3E}">
        <p14:creationId xmlns:p14="http://schemas.microsoft.com/office/powerpoint/2010/main" val="23323192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Create mindset: Coach always and forever!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answer to “How often should I coach?” is one word: </a:t>
            </a:r>
            <a:r>
              <a:rPr lang="en-US" sz="1200" b="1" i="0" u="none" strike="noStrike" kern="1200" baseline="0" dirty="0">
                <a:solidFill>
                  <a:schemeClr val="tx1"/>
                </a:solidFill>
                <a:latin typeface="+mn-lt"/>
                <a:ea typeface="+mn-ea"/>
                <a:cs typeface="+mn-cs"/>
              </a:rPr>
              <a:t>ALL THE TIME!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may be familiar with the “ABCs of Selling – Always Be Closing,” here are the “ABCs of leadership – </a:t>
            </a:r>
            <a:r>
              <a:rPr lang="en-US" sz="1200" b="1" i="0" u="none" strike="noStrike" kern="1200" baseline="0" dirty="0">
                <a:solidFill>
                  <a:schemeClr val="tx1"/>
                </a:solidFill>
                <a:latin typeface="+mn-lt"/>
                <a:ea typeface="+mn-ea"/>
                <a:cs typeface="+mn-cs"/>
              </a:rPr>
              <a:t>Always Be Coaching”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Here are just a handful of opportunities where you can coach. Basically it’s all the time. </a:t>
            </a:r>
            <a:r>
              <a:rPr lang="en-US" sz="1200" b="1" i="0" u="none" strike="noStrike" kern="1200" baseline="0" dirty="0">
                <a:solidFill>
                  <a:schemeClr val="tx1"/>
                </a:solidFill>
                <a:latin typeface="+mn-lt"/>
                <a:ea typeface="+mn-ea"/>
                <a:cs typeface="+mn-cs"/>
              </a:rPr>
              <a:t>Every conversation can be a coaching conversation. </a:t>
            </a:r>
            <a:r>
              <a:rPr lang="en-US" sz="1200" b="0" i="0" u="none" strike="noStrike" kern="1200" baseline="0" dirty="0">
                <a:solidFill>
                  <a:schemeClr val="tx1"/>
                </a:solidFill>
                <a:latin typeface="+mn-lt"/>
                <a:ea typeface="+mn-ea"/>
                <a:cs typeface="+mn-cs"/>
              </a:rPr>
              <a:t>Why because at the core coaching is simply just a new language. Like when you learned a second language. It’s a way of communicating and engaging in a deeper more effective way.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you can coach: </a:t>
            </a:r>
          </a:p>
          <a:p>
            <a:r>
              <a:rPr lang="en-US" sz="1200" b="0" i="0" u="none" strike="noStrike" kern="1200" baseline="0" dirty="0">
                <a:solidFill>
                  <a:schemeClr val="tx1"/>
                </a:solidFill>
                <a:latin typeface="+mn-lt"/>
                <a:ea typeface="+mn-ea"/>
                <a:cs typeface="+mn-cs"/>
              </a:rPr>
              <a:t>o Situational / unscheduled coaching opportunities </a:t>
            </a:r>
          </a:p>
          <a:p>
            <a:r>
              <a:rPr lang="en-US" sz="1200" b="0" i="0" u="none" strike="noStrike" kern="1200" baseline="0" dirty="0">
                <a:solidFill>
                  <a:schemeClr val="tx1"/>
                </a:solidFill>
                <a:latin typeface="+mn-lt"/>
                <a:ea typeface="+mn-ea"/>
                <a:cs typeface="+mn-cs"/>
              </a:rPr>
              <a:t>o Handling a challenge </a:t>
            </a:r>
          </a:p>
          <a:p>
            <a:r>
              <a:rPr lang="en-US" sz="1200" b="0" i="0" u="none" strike="noStrike" kern="1200" baseline="0" dirty="0">
                <a:solidFill>
                  <a:schemeClr val="tx1"/>
                </a:solidFill>
                <a:latin typeface="+mn-lt"/>
                <a:ea typeface="+mn-ea"/>
                <a:cs typeface="+mn-cs"/>
              </a:rPr>
              <a:t>o Reinforcing best practices – especially win reviews </a:t>
            </a:r>
          </a:p>
          <a:p>
            <a:r>
              <a:rPr lang="en-US" sz="1200" b="0" i="0" u="none" strike="noStrike" kern="1200" baseline="0" dirty="0">
                <a:solidFill>
                  <a:schemeClr val="tx1"/>
                </a:solidFill>
                <a:latin typeface="+mn-lt"/>
                <a:ea typeface="+mn-ea"/>
                <a:cs typeface="+mn-cs"/>
              </a:rPr>
              <a:t>o Scheduled coaching sessions </a:t>
            </a:r>
          </a:p>
          <a:p>
            <a:r>
              <a:rPr lang="en-US" sz="1200" b="0" i="0" u="none" strike="noStrike" kern="1200" baseline="0" dirty="0">
                <a:solidFill>
                  <a:schemeClr val="tx1"/>
                </a:solidFill>
                <a:latin typeface="+mn-lt"/>
                <a:ea typeface="+mn-ea"/>
                <a:cs typeface="+mn-cs"/>
              </a:rPr>
              <a:t>o Deal/forecast reviews </a:t>
            </a:r>
          </a:p>
          <a:p>
            <a:r>
              <a:rPr lang="en-US" sz="1200" b="0" i="0" u="none" strike="noStrike" kern="1200" baseline="0" dirty="0">
                <a:solidFill>
                  <a:schemeClr val="tx1"/>
                </a:solidFill>
                <a:latin typeface="+mn-lt"/>
                <a:ea typeface="+mn-ea"/>
                <a:cs typeface="+mn-cs"/>
              </a:rPr>
              <a:t>o Follow-up conversations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r>
              <a:rPr lang="en-US" sz="1200" b="0" i="0" u="none" strike="noStrike" kern="1200" baseline="0" dirty="0">
                <a:solidFill>
                  <a:schemeClr val="tx1"/>
                </a:solidFill>
                <a:latin typeface="+mn-lt"/>
                <a:ea typeface="+mn-ea"/>
                <a:cs typeface="+mn-cs"/>
              </a:rPr>
              <a:t>Coaching is: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On-going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It’s how you come across with the </a:t>
            </a:r>
            <a:r>
              <a:rPr lang="en-US" sz="1200" b="1" i="0" u="none" strike="noStrike" kern="1200" baseline="0" dirty="0">
                <a:solidFill>
                  <a:schemeClr val="tx1"/>
                </a:solidFill>
                <a:latin typeface="+mn-lt"/>
                <a:ea typeface="+mn-ea"/>
                <a:cs typeface="+mn-cs"/>
              </a:rPr>
              <a:t>questions </a:t>
            </a:r>
            <a:r>
              <a:rPr lang="en-US" sz="1200" b="0" i="0" u="none" strike="noStrike" kern="1200" baseline="0" dirty="0">
                <a:solidFill>
                  <a:schemeClr val="tx1"/>
                </a:solidFill>
                <a:latin typeface="+mn-lt"/>
                <a:ea typeface="+mn-ea"/>
                <a:cs typeface="+mn-cs"/>
              </a:rPr>
              <a:t>you ask </a:t>
            </a:r>
          </a:p>
          <a:p>
            <a:r>
              <a:rPr lang="en-US" sz="1200" b="0" i="0" u="none" strike="noStrike" kern="1200" baseline="0" dirty="0">
                <a:solidFill>
                  <a:schemeClr val="tx1"/>
                </a:solidFill>
                <a:latin typeface="+mn-lt"/>
                <a:ea typeface="+mn-ea"/>
                <a:cs typeface="+mn-cs"/>
              </a:rPr>
              <a:t>o It’s how you </a:t>
            </a:r>
            <a:r>
              <a:rPr lang="en-US" sz="1200" b="1" i="0" u="none" strike="noStrike" kern="1200" baseline="0" dirty="0">
                <a:solidFill>
                  <a:schemeClr val="tx1"/>
                </a:solidFill>
                <a:latin typeface="+mn-lt"/>
                <a:ea typeface="+mn-ea"/>
                <a:cs typeface="+mn-cs"/>
              </a:rPr>
              <a:t>interact </a:t>
            </a:r>
            <a:r>
              <a:rPr lang="en-US" sz="1200" b="0" i="0" u="none" strike="noStrike" kern="1200" baseline="0" dirty="0">
                <a:solidFill>
                  <a:schemeClr val="tx1"/>
                </a:solidFill>
                <a:latin typeface="+mn-lt"/>
                <a:ea typeface="+mn-ea"/>
                <a:cs typeface="+mn-cs"/>
              </a:rPr>
              <a:t>with your team </a:t>
            </a:r>
          </a:p>
          <a:p>
            <a:r>
              <a:rPr lang="en-US" sz="1200" b="0" i="0" u="none" strike="noStrike" kern="1200" baseline="0" dirty="0">
                <a:solidFill>
                  <a:schemeClr val="tx1"/>
                </a:solidFill>
                <a:latin typeface="+mn-lt"/>
                <a:ea typeface="+mn-ea"/>
                <a:cs typeface="+mn-cs"/>
              </a:rPr>
              <a:t>o It’s simply a </a:t>
            </a:r>
            <a:r>
              <a:rPr lang="en-US" sz="1200" b="1" i="0" u="none" strike="noStrike" kern="1200" baseline="0" dirty="0">
                <a:solidFill>
                  <a:schemeClr val="tx1"/>
                </a:solidFill>
                <a:latin typeface="+mn-lt"/>
                <a:ea typeface="+mn-ea"/>
                <a:cs typeface="+mn-cs"/>
              </a:rPr>
              <a:t>language </a:t>
            </a:r>
            <a:r>
              <a:rPr lang="en-US" sz="1200" b="0" i="0" u="none" strike="noStrike" kern="1200" baseline="0" dirty="0">
                <a:solidFill>
                  <a:schemeClr val="tx1"/>
                </a:solidFill>
                <a:latin typeface="+mn-lt"/>
                <a:ea typeface="+mn-ea"/>
                <a:cs typeface="+mn-cs"/>
              </a:rPr>
              <a:t>– YOUR language </a:t>
            </a:r>
          </a:p>
          <a:p>
            <a:r>
              <a:rPr lang="en-US" sz="1200" b="0" i="0" u="none" strike="noStrike" kern="1200" baseline="0" dirty="0">
                <a:solidFill>
                  <a:schemeClr val="tx1"/>
                </a:solidFill>
                <a:latin typeface="+mn-lt"/>
                <a:ea typeface="+mn-ea"/>
                <a:cs typeface="+mn-cs"/>
              </a:rPr>
              <a:t>o It’s communicating in a </a:t>
            </a:r>
            <a:r>
              <a:rPr lang="en-US" sz="1200" b="1" i="0" u="none" strike="noStrike" kern="1200" baseline="0" dirty="0">
                <a:solidFill>
                  <a:schemeClr val="tx1"/>
                </a:solidFill>
                <a:latin typeface="+mn-lt"/>
                <a:ea typeface="+mn-ea"/>
                <a:cs typeface="+mn-cs"/>
              </a:rPr>
              <a:t>deeper, more engaging </a:t>
            </a:r>
            <a:r>
              <a:rPr lang="en-US" sz="1200" b="0" i="0" u="none" strike="noStrike" kern="1200" baseline="0" dirty="0">
                <a:solidFill>
                  <a:schemeClr val="tx1"/>
                </a:solidFill>
                <a:latin typeface="+mn-lt"/>
                <a:ea typeface="+mn-ea"/>
                <a:cs typeface="+mn-cs"/>
              </a:rPr>
              <a:t>way </a:t>
            </a:r>
          </a:p>
          <a:p>
            <a:r>
              <a:rPr lang="en-US" sz="1200" b="0" i="0" u="none" strike="noStrike" kern="1200" baseline="0" dirty="0">
                <a:solidFill>
                  <a:schemeClr val="tx1"/>
                </a:solidFill>
                <a:latin typeface="+mn-lt"/>
                <a:ea typeface="+mn-ea"/>
                <a:cs typeface="+mn-cs"/>
              </a:rPr>
              <a:t>o And it drives more valuable </a:t>
            </a:r>
            <a:r>
              <a:rPr lang="en-US" sz="1200" b="1" i="0" u="none" strike="noStrike" kern="1200" baseline="0" dirty="0">
                <a:solidFill>
                  <a:schemeClr val="tx1"/>
                </a:solidFill>
                <a:latin typeface="+mn-lt"/>
                <a:ea typeface="+mn-ea"/>
                <a:cs typeface="+mn-cs"/>
              </a:rPr>
              <a:t>results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We’ve talked about a definition of coaching, and we’ve talked about the fact that you should ALWAYS be coaching.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Now let’s see what happens when you combing training with coaching.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b="1" dirty="0"/>
          </a:p>
          <a:p>
            <a:pPr eaLnBrk="1" hangingPunct="1">
              <a:spcBef>
                <a:spcPct val="0"/>
              </a:spcBef>
            </a:pPr>
            <a:endParaRPr lang="en-US" b="1"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71</a:t>
            </a:fld>
            <a:endParaRPr lang="en-US" dirty="0">
              <a:solidFill>
                <a:srgbClr val="000000"/>
              </a:solidFill>
            </a:endParaRPr>
          </a:p>
        </p:txBody>
      </p:sp>
    </p:spTree>
    <p:extLst>
      <p:ext uri="{BB962C8B-B14F-4D97-AF65-F5344CB8AC3E}">
        <p14:creationId xmlns:p14="http://schemas.microsoft.com/office/powerpoint/2010/main" val="10702578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b="1" dirty="0"/>
              <a:t>Time On Slide: 1 minute</a:t>
            </a:r>
          </a:p>
          <a:p>
            <a:pPr eaLnBrk="1" hangingPunct="1">
              <a:spcBef>
                <a:spcPct val="0"/>
              </a:spcBef>
              <a:defRPr/>
            </a:pPr>
            <a:r>
              <a:rPr lang="en-US" b="0" dirty="0"/>
              <a:t>Read</a:t>
            </a:r>
            <a:r>
              <a:rPr lang="en-US" b="0" baseline="0" dirty="0"/>
              <a:t> through slide</a:t>
            </a:r>
          </a:p>
          <a:p>
            <a:pPr eaLnBrk="1" hangingPunct="1">
              <a:spcBef>
                <a:spcPct val="0"/>
              </a:spcBef>
              <a:defRPr/>
            </a:pPr>
            <a:endParaRPr lang="en-US" b="0" dirty="0"/>
          </a:p>
          <a:p>
            <a:pPr eaLnBrk="1" hangingPunct="1">
              <a:spcBef>
                <a:spcPct val="0"/>
              </a:spcBef>
              <a:defRPr/>
            </a:pPr>
            <a:r>
              <a:rPr lang="en-US" b="0" dirty="0"/>
              <a:t>Gap = root = coaching</a:t>
            </a:r>
            <a:r>
              <a:rPr lang="en-US" b="0" baseline="0" dirty="0"/>
              <a:t> moment</a:t>
            </a:r>
          </a:p>
          <a:p>
            <a:pPr eaLnBrk="1" hangingPunct="1">
              <a:spcBef>
                <a:spcPct val="0"/>
              </a:spcBef>
              <a:defRPr/>
            </a:pPr>
            <a:r>
              <a:rPr lang="en-US" b="0" baseline="0" dirty="0"/>
              <a:t>Question? who sees the gap?</a:t>
            </a:r>
          </a:p>
          <a:p>
            <a:pPr eaLnBrk="1" hangingPunct="1">
              <a:spcBef>
                <a:spcPct val="0"/>
              </a:spcBef>
              <a:defRPr/>
            </a:pPr>
            <a:r>
              <a:rPr lang="en-US" b="0" baseline="0" dirty="0"/>
              <a:t>Sometimes the person you’re coaching get to the gap with your coaching questions that allow to self reflect and look in the mirror</a:t>
            </a:r>
          </a:p>
          <a:p>
            <a:pPr eaLnBrk="1" hangingPunct="1">
              <a:spcBef>
                <a:spcPct val="0"/>
              </a:spcBef>
              <a:defRPr/>
            </a:pPr>
            <a:r>
              <a:rPr lang="en-US" b="0" baseline="0" dirty="0"/>
              <a:t>If they don’t see it you’ve uncovered a blind spot they didn’t see on  and you share what they missed, the s, support step in the LEADS framework. This is the same if you were an athlete playing in the middle of the game. Where does the coach stand? On the sidelines and coach sees what players don’t.</a:t>
            </a:r>
          </a:p>
          <a:p>
            <a:pPr eaLnBrk="1" hangingPunct="1">
              <a:spcBef>
                <a:spcPct val="0"/>
              </a:spcBef>
              <a:defRPr/>
            </a:pPr>
            <a:endParaRPr lang="en-US" b="0" dirty="0"/>
          </a:p>
          <a:p>
            <a:pPr eaLnBrk="1" hangingPunct="1">
              <a:spcBef>
                <a:spcPct val="0"/>
              </a:spcBef>
              <a:defRPr/>
            </a:pPr>
            <a:r>
              <a:rPr lang="en-US" b="0" dirty="0"/>
              <a:t>The Gap is the space in which you have an opportunity to deliver value to the other person. In the form of an observation they can’t or don’t see on their own, a solution or part of a solution they may have missed, an acknowledgment of something they did or do well so they see it themselves and can replicate it, an opportunity to refine their skill, relationships, communication, messaging,  activity, strategy, process, mindset, attitude, etc. Gaps exist in practically everything. And as such you can coach practically in every situation. </a:t>
            </a:r>
          </a:p>
          <a:p>
            <a:pPr eaLnBrk="1" hangingPunct="1">
              <a:spcBef>
                <a:spcPct val="0"/>
              </a:spcBef>
              <a:defRPr/>
            </a:pPr>
            <a:endParaRPr lang="en-US" b="1" dirty="0"/>
          </a:p>
          <a:p>
            <a:pPr eaLnBrk="1" hangingPunct="1">
              <a:spcBef>
                <a:spcPct val="0"/>
              </a:spcBef>
              <a:defRPr/>
            </a:pPr>
            <a:endParaRPr lang="en-US" b="1"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BB925-1DAE-4B84-B25A-BC693D16769F}" type="slidenum">
              <a:rPr lang="en-US" smtClean="0">
                <a:solidFill>
                  <a:srgbClr val="000000"/>
                </a:solidFill>
              </a:rPr>
              <a:pPr fontAlgn="base">
                <a:spcBef>
                  <a:spcPct val="0"/>
                </a:spcBef>
                <a:spcAft>
                  <a:spcPct val="0"/>
                </a:spcAft>
                <a:defRPr/>
              </a:pPr>
              <a:t>72</a:t>
            </a:fld>
            <a:endParaRPr lang="en-US" dirty="0">
              <a:solidFill>
                <a:srgbClr val="000000"/>
              </a:solidFill>
            </a:endParaRPr>
          </a:p>
        </p:txBody>
      </p:sp>
    </p:spTree>
    <p:extLst>
      <p:ext uri="{BB962C8B-B14F-4D97-AF65-F5344CB8AC3E}">
        <p14:creationId xmlns:p14="http://schemas.microsoft.com/office/powerpoint/2010/main" val="4354101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b="1" dirty="0"/>
              <a:t>Time On Slide: 1 minute</a:t>
            </a:r>
          </a:p>
          <a:p>
            <a:pPr eaLnBrk="1" hangingPunct="1">
              <a:spcBef>
                <a:spcPct val="0"/>
              </a:spcBef>
              <a:defRPr/>
            </a:pPr>
            <a:r>
              <a:rPr lang="en-US" b="0" dirty="0"/>
              <a:t>Read</a:t>
            </a:r>
            <a:r>
              <a:rPr lang="en-US" b="0" baseline="0" dirty="0"/>
              <a:t> through slide</a:t>
            </a:r>
          </a:p>
          <a:p>
            <a:pPr eaLnBrk="1" hangingPunct="1">
              <a:spcBef>
                <a:spcPct val="0"/>
              </a:spcBef>
              <a:defRPr/>
            </a:pPr>
            <a:endParaRPr lang="en-US" b="0" dirty="0"/>
          </a:p>
          <a:p>
            <a:pPr eaLnBrk="1" hangingPunct="1">
              <a:spcBef>
                <a:spcPct val="0"/>
              </a:spcBef>
              <a:defRPr/>
            </a:pPr>
            <a:r>
              <a:rPr lang="en-US" b="0" dirty="0"/>
              <a:t>Gap = root = coaching</a:t>
            </a:r>
            <a:r>
              <a:rPr lang="en-US" b="0" baseline="0" dirty="0"/>
              <a:t> moment</a:t>
            </a:r>
          </a:p>
          <a:p>
            <a:pPr eaLnBrk="1" hangingPunct="1">
              <a:spcBef>
                <a:spcPct val="0"/>
              </a:spcBef>
              <a:defRPr/>
            </a:pPr>
            <a:r>
              <a:rPr lang="en-US" b="0" baseline="0" dirty="0"/>
              <a:t>Question? who sees the gap?</a:t>
            </a:r>
          </a:p>
          <a:p>
            <a:pPr eaLnBrk="1" hangingPunct="1">
              <a:spcBef>
                <a:spcPct val="0"/>
              </a:spcBef>
              <a:defRPr/>
            </a:pPr>
            <a:r>
              <a:rPr lang="en-US" b="0" baseline="0" dirty="0"/>
              <a:t>Sometimes the person you’re coaching get to the gap with your coaching questions that allow to self reflect and look in the mirror</a:t>
            </a:r>
          </a:p>
          <a:p>
            <a:pPr eaLnBrk="1" hangingPunct="1">
              <a:spcBef>
                <a:spcPct val="0"/>
              </a:spcBef>
              <a:defRPr/>
            </a:pPr>
            <a:r>
              <a:rPr lang="en-US" b="0" baseline="0" dirty="0"/>
              <a:t>If they don’t see it you’ve uncovered a blind spot they didn’t see on  and you share what they missed, the s, support step in the LEADS framework. This is the same if you were an athlete playing in the middle of the game. Where does the coach stand? On the sidelines and coach sees what players don’t.</a:t>
            </a:r>
          </a:p>
          <a:p>
            <a:pPr eaLnBrk="1" hangingPunct="1">
              <a:spcBef>
                <a:spcPct val="0"/>
              </a:spcBef>
              <a:defRPr/>
            </a:pPr>
            <a:endParaRPr lang="en-US" b="0" dirty="0"/>
          </a:p>
          <a:p>
            <a:pPr eaLnBrk="1" hangingPunct="1">
              <a:spcBef>
                <a:spcPct val="0"/>
              </a:spcBef>
              <a:defRPr/>
            </a:pPr>
            <a:r>
              <a:rPr lang="en-US" b="0" dirty="0"/>
              <a:t>The Gap is the space in which you have an opportunity to deliver value to the other person. In the form of an observation they can’t or don’t see on their own, a solution or part of a solution they may have missed, an acknowledgment of something they did or do well so they see it themselves and can replicate it, an opportunity to refine their skill, relationships, communication, messaging,  activity, strategy, process, mindset, attitude, etc. Gaps exist in practically everything. And as such you can coach practically in every situation. </a:t>
            </a:r>
          </a:p>
          <a:p>
            <a:pPr eaLnBrk="1" hangingPunct="1">
              <a:spcBef>
                <a:spcPct val="0"/>
              </a:spcBef>
              <a:defRPr/>
            </a:pPr>
            <a:endParaRPr lang="en-US" b="1" dirty="0"/>
          </a:p>
          <a:p>
            <a:pPr eaLnBrk="1" hangingPunct="1">
              <a:spcBef>
                <a:spcPct val="0"/>
              </a:spcBef>
              <a:defRPr/>
            </a:pPr>
            <a:endParaRPr lang="en-US" b="1"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BB925-1DAE-4B84-B25A-BC693D16769F}" type="slidenum">
              <a:rPr lang="en-US" smtClean="0">
                <a:solidFill>
                  <a:srgbClr val="000000"/>
                </a:solidFill>
              </a:rPr>
              <a:pPr fontAlgn="base">
                <a:spcBef>
                  <a:spcPct val="0"/>
                </a:spcBef>
                <a:spcAft>
                  <a:spcPct val="0"/>
                </a:spcAft>
                <a:defRPr/>
              </a:pPr>
              <a:t>73</a:t>
            </a:fld>
            <a:endParaRPr lang="en-US" dirty="0">
              <a:solidFill>
                <a:srgbClr val="000000"/>
              </a:solidFill>
            </a:endParaRPr>
          </a:p>
        </p:txBody>
      </p:sp>
    </p:spTree>
    <p:extLst>
      <p:ext uri="{BB962C8B-B14F-4D97-AF65-F5344CB8AC3E}">
        <p14:creationId xmlns:p14="http://schemas.microsoft.com/office/powerpoint/2010/main" val="307338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extLst/>
        </p:spPr>
        <p:txBody>
          <a:bodyPr wrap="square" numCol="1" anchor="t" anchorCtr="0" compatLnSpc="1">
            <a:prstTxWarp prst="textNoShape">
              <a:avLst/>
            </a:prstTxWarp>
            <a:normAutofit fontScale="25000" lnSpcReduction="20000"/>
          </a:bodyPr>
          <a:lstStyle/>
          <a:p>
            <a:pPr eaLnBrk="1" hangingPunct="1">
              <a:spcBef>
                <a:spcPct val="0"/>
              </a:spcBef>
              <a:defRPr/>
            </a:pPr>
            <a:r>
              <a:rPr lang="en-US" b="1" dirty="0"/>
              <a:t>Time On Slide: 4 minutes</a:t>
            </a:r>
          </a:p>
          <a:p>
            <a:pPr eaLnBrk="1" hangingPunct="1">
              <a:spcBef>
                <a:spcPct val="0"/>
              </a:spcBef>
              <a:defRPr/>
            </a:pPr>
            <a:r>
              <a:rPr lang="en-US" b="1" dirty="0"/>
              <a:t> Starting on day one, this is the slide you use</a:t>
            </a:r>
            <a:r>
              <a:rPr lang="en-US" b="1" baseline="0" dirty="0"/>
              <a:t> </a:t>
            </a:r>
            <a:r>
              <a:rPr lang="en-US" b="1" dirty="0"/>
              <a:t>at the start of the day. Have this slide up when people walk into the training room. </a:t>
            </a:r>
          </a:p>
          <a:p>
            <a:pPr eaLnBrk="1" hangingPunct="1">
              <a:spcBef>
                <a:spcPct val="0"/>
              </a:spcBef>
              <a:defRPr/>
            </a:pPr>
            <a:r>
              <a:rPr lang="en-US" b="1" dirty="0"/>
              <a:t>You will BEGIN your opening introduction on this slide.</a:t>
            </a:r>
          </a:p>
          <a:p>
            <a:pPr eaLnBrk="1" hangingPunct="1">
              <a:spcBef>
                <a:spcPct val="0"/>
              </a:spcBef>
              <a:defRPr/>
            </a:pPr>
            <a:endParaRPr lang="en-US" b="1" dirty="0"/>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Good (morning). </a:t>
            </a:r>
          </a:p>
          <a:p>
            <a:r>
              <a:rPr lang="en-US" sz="1200" b="0" i="0" u="none" strike="noStrike" kern="1200" baseline="0" dirty="0">
                <a:solidFill>
                  <a:schemeClr val="tx1"/>
                </a:solidFill>
                <a:latin typeface="+mn-lt"/>
                <a:ea typeface="+mn-ea"/>
                <a:cs typeface="+mn-cs"/>
              </a:rPr>
              <a:t> It’s a pleasure and privilege to be with you today, and a privilege to be able to present here in (location). Thank you so much for traveling to today’s program. </a:t>
            </a:r>
          </a:p>
          <a:p>
            <a:r>
              <a:rPr lang="en-US" sz="1200" b="0" i="0" u="none" strike="noStrike" kern="1200" baseline="0" dirty="0">
                <a:solidFill>
                  <a:schemeClr val="tx1"/>
                </a:solidFill>
                <a:latin typeface="+mn-lt"/>
                <a:ea typeface="+mn-ea"/>
                <a:cs typeface="+mn-cs"/>
              </a:rPr>
              <a:t> My name is ______ and I’ll be your facilitator and coach for the next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Immediately Engage With a Story: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By a show of hands, how many of you have children? </a:t>
            </a:r>
          </a:p>
          <a:p>
            <a:r>
              <a:rPr lang="en-US" sz="1200" b="0" i="0" u="none" strike="noStrike" kern="1200" baseline="0" dirty="0">
                <a:solidFill>
                  <a:schemeClr val="tx1"/>
                </a:solidFill>
                <a:latin typeface="+mn-lt"/>
                <a:ea typeface="+mn-ea"/>
                <a:cs typeface="+mn-cs"/>
              </a:rPr>
              <a:t> Was sitting outside one day with son who 7 years old at the time. I love having philosophical conversations with my son. I asked, </a:t>
            </a:r>
            <a:r>
              <a:rPr lang="en-US" sz="1200" b="0" i="1" u="none" strike="noStrike" kern="1200" baseline="0" dirty="0">
                <a:solidFill>
                  <a:schemeClr val="tx1"/>
                </a:solidFill>
                <a:latin typeface="+mn-lt"/>
                <a:ea typeface="+mn-ea"/>
                <a:cs typeface="+mn-cs"/>
              </a:rPr>
              <a:t>“What’s the secret to business success?”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(Thinking…) “I know dad. You have to sit at your desk, talk on phone, type on your computer and drink a lot of coffee. That’s the secret to business success!” Now, of course, I can’t imagine where he got that idea from!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point is, children have a way of taking things and simplifying them to make sense. They can take a concept of an idea that we as adults over think, complicate and over engineer and they simplify it. Don’t children have a way of simplifying everything we make so difficult??!!!!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That’s why we’re here today…to take this concept of what it means to develop your people, support your people, grow your people and accelerate their success though coaching, and simplify it. We are here to de-mystify coaching – and simplify it so that you can not only use these tools immediately but see immediate value and results from doing so. </a:t>
            </a:r>
          </a:p>
          <a:p>
            <a:r>
              <a:rPr lang="en-US" sz="1200" b="0" i="0" u="none" strike="noStrike" kern="1200" baseline="0" dirty="0">
                <a:solidFill>
                  <a:schemeClr val="tx1"/>
                </a:solidFill>
                <a:latin typeface="+mn-lt"/>
                <a:ea typeface="+mn-ea"/>
                <a:cs typeface="+mn-cs"/>
              </a:rPr>
              <a:t>o We’ll also focus on how to use coaching to develop your people </a:t>
            </a:r>
          </a:p>
          <a:p>
            <a:r>
              <a:rPr lang="en-US" sz="1200" b="0" i="0" u="none" strike="noStrike" kern="1200" baseline="0" dirty="0">
                <a:solidFill>
                  <a:schemeClr val="tx1"/>
                </a:solidFill>
                <a:latin typeface="+mn-lt"/>
                <a:ea typeface="+mn-ea"/>
                <a:cs typeface="+mn-cs"/>
              </a:rPr>
              <a:t>o Motivate them </a:t>
            </a:r>
          </a:p>
          <a:p>
            <a:r>
              <a:rPr lang="en-US" sz="1200" b="0" i="0" u="none" strike="noStrike" kern="1200" baseline="0" dirty="0">
                <a:solidFill>
                  <a:schemeClr val="tx1"/>
                </a:solidFill>
                <a:latin typeface="+mn-lt"/>
                <a:ea typeface="+mn-ea"/>
                <a:cs typeface="+mn-cs"/>
              </a:rPr>
              <a:t>o Drive their success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Maximize their/your potential…and live it </a:t>
            </a:r>
          </a:p>
          <a:p>
            <a:r>
              <a:rPr lang="en-US" sz="1200" b="0" i="0" u="none" strike="noStrike" kern="1200" baseline="0" dirty="0">
                <a:solidFill>
                  <a:schemeClr val="tx1"/>
                </a:solidFill>
                <a:latin typeface="+mn-lt"/>
                <a:ea typeface="+mn-ea"/>
                <a:cs typeface="+mn-cs"/>
              </a:rPr>
              <a:t>o Turn around under-performers </a:t>
            </a:r>
          </a:p>
          <a:p>
            <a:r>
              <a:rPr lang="en-US" sz="1200" b="0" i="0" u="none" strike="noStrike" kern="1200" baseline="0" dirty="0">
                <a:solidFill>
                  <a:schemeClr val="tx1"/>
                </a:solidFill>
                <a:latin typeface="+mn-lt"/>
                <a:ea typeface="+mn-ea"/>
                <a:cs typeface="+mn-cs"/>
              </a:rPr>
              <a:t>o Eliminate challenges faced every day </a:t>
            </a:r>
          </a:p>
          <a:p>
            <a:r>
              <a:rPr lang="en-US" sz="1200" b="0" i="0" u="none" strike="noStrike" kern="1200" baseline="0" dirty="0">
                <a:solidFill>
                  <a:schemeClr val="tx1"/>
                </a:solidFill>
                <a:latin typeface="+mn-lt"/>
                <a:ea typeface="+mn-ea"/>
                <a:cs typeface="+mn-cs"/>
              </a:rPr>
              <a:t>o Speed up the sales process </a:t>
            </a:r>
          </a:p>
          <a:p>
            <a:r>
              <a:rPr lang="en-US" sz="1200" b="0" i="0" u="none" strike="noStrike" kern="1200" baseline="0" dirty="0">
                <a:solidFill>
                  <a:schemeClr val="tx1"/>
                </a:solidFill>
                <a:latin typeface="+mn-lt"/>
                <a:ea typeface="+mn-ea"/>
                <a:cs typeface="+mn-cs"/>
              </a:rPr>
              <a:t>o Create more time </a:t>
            </a:r>
          </a:p>
          <a:p>
            <a:r>
              <a:rPr lang="en-US" sz="1200" b="0" i="0" u="none" strike="noStrike" kern="1200" baseline="0" dirty="0">
                <a:solidFill>
                  <a:schemeClr val="tx1"/>
                </a:solidFill>
                <a:latin typeface="+mn-lt"/>
                <a:ea typeface="+mn-ea"/>
                <a:cs typeface="+mn-cs"/>
              </a:rPr>
              <a:t>o Make you proactive vs. reactive </a:t>
            </a:r>
          </a:p>
          <a:p>
            <a:r>
              <a:rPr lang="en-US" sz="1200" b="0" i="0" u="none" strike="noStrike" kern="1200" baseline="0" dirty="0">
                <a:solidFill>
                  <a:schemeClr val="tx1"/>
                </a:solidFill>
                <a:latin typeface="+mn-lt"/>
                <a:ea typeface="+mn-ea"/>
                <a:cs typeface="+mn-cs"/>
              </a:rPr>
              <a:t>o Give you the </a:t>
            </a:r>
            <a:r>
              <a:rPr lang="en-US" sz="1200" b="1" i="0" u="none" strike="noStrike" kern="1200" baseline="0" dirty="0">
                <a:solidFill>
                  <a:schemeClr val="tx1"/>
                </a:solidFill>
                <a:latin typeface="+mn-lt"/>
                <a:ea typeface="+mn-ea"/>
                <a:cs typeface="+mn-cs"/>
              </a:rPr>
              <a:t>confidence </a:t>
            </a:r>
            <a:r>
              <a:rPr lang="en-US" sz="1200" b="0" i="0" u="none" strike="noStrike" kern="1200" baseline="0" dirty="0">
                <a:solidFill>
                  <a:schemeClr val="tx1"/>
                </a:solidFill>
                <a:latin typeface="+mn-lt"/>
                <a:ea typeface="+mn-ea"/>
                <a:cs typeface="+mn-cs"/>
              </a:rPr>
              <a:t>that you can coach more effectively than you are today </a:t>
            </a:r>
          </a:p>
          <a:p>
            <a:r>
              <a:rPr lang="en-US" sz="1200" b="0" i="0" u="none" strike="noStrike" kern="1200" baseline="0" dirty="0">
                <a:solidFill>
                  <a:schemeClr val="tx1"/>
                </a:solidFill>
                <a:latin typeface="+mn-lt"/>
                <a:ea typeface="+mn-ea"/>
                <a:cs typeface="+mn-cs"/>
              </a:rPr>
              <a:t>o ALIGN your BUSINESS OBJECTIVES with your team’s INDIVIDUAL GOALS </a:t>
            </a:r>
          </a:p>
          <a:p>
            <a:r>
              <a:rPr lang="en-US" sz="1200" b="0" i="0" u="none" strike="noStrike" kern="1200" baseline="0" dirty="0">
                <a:solidFill>
                  <a:schemeClr val="tx1"/>
                </a:solidFill>
                <a:latin typeface="+mn-lt"/>
                <a:ea typeface="+mn-ea"/>
                <a:cs typeface="+mn-cs"/>
              </a:rPr>
              <a:t>o While building a team you can be proud of…and leaving your legacy!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does anyone here NOT WANT THIS?</a:t>
            </a:r>
          </a:p>
          <a:p>
            <a:r>
              <a:rPr lang="en-US" sz="1200" b="0" i="0" u="none" strike="noStrike" kern="1200" baseline="0" dirty="0">
                <a:solidFill>
                  <a:schemeClr val="tx1"/>
                </a:solidFill>
                <a:latin typeface="+mn-lt"/>
                <a:ea typeface="+mn-ea"/>
                <a:cs typeface="+mn-cs"/>
              </a:rPr>
              <a:t> OKAY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will I do this? </a:t>
            </a:r>
            <a:r>
              <a:rPr lang="en-US" sz="1200" b="0" i="0" u="none" strike="noStrike" kern="1200" baseline="0" dirty="0">
                <a:solidFill>
                  <a:schemeClr val="tx1"/>
                </a:solidFill>
                <a:latin typeface="+mn-lt"/>
                <a:ea typeface="+mn-ea"/>
                <a:cs typeface="+mn-cs"/>
              </a:rPr>
              <a:t>Provide: </a:t>
            </a: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Coaching framework </a:t>
            </a:r>
            <a:r>
              <a:rPr lang="en-US" sz="1200" b="0" i="0" u="none" strike="noStrike" kern="1200" baseline="0" dirty="0">
                <a:solidFill>
                  <a:schemeClr val="tx1"/>
                </a:solidFill>
                <a:latin typeface="+mn-lt"/>
                <a:ea typeface="+mn-ea"/>
                <a:cs typeface="+mn-cs"/>
              </a:rPr>
              <a:t>you can use in practically every situation and conversation that will create deeper engagement, a richer, more valuable conversation, and a way for your people to leave every conversation with you feeling they gained something valuable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Your Credibility </a:t>
            </a:r>
            <a:r>
              <a:rPr lang="en-US" sz="1200" b="0" i="0" u="none" strike="noStrike" kern="1200" baseline="0" dirty="0">
                <a:solidFill>
                  <a:schemeClr val="tx1"/>
                </a:solidFill>
                <a:latin typeface="+mn-lt"/>
                <a:ea typeface="+mn-ea"/>
                <a:cs typeface="+mn-cs"/>
              </a:rPr>
              <a:t>(humble yet compelling): </a:t>
            </a:r>
          </a:p>
          <a:p>
            <a:r>
              <a:rPr lang="en-US" sz="1200" b="0" i="0" u="none" strike="noStrike" kern="1200" baseline="0" dirty="0">
                <a:solidFill>
                  <a:schemeClr val="tx1"/>
                </a:solidFill>
                <a:latin typeface="+mn-lt"/>
                <a:ea typeface="+mn-ea"/>
                <a:cs typeface="+mn-cs"/>
              </a:rPr>
              <a:t>o So, </a:t>
            </a:r>
            <a:r>
              <a:rPr lang="en-US" sz="1200" b="1" i="0" u="none" strike="noStrike" kern="1200" baseline="0" dirty="0">
                <a:solidFill>
                  <a:schemeClr val="tx1"/>
                </a:solidFill>
                <a:latin typeface="+mn-lt"/>
                <a:ea typeface="+mn-ea"/>
                <a:cs typeface="+mn-cs"/>
              </a:rPr>
              <a:t>why am I the person </a:t>
            </a:r>
            <a:r>
              <a:rPr lang="en-US" sz="1200" b="0" i="0" u="none" strike="noStrike" kern="1200" baseline="0" dirty="0">
                <a:solidFill>
                  <a:schemeClr val="tx1"/>
                </a:solidFill>
                <a:latin typeface="+mn-lt"/>
                <a:ea typeface="+mn-ea"/>
                <a:cs typeface="+mn-cs"/>
              </a:rPr>
              <a:t>who can effectively deliver this for you and ensure you have one of the most valuable experiences over the next two days? </a:t>
            </a:r>
          </a:p>
          <a:p>
            <a:r>
              <a:rPr lang="en-US" sz="1200" b="0" i="0" u="none" strike="noStrike" kern="1200" baseline="0" dirty="0">
                <a:solidFill>
                  <a:schemeClr val="tx1"/>
                </a:solidFill>
                <a:latin typeface="+mn-lt"/>
                <a:ea typeface="+mn-ea"/>
                <a:cs typeface="+mn-cs"/>
              </a:rPr>
              <a:t>o Why am I the facilitator who can provide you with the </a:t>
            </a:r>
            <a:r>
              <a:rPr lang="en-US" sz="1200" b="1" i="0" u="none" strike="noStrike" kern="1200" baseline="0" dirty="0">
                <a:solidFill>
                  <a:schemeClr val="tx1"/>
                </a:solidFill>
                <a:latin typeface="+mn-lt"/>
                <a:ea typeface="+mn-ea"/>
                <a:cs typeface="+mn-cs"/>
              </a:rPr>
              <a:t>tools </a:t>
            </a:r>
            <a:r>
              <a:rPr lang="en-US" sz="1200" b="0" i="0" u="none" strike="noStrike" kern="1200" baseline="0" dirty="0">
                <a:solidFill>
                  <a:schemeClr val="tx1"/>
                </a:solidFill>
                <a:latin typeface="+mn-lt"/>
                <a:ea typeface="+mn-ea"/>
                <a:cs typeface="+mn-cs"/>
              </a:rPr>
              <a:t>you can use to uncover more selling opportunities and make every conversation count?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Quantify</a:t>
            </a:r>
            <a:r>
              <a:rPr lang="en-US" sz="1200" b="0" i="0" u="none" strike="noStrike" kern="1200" baseline="0" dirty="0">
                <a:solidFill>
                  <a:schemeClr val="tx1"/>
                </a:solidFill>
                <a:latin typeface="+mn-lt"/>
                <a:ea typeface="+mn-ea"/>
                <a:cs typeface="+mn-cs"/>
              </a:rPr>
              <a:t>, specifically, your coaching and sales experience – make audience want to learn from you! </a:t>
            </a:r>
          </a:p>
          <a:p>
            <a:r>
              <a:rPr lang="en-US" sz="1200" b="0" i="0" u="none" strike="noStrike" kern="1200" baseline="0" dirty="0">
                <a:solidFill>
                  <a:schemeClr val="tx1"/>
                </a:solidFill>
                <a:latin typeface="+mn-lt"/>
                <a:ea typeface="+mn-ea"/>
                <a:cs typeface="+mn-cs"/>
              </a:rPr>
              <a:t> i.e., coached x sales managers and x sales people over x years </a:t>
            </a:r>
          </a:p>
          <a:p>
            <a:r>
              <a:rPr lang="en-US" sz="1200" b="0" i="0" u="none" strike="noStrike" kern="1200" baseline="0" dirty="0">
                <a:solidFill>
                  <a:schemeClr val="tx1"/>
                </a:solidFill>
                <a:latin typeface="+mn-lt"/>
                <a:ea typeface="+mn-ea"/>
                <a:cs typeface="+mn-cs"/>
              </a:rPr>
              <a:t> Taken </a:t>
            </a:r>
            <a:r>
              <a:rPr lang="en-US" sz="1200" b="1" i="0" u="none" strike="noStrike" kern="1200" baseline="0" dirty="0">
                <a:solidFill>
                  <a:schemeClr val="tx1"/>
                </a:solidFill>
                <a:latin typeface="+mn-lt"/>
                <a:ea typeface="+mn-ea"/>
                <a:cs typeface="+mn-cs"/>
              </a:rPr>
              <a:t>core competencies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best practices </a:t>
            </a:r>
            <a:r>
              <a:rPr lang="en-US" sz="1200" b="0" i="0" u="none" strike="noStrike" kern="1200" baseline="0" dirty="0">
                <a:solidFill>
                  <a:schemeClr val="tx1"/>
                </a:solidFill>
                <a:latin typeface="+mn-lt"/>
                <a:ea typeface="+mn-ea"/>
                <a:cs typeface="+mn-cs"/>
              </a:rPr>
              <a:t>from across globe and will SHARE…give you the confidence to better coach and achieve your top-of-mind business objectives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If you are/were a Profit Builders client, be sure to describe / quantify your experience and results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Build Credibility of Program’s Success at Microsoft: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Have delivered over x coaching program in x countries, and trained over x Microsoft sales managers (make point this is not a US program!) </a:t>
            </a:r>
          </a:p>
          <a:p>
            <a:r>
              <a:rPr lang="en-US" sz="1200" b="0" i="0" u="none" strike="noStrike" kern="1200" baseline="0" dirty="0">
                <a:solidFill>
                  <a:schemeClr val="tx1"/>
                </a:solidFill>
                <a:latin typeface="+mn-lt"/>
                <a:ea typeface="+mn-ea"/>
                <a:cs typeface="+mn-cs"/>
              </a:rPr>
              <a:t>o Course ratings highest in Microsoft history </a:t>
            </a:r>
          </a:p>
          <a:p>
            <a:r>
              <a:rPr lang="en-US" sz="1200" b="0" i="0" u="none" strike="noStrike" kern="1200" baseline="0" dirty="0">
                <a:solidFill>
                  <a:schemeClr val="tx1"/>
                </a:solidFill>
                <a:latin typeface="+mn-lt"/>
                <a:ea typeface="+mn-ea"/>
                <a:cs typeface="+mn-cs"/>
              </a:rPr>
              <a:t>o Success stories, deal results (KR please elaborate, quantify successes)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Cultural Differences: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While program delivered in 35 countries on 5 continents </a:t>
            </a:r>
          </a:p>
          <a:p>
            <a:r>
              <a:rPr lang="en-US" sz="1200" b="0" i="0" u="none" strike="noStrike" kern="1200" baseline="0" dirty="0">
                <a:solidFill>
                  <a:schemeClr val="tx1"/>
                </a:solidFill>
                <a:latin typeface="+mn-lt"/>
                <a:ea typeface="+mn-ea"/>
                <a:cs typeface="+mn-cs"/>
              </a:rPr>
              <a:t>o I am mindful I am in YOUR country, and privileged to deliver in English </a:t>
            </a:r>
          </a:p>
          <a:p>
            <a:r>
              <a:rPr lang="en-US" sz="1200" b="0" i="0" u="none" strike="noStrike" kern="1200" baseline="0" dirty="0">
                <a:solidFill>
                  <a:schemeClr val="tx1"/>
                </a:solidFill>
                <a:latin typeface="+mn-lt"/>
                <a:ea typeface="+mn-ea"/>
                <a:cs typeface="+mn-cs"/>
              </a:rPr>
              <a:t>o For some or all of you, </a:t>
            </a:r>
            <a:r>
              <a:rPr lang="en-US" sz="1200" b="1" i="0" u="none" strike="noStrike" kern="1200" baseline="0" dirty="0">
                <a:solidFill>
                  <a:schemeClr val="tx1"/>
                </a:solidFill>
                <a:latin typeface="+mn-lt"/>
                <a:ea typeface="+mn-ea"/>
                <a:cs typeface="+mn-cs"/>
              </a:rPr>
              <a:t>English </a:t>
            </a:r>
            <a:r>
              <a:rPr lang="en-US" sz="1200" b="0" i="0" u="none" strike="noStrike" kern="1200" baseline="0" dirty="0">
                <a:solidFill>
                  <a:schemeClr val="tx1"/>
                </a:solidFill>
                <a:latin typeface="+mn-lt"/>
                <a:ea typeface="+mn-ea"/>
                <a:cs typeface="+mn-cs"/>
              </a:rPr>
              <a:t>may not be your first language and I’m very sensitive to that. </a:t>
            </a:r>
          </a:p>
          <a:p>
            <a:r>
              <a:rPr lang="en-US" sz="1200" b="0" i="0" u="none" strike="noStrike" kern="1200" baseline="0" dirty="0">
                <a:solidFill>
                  <a:schemeClr val="tx1"/>
                </a:solidFill>
                <a:latin typeface="+mn-lt"/>
                <a:ea typeface="+mn-ea"/>
                <a:cs typeface="+mn-cs"/>
              </a:rPr>
              <a:t> Will stay away from </a:t>
            </a:r>
            <a:r>
              <a:rPr lang="en-US" sz="1200" b="1" i="0" u="none" strike="noStrike" kern="1200" baseline="0" dirty="0">
                <a:solidFill>
                  <a:schemeClr val="tx1"/>
                </a:solidFill>
                <a:latin typeface="+mn-lt"/>
                <a:ea typeface="+mn-ea"/>
                <a:cs typeface="+mn-cs"/>
              </a:rPr>
              <a:t>jargon</a:t>
            </a:r>
            <a:r>
              <a:rPr lang="en-US" sz="1200" b="0" i="0" u="none" strike="noStrike" kern="1200" baseline="0" dirty="0">
                <a:solidFill>
                  <a:schemeClr val="tx1"/>
                </a:solidFill>
                <a:latin typeface="+mn-lt"/>
                <a:ea typeface="+mn-ea"/>
                <a:cs typeface="+mn-cs"/>
              </a:rPr>
              <a:t>, and use universal terms – if don’t understand me, if something doesn’t translate, if you need me to explain something further, then please STOP ME and ask. </a:t>
            </a:r>
          </a:p>
          <a:p>
            <a:r>
              <a:rPr lang="en-US" sz="1200" b="0" i="0" u="none" strike="noStrike" kern="1200" baseline="0" dirty="0">
                <a:solidFill>
                  <a:schemeClr val="tx1"/>
                </a:solidFill>
                <a:latin typeface="+mn-lt"/>
                <a:ea typeface="+mn-ea"/>
                <a:cs typeface="+mn-cs"/>
              </a:rPr>
              <a:t> Will watch my </a:t>
            </a:r>
            <a:r>
              <a:rPr lang="en-US" sz="1200" b="1" i="0" u="none" strike="noStrike" kern="1200" baseline="0" dirty="0">
                <a:solidFill>
                  <a:schemeClr val="tx1"/>
                </a:solidFill>
                <a:latin typeface="+mn-lt"/>
                <a:ea typeface="+mn-ea"/>
                <a:cs typeface="+mn-cs"/>
              </a:rPr>
              <a:t>pace</a:t>
            </a:r>
            <a:r>
              <a:rPr lang="en-US" sz="1200" b="0" i="0" u="none" strike="noStrike" kern="1200" baseline="0" dirty="0">
                <a:solidFill>
                  <a:schemeClr val="tx1"/>
                </a:solidFill>
                <a:latin typeface="+mn-lt"/>
                <a:ea typeface="+mn-ea"/>
                <a:cs typeface="+mn-cs"/>
              </a:rPr>
              <a:t>…but can be passionate – if too fast, STOP 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JOKE</a:t>
            </a:r>
            <a:r>
              <a:rPr lang="en-US" sz="1200" b="0" i="0" u="none" strike="noStrike" kern="1200" baseline="0" dirty="0">
                <a:solidFill>
                  <a:schemeClr val="tx1"/>
                </a:solidFill>
                <a:latin typeface="+mn-lt"/>
                <a:ea typeface="+mn-ea"/>
                <a:cs typeface="+mn-cs"/>
              </a:rPr>
              <a:t>:  While we have a lot of ground to cover, l want for you to </a:t>
            </a:r>
            <a:r>
              <a:rPr lang="en-US" sz="1200" b="1" i="0" u="none" strike="noStrike" kern="1200" baseline="0" dirty="0">
                <a:solidFill>
                  <a:schemeClr val="tx1"/>
                </a:solidFill>
                <a:latin typeface="+mn-lt"/>
                <a:ea typeface="+mn-ea"/>
                <a:cs typeface="+mn-cs"/>
              </a:rPr>
              <a:t>enjoy </a:t>
            </a:r>
            <a:r>
              <a:rPr lang="en-US" sz="1200" b="0" i="0" u="none" strike="noStrike" kern="1200" baseline="0" dirty="0">
                <a:solidFill>
                  <a:schemeClr val="tx1"/>
                </a:solidFill>
                <a:latin typeface="+mn-lt"/>
                <a:ea typeface="+mn-ea"/>
                <a:cs typeface="+mn-cs"/>
              </a:rPr>
              <a:t>the process and have FUN. So if I tell a </a:t>
            </a:r>
            <a:r>
              <a:rPr lang="en-US" sz="1200" b="1" i="0" u="none" strike="noStrike" kern="1200" baseline="0" dirty="0">
                <a:solidFill>
                  <a:schemeClr val="tx1"/>
                </a:solidFill>
                <a:latin typeface="+mn-lt"/>
                <a:ea typeface="+mn-ea"/>
                <a:cs typeface="+mn-cs"/>
              </a:rPr>
              <a:t>joke </a:t>
            </a:r>
            <a:r>
              <a:rPr lang="en-US" sz="1200" b="0" i="0" u="none" strike="noStrike" kern="1200" baseline="0" dirty="0">
                <a:solidFill>
                  <a:schemeClr val="tx1"/>
                </a:solidFill>
                <a:latin typeface="+mn-lt"/>
                <a:ea typeface="+mn-ea"/>
                <a:cs typeface="+mn-cs"/>
              </a:rPr>
              <a:t>and you don’t laugh at my joke, then I’ll write it off that it was just lost in translation.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 have my commitment…will learn 10 high-value core modules to give you the skills, framework, confidence to meet – </a:t>
            </a:r>
            <a:r>
              <a:rPr lang="en-US" sz="1200" b="0" i="1" u="none" strike="noStrike" kern="1200" baseline="0" dirty="0">
                <a:solidFill>
                  <a:schemeClr val="tx1"/>
                </a:solidFill>
                <a:latin typeface="+mn-lt"/>
                <a:ea typeface="+mn-ea"/>
                <a:cs typeface="+mn-cs"/>
              </a:rPr>
              <a:t>and exceed </a:t>
            </a:r>
            <a:r>
              <a:rPr lang="en-US" sz="1200" b="0" i="0" u="none" strike="noStrike" kern="1200" baseline="0" dirty="0">
                <a:solidFill>
                  <a:schemeClr val="tx1"/>
                </a:solidFill>
                <a:latin typeface="+mn-lt"/>
                <a:ea typeface="+mn-ea"/>
                <a:cs typeface="+mn-cs"/>
              </a:rPr>
              <a:t>– your business goals and objectives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So let’s talk about our program focus…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This is your first impression…make it count!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you communicate the VALUE of the program.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exude warmth, connect, and entertain!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Be perceived as human and humble, polished and articulate.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Use a wide range of vocal intonation from sincerity to humor.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Work your energy and animation to the max! </a:t>
            </a:r>
          </a:p>
          <a:p>
            <a:endParaRPr lang="en-US" sz="1200" b="1" i="1"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endParaRPr lang="en-US" b="1"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13816-1997-42A8-8397-1A196B67B1B9}" type="slidenum">
              <a:rPr lang="en-US" smtClean="0">
                <a:latin typeface="Arial" charset="0"/>
              </a:rPr>
              <a:pPr fontAlgn="base">
                <a:spcBef>
                  <a:spcPct val="0"/>
                </a:spcBef>
                <a:spcAft>
                  <a:spcPct val="0"/>
                </a:spcAft>
                <a:defRPr/>
              </a:pPr>
              <a:t>7</a:t>
            </a:fld>
            <a:endParaRPr lang="en-US" dirty="0">
              <a:latin typeface="Arial" charset="0"/>
            </a:endParaRPr>
          </a:p>
        </p:txBody>
      </p:sp>
    </p:spTree>
    <p:extLst>
      <p:ext uri="{BB962C8B-B14F-4D97-AF65-F5344CB8AC3E}">
        <p14:creationId xmlns:p14="http://schemas.microsoft.com/office/powerpoint/2010/main" val="25857610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38A8C93-BDB9-4201-8B4F-9BBC972D3803}" type="slidenum">
              <a:rPr lang="en-US" smtClean="0"/>
              <a:pPr>
                <a:defRPr/>
              </a:pPr>
              <a:t>74</a:t>
            </a:fld>
            <a:endParaRPr lang="en-US" dirty="0"/>
          </a:p>
        </p:txBody>
      </p:sp>
      <p:sp>
        <p:nvSpPr>
          <p:cNvPr id="233475"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863600" eaLnBrk="0" hangingPunct="0">
              <a:defRPr>
                <a:solidFill>
                  <a:schemeClr val="tx1"/>
                </a:solidFill>
                <a:latin typeface="Arial" pitchFamily="34" charset="0"/>
                <a:cs typeface="Arial" pitchFamily="34" charset="0"/>
              </a:defRPr>
            </a:lvl1pPr>
            <a:lvl2pPr marL="742950" indent="-285750" defTabSz="863600" eaLnBrk="0" hangingPunct="0">
              <a:defRPr>
                <a:solidFill>
                  <a:schemeClr val="tx1"/>
                </a:solidFill>
                <a:latin typeface="Arial" pitchFamily="34" charset="0"/>
                <a:cs typeface="Arial" pitchFamily="34" charset="0"/>
              </a:defRPr>
            </a:lvl2pPr>
            <a:lvl3pPr marL="1143000" indent="-228600" defTabSz="863600" eaLnBrk="0" hangingPunct="0">
              <a:defRPr>
                <a:solidFill>
                  <a:schemeClr val="tx1"/>
                </a:solidFill>
                <a:latin typeface="Arial" pitchFamily="34" charset="0"/>
                <a:cs typeface="Arial" pitchFamily="34" charset="0"/>
              </a:defRPr>
            </a:lvl3pPr>
            <a:lvl4pPr marL="1600200" indent="-228600" defTabSz="863600" eaLnBrk="0" hangingPunct="0">
              <a:defRPr>
                <a:solidFill>
                  <a:schemeClr val="tx1"/>
                </a:solidFill>
                <a:latin typeface="Arial" pitchFamily="34" charset="0"/>
                <a:cs typeface="Arial" pitchFamily="34" charset="0"/>
              </a:defRPr>
            </a:lvl4pPr>
            <a:lvl5pPr marL="2057400" indent="-228600" defTabSz="863600" eaLnBrk="0" hangingPunct="0">
              <a:defRPr>
                <a:solidFill>
                  <a:schemeClr val="tx1"/>
                </a:solidFill>
                <a:latin typeface="Arial" pitchFamily="34" charset="0"/>
                <a:cs typeface="Arial" pitchFamily="34" charset="0"/>
              </a:defRPr>
            </a:lvl5pPr>
            <a:lvl6pPr marL="2514600" indent="-228600" defTabSz="863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3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3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3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489B4DF-EA06-4172-9983-B2164AEB20B3}" type="slidenum">
              <a:rPr lang="en-GB" sz="1200"/>
              <a:pPr algn="r" eaLnBrk="1" hangingPunct="1"/>
              <a:t>74</a:t>
            </a:fld>
            <a:endParaRPr lang="en-GB" sz="1200" dirty="0"/>
          </a:p>
        </p:txBody>
      </p:sp>
      <p:sp>
        <p:nvSpPr>
          <p:cNvPr id="233476" name="Rectangle 2"/>
          <p:cNvSpPr>
            <a:spLocks noGrp="1" noRot="1" noChangeAspect="1" noChangeArrowheads="1" noTextEdit="1"/>
          </p:cNvSpPr>
          <p:nvPr>
            <p:ph type="sldImg"/>
          </p:nvPr>
        </p:nvSpPr>
        <p:spPr bwMode="auto">
          <a:xfrm>
            <a:off x="114776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1-2 minutes, depending on questions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Begin conversation on Enrollment; revisit its place in LEADS Framework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about to spend some significant time talking about </a:t>
            </a:r>
            <a:r>
              <a:rPr lang="en-US" sz="1200" b="1" i="0" u="none" strike="noStrike" kern="1200" baseline="0" dirty="0">
                <a:solidFill>
                  <a:schemeClr val="tx1"/>
                </a:solidFill>
                <a:latin typeface="+mn-lt"/>
                <a:ea typeface="+mn-ea"/>
                <a:cs typeface="+mn-cs"/>
              </a:rPr>
              <a:t>Enrollment</a:t>
            </a:r>
            <a:r>
              <a:rPr lang="en-US" sz="1200" b="0" i="0" u="none" strike="noStrike" kern="1200" baseline="0" dirty="0">
                <a:solidFill>
                  <a:schemeClr val="tx1"/>
                </a:solidFill>
                <a:latin typeface="+mn-lt"/>
                <a:ea typeface="+mn-ea"/>
                <a:cs typeface="+mn-cs"/>
              </a:rPr>
              <a:t>, Which depending upon timing will take us to the end of our first 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Before we move on: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 questions do you have on anything we covered so far?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are you feeling about your role as a coach and how what we are learning her applies to your role here at (COMPANY)?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Remember that </a:t>
            </a:r>
            <a:r>
              <a:rPr lang="en-US" sz="1200" b="1" i="0" u="none" strike="noStrike" kern="1200" baseline="0" dirty="0">
                <a:solidFill>
                  <a:schemeClr val="tx1"/>
                </a:solidFill>
                <a:latin typeface="+mn-lt"/>
                <a:ea typeface="+mn-ea"/>
                <a:cs typeface="+mn-cs"/>
              </a:rPr>
              <a:t>it pays to ask for feedback </a:t>
            </a:r>
            <a:r>
              <a:rPr lang="en-US" sz="1200" b="0" i="0" u="none" strike="noStrike" kern="1200" baseline="0" dirty="0">
                <a:solidFill>
                  <a:schemeClr val="tx1"/>
                </a:solidFill>
                <a:latin typeface="+mn-lt"/>
                <a:ea typeface="+mn-ea"/>
                <a:cs typeface="+mn-cs"/>
              </a:rPr>
              <a:t>because it will probably be positive…which will reinforce learning in the room…which will reinforce your ability to get high evaluations. </a:t>
            </a:r>
          </a:p>
          <a:p>
            <a:r>
              <a:rPr lang="en-US" sz="1200" b="0" i="0" u="none" strike="noStrike" kern="1200" baseline="0" dirty="0">
                <a:solidFill>
                  <a:schemeClr val="tx1"/>
                </a:solidFill>
                <a:latin typeface="+mn-lt"/>
                <a:ea typeface="+mn-ea"/>
                <a:cs typeface="+mn-cs"/>
              </a:rPr>
              <a:t>o Also remember that by asking for feedback, you may also uncover a </a:t>
            </a:r>
            <a:r>
              <a:rPr lang="en-US" sz="1200" b="1" i="0" u="none" strike="noStrike" kern="1200" baseline="0" dirty="0">
                <a:solidFill>
                  <a:schemeClr val="tx1"/>
                </a:solidFill>
                <a:latin typeface="+mn-lt"/>
                <a:ea typeface="+mn-ea"/>
                <a:cs typeface="+mn-cs"/>
              </a:rPr>
              <a:t>skeptic </a:t>
            </a:r>
            <a:r>
              <a:rPr lang="en-US" sz="1200" b="0" i="0" u="none" strike="noStrike" kern="1200" baseline="0" dirty="0">
                <a:solidFill>
                  <a:schemeClr val="tx1"/>
                </a:solidFill>
                <a:latin typeface="+mn-lt"/>
                <a:ea typeface="+mn-ea"/>
                <a:cs typeface="+mn-cs"/>
              </a:rPr>
              <a:t>and an objection, and it’s better to uncover it now. So take the time to ask!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move on to The Art of Enrollment… </a:t>
            </a:r>
            <a:endParaRPr lang="en-US" sz="1200" b="0" i="0" u="none" strike="noStrike" kern="1200" baseline="0" dirty="0">
              <a:solidFill>
                <a:schemeClr val="tx1"/>
              </a:solidFill>
              <a:latin typeface="+mn-lt"/>
              <a:ea typeface="+mn-ea"/>
              <a:cs typeface="+mn-cs"/>
            </a:endParaRPr>
          </a:p>
          <a:p>
            <a:endParaRPr lang="en-US" b="1" dirty="0"/>
          </a:p>
          <a:p>
            <a:endParaRPr lang="en-US" dirty="0"/>
          </a:p>
        </p:txBody>
      </p:sp>
    </p:spTree>
    <p:extLst>
      <p:ext uri="{BB962C8B-B14F-4D97-AF65-F5344CB8AC3E}">
        <p14:creationId xmlns:p14="http://schemas.microsoft.com/office/powerpoint/2010/main" val="4934475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38A8C93-BDB9-4201-8B4F-9BBC972D3803}" type="slidenum">
              <a:rPr lang="en-US" smtClean="0"/>
              <a:pPr>
                <a:defRPr/>
              </a:pPr>
              <a:t>76</a:t>
            </a:fld>
            <a:endParaRPr lang="en-US" dirty="0"/>
          </a:p>
        </p:txBody>
      </p:sp>
      <p:sp>
        <p:nvSpPr>
          <p:cNvPr id="233475"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863600" eaLnBrk="0" hangingPunct="0">
              <a:defRPr>
                <a:solidFill>
                  <a:schemeClr val="tx1"/>
                </a:solidFill>
                <a:latin typeface="Arial" pitchFamily="34" charset="0"/>
                <a:cs typeface="Arial" pitchFamily="34" charset="0"/>
              </a:defRPr>
            </a:lvl1pPr>
            <a:lvl2pPr marL="742950" indent="-285750" defTabSz="863600" eaLnBrk="0" hangingPunct="0">
              <a:defRPr>
                <a:solidFill>
                  <a:schemeClr val="tx1"/>
                </a:solidFill>
                <a:latin typeface="Arial" pitchFamily="34" charset="0"/>
                <a:cs typeface="Arial" pitchFamily="34" charset="0"/>
              </a:defRPr>
            </a:lvl2pPr>
            <a:lvl3pPr marL="1143000" indent="-228600" defTabSz="863600" eaLnBrk="0" hangingPunct="0">
              <a:defRPr>
                <a:solidFill>
                  <a:schemeClr val="tx1"/>
                </a:solidFill>
                <a:latin typeface="Arial" pitchFamily="34" charset="0"/>
                <a:cs typeface="Arial" pitchFamily="34" charset="0"/>
              </a:defRPr>
            </a:lvl3pPr>
            <a:lvl4pPr marL="1600200" indent="-228600" defTabSz="863600" eaLnBrk="0" hangingPunct="0">
              <a:defRPr>
                <a:solidFill>
                  <a:schemeClr val="tx1"/>
                </a:solidFill>
                <a:latin typeface="Arial" pitchFamily="34" charset="0"/>
                <a:cs typeface="Arial" pitchFamily="34" charset="0"/>
              </a:defRPr>
            </a:lvl4pPr>
            <a:lvl5pPr marL="2057400" indent="-228600" defTabSz="863600" eaLnBrk="0" hangingPunct="0">
              <a:defRPr>
                <a:solidFill>
                  <a:schemeClr val="tx1"/>
                </a:solidFill>
                <a:latin typeface="Arial" pitchFamily="34" charset="0"/>
                <a:cs typeface="Arial" pitchFamily="34" charset="0"/>
              </a:defRPr>
            </a:lvl5pPr>
            <a:lvl6pPr marL="2514600" indent="-228600" defTabSz="863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3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3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3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489B4DF-EA06-4172-9983-B2164AEB20B3}" type="slidenum">
              <a:rPr lang="en-GB" sz="1200"/>
              <a:pPr algn="r" eaLnBrk="1" hangingPunct="1"/>
              <a:t>76</a:t>
            </a:fld>
            <a:endParaRPr lang="en-GB" sz="1200" dirty="0"/>
          </a:p>
        </p:txBody>
      </p:sp>
      <p:sp>
        <p:nvSpPr>
          <p:cNvPr id="233476" name="Rectangle 2"/>
          <p:cNvSpPr>
            <a:spLocks noGrp="1" noRot="1" noChangeAspect="1" noChangeArrowheads="1" noTextEdit="1"/>
          </p:cNvSpPr>
          <p:nvPr>
            <p:ph type="sldImg"/>
          </p:nvPr>
        </p:nvSpPr>
        <p:spPr bwMode="auto">
          <a:xfrm>
            <a:off x="114776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1-2 minutes, depending on questions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Begin conversation on Enrollment; revisit its place in LEADS Framework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about to spend some significant time talking about </a:t>
            </a:r>
            <a:r>
              <a:rPr lang="en-US" sz="1200" b="1" i="0" u="none" strike="noStrike" kern="1200" baseline="0" dirty="0">
                <a:solidFill>
                  <a:schemeClr val="tx1"/>
                </a:solidFill>
                <a:latin typeface="+mn-lt"/>
                <a:ea typeface="+mn-ea"/>
                <a:cs typeface="+mn-cs"/>
              </a:rPr>
              <a:t>Enrollment</a:t>
            </a:r>
            <a:r>
              <a:rPr lang="en-US" sz="1200" b="0" i="0" u="none" strike="noStrike" kern="1200" baseline="0" dirty="0">
                <a:solidFill>
                  <a:schemeClr val="tx1"/>
                </a:solidFill>
                <a:latin typeface="+mn-lt"/>
                <a:ea typeface="+mn-ea"/>
                <a:cs typeface="+mn-cs"/>
              </a:rPr>
              <a:t>, Which depending upon timing will take us to the end of our first 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Before we move on: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 questions do you have on anything we covered so far?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are you feeling about your role as a coach and how what we are learning her applies to your role here at (COMPANY)?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Remember that </a:t>
            </a:r>
            <a:r>
              <a:rPr lang="en-US" sz="1200" b="1" i="0" u="none" strike="noStrike" kern="1200" baseline="0" dirty="0">
                <a:solidFill>
                  <a:schemeClr val="tx1"/>
                </a:solidFill>
                <a:latin typeface="+mn-lt"/>
                <a:ea typeface="+mn-ea"/>
                <a:cs typeface="+mn-cs"/>
              </a:rPr>
              <a:t>it pays to ask for feedback </a:t>
            </a:r>
            <a:r>
              <a:rPr lang="en-US" sz="1200" b="0" i="0" u="none" strike="noStrike" kern="1200" baseline="0" dirty="0">
                <a:solidFill>
                  <a:schemeClr val="tx1"/>
                </a:solidFill>
                <a:latin typeface="+mn-lt"/>
                <a:ea typeface="+mn-ea"/>
                <a:cs typeface="+mn-cs"/>
              </a:rPr>
              <a:t>because it will probably be positive…which will reinforce learning in the room…which will reinforce your ability to get high evaluations. </a:t>
            </a:r>
          </a:p>
          <a:p>
            <a:r>
              <a:rPr lang="en-US" sz="1200" b="0" i="0" u="none" strike="noStrike" kern="1200" baseline="0" dirty="0">
                <a:solidFill>
                  <a:schemeClr val="tx1"/>
                </a:solidFill>
                <a:latin typeface="+mn-lt"/>
                <a:ea typeface="+mn-ea"/>
                <a:cs typeface="+mn-cs"/>
              </a:rPr>
              <a:t>o Also remember that by asking for feedback, you may also uncover a </a:t>
            </a:r>
            <a:r>
              <a:rPr lang="en-US" sz="1200" b="1" i="0" u="none" strike="noStrike" kern="1200" baseline="0" dirty="0">
                <a:solidFill>
                  <a:schemeClr val="tx1"/>
                </a:solidFill>
                <a:latin typeface="+mn-lt"/>
                <a:ea typeface="+mn-ea"/>
                <a:cs typeface="+mn-cs"/>
              </a:rPr>
              <a:t>skeptic </a:t>
            </a:r>
            <a:r>
              <a:rPr lang="en-US" sz="1200" b="0" i="0" u="none" strike="noStrike" kern="1200" baseline="0" dirty="0">
                <a:solidFill>
                  <a:schemeClr val="tx1"/>
                </a:solidFill>
                <a:latin typeface="+mn-lt"/>
                <a:ea typeface="+mn-ea"/>
                <a:cs typeface="+mn-cs"/>
              </a:rPr>
              <a:t>and an objection, and it’s better to uncover it now. So take the time to ask!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move on to The Art of Enrollment… </a:t>
            </a:r>
            <a:endParaRPr lang="en-US" sz="1200" b="0" i="0" u="none" strike="noStrike" kern="1200" baseline="0" dirty="0">
              <a:solidFill>
                <a:schemeClr val="tx1"/>
              </a:solidFill>
              <a:latin typeface="+mn-lt"/>
              <a:ea typeface="+mn-ea"/>
              <a:cs typeface="+mn-cs"/>
            </a:endParaRPr>
          </a:p>
          <a:p>
            <a:endParaRPr lang="en-US" b="1" dirty="0"/>
          </a:p>
          <a:p>
            <a:endParaRPr lang="en-US" dirty="0"/>
          </a:p>
        </p:txBody>
      </p:sp>
    </p:spTree>
    <p:extLst>
      <p:ext uri="{BB962C8B-B14F-4D97-AF65-F5344CB8AC3E}">
        <p14:creationId xmlns:p14="http://schemas.microsoft.com/office/powerpoint/2010/main" val="1227176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38A8C93-BDB9-4201-8B4F-9BBC972D3803}" type="slidenum">
              <a:rPr lang="en-US" smtClean="0"/>
              <a:pPr>
                <a:defRPr/>
              </a:pPr>
              <a:t>77</a:t>
            </a:fld>
            <a:endParaRPr lang="en-US" dirty="0"/>
          </a:p>
        </p:txBody>
      </p:sp>
      <p:sp>
        <p:nvSpPr>
          <p:cNvPr id="233475"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863600" eaLnBrk="0" hangingPunct="0">
              <a:defRPr>
                <a:solidFill>
                  <a:schemeClr val="tx1"/>
                </a:solidFill>
                <a:latin typeface="Arial" pitchFamily="34" charset="0"/>
                <a:cs typeface="Arial" pitchFamily="34" charset="0"/>
              </a:defRPr>
            </a:lvl1pPr>
            <a:lvl2pPr marL="742950" indent="-285750" defTabSz="863600" eaLnBrk="0" hangingPunct="0">
              <a:defRPr>
                <a:solidFill>
                  <a:schemeClr val="tx1"/>
                </a:solidFill>
                <a:latin typeface="Arial" pitchFamily="34" charset="0"/>
                <a:cs typeface="Arial" pitchFamily="34" charset="0"/>
              </a:defRPr>
            </a:lvl2pPr>
            <a:lvl3pPr marL="1143000" indent="-228600" defTabSz="863600" eaLnBrk="0" hangingPunct="0">
              <a:defRPr>
                <a:solidFill>
                  <a:schemeClr val="tx1"/>
                </a:solidFill>
                <a:latin typeface="Arial" pitchFamily="34" charset="0"/>
                <a:cs typeface="Arial" pitchFamily="34" charset="0"/>
              </a:defRPr>
            </a:lvl3pPr>
            <a:lvl4pPr marL="1600200" indent="-228600" defTabSz="863600" eaLnBrk="0" hangingPunct="0">
              <a:defRPr>
                <a:solidFill>
                  <a:schemeClr val="tx1"/>
                </a:solidFill>
                <a:latin typeface="Arial" pitchFamily="34" charset="0"/>
                <a:cs typeface="Arial" pitchFamily="34" charset="0"/>
              </a:defRPr>
            </a:lvl4pPr>
            <a:lvl5pPr marL="2057400" indent="-228600" defTabSz="863600" eaLnBrk="0" hangingPunct="0">
              <a:defRPr>
                <a:solidFill>
                  <a:schemeClr val="tx1"/>
                </a:solidFill>
                <a:latin typeface="Arial" pitchFamily="34" charset="0"/>
                <a:cs typeface="Arial" pitchFamily="34" charset="0"/>
              </a:defRPr>
            </a:lvl5pPr>
            <a:lvl6pPr marL="2514600" indent="-228600" defTabSz="863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3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3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3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489B4DF-EA06-4172-9983-B2164AEB20B3}" type="slidenum">
              <a:rPr lang="en-GB" sz="1200"/>
              <a:pPr algn="r" eaLnBrk="1" hangingPunct="1"/>
              <a:t>77</a:t>
            </a:fld>
            <a:endParaRPr lang="en-GB" sz="1200" dirty="0"/>
          </a:p>
        </p:txBody>
      </p:sp>
      <p:sp>
        <p:nvSpPr>
          <p:cNvPr id="233476" name="Rectangle 2"/>
          <p:cNvSpPr>
            <a:spLocks noGrp="1" noRot="1" noChangeAspect="1" noChangeArrowheads="1" noTextEdit="1"/>
          </p:cNvSpPr>
          <p:nvPr>
            <p:ph type="sldImg"/>
          </p:nvPr>
        </p:nvSpPr>
        <p:spPr bwMode="auto">
          <a:xfrm>
            <a:off x="114776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1-2 minutes, depending on questions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Begin conversation on Enrollment; revisit its place in LEADS Framework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We’re about to spend some significant time talking about </a:t>
            </a:r>
            <a:r>
              <a:rPr lang="en-US" sz="1200" b="1" i="0" u="none" strike="noStrike" kern="1200" baseline="0" dirty="0">
                <a:solidFill>
                  <a:schemeClr val="tx1"/>
                </a:solidFill>
                <a:latin typeface="+mn-lt"/>
                <a:ea typeface="+mn-ea"/>
                <a:cs typeface="+mn-cs"/>
              </a:rPr>
              <a:t>Enrollment</a:t>
            </a:r>
            <a:r>
              <a:rPr lang="en-US" sz="1200" b="0" i="0" u="none" strike="noStrike" kern="1200" baseline="0" dirty="0">
                <a:solidFill>
                  <a:schemeClr val="tx1"/>
                </a:solidFill>
                <a:latin typeface="+mn-lt"/>
                <a:ea typeface="+mn-ea"/>
                <a:cs typeface="+mn-cs"/>
              </a:rPr>
              <a:t>, Which depending upon timing will take us to the end of our first day.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Before we move on: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What questions do you have on anything we covered so far?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How are you feeling about your role as a coach and how what we are learning her applies to your role here at (COMPANY)?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Pivot Point: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Remember that </a:t>
            </a:r>
            <a:r>
              <a:rPr lang="en-US" sz="1200" b="1" i="0" u="none" strike="noStrike" kern="1200" baseline="0" dirty="0">
                <a:solidFill>
                  <a:schemeClr val="tx1"/>
                </a:solidFill>
                <a:latin typeface="+mn-lt"/>
                <a:ea typeface="+mn-ea"/>
                <a:cs typeface="+mn-cs"/>
              </a:rPr>
              <a:t>it pays to ask for feedback </a:t>
            </a:r>
            <a:r>
              <a:rPr lang="en-US" sz="1200" b="0" i="0" u="none" strike="noStrike" kern="1200" baseline="0" dirty="0">
                <a:solidFill>
                  <a:schemeClr val="tx1"/>
                </a:solidFill>
                <a:latin typeface="+mn-lt"/>
                <a:ea typeface="+mn-ea"/>
                <a:cs typeface="+mn-cs"/>
              </a:rPr>
              <a:t>because it will probably be positive…which will reinforce learning in the room…which will reinforce your ability to get high evaluations. </a:t>
            </a:r>
          </a:p>
          <a:p>
            <a:r>
              <a:rPr lang="en-US" sz="1200" b="0" i="0" u="none" strike="noStrike" kern="1200" baseline="0" dirty="0">
                <a:solidFill>
                  <a:schemeClr val="tx1"/>
                </a:solidFill>
                <a:latin typeface="+mn-lt"/>
                <a:ea typeface="+mn-ea"/>
                <a:cs typeface="+mn-cs"/>
              </a:rPr>
              <a:t>o Also remember that by asking for feedback, you may also uncover a </a:t>
            </a:r>
            <a:r>
              <a:rPr lang="en-US" sz="1200" b="1" i="0" u="none" strike="noStrike" kern="1200" baseline="0" dirty="0">
                <a:solidFill>
                  <a:schemeClr val="tx1"/>
                </a:solidFill>
                <a:latin typeface="+mn-lt"/>
                <a:ea typeface="+mn-ea"/>
                <a:cs typeface="+mn-cs"/>
              </a:rPr>
              <a:t>skeptic </a:t>
            </a:r>
            <a:r>
              <a:rPr lang="en-US" sz="1200" b="0" i="0" u="none" strike="noStrike" kern="1200" baseline="0" dirty="0">
                <a:solidFill>
                  <a:schemeClr val="tx1"/>
                </a:solidFill>
                <a:latin typeface="+mn-lt"/>
                <a:ea typeface="+mn-ea"/>
                <a:cs typeface="+mn-cs"/>
              </a:rPr>
              <a:t>and an objection, and it’s better to uncover it now. So take the time to ask!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move on to The Art of Enrollment… </a:t>
            </a:r>
            <a:endParaRPr lang="en-US" sz="1200" b="0" i="0" u="none" strike="noStrike" kern="1200" baseline="0" dirty="0">
              <a:solidFill>
                <a:schemeClr val="tx1"/>
              </a:solidFill>
              <a:latin typeface="+mn-lt"/>
              <a:ea typeface="+mn-ea"/>
              <a:cs typeface="+mn-cs"/>
            </a:endParaRPr>
          </a:p>
          <a:p>
            <a:endParaRPr lang="en-US" b="1" dirty="0"/>
          </a:p>
          <a:p>
            <a:endParaRPr lang="en-US" dirty="0"/>
          </a:p>
        </p:txBody>
      </p:sp>
    </p:spTree>
    <p:extLst>
      <p:ext uri="{BB962C8B-B14F-4D97-AF65-F5344CB8AC3E}">
        <p14:creationId xmlns:p14="http://schemas.microsoft.com/office/powerpoint/2010/main" val="24557207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Differentiating between little “e” and Big “E” in Enrollment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Say</a:t>
            </a:r>
            <a:r>
              <a:rPr lang="en-US" sz="1200" b="0" i="0" u="none" strike="noStrike" kern="1200" baseline="0" dirty="0">
                <a:solidFill>
                  <a:schemeClr val="tx1"/>
                </a:solidFill>
                <a:latin typeface="+mn-lt"/>
                <a:ea typeface="+mn-ea"/>
                <a:cs typeface="+mn-cs"/>
              </a:rPr>
              <a:t>: As a reminder, when you are coaching someone, it’s ALWAYS ABOUT the other person’s agenda.</a:t>
            </a:r>
          </a:p>
          <a:p>
            <a:r>
              <a:rPr lang="en-US" sz="1200" b="0" i="0" u="none" strike="noStrike" kern="1200" baseline="0" dirty="0">
                <a:solidFill>
                  <a:schemeClr val="tx1"/>
                </a:solidFill>
                <a:latin typeface="+mn-lt"/>
                <a:ea typeface="+mn-ea"/>
                <a:cs typeface="+mn-cs"/>
              </a:rPr>
              <a:t>However, I’m a realist. I know there are many times where you, as the manager have an agenda. You have something that people need to try, do, change or buy into. It could be about a change in HR policy, compensation. It could be a change within their job function. It could be something that’s related to their performance or something they need to improve upon. In these situations, you're approaching them with an agenda. </a:t>
            </a:r>
          </a:p>
          <a:p>
            <a:r>
              <a:rPr lang="en-US" sz="1200" b="0" i="0" u="none" strike="noStrike" kern="1200" baseline="0" dirty="0">
                <a:solidFill>
                  <a:schemeClr val="tx1"/>
                </a:solidFill>
                <a:latin typeface="+mn-lt"/>
                <a:ea typeface="+mn-ea"/>
                <a:cs typeface="+mn-cs"/>
              </a:rPr>
              <a:t>The difference is, are they always open to having these conversations with you and are they always bought into what you’re asking of them? Chances are, they aren’t.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That’s where the Art of Enrollment comes in. This is a SEPARATE 4 STEP COMMUNCATION PROCESS that helps you create buying and alignment around your objective and agenda while aligning it with what’s in it for them and their personal goals.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Granted you can play the management card and ask your people to do something. But when they say, Boss why should I do this. How do you respond? “Because you have to? Because it’s your job? Because I told you to?” Sure they may do it because of your position of power and they want to keep their job, but how bought in are they? Imagine what would be possible if they have buy in around what you’re asking for. Imagine how much their quality of output and commitment would increase?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Think about the coaching agenda </a:t>
            </a:r>
          </a:p>
          <a:p>
            <a:r>
              <a:rPr lang="en-US" sz="1200" b="0" i="0" u="none" strike="noStrike" kern="1200" baseline="0" dirty="0">
                <a:solidFill>
                  <a:schemeClr val="tx1"/>
                </a:solidFill>
                <a:latin typeface="+mn-lt"/>
                <a:ea typeface="+mn-ea"/>
                <a:cs typeface="+mn-cs"/>
              </a:rPr>
              <a:t> When you’re coaching someone, remember to always make the coachee feel it’s about THEIR agenda and what’s in it for them… </a:t>
            </a:r>
          </a:p>
          <a:p>
            <a:r>
              <a:rPr lang="en-US" sz="1200" b="0" i="0" u="none" strike="noStrike" kern="1200" baseline="0" dirty="0">
                <a:solidFill>
                  <a:schemeClr val="tx1"/>
                </a:solidFill>
                <a:latin typeface="+mn-lt"/>
                <a:ea typeface="+mn-ea"/>
                <a:cs typeface="+mn-cs"/>
              </a:rPr>
              <a:t> But what about when YOU have an agenda they need to buy into it?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READ THROUGH SLIDE.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Little “e” </a:t>
            </a:r>
            <a:r>
              <a:rPr lang="en-US" sz="1200" b="0" i="0" u="none" strike="noStrike" kern="1200" baseline="0" dirty="0">
                <a:solidFill>
                  <a:schemeClr val="tx1"/>
                </a:solidFill>
                <a:latin typeface="+mn-lt"/>
                <a:ea typeface="+mn-ea"/>
                <a:cs typeface="+mn-cs"/>
              </a:rPr>
              <a:t>is when they come to you with their agenda </a:t>
            </a:r>
          </a:p>
          <a:p>
            <a:r>
              <a:rPr lang="en-US" sz="1200" b="0" i="0" u="none" strike="noStrike" kern="1200" baseline="0" dirty="0">
                <a:solidFill>
                  <a:schemeClr val="tx1"/>
                </a:solidFill>
                <a:latin typeface="+mn-lt"/>
                <a:ea typeface="+mn-ea"/>
                <a:cs typeface="+mn-cs"/>
              </a:rPr>
              <a:t>o Take their pulse, are they open to coaching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is when you go to them with YOUR agenda </a:t>
            </a:r>
          </a:p>
          <a:p>
            <a:r>
              <a:rPr lang="en-US" sz="1200" b="0" i="0" u="none" strike="noStrike" kern="1200" baseline="0" dirty="0">
                <a:solidFill>
                  <a:schemeClr val="tx1"/>
                </a:solidFill>
                <a:latin typeface="+mn-lt"/>
                <a:ea typeface="+mn-ea"/>
                <a:cs typeface="+mn-cs"/>
              </a:rPr>
              <a:t>o Enroll vs. direct </a:t>
            </a:r>
          </a:p>
          <a:p>
            <a:r>
              <a:rPr lang="en-US" sz="1200" b="0" i="0" u="none" strike="noStrike" kern="1200" baseline="0" dirty="0">
                <a:solidFill>
                  <a:schemeClr val="tx1"/>
                </a:solidFill>
                <a:latin typeface="+mn-lt"/>
                <a:ea typeface="+mn-ea"/>
                <a:cs typeface="+mn-cs"/>
              </a:rPr>
              <a:t>o Use a four-stop process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NOTE</a:t>
            </a:r>
            <a:r>
              <a:rPr lang="en-US" sz="1200" b="0" i="0" u="none" strike="noStrike" kern="1200" baseline="0" dirty="0">
                <a:solidFill>
                  <a:schemeClr val="tx1"/>
                </a:solidFill>
                <a:latin typeface="+mn-lt"/>
                <a:ea typeface="+mn-ea"/>
                <a:cs typeface="+mn-cs"/>
              </a:rPr>
              <a:t>: If there is a problem with this slide’s formatting then put all content on the screen. Start with the first few bullets going down, then when you get to the two boxes, this is a comparison so start with the first bullet in the little e, then compare to the first in the big E box, then go to the second, and so 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Have I clarified the difference here between the little  “e” in L.E.A.D.S. and the big “E” as in this 4 step stand-alone strategy to create buy in around your agenda?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now take a look at the four steps…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dirty="0"/>
          </a:p>
        </p:txBody>
      </p:sp>
      <p:sp>
        <p:nvSpPr>
          <p:cNvPr id="2396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5EBEAE2-066B-4D0F-AF1B-461F72655F13}" type="slidenum">
              <a:rPr lang="en-US" sz="1200"/>
              <a:pPr algn="r" eaLnBrk="1" hangingPunct="1"/>
              <a:t>78</a:t>
            </a:fld>
            <a:endParaRPr lang="en-US" sz="1200" dirty="0"/>
          </a:p>
        </p:txBody>
      </p:sp>
    </p:spTree>
    <p:extLst>
      <p:ext uri="{BB962C8B-B14F-4D97-AF65-F5344CB8AC3E}">
        <p14:creationId xmlns:p14="http://schemas.microsoft.com/office/powerpoint/2010/main" val="18184457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Differentiating between little “e” and Big “E” in Enrollment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Say</a:t>
            </a:r>
            <a:r>
              <a:rPr lang="en-US" sz="1200" b="0" i="0" u="none" strike="noStrike" kern="1200" baseline="0" dirty="0">
                <a:solidFill>
                  <a:schemeClr val="tx1"/>
                </a:solidFill>
                <a:latin typeface="+mn-lt"/>
                <a:ea typeface="+mn-ea"/>
                <a:cs typeface="+mn-cs"/>
              </a:rPr>
              <a:t>: As a reminder, when you are coaching someone, it’s ALWAYS ABOUT the other person’s agenda.</a:t>
            </a:r>
          </a:p>
          <a:p>
            <a:r>
              <a:rPr lang="en-US" sz="1200" b="0" i="0" u="none" strike="noStrike" kern="1200" baseline="0" dirty="0">
                <a:solidFill>
                  <a:schemeClr val="tx1"/>
                </a:solidFill>
                <a:latin typeface="+mn-lt"/>
                <a:ea typeface="+mn-ea"/>
                <a:cs typeface="+mn-cs"/>
              </a:rPr>
              <a:t>However, I’m a realist. I know there are many times where you, as the manager have an agenda. You have something that people need to try, do, change or buy into. It could be about a change in HR policy, compensation. It could be a change within their job function. It could be something that’s related to their performance or something they need to improve upon. In these situations, you're approaching them with an agenda. </a:t>
            </a:r>
          </a:p>
          <a:p>
            <a:r>
              <a:rPr lang="en-US" sz="1200" b="0" i="0" u="none" strike="noStrike" kern="1200" baseline="0" dirty="0">
                <a:solidFill>
                  <a:schemeClr val="tx1"/>
                </a:solidFill>
                <a:latin typeface="+mn-lt"/>
                <a:ea typeface="+mn-ea"/>
                <a:cs typeface="+mn-cs"/>
              </a:rPr>
              <a:t>The difference is, are they always open to having these conversations with you and are they always bought into what you’re asking of them? Chances are, they aren’t.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That’s where the Art of Enrollment comes in. This is a SEPARATE 4 STEP COMMUNCATION PROCESS that helps you create buying and alignment around your objective and agenda while aligning it with what’s in it for them and their personal goals.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Granted you can play the management card and ask your people to do something. But when they say, Boss why should I do this. How do you respond? “Because you have to? Because it’s your job? Because I told you to?” Sure they may do it because of your position of power and they want to keep their job, but how bought in are they? Imagine what would be possible if they have buy in around what you’re asking for. Imagine how much their quality of output and commitment would increase?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Think about the coaching agenda </a:t>
            </a:r>
          </a:p>
          <a:p>
            <a:r>
              <a:rPr lang="en-US" sz="1200" b="0" i="0" u="none" strike="noStrike" kern="1200" baseline="0" dirty="0">
                <a:solidFill>
                  <a:schemeClr val="tx1"/>
                </a:solidFill>
                <a:latin typeface="+mn-lt"/>
                <a:ea typeface="+mn-ea"/>
                <a:cs typeface="+mn-cs"/>
              </a:rPr>
              <a:t> When you’re coaching someone, remember to always make the coachee feel it’s about THEIR agenda and what’s in it for them… </a:t>
            </a:r>
          </a:p>
          <a:p>
            <a:r>
              <a:rPr lang="en-US" sz="1200" b="0" i="0" u="none" strike="noStrike" kern="1200" baseline="0" dirty="0">
                <a:solidFill>
                  <a:schemeClr val="tx1"/>
                </a:solidFill>
                <a:latin typeface="+mn-lt"/>
                <a:ea typeface="+mn-ea"/>
                <a:cs typeface="+mn-cs"/>
              </a:rPr>
              <a:t> But what about when YOU have an agenda they need to buy into it?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READ THROUGH SLIDE.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Little “e” </a:t>
            </a:r>
            <a:r>
              <a:rPr lang="en-US" sz="1200" b="0" i="0" u="none" strike="noStrike" kern="1200" baseline="0" dirty="0">
                <a:solidFill>
                  <a:schemeClr val="tx1"/>
                </a:solidFill>
                <a:latin typeface="+mn-lt"/>
                <a:ea typeface="+mn-ea"/>
                <a:cs typeface="+mn-cs"/>
              </a:rPr>
              <a:t>is when they come to you with their agenda </a:t>
            </a:r>
          </a:p>
          <a:p>
            <a:r>
              <a:rPr lang="en-US" sz="1200" b="0" i="0" u="none" strike="noStrike" kern="1200" baseline="0" dirty="0">
                <a:solidFill>
                  <a:schemeClr val="tx1"/>
                </a:solidFill>
                <a:latin typeface="+mn-lt"/>
                <a:ea typeface="+mn-ea"/>
                <a:cs typeface="+mn-cs"/>
              </a:rPr>
              <a:t>o Take their pulse, are they open to coaching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Big “E” </a:t>
            </a:r>
            <a:r>
              <a:rPr lang="en-US" sz="1200" b="0" i="0" u="none" strike="noStrike" kern="1200" baseline="0" dirty="0">
                <a:solidFill>
                  <a:schemeClr val="tx1"/>
                </a:solidFill>
                <a:latin typeface="+mn-lt"/>
                <a:ea typeface="+mn-ea"/>
                <a:cs typeface="+mn-cs"/>
              </a:rPr>
              <a:t>is when you go to them with YOUR agenda </a:t>
            </a:r>
          </a:p>
          <a:p>
            <a:r>
              <a:rPr lang="en-US" sz="1200" b="0" i="0" u="none" strike="noStrike" kern="1200" baseline="0" dirty="0">
                <a:solidFill>
                  <a:schemeClr val="tx1"/>
                </a:solidFill>
                <a:latin typeface="+mn-lt"/>
                <a:ea typeface="+mn-ea"/>
                <a:cs typeface="+mn-cs"/>
              </a:rPr>
              <a:t>o Enroll vs. direct </a:t>
            </a:r>
          </a:p>
          <a:p>
            <a:r>
              <a:rPr lang="en-US" sz="1200" b="0" i="0" u="none" strike="noStrike" kern="1200" baseline="0" dirty="0">
                <a:solidFill>
                  <a:schemeClr val="tx1"/>
                </a:solidFill>
                <a:latin typeface="+mn-lt"/>
                <a:ea typeface="+mn-ea"/>
                <a:cs typeface="+mn-cs"/>
              </a:rPr>
              <a:t>o Use a four-stop process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NOTE</a:t>
            </a:r>
            <a:r>
              <a:rPr lang="en-US" sz="1200" b="0" i="0" u="none" strike="noStrike" kern="1200" baseline="0" dirty="0">
                <a:solidFill>
                  <a:schemeClr val="tx1"/>
                </a:solidFill>
                <a:latin typeface="+mn-lt"/>
                <a:ea typeface="+mn-ea"/>
                <a:cs typeface="+mn-cs"/>
              </a:rPr>
              <a:t>: If there is a problem with this slide’s formatting then put all content on the screen. Start with the first few bullets going down, then when you get to the two boxes, this is a comparison so start with the first bullet in the little e, then compare to the first in the big E box, then go to the second, and so 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Have I clarified the difference here between the little  “e” in L.E.A.D.S. and the big “E” as in this 4 step stand-alone strategy to create buy in around your agenda?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Let’s now take a look at the four steps…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dirty="0"/>
          </a:p>
        </p:txBody>
      </p:sp>
      <p:sp>
        <p:nvSpPr>
          <p:cNvPr id="2396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5EBEAE2-066B-4D0F-AF1B-461F72655F13}" type="slidenum">
              <a:rPr lang="en-US" sz="1200"/>
              <a:pPr algn="r" eaLnBrk="1" hangingPunct="1"/>
              <a:t>79</a:t>
            </a:fld>
            <a:endParaRPr lang="en-US" sz="1200" dirty="0"/>
          </a:p>
        </p:txBody>
      </p:sp>
    </p:spTree>
    <p:extLst>
      <p:ext uri="{BB962C8B-B14F-4D97-AF65-F5344CB8AC3E}">
        <p14:creationId xmlns:p14="http://schemas.microsoft.com/office/powerpoint/2010/main" val="1404167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spcBef>
                <a:spcPct val="0"/>
              </a:spcBef>
            </a:pPr>
            <a:r>
              <a:rPr lang="en-US" b="1" dirty="0"/>
              <a:t>Time On Slide: 3 minutes</a:t>
            </a:r>
          </a:p>
          <a:p>
            <a:pPr marL="0" marR="0" lvl="0" indent="0" algn="l" defTabSz="914400" rtl="0" eaLnBrk="1" fontAlgn="base" latinLnBrk="0" hangingPunct="1">
              <a:lnSpc>
                <a:spcPct val="100000"/>
              </a:lnSpc>
              <a:spcBef>
                <a:spcPct val="0"/>
              </a:spcBef>
              <a:spcAft>
                <a:spcPct val="0"/>
              </a:spcAft>
              <a:buClrTx/>
              <a:buSzTx/>
              <a:buFontTx/>
              <a:buNone/>
              <a:tabLst/>
              <a:defRPr/>
            </a:pPr>
            <a:br>
              <a:rPr lang="en-US" b="1" dirty="0"/>
            </a:br>
            <a:r>
              <a:rPr lang="en-US" b="1" dirty="0"/>
              <a:t>Read through the slide starting at the header: put up the four quadrants</a:t>
            </a:r>
            <a:r>
              <a:rPr lang="en-US" b="1" baseline="0" dirty="0"/>
              <a:t> and wait to put up the last center text box (</a:t>
            </a:r>
            <a:r>
              <a:rPr lang="en-US" sz="1200" b="1" kern="1200" dirty="0"/>
              <a:t>What Is The One Common Denominator? </a:t>
            </a:r>
            <a:r>
              <a:rPr lang="en-US" sz="1200" b="1" kern="1200" dirty="0">
                <a:sym typeface="Wingdings" panose="05000000000000000000" pitchFamily="2" charset="2"/>
              </a:rPr>
              <a:t>)</a:t>
            </a:r>
            <a:r>
              <a:rPr lang="en-US" b="1" baseline="0" dirty="0"/>
              <a:t> until they answer the following questions:</a:t>
            </a:r>
            <a:endParaRPr lang="en-US" b="1" dirty="0"/>
          </a:p>
          <a:p>
            <a:pPr eaLnBrk="1" hangingPunct="1">
              <a:spcBef>
                <a:spcPct val="0"/>
              </a:spcBef>
            </a:pPr>
            <a:r>
              <a:rPr lang="en-US" b="1" dirty="0"/>
              <a:t> </a:t>
            </a:r>
          </a:p>
          <a:p>
            <a:pPr marL="171450" indent="-171450" eaLnBrk="1" hangingPunct="1">
              <a:spcBef>
                <a:spcPct val="0"/>
              </a:spcBef>
              <a:buFont typeface="Arial" panose="020B0604020202020204" pitchFamily="34" charset="0"/>
              <a:buChar char="•"/>
            </a:pPr>
            <a:r>
              <a:rPr lang="en-US" dirty="0"/>
              <a:t>Ask them what is the difference between these four types of meetings/conversations?</a:t>
            </a:r>
          </a:p>
          <a:p>
            <a:pPr marL="171450" indent="-171450" eaLnBrk="1" hangingPunct="1">
              <a:spcBef>
                <a:spcPct val="0"/>
              </a:spcBef>
              <a:buFont typeface="Arial" panose="020B0604020202020204" pitchFamily="34" charset="0"/>
              <a:buChar char="•"/>
            </a:pPr>
            <a:r>
              <a:rPr lang="en-US" dirty="0"/>
              <a:t>What</a:t>
            </a:r>
            <a:r>
              <a:rPr lang="en-US" baseline="0" dirty="0"/>
              <a:t> are the similarities?</a:t>
            </a:r>
          </a:p>
          <a:p>
            <a:pPr eaLnBrk="1" hangingPunct="1">
              <a:spcBef>
                <a:spcPct val="0"/>
              </a:spcBef>
            </a:pPr>
            <a:endParaRPr lang="en-US" dirty="0"/>
          </a:p>
          <a:p>
            <a:pPr eaLnBrk="1" hangingPunct="1">
              <a:spcBef>
                <a:spcPct val="0"/>
              </a:spcBef>
            </a:pPr>
            <a:r>
              <a:rPr lang="en-US" b="1" dirty="0"/>
              <a:t>NOTE</a:t>
            </a:r>
            <a:r>
              <a:rPr lang="en-US" dirty="0"/>
              <a:t>:</a:t>
            </a:r>
            <a:r>
              <a:rPr lang="en-US" baseline="0" dirty="0"/>
              <a:t> When you ask these questions you will uncover some misconceptions about coaching. For example, many managers would say that scheduled  coaching = their agenda! Wrong!</a:t>
            </a:r>
          </a:p>
          <a:p>
            <a:pPr eaLnBrk="1" hangingPunct="1">
              <a:spcBef>
                <a:spcPct val="0"/>
              </a:spcBef>
            </a:pPr>
            <a:endParaRPr lang="en-US"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b="1" baseline="0" dirty="0"/>
              <a:t>NOTE</a:t>
            </a:r>
            <a:r>
              <a:rPr lang="en-US" baseline="0" dirty="0"/>
              <a:t>: Second, in many companies and in Microsoft, their </a:t>
            </a:r>
            <a:r>
              <a:rPr lang="en-US" sz="1200" kern="1200" dirty="0">
                <a:solidFill>
                  <a:schemeClr val="tx1"/>
                </a:solidFill>
                <a:effectLst/>
                <a:latin typeface="+mn-lt"/>
                <a:ea typeface="+mn-ea"/>
                <a:cs typeface="+mn-cs"/>
              </a:rPr>
              <a:t>one on ones are often used as a coaching session </a:t>
            </a:r>
            <a:r>
              <a:rPr lang="en-US" sz="1200" b="1" kern="1200" dirty="0">
                <a:solidFill>
                  <a:schemeClr val="tx1"/>
                </a:solidFill>
                <a:effectLst/>
                <a:latin typeface="+mn-lt"/>
                <a:ea typeface="+mn-ea"/>
                <a:cs typeface="+mn-cs"/>
              </a:rPr>
              <a:t>combined</a:t>
            </a:r>
            <a:r>
              <a:rPr lang="en-US" sz="1200" kern="1200" dirty="0">
                <a:solidFill>
                  <a:schemeClr val="tx1"/>
                </a:solidFill>
                <a:effectLst/>
                <a:latin typeface="+mn-lt"/>
                <a:ea typeface="+mn-ea"/>
                <a:cs typeface="+mn-cs"/>
              </a:rPr>
              <a:t> with the manager's agenda.  In</a:t>
            </a:r>
            <a:r>
              <a:rPr lang="en-US" sz="1200" kern="1200" baseline="0" dirty="0">
                <a:solidFill>
                  <a:schemeClr val="tx1"/>
                </a:solidFill>
                <a:effectLst/>
                <a:latin typeface="+mn-lt"/>
                <a:ea typeface="+mn-ea"/>
                <a:cs typeface="+mn-cs"/>
              </a:rPr>
              <a:t> other words, t</a:t>
            </a:r>
            <a:r>
              <a:rPr lang="en-US" sz="1200" kern="1200" dirty="0">
                <a:solidFill>
                  <a:schemeClr val="tx1"/>
                </a:solidFill>
                <a:effectLst/>
                <a:latin typeface="+mn-lt"/>
                <a:ea typeface="+mn-ea"/>
                <a:cs typeface="+mn-cs"/>
              </a:rPr>
              <a:t>hey split the hour. This dilutes the message, positioning and trust. </a:t>
            </a:r>
          </a:p>
          <a:p>
            <a:pPr eaLnBrk="1" hangingPunct="1">
              <a:spcBef>
                <a:spcPct val="0"/>
              </a:spcBef>
            </a:pPr>
            <a:endParaRPr lang="en-US" baseline="0" dirty="0"/>
          </a:p>
          <a:p>
            <a:pPr eaLnBrk="1" hangingPunct="1">
              <a:spcBef>
                <a:spcPct val="0"/>
              </a:spcBef>
            </a:pPr>
            <a:r>
              <a:rPr lang="en-US" b="1" baseline="0" dirty="0"/>
              <a:t>Suggestion</a:t>
            </a:r>
            <a:r>
              <a:rPr lang="en-US" baseline="0" dirty="0"/>
              <a:t>:  Either create a separate session specially called a coaching session, keep your one on ones as deal reviews etc. or </a:t>
            </a:r>
            <a:r>
              <a:rPr lang="en-US" b="0" baseline="0" dirty="0"/>
              <a:t>r</a:t>
            </a:r>
            <a:r>
              <a:rPr lang="en-US" b="0" dirty="0"/>
              <a:t>ebrand the current one on ones to be </a:t>
            </a:r>
            <a:r>
              <a:rPr lang="en-US" b="1" dirty="0"/>
              <a:t>clearly coaching sessions</a:t>
            </a:r>
            <a:r>
              <a:rPr lang="en-US" b="0" dirty="0"/>
              <a:t>. If you need to call another meeting, don’t call it coaching. Call it a </a:t>
            </a:r>
            <a:r>
              <a:rPr lang="en-US" b="1" dirty="0"/>
              <a:t>deal review, performance review, forecast review etc. </a:t>
            </a:r>
          </a:p>
          <a:p>
            <a:pPr eaLnBrk="1" hangingPunct="1">
              <a:spcBef>
                <a:spcPct val="0"/>
              </a:spcBef>
            </a:pPr>
            <a:endParaRPr lang="en-US" b="0" dirty="0"/>
          </a:p>
          <a:p>
            <a:pPr eaLnBrk="1" hangingPunct="1">
              <a:spcBef>
                <a:spcPct val="0"/>
              </a:spcBef>
            </a:pPr>
            <a:r>
              <a:rPr lang="en-US" b="0" dirty="0"/>
              <a:t>It’s critical to draw a clear line to anchor and put context around the expectations of every meeting. Otherwise, your</a:t>
            </a:r>
            <a:r>
              <a:rPr lang="en-US" b="0" baseline="0" dirty="0"/>
              <a:t> people walk into a meeting not knowing what to expect. </a:t>
            </a:r>
            <a:r>
              <a:rPr lang="en-US" b="1" baseline="0" dirty="0"/>
              <a:t>And when people don’t know what your intentions are, human beings default file is FEAR. </a:t>
            </a:r>
            <a:r>
              <a:rPr lang="en-US" b="0" baseline="0" dirty="0"/>
              <a:t>Then you wonder why you feel they’re not opening up or feel they’re telling you what they think you want to hear.</a:t>
            </a:r>
            <a:r>
              <a:rPr lang="en-US" b="0" dirty="0"/>
              <a:t> </a:t>
            </a:r>
          </a:p>
          <a:p>
            <a:pPr eaLnBrk="1" hangingPunct="1">
              <a:spcBef>
                <a:spcPct val="0"/>
              </a:spcBef>
            </a:pPr>
            <a:endParaRPr lang="en-US" b="0" baseline="0" dirty="0"/>
          </a:p>
          <a:p>
            <a:pPr eaLnBrk="1" hangingPunct="1">
              <a:spcBef>
                <a:spcPct val="0"/>
              </a:spcBef>
            </a:pPr>
            <a:r>
              <a:rPr lang="en-US" b="0" dirty="0"/>
              <a:t>I’ve been told one on ones are supposed to be for them.  But if the manager brings in an agenda</a:t>
            </a:r>
            <a:r>
              <a:rPr lang="en-US" b="0" baseline="0" dirty="0"/>
              <a:t> during coaching,  y</a:t>
            </a:r>
            <a:r>
              <a:rPr lang="en-US" b="0" dirty="0"/>
              <a:t>ou are blurring the lines and changing the rules in the middle of the game.</a:t>
            </a:r>
            <a:r>
              <a:rPr lang="en-US" b="0" baseline="0" dirty="0"/>
              <a:t> If half your meeting is coaching, and the second half of the meeting is you’re agenda. What can that sound like? “Okay, now that we talked about your goals and career, it’s my turn. We really need to talk about your numbers and decrease in performance.”</a:t>
            </a:r>
          </a:p>
          <a:p>
            <a:pPr eaLnBrk="1" hangingPunct="1">
              <a:spcBef>
                <a:spcPct val="0"/>
              </a:spcBef>
            </a:pPr>
            <a:endParaRPr lang="en-US" b="0" baseline="0" dirty="0"/>
          </a:p>
          <a:p>
            <a:pPr eaLnBrk="1" hangingPunct="1">
              <a:spcBef>
                <a:spcPct val="0"/>
              </a:spcBef>
            </a:pPr>
            <a:r>
              <a:rPr lang="en-US" b="0" baseline="0" dirty="0"/>
              <a:t>So how do you think they leave that meeting? They’re going to think your schizophrenic. (Ask, if that word translates.) First you support them, then you tear them down. This erodes trust.</a:t>
            </a:r>
          </a:p>
          <a:p>
            <a:pPr eaLnBrk="1" hangingPunct="1">
              <a:spcBef>
                <a:spcPct val="0"/>
              </a:spcBef>
            </a:pPr>
            <a:endParaRPr lang="en-US" b="0" baseline="0" dirty="0"/>
          </a:p>
          <a:p>
            <a:pPr eaLnBrk="1" hangingPunct="1">
              <a:spcBef>
                <a:spcPct val="0"/>
              </a:spcBef>
            </a:pPr>
            <a:r>
              <a:rPr lang="en-US" b="0" dirty="0"/>
              <a:t>Remember coaching is about them.  ALWAYS their agenda.  Don’t call it “coaching,” if it’s not.  Don’t blur the lines with performance management and coaching.  </a:t>
            </a:r>
          </a:p>
          <a:p>
            <a:pPr eaLnBrk="1" hangingPunct="1">
              <a:spcBef>
                <a:spcPct val="0"/>
              </a:spcBef>
            </a:pPr>
            <a:endParaRPr lang="en-US" b="0" dirty="0"/>
          </a:p>
          <a:p>
            <a:pPr eaLnBrk="1" hangingPunct="1">
              <a:spcBef>
                <a:spcPct val="0"/>
              </a:spcBef>
            </a:pPr>
            <a:r>
              <a:rPr lang="en-US" b="0" dirty="0"/>
              <a:t>Think</a:t>
            </a:r>
            <a:r>
              <a:rPr lang="en-US" b="0" baseline="0" dirty="0"/>
              <a:t> about it</a:t>
            </a:r>
            <a:r>
              <a:rPr lang="en-US" b="0" dirty="0"/>
              <a:t>, when do your people have the time with you when in a conversation it is the only conversation they have that is always 100% about them? It’s a gift</a:t>
            </a:r>
            <a:r>
              <a:rPr lang="en-US" b="0" baseline="0" dirty="0"/>
              <a:t> you give them. </a:t>
            </a:r>
            <a:r>
              <a:rPr lang="en-US" b="0" dirty="0"/>
              <a:t>And if you don’t  get it yourself as a manager, you may not see how important it is and</a:t>
            </a:r>
            <a:r>
              <a:rPr lang="en-US" b="0" baseline="0" dirty="0"/>
              <a:t> how</a:t>
            </a:r>
            <a:r>
              <a:rPr lang="en-US" b="0" dirty="0"/>
              <a:t> much of a positive impact it can have on your people. </a:t>
            </a:r>
          </a:p>
          <a:p>
            <a:pPr eaLnBrk="1" hangingPunct="1">
              <a:spcBef>
                <a:spcPct val="0"/>
              </a:spcBef>
            </a:pPr>
            <a:endParaRPr lang="en-US" b="0" dirty="0"/>
          </a:p>
          <a:p>
            <a:pPr eaLnBrk="1" hangingPunct="1">
              <a:spcBef>
                <a:spcPct val="0"/>
              </a:spcBef>
            </a:pPr>
            <a:r>
              <a:rPr lang="en-US" b="1" dirty="0"/>
              <a:t>When asked “how much should you coach:”</a:t>
            </a:r>
          </a:p>
          <a:p>
            <a:pPr eaLnBrk="1" hangingPunct="1">
              <a:spcBef>
                <a:spcPct val="0"/>
              </a:spcBef>
            </a:pPr>
            <a:r>
              <a:rPr lang="en-US" b="0" dirty="0"/>
              <a:t>Ideally, you would want to coach</a:t>
            </a:r>
            <a:r>
              <a:rPr lang="en-US" b="0" baseline="0" dirty="0"/>
              <a:t> each person once a week for one hour. However, I</a:t>
            </a:r>
            <a:r>
              <a:rPr lang="en-US" b="0" dirty="0"/>
              <a:t> suggest starting with one coaching session per month, per person, eventually get to 2 per month, per person.  </a:t>
            </a:r>
          </a:p>
          <a:p>
            <a:pPr eaLnBrk="1" hangingPunct="1">
              <a:spcBef>
                <a:spcPct val="0"/>
              </a:spcBef>
            </a:pPr>
            <a:endParaRPr lang="en-US" b="0" dirty="0"/>
          </a:p>
          <a:p>
            <a:pPr eaLnBrk="1" hangingPunct="1">
              <a:spcBef>
                <a:spcPct val="0"/>
              </a:spcBef>
            </a:pPr>
            <a:r>
              <a:rPr lang="en-US" b="0" dirty="0"/>
              <a:t>I know, before you start doing the math, (</a:t>
            </a:r>
            <a:r>
              <a:rPr lang="en-US" dirty="0"/>
              <a:t>10 direct reports</a:t>
            </a:r>
            <a:r>
              <a:rPr lang="en-US" baseline="0" dirty="0"/>
              <a:t> X 4 </a:t>
            </a:r>
            <a:r>
              <a:rPr lang="en-US" dirty="0"/>
              <a:t> scheduled coaching sessions</a:t>
            </a:r>
            <a:r>
              <a:rPr lang="en-US" baseline="0" dirty="0"/>
              <a:t> </a:t>
            </a:r>
            <a:r>
              <a:rPr lang="en-US" dirty="0"/>
              <a:t>per month)</a:t>
            </a:r>
            <a:r>
              <a:rPr lang="en-US" baseline="0" dirty="0"/>
              <a:t> </a:t>
            </a:r>
            <a:r>
              <a:rPr lang="en-US" b="0" dirty="0"/>
              <a:t>start with what you know you can commit</a:t>
            </a:r>
            <a:r>
              <a:rPr lang="en-US" b="0" baseline="0" dirty="0"/>
              <a:t> to doing.  It’s always better to add on future coaching sessions aside from the situational coaching you’ll be doing, than to take it away. And the first time you cancel a coaching session, think about the message your sending to your people. “I guess coaching was the flavor of the month. I guess it wasn’t that important. I guess I’m not that important.”</a:t>
            </a:r>
          </a:p>
          <a:p>
            <a:pPr eaLnBrk="1" hangingPunct="1">
              <a:spcBef>
                <a:spcPct val="0"/>
              </a:spcBef>
            </a:pPr>
            <a:endParaRPr lang="en-US" b="0" baseline="0" dirty="0"/>
          </a:p>
          <a:p>
            <a:pPr eaLnBrk="1" hangingPunct="1">
              <a:spcBef>
                <a:spcPct val="0"/>
              </a:spcBef>
            </a:pPr>
            <a:r>
              <a:rPr lang="en-US" b="0" baseline="0" dirty="0"/>
              <a:t>And remember, the </a:t>
            </a:r>
            <a:r>
              <a:rPr lang="en-US" b="0" dirty="0"/>
              <a:t>more you coach the less problems you’ll have coming at you.  </a:t>
            </a:r>
          </a:p>
          <a:p>
            <a:pPr eaLnBrk="1" hangingPunct="1">
              <a:spcBef>
                <a:spcPct val="0"/>
              </a:spcBef>
            </a:pPr>
            <a:endParaRPr lang="en-US" b="1" dirty="0"/>
          </a:p>
          <a:p>
            <a:pPr eaLnBrk="1" hangingPunct="1">
              <a:spcBef>
                <a:spcPct val="0"/>
              </a:spcBef>
            </a:pPr>
            <a:r>
              <a:rPr lang="en-US" b="1" dirty="0"/>
              <a:t>“What about during the sales call;</a:t>
            </a:r>
            <a:r>
              <a:rPr lang="en-US" b="1" baseline="0" dirty="0"/>
              <a:t> </a:t>
            </a:r>
            <a:r>
              <a:rPr lang="en-US" b="1" dirty="0"/>
              <a:t>isn’t that enough?” </a:t>
            </a:r>
          </a:p>
          <a:p>
            <a:pPr eaLnBrk="1" hangingPunct="1">
              <a:spcBef>
                <a:spcPct val="0"/>
              </a:spcBef>
            </a:pPr>
            <a:endParaRPr lang="en-US" b="0" dirty="0"/>
          </a:p>
          <a:p>
            <a:pPr eaLnBrk="1" hangingPunct="1">
              <a:spcBef>
                <a:spcPct val="0"/>
              </a:spcBef>
            </a:pPr>
            <a:r>
              <a:rPr lang="en-US" b="0" dirty="0"/>
              <a:t> Remember, it’s not always </a:t>
            </a:r>
            <a:r>
              <a:rPr lang="en-US" b="1" dirty="0"/>
              <a:t>skill-coaching</a:t>
            </a:r>
            <a:r>
              <a:rPr lang="en-US" b="0" dirty="0"/>
              <a:t>- at times, your direct reports may want to talk about their career trajectory, or goals in their position, challenges with another client/prospect.  You</a:t>
            </a:r>
            <a:r>
              <a:rPr lang="en-US" b="0" baseline="0" dirty="0"/>
              <a:t> will not have the </a:t>
            </a:r>
            <a:r>
              <a:rPr lang="en-US" b="0" dirty="0"/>
              <a:t>time on the sales call to do this, let alone do a deeper dive</a:t>
            </a:r>
            <a:r>
              <a:rPr lang="en-US" b="0" baseline="0" dirty="0"/>
              <a:t> in refining or developing their skills</a:t>
            </a:r>
            <a:r>
              <a:rPr lang="en-US" b="0" dirty="0"/>
              <a:t>.  </a:t>
            </a:r>
          </a:p>
          <a:p>
            <a:pPr eaLnBrk="1" hangingPunct="1">
              <a:spcBef>
                <a:spcPct val="0"/>
              </a:spcBef>
            </a:pPr>
            <a:endParaRPr lang="en-US" b="0" dirty="0"/>
          </a:p>
          <a:p>
            <a:pPr eaLnBrk="1" hangingPunct="1">
              <a:spcBef>
                <a:spcPct val="0"/>
              </a:spcBef>
            </a:pPr>
            <a:r>
              <a:rPr lang="en-US" b="0" dirty="0"/>
              <a:t>When they have time to reflect on the upcoming coaching session they have with you, they can better prepare for that meeting. I can send you a coaching pre call form that contains a few questions that your direct reports can answer prior to the coaching session. The question are simple</a:t>
            </a:r>
            <a:r>
              <a:rPr lang="en-US" b="0" baseline="0" dirty="0"/>
              <a:t> and will avoid the </a:t>
            </a:r>
            <a:r>
              <a:rPr lang="en-US" b="0" dirty="0"/>
              <a:t> “what do you want to talk about today?”</a:t>
            </a:r>
            <a:r>
              <a:rPr lang="en-US" b="0" baseline="0" dirty="0"/>
              <a:t> “I don’t know, what do you want to talk about?” I don’t know, how about we do a deal review.”</a:t>
            </a:r>
          </a:p>
          <a:p>
            <a:pPr eaLnBrk="1" hangingPunct="1">
              <a:spcBef>
                <a:spcPct val="0"/>
              </a:spcBef>
            </a:pPr>
            <a:endParaRPr lang="en-US" b="0" baseline="0" dirty="0"/>
          </a:p>
          <a:p>
            <a:pPr eaLnBrk="1" hangingPunct="1">
              <a:spcBef>
                <a:spcPct val="0"/>
              </a:spcBef>
            </a:pPr>
            <a:r>
              <a:rPr lang="en-US" b="0" baseline="0" dirty="0"/>
              <a:t>The questions are:</a:t>
            </a:r>
          </a:p>
          <a:p>
            <a:pPr eaLnBrk="1" hangingPunct="1">
              <a:spcBef>
                <a:spcPct val="0"/>
              </a:spcBef>
            </a:pPr>
            <a:endParaRPr lang="en-US" b="0" baseline="0" dirty="0"/>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US" b="0" baseline="0" dirty="0"/>
              <a:t>What are your recent successes?</a:t>
            </a:r>
          </a:p>
          <a:p>
            <a:pPr marL="228600" indent="-228600" eaLnBrk="1" hangingPunct="1">
              <a:spcBef>
                <a:spcPct val="0"/>
              </a:spcBef>
              <a:buAutoNum type="arabicPeriod"/>
            </a:pPr>
            <a:r>
              <a:rPr lang="en-US" b="0" baseline="0" dirty="0"/>
              <a:t>What are you current challenges?</a:t>
            </a:r>
          </a:p>
          <a:p>
            <a:pPr marL="228600" indent="-228600" eaLnBrk="1" hangingPunct="1">
              <a:spcBef>
                <a:spcPct val="0"/>
              </a:spcBef>
              <a:buAutoNum type="arabicPeriod"/>
            </a:pPr>
            <a:r>
              <a:rPr lang="en-US" b="0" baseline="0" dirty="0"/>
              <a:t>What would you like to work on during our time today that would be valuable for you?</a:t>
            </a:r>
            <a:endParaRPr lang="en-US" b="0" dirty="0"/>
          </a:p>
          <a:p>
            <a:pPr eaLnBrk="1" hangingPunct="1">
              <a:spcBef>
                <a:spcPct val="0"/>
              </a:spcBef>
            </a:pPr>
            <a:endParaRPr lang="en-US" b="0" dirty="0"/>
          </a:p>
          <a:p>
            <a:pPr eaLnBrk="1" hangingPunct="1">
              <a:spcBef>
                <a:spcPct val="0"/>
              </a:spcBef>
            </a:pPr>
            <a:r>
              <a:rPr lang="en-US" b="0" dirty="0"/>
              <a:t>Also remember “good coaching feels really good.”  (started to say, “coaching feels good”, and changed it to “good coaching”).  </a:t>
            </a:r>
          </a:p>
          <a:p>
            <a:pPr eaLnBrk="1" hangingPunct="1">
              <a:spcBef>
                <a:spcPct val="0"/>
              </a:spcBef>
            </a:pPr>
            <a:endParaRPr lang="en-US" b="1" dirty="0"/>
          </a:p>
          <a:p>
            <a:pPr eaLnBrk="1" hangingPunct="1">
              <a:spcBef>
                <a:spcPct val="0"/>
              </a:spcBef>
            </a:pPr>
            <a:endParaRPr lang="en-US" b="1" dirty="0"/>
          </a:p>
          <a:p>
            <a:pPr eaLnBrk="1" hangingPunct="1">
              <a:spcBef>
                <a:spcPct val="0"/>
              </a:spcBef>
            </a:pPr>
            <a:r>
              <a:rPr lang="en-US" b="1" dirty="0"/>
              <a:t>“Do</a:t>
            </a:r>
            <a:r>
              <a:rPr lang="en-US" b="1" baseline="0" dirty="0"/>
              <a:t> we have to call it coaching?</a:t>
            </a:r>
          </a:p>
          <a:p>
            <a:pPr eaLnBrk="1" hangingPunct="1">
              <a:spcBef>
                <a:spcPct val="0"/>
              </a:spcBef>
            </a:pPr>
            <a:r>
              <a:rPr lang="en-US" b="0" baseline="0" dirty="0"/>
              <a:t>Why wouldn’t you?</a:t>
            </a:r>
          </a:p>
          <a:p>
            <a:pPr eaLnBrk="1" hangingPunct="1">
              <a:spcBef>
                <a:spcPct val="0"/>
              </a:spcBef>
            </a:pPr>
            <a:endParaRPr lang="en-US" b="0" baseline="0" dirty="0"/>
          </a:p>
          <a:p>
            <a:pPr eaLnBrk="1" hangingPunct="1">
              <a:spcBef>
                <a:spcPct val="0"/>
              </a:spcBef>
            </a:pPr>
            <a:r>
              <a:rPr lang="en-US" b="0" baseline="0" dirty="0"/>
              <a:t>The answer, because in many parts of the world, coaching has been positioned as a negative and has been misused, creating a negative perception in the minds of both management and their directs. The answer. Yes, you have to call it coaching so people know what to expect when they walk into that meeting. Second, if it’s been perceived as a negative, then go back to what we discussed in enrollment and use that as an opportunity to reinvent what coahcing is, come up with a new definition of coaching that people would buy into and change the parameters so people will be open to it. </a:t>
            </a:r>
          </a:p>
          <a:p>
            <a:pPr eaLnBrk="1" hangingPunct="1">
              <a:spcBef>
                <a:spcPct val="0"/>
              </a:spcBef>
            </a:pPr>
            <a:endParaRPr lang="en-US" b="0" baseline="0"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80</a:t>
            </a:fld>
            <a:endParaRPr lang="en-US" dirty="0"/>
          </a:p>
        </p:txBody>
      </p:sp>
    </p:spTree>
    <p:extLst>
      <p:ext uri="{BB962C8B-B14F-4D97-AF65-F5344CB8AC3E}">
        <p14:creationId xmlns:p14="http://schemas.microsoft.com/office/powerpoint/2010/main" val="40304860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a:t>Time:</a:t>
            </a:r>
            <a:r>
              <a:rPr lang="en-US" b="1" baseline="0" dirty="0"/>
              <a:t> 5 minutes</a:t>
            </a:r>
          </a:p>
          <a:p>
            <a:pPr eaLnBrk="1" hangingPunct="1">
              <a:spcBef>
                <a:spcPct val="0"/>
              </a:spcBef>
            </a:pPr>
            <a:r>
              <a:rPr lang="en-US" b="1" baseline="0" dirty="0"/>
              <a:t> </a:t>
            </a:r>
          </a:p>
          <a:p>
            <a:pPr eaLnBrk="1" hangingPunct="1">
              <a:spcBef>
                <a:spcPct val="0"/>
              </a:spcBef>
            </a:pPr>
            <a:r>
              <a:rPr lang="en-US" b="0" dirty="0"/>
              <a:t>Review all four quadrants</a:t>
            </a:r>
            <a:r>
              <a:rPr lang="en-US" b="0" baseline="0" dirty="0"/>
              <a:t> to clarify and distinguish between these types of conversations and the importance of setting expectations around each on. </a:t>
            </a:r>
            <a:endParaRPr lang="en-US" b="0"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81</a:t>
            </a:fld>
            <a:endParaRPr lang="en-US" dirty="0"/>
          </a:p>
        </p:txBody>
      </p:sp>
    </p:spTree>
    <p:extLst>
      <p:ext uri="{BB962C8B-B14F-4D97-AF65-F5344CB8AC3E}">
        <p14:creationId xmlns:p14="http://schemas.microsoft.com/office/powerpoint/2010/main" val="5168896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10 minutes (2 min directions, 7 min exercise, 3 min debrief)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Handout</a:t>
            </a:r>
            <a:r>
              <a:rPr lang="en-US" sz="1200" b="0" i="1" u="none" strike="noStrike" kern="1200" baseline="0" dirty="0">
                <a:solidFill>
                  <a:schemeClr val="tx1"/>
                </a:solidFill>
                <a:latin typeface="+mn-lt"/>
                <a:ea typeface="+mn-ea"/>
                <a:cs typeface="+mn-cs"/>
              </a:rPr>
              <a:t>: “Exercise  The Merger”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Highlight why coaching is successful and why fails;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Introduce topic of preparing people for change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do an exercise that highlights the language of Enrollment. </a:t>
            </a:r>
            <a:r>
              <a:rPr lang="en-US" sz="1200" b="1" i="0" u="none" strike="noStrike" kern="1200" baseline="0" dirty="0">
                <a:solidFill>
                  <a:schemeClr val="tx1"/>
                </a:solidFill>
                <a:latin typeface="+mn-lt"/>
                <a:ea typeface="+mn-ea"/>
                <a:cs typeface="+mn-cs"/>
              </a:rPr>
              <a:t>Trainer language is below:</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Materials Needed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Handout for Exercise 4 </a:t>
            </a:r>
            <a:r>
              <a:rPr lang="en-US" sz="1200" b="1" i="0" u="none" strike="noStrike" kern="1200" baseline="0" dirty="0">
                <a:solidFill>
                  <a:schemeClr val="tx1"/>
                </a:solidFill>
                <a:latin typeface="+mn-lt"/>
                <a:ea typeface="+mn-ea"/>
                <a:cs typeface="+mn-cs"/>
              </a:rPr>
              <a:t>(Distribute Now if available.)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Easels and markers (one each, per team) </a:t>
            </a:r>
          </a:p>
          <a:p>
            <a:r>
              <a:rPr lang="en-US" sz="1200" b="0" i="0" u="none" strike="noStrike" kern="1200" baseline="0" dirty="0">
                <a:solidFill>
                  <a:schemeClr val="tx1"/>
                </a:solidFill>
                <a:latin typeface="+mn-lt"/>
                <a:ea typeface="+mn-ea"/>
                <a:cs typeface="+mn-cs"/>
              </a:rPr>
              <a:t> Timer </a:t>
            </a:r>
          </a:p>
          <a:p>
            <a:r>
              <a:rPr lang="en-US" sz="1200" b="0" i="0" u="none" strike="noStrike" kern="1200" baseline="0" dirty="0">
                <a:solidFill>
                  <a:schemeClr val="tx1"/>
                </a:solidFill>
                <a:latin typeface="+mn-lt"/>
                <a:ea typeface="+mn-ea"/>
                <a:cs typeface="+mn-cs"/>
              </a:rPr>
              <a:t> Whistle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Teams: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Break group into 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Team Names: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and Team 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Assign Roles: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Salespeople DON’T want to be coached </a:t>
            </a:r>
          </a:p>
          <a:p>
            <a:r>
              <a:rPr lang="en-US" sz="1200" b="0" i="0" u="none" strike="noStrike" kern="1200" baseline="0" dirty="0">
                <a:solidFill>
                  <a:schemeClr val="tx1"/>
                </a:solidFill>
                <a:latin typeface="+mn-lt"/>
                <a:ea typeface="+mn-ea"/>
                <a:cs typeface="+mn-cs"/>
              </a:rPr>
              <a:t>o Team 1: Salespeople DO want to be coached </a:t>
            </a:r>
          </a:p>
          <a:p>
            <a:r>
              <a:rPr lang="en-US" sz="1200" b="0" i="0" u="none" strike="noStrike" kern="1200" baseline="0" dirty="0">
                <a:solidFill>
                  <a:schemeClr val="tx1"/>
                </a:solidFill>
                <a:latin typeface="+mn-lt"/>
                <a:ea typeface="+mn-ea"/>
                <a:cs typeface="+mn-cs"/>
              </a:rPr>
              <a:t>o Scribe: One person per team will take notes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READ Directions On Slide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There’s been a merger and you’ve acquired a company </a:t>
            </a:r>
          </a:p>
          <a:p>
            <a:r>
              <a:rPr lang="en-US" sz="1200" b="0" i="0" u="none" strike="noStrike" kern="1200" baseline="0" dirty="0">
                <a:solidFill>
                  <a:schemeClr val="tx1"/>
                </a:solidFill>
                <a:latin typeface="+mn-lt"/>
                <a:ea typeface="+mn-ea"/>
                <a:cs typeface="+mn-cs"/>
              </a:rPr>
              <a:t>o As a result, both teams inherited salespeople from this other company through the merger. </a:t>
            </a:r>
          </a:p>
          <a:p>
            <a:r>
              <a:rPr lang="en-US" sz="1200" b="0" i="0" u="none" strike="noStrike" kern="1200" baseline="0" dirty="0">
                <a:solidFill>
                  <a:schemeClr val="tx1"/>
                </a:solidFill>
                <a:latin typeface="+mn-lt"/>
                <a:ea typeface="+mn-ea"/>
                <a:cs typeface="+mn-cs"/>
              </a:rPr>
              <a:t>o Team A managers have bought into importance of coaching but the direct reports you inherited seem reluctant </a:t>
            </a:r>
          </a:p>
          <a:p>
            <a:r>
              <a:rPr lang="en-US" sz="1200" b="0" i="0" u="none" strike="noStrike" kern="1200" baseline="0" dirty="0">
                <a:solidFill>
                  <a:schemeClr val="tx1"/>
                </a:solidFill>
                <a:latin typeface="+mn-lt"/>
                <a:ea typeface="+mn-ea"/>
                <a:cs typeface="+mn-cs"/>
              </a:rPr>
              <a:t> Make a list of why the resistance is happening </a:t>
            </a:r>
          </a:p>
          <a:p>
            <a:r>
              <a:rPr lang="en-US" sz="1200" b="0" i="0" u="none" strike="noStrike" kern="1200" baseline="0" dirty="0">
                <a:solidFill>
                  <a:schemeClr val="tx1"/>
                </a:solidFill>
                <a:latin typeface="+mn-lt"/>
                <a:ea typeface="+mn-ea"/>
                <a:cs typeface="+mn-cs"/>
              </a:rPr>
              <a:t>o Team 1 managers have also bought into importance of coaching and the direct reports you inherited are enthusiastic </a:t>
            </a:r>
          </a:p>
          <a:p>
            <a:r>
              <a:rPr lang="en-US" sz="1200" b="0" i="0" u="none" strike="noStrike" kern="1200" baseline="0" dirty="0">
                <a:solidFill>
                  <a:schemeClr val="tx1"/>
                </a:solidFill>
                <a:latin typeface="+mn-lt"/>
                <a:ea typeface="+mn-ea"/>
                <a:cs typeface="+mn-cs"/>
              </a:rPr>
              <a:t> Make a list of why they are embracing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Timing</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5 minutes exercise </a:t>
            </a:r>
          </a:p>
          <a:p>
            <a:r>
              <a:rPr lang="en-US" sz="1200" b="0" i="0" u="none" strike="noStrike" kern="1200" baseline="0" dirty="0">
                <a:solidFill>
                  <a:schemeClr val="tx1"/>
                </a:solidFill>
                <a:latin typeface="+mn-lt"/>
                <a:ea typeface="+mn-ea"/>
                <a:cs typeface="+mn-cs"/>
              </a:rPr>
              <a:t>3 minutes debrief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What questions do you have before we begin?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Debrief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shares list </a:t>
            </a:r>
          </a:p>
          <a:p>
            <a:r>
              <a:rPr lang="en-US" sz="1200" b="0" i="0" u="none" strike="noStrike" kern="1200" baseline="0" dirty="0">
                <a:solidFill>
                  <a:schemeClr val="tx1"/>
                </a:solidFill>
                <a:latin typeface="+mn-lt"/>
                <a:ea typeface="+mn-ea"/>
                <a:cs typeface="+mn-cs"/>
              </a:rPr>
              <a:t>o Team 1 comments on list </a:t>
            </a:r>
          </a:p>
          <a:p>
            <a:r>
              <a:rPr lang="en-US" sz="1200" b="0" i="0" u="none" strike="noStrike" kern="1200" baseline="0" dirty="0">
                <a:solidFill>
                  <a:schemeClr val="tx1"/>
                </a:solidFill>
                <a:latin typeface="+mn-lt"/>
                <a:ea typeface="+mn-ea"/>
                <a:cs typeface="+mn-cs"/>
              </a:rPr>
              <a:t>o Lead applause </a:t>
            </a:r>
          </a:p>
          <a:p>
            <a:r>
              <a:rPr lang="en-US" sz="1200" b="0" i="0" u="none" strike="noStrike" kern="1200" baseline="0" dirty="0">
                <a:solidFill>
                  <a:schemeClr val="tx1"/>
                </a:solidFill>
                <a:latin typeface="+mn-lt"/>
                <a:ea typeface="+mn-ea"/>
                <a:cs typeface="+mn-cs"/>
              </a:rPr>
              <a:t>o Reverse roles / applause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did you learn? </a:t>
            </a:r>
          </a:p>
          <a:p>
            <a:r>
              <a:rPr lang="en-US" sz="1200" b="0" i="0" u="none" strike="noStrike" kern="1200" baseline="0" dirty="0">
                <a:solidFill>
                  <a:schemeClr val="tx1"/>
                </a:solidFill>
                <a:latin typeface="+mn-lt"/>
                <a:ea typeface="+mn-ea"/>
                <a:cs typeface="+mn-cs"/>
              </a:rPr>
              <a:t> Wait for someone to notice that the two lists are </a:t>
            </a:r>
            <a:r>
              <a:rPr lang="en-US" sz="1200" b="1" i="0" u="none" strike="noStrike" kern="1200" baseline="0" dirty="0">
                <a:solidFill>
                  <a:schemeClr val="tx1"/>
                </a:solidFill>
                <a:latin typeface="+mn-lt"/>
                <a:ea typeface="+mn-ea"/>
                <a:cs typeface="+mn-cs"/>
              </a:rPr>
              <a:t>opposite</a:t>
            </a:r>
            <a:r>
              <a:rPr lang="en-US" sz="1200" b="0" i="0" u="none" strike="noStrike" kern="1200" baseline="0" dirty="0">
                <a:solidFill>
                  <a:schemeClr val="tx1"/>
                </a:solidFill>
                <a:latin typeface="+mn-lt"/>
                <a:ea typeface="+mn-ea"/>
                <a:cs typeface="+mn-cs"/>
              </a:rPr>
              <a:t>, such as: </a:t>
            </a:r>
          </a:p>
          <a:p>
            <a:r>
              <a:rPr lang="en-US" sz="1200" b="0" i="0" u="none" strike="noStrike" kern="1200" baseline="0" dirty="0">
                <a:solidFill>
                  <a:schemeClr val="tx1"/>
                </a:solidFill>
                <a:latin typeface="+mn-lt"/>
                <a:ea typeface="+mn-ea"/>
                <a:cs typeface="+mn-cs"/>
              </a:rPr>
              <a:t>o Trust vs. no trust </a:t>
            </a:r>
          </a:p>
          <a:p>
            <a:r>
              <a:rPr lang="en-US" sz="1200" b="0" i="0" u="none" strike="noStrike" kern="1200" baseline="0" dirty="0">
                <a:solidFill>
                  <a:schemeClr val="tx1"/>
                </a:solidFill>
                <a:latin typeface="+mn-lt"/>
                <a:ea typeface="+mn-ea"/>
                <a:cs typeface="+mn-cs"/>
              </a:rPr>
              <a:t>o Good prior experience vs. bad </a:t>
            </a:r>
          </a:p>
          <a:p>
            <a:r>
              <a:rPr lang="en-US" sz="1200" b="0" i="0" u="none" strike="noStrike" kern="1200" baseline="0" dirty="0">
                <a:solidFill>
                  <a:schemeClr val="tx1"/>
                </a:solidFill>
                <a:latin typeface="+mn-lt"/>
                <a:ea typeface="+mn-ea"/>
                <a:cs typeface="+mn-cs"/>
              </a:rPr>
              <a:t>o Perceives coaching as positive vs. negative </a:t>
            </a:r>
          </a:p>
          <a:p>
            <a:r>
              <a:rPr lang="it-IT" sz="1200" b="0" i="0" u="none" strike="noStrike" kern="1200" baseline="0" dirty="0">
                <a:solidFill>
                  <a:schemeClr val="tx1"/>
                </a:solidFill>
                <a:latin typeface="+mn-lt"/>
                <a:ea typeface="+mn-ea"/>
                <a:cs typeface="+mn-cs"/>
              </a:rPr>
              <a:t>o Collaborative culture vs. dictatorial culture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So what did you learn?</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Look at each list.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What do you notice?</a:t>
            </a:r>
          </a:p>
          <a:p>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1" i="0" u="none" strike="noStrike" kern="1200" baseline="0" dirty="0">
                <a:solidFill>
                  <a:schemeClr val="tx1"/>
                </a:solidFill>
                <a:latin typeface="+mn-lt"/>
                <a:ea typeface="+mn-ea"/>
                <a:cs typeface="+mn-cs"/>
              </a:rPr>
              <a:t>FACILITATOR</a:t>
            </a:r>
            <a:r>
              <a:rPr lang="en-US" sz="1200" b="0" i="0" u="none" strike="noStrike" kern="1200" baseline="0" dirty="0">
                <a:solidFill>
                  <a:schemeClr val="tx1"/>
                </a:solidFill>
                <a:latin typeface="+mn-lt"/>
                <a:ea typeface="+mn-ea"/>
                <a:cs typeface="+mn-cs"/>
              </a:rPr>
              <a:t>: You want them to see how the lists are practically polar opposites of one another. If you hold them next to one another you would see things like</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Trust – no trust</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Understand the value of coaching – don’t see the value</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Expectations were set – expectations were not set</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Good experience being coached – bad experience being coached</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1" i="0" u="none" strike="noStrike" kern="1200" baseline="0" dirty="0">
                <a:solidFill>
                  <a:schemeClr val="tx1"/>
                </a:solidFill>
                <a:latin typeface="+mn-lt"/>
                <a:ea typeface="+mn-ea"/>
                <a:cs typeface="+mn-cs"/>
              </a:rPr>
              <a:t>NOTE</a:t>
            </a:r>
            <a:r>
              <a:rPr lang="en-US" sz="1200" b="0" i="0" u="none" strike="noStrike" kern="1200" baseline="0" dirty="0">
                <a:solidFill>
                  <a:schemeClr val="tx1"/>
                </a:solidFill>
                <a:latin typeface="+mn-lt"/>
                <a:ea typeface="+mn-ea"/>
                <a:cs typeface="+mn-cs"/>
              </a:rPr>
              <a:t>: once you review this then ask:</a:t>
            </a:r>
          </a:p>
          <a:p>
            <a:pPr marL="0" indent="0">
              <a:buNone/>
            </a:pPr>
            <a:r>
              <a:rPr lang="en-US" sz="1200" b="0" i="0" u="none" strike="noStrike" kern="1200" baseline="0" dirty="0">
                <a:solidFill>
                  <a:schemeClr val="tx1"/>
                </a:solidFill>
                <a:latin typeface="+mn-lt"/>
                <a:ea typeface="+mn-ea"/>
                <a:cs typeface="+mn-cs"/>
              </a:rPr>
              <a:t>“Does anyone see the one common denominator in these lists? In other words, what is present that would make your people open to coaching and what is missing that would cause resistance?”</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1" i="0" u="none" strike="noStrike" kern="1200" baseline="0" dirty="0">
                <a:solidFill>
                  <a:schemeClr val="tx1"/>
                </a:solidFill>
                <a:latin typeface="+mn-lt"/>
                <a:ea typeface="+mn-ea"/>
                <a:cs typeface="+mn-cs"/>
              </a:rPr>
              <a:t>Answer</a:t>
            </a:r>
            <a:r>
              <a:rPr lang="en-US" sz="1200" b="0" i="0" u="none" strike="noStrike" kern="1200" baseline="0" dirty="0">
                <a:solidFill>
                  <a:schemeClr val="tx1"/>
                </a:solidFill>
                <a:latin typeface="+mn-lt"/>
                <a:ea typeface="+mn-ea"/>
                <a:cs typeface="+mn-cs"/>
              </a:rPr>
              <a:t>: Your ability to set and manage expectations.</a:t>
            </a:r>
          </a:p>
          <a:p>
            <a:pPr marL="0" inden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There’s a critical theme in this exercise that dictates how well your people will accept coaching… next slide.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610EA5-2A72-4ACD-902C-B096C974ED3B}" type="slidenum">
              <a:rPr lang="en-US" smtClean="0">
                <a:latin typeface="Arial" pitchFamily="34" charset="0"/>
              </a:rPr>
              <a:pPr>
                <a:defRPr/>
              </a:pPr>
              <a:t>82</a:t>
            </a:fld>
            <a:endParaRPr lang="en-US" dirty="0">
              <a:latin typeface="Arial" pitchFamily="34" charset="0"/>
            </a:endParaRPr>
          </a:p>
        </p:txBody>
      </p:sp>
    </p:spTree>
    <p:extLst>
      <p:ext uri="{BB962C8B-B14F-4D97-AF65-F5344CB8AC3E}">
        <p14:creationId xmlns:p14="http://schemas.microsoft.com/office/powerpoint/2010/main" val="2899264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10 minutes (2 min directions, 7 min exercise, 3 min debrief)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Handout</a:t>
            </a:r>
            <a:r>
              <a:rPr lang="en-US" sz="1200" b="0" i="1" u="none" strike="noStrike" kern="1200" baseline="0" dirty="0">
                <a:solidFill>
                  <a:schemeClr val="tx1"/>
                </a:solidFill>
                <a:latin typeface="+mn-lt"/>
                <a:ea typeface="+mn-ea"/>
                <a:cs typeface="+mn-cs"/>
              </a:rPr>
              <a:t>: “Exercise  The Merger”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Highlight why coaching is successful and why fails;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Introduce topic of preparing people for change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Let’s do an exercise that highlights the language of Enrollment. </a:t>
            </a:r>
            <a:r>
              <a:rPr lang="en-US" sz="1200" b="1" i="0" u="none" strike="noStrike" kern="1200" baseline="0" dirty="0">
                <a:solidFill>
                  <a:schemeClr val="tx1"/>
                </a:solidFill>
                <a:latin typeface="+mn-lt"/>
                <a:ea typeface="+mn-ea"/>
                <a:cs typeface="+mn-cs"/>
              </a:rPr>
              <a:t>Trainer language is below:</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Materials Needed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Handout for Exercise 4 </a:t>
            </a:r>
            <a:r>
              <a:rPr lang="en-US" sz="1200" b="1" i="0" u="none" strike="noStrike" kern="1200" baseline="0" dirty="0">
                <a:solidFill>
                  <a:schemeClr val="tx1"/>
                </a:solidFill>
                <a:latin typeface="+mn-lt"/>
                <a:ea typeface="+mn-ea"/>
                <a:cs typeface="+mn-cs"/>
              </a:rPr>
              <a:t>(Distribute Now if available.)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2 Easels and markers (one each, per team) </a:t>
            </a:r>
          </a:p>
          <a:p>
            <a:r>
              <a:rPr lang="en-US" sz="1200" b="0" i="0" u="none" strike="noStrike" kern="1200" baseline="0" dirty="0">
                <a:solidFill>
                  <a:schemeClr val="tx1"/>
                </a:solidFill>
                <a:latin typeface="+mn-lt"/>
                <a:ea typeface="+mn-ea"/>
                <a:cs typeface="+mn-cs"/>
              </a:rPr>
              <a:t> Timer </a:t>
            </a:r>
          </a:p>
          <a:p>
            <a:r>
              <a:rPr lang="en-US" sz="1200" b="0" i="0" u="none" strike="noStrike" kern="1200" baseline="0" dirty="0">
                <a:solidFill>
                  <a:schemeClr val="tx1"/>
                </a:solidFill>
                <a:latin typeface="+mn-lt"/>
                <a:ea typeface="+mn-ea"/>
                <a:cs typeface="+mn-cs"/>
              </a:rPr>
              <a:t> Whistle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Teams: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Break group into 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Team Names: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and Team 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Assign Roles: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Salespeople DON’T want to be coached </a:t>
            </a:r>
          </a:p>
          <a:p>
            <a:r>
              <a:rPr lang="en-US" sz="1200" b="0" i="0" u="none" strike="noStrike" kern="1200" baseline="0" dirty="0">
                <a:solidFill>
                  <a:schemeClr val="tx1"/>
                </a:solidFill>
                <a:latin typeface="+mn-lt"/>
                <a:ea typeface="+mn-ea"/>
                <a:cs typeface="+mn-cs"/>
              </a:rPr>
              <a:t>o Team 1: Salespeople DO want to be coached </a:t>
            </a:r>
          </a:p>
          <a:p>
            <a:r>
              <a:rPr lang="en-US" sz="1200" b="0" i="0" u="none" strike="noStrike" kern="1200" baseline="0" dirty="0">
                <a:solidFill>
                  <a:schemeClr val="tx1"/>
                </a:solidFill>
                <a:latin typeface="+mn-lt"/>
                <a:ea typeface="+mn-ea"/>
                <a:cs typeface="+mn-cs"/>
              </a:rPr>
              <a:t>o Scribe: One person per team will take notes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READ Directions On Slide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There’s been a merger and you’ve acquired a company </a:t>
            </a:r>
          </a:p>
          <a:p>
            <a:r>
              <a:rPr lang="en-US" sz="1200" b="0" i="0" u="none" strike="noStrike" kern="1200" baseline="0" dirty="0">
                <a:solidFill>
                  <a:schemeClr val="tx1"/>
                </a:solidFill>
                <a:latin typeface="+mn-lt"/>
                <a:ea typeface="+mn-ea"/>
                <a:cs typeface="+mn-cs"/>
              </a:rPr>
              <a:t>o As a result, both teams inherited salespeople from this other company through the merger. </a:t>
            </a:r>
          </a:p>
          <a:p>
            <a:r>
              <a:rPr lang="en-US" sz="1200" b="0" i="0" u="none" strike="noStrike" kern="1200" baseline="0" dirty="0">
                <a:solidFill>
                  <a:schemeClr val="tx1"/>
                </a:solidFill>
                <a:latin typeface="+mn-lt"/>
                <a:ea typeface="+mn-ea"/>
                <a:cs typeface="+mn-cs"/>
              </a:rPr>
              <a:t>o Team A managers have bought into importance of coaching but the direct reports you inherited seem reluctant </a:t>
            </a:r>
          </a:p>
          <a:p>
            <a:r>
              <a:rPr lang="en-US" sz="1200" b="0" i="0" u="none" strike="noStrike" kern="1200" baseline="0" dirty="0">
                <a:solidFill>
                  <a:schemeClr val="tx1"/>
                </a:solidFill>
                <a:latin typeface="+mn-lt"/>
                <a:ea typeface="+mn-ea"/>
                <a:cs typeface="+mn-cs"/>
              </a:rPr>
              <a:t> Make a list of why the resistance is happening </a:t>
            </a:r>
          </a:p>
          <a:p>
            <a:r>
              <a:rPr lang="en-US" sz="1200" b="0" i="0" u="none" strike="noStrike" kern="1200" baseline="0" dirty="0">
                <a:solidFill>
                  <a:schemeClr val="tx1"/>
                </a:solidFill>
                <a:latin typeface="+mn-lt"/>
                <a:ea typeface="+mn-ea"/>
                <a:cs typeface="+mn-cs"/>
              </a:rPr>
              <a:t>o Team 1 managers have also bought into importance of coaching and the direct reports you inherited are enthusiastic </a:t>
            </a:r>
          </a:p>
          <a:p>
            <a:r>
              <a:rPr lang="en-US" sz="1200" b="0" i="0" u="none" strike="noStrike" kern="1200" baseline="0" dirty="0">
                <a:solidFill>
                  <a:schemeClr val="tx1"/>
                </a:solidFill>
                <a:latin typeface="+mn-lt"/>
                <a:ea typeface="+mn-ea"/>
                <a:cs typeface="+mn-cs"/>
              </a:rPr>
              <a:t> Make a list of why they are embracing coaching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Timing</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5 minutes exercise </a:t>
            </a:r>
          </a:p>
          <a:p>
            <a:r>
              <a:rPr lang="en-US" sz="1200" b="0" i="0" u="none" strike="noStrike" kern="1200" baseline="0" dirty="0">
                <a:solidFill>
                  <a:schemeClr val="tx1"/>
                </a:solidFill>
                <a:latin typeface="+mn-lt"/>
                <a:ea typeface="+mn-ea"/>
                <a:cs typeface="+mn-cs"/>
              </a:rPr>
              <a:t>3 minutes debrief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What questions do you have before we begin?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Debrief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shares list </a:t>
            </a:r>
          </a:p>
          <a:p>
            <a:r>
              <a:rPr lang="en-US" sz="1200" b="0" i="0" u="none" strike="noStrike" kern="1200" baseline="0" dirty="0">
                <a:solidFill>
                  <a:schemeClr val="tx1"/>
                </a:solidFill>
                <a:latin typeface="+mn-lt"/>
                <a:ea typeface="+mn-ea"/>
                <a:cs typeface="+mn-cs"/>
              </a:rPr>
              <a:t>o Team 1 comments on list </a:t>
            </a:r>
          </a:p>
          <a:p>
            <a:r>
              <a:rPr lang="en-US" sz="1200" b="0" i="0" u="none" strike="noStrike" kern="1200" baseline="0" dirty="0">
                <a:solidFill>
                  <a:schemeClr val="tx1"/>
                </a:solidFill>
                <a:latin typeface="+mn-lt"/>
                <a:ea typeface="+mn-ea"/>
                <a:cs typeface="+mn-cs"/>
              </a:rPr>
              <a:t>o Lead applause </a:t>
            </a:r>
          </a:p>
          <a:p>
            <a:r>
              <a:rPr lang="en-US" sz="1200" b="0" i="0" u="none" strike="noStrike" kern="1200" baseline="0" dirty="0">
                <a:solidFill>
                  <a:schemeClr val="tx1"/>
                </a:solidFill>
                <a:latin typeface="+mn-lt"/>
                <a:ea typeface="+mn-ea"/>
                <a:cs typeface="+mn-cs"/>
              </a:rPr>
              <a:t>o Reverse roles / applause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Pivot Point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did you learn? </a:t>
            </a:r>
          </a:p>
          <a:p>
            <a:r>
              <a:rPr lang="en-US" sz="1200" b="0" i="0" u="none" strike="noStrike" kern="1200" baseline="0" dirty="0">
                <a:solidFill>
                  <a:schemeClr val="tx1"/>
                </a:solidFill>
                <a:latin typeface="+mn-lt"/>
                <a:ea typeface="+mn-ea"/>
                <a:cs typeface="+mn-cs"/>
              </a:rPr>
              <a:t> Wait for someone to notice that the two lists are </a:t>
            </a:r>
            <a:r>
              <a:rPr lang="en-US" sz="1200" b="1" i="0" u="none" strike="noStrike" kern="1200" baseline="0" dirty="0">
                <a:solidFill>
                  <a:schemeClr val="tx1"/>
                </a:solidFill>
                <a:latin typeface="+mn-lt"/>
                <a:ea typeface="+mn-ea"/>
                <a:cs typeface="+mn-cs"/>
              </a:rPr>
              <a:t>opposite</a:t>
            </a:r>
            <a:r>
              <a:rPr lang="en-US" sz="1200" b="0" i="0" u="none" strike="noStrike" kern="1200" baseline="0" dirty="0">
                <a:solidFill>
                  <a:schemeClr val="tx1"/>
                </a:solidFill>
                <a:latin typeface="+mn-lt"/>
                <a:ea typeface="+mn-ea"/>
                <a:cs typeface="+mn-cs"/>
              </a:rPr>
              <a:t>, such as: </a:t>
            </a:r>
          </a:p>
          <a:p>
            <a:r>
              <a:rPr lang="en-US" sz="1200" b="0" i="0" u="none" strike="noStrike" kern="1200" baseline="0" dirty="0">
                <a:solidFill>
                  <a:schemeClr val="tx1"/>
                </a:solidFill>
                <a:latin typeface="+mn-lt"/>
                <a:ea typeface="+mn-ea"/>
                <a:cs typeface="+mn-cs"/>
              </a:rPr>
              <a:t>o Trust vs. no trust </a:t>
            </a:r>
          </a:p>
          <a:p>
            <a:r>
              <a:rPr lang="en-US" sz="1200" b="0" i="0" u="none" strike="noStrike" kern="1200" baseline="0" dirty="0">
                <a:solidFill>
                  <a:schemeClr val="tx1"/>
                </a:solidFill>
                <a:latin typeface="+mn-lt"/>
                <a:ea typeface="+mn-ea"/>
                <a:cs typeface="+mn-cs"/>
              </a:rPr>
              <a:t>o Good prior experience vs. bad </a:t>
            </a:r>
          </a:p>
          <a:p>
            <a:r>
              <a:rPr lang="en-US" sz="1200" b="0" i="0" u="none" strike="noStrike" kern="1200" baseline="0" dirty="0">
                <a:solidFill>
                  <a:schemeClr val="tx1"/>
                </a:solidFill>
                <a:latin typeface="+mn-lt"/>
                <a:ea typeface="+mn-ea"/>
                <a:cs typeface="+mn-cs"/>
              </a:rPr>
              <a:t>o Perceives coaching as positive vs. negative </a:t>
            </a:r>
          </a:p>
          <a:p>
            <a:r>
              <a:rPr lang="it-IT" sz="1200" b="0" i="0" u="none" strike="noStrike" kern="1200" baseline="0" dirty="0">
                <a:solidFill>
                  <a:schemeClr val="tx1"/>
                </a:solidFill>
                <a:latin typeface="+mn-lt"/>
                <a:ea typeface="+mn-ea"/>
                <a:cs typeface="+mn-cs"/>
              </a:rPr>
              <a:t>o Collaborative culture vs. dictatorial culture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So what did you learn?</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Look at each list.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What do you notice?</a:t>
            </a:r>
          </a:p>
          <a:p>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1" i="0" u="none" strike="noStrike" kern="1200" baseline="0" dirty="0">
                <a:solidFill>
                  <a:schemeClr val="tx1"/>
                </a:solidFill>
                <a:latin typeface="+mn-lt"/>
                <a:ea typeface="+mn-ea"/>
                <a:cs typeface="+mn-cs"/>
              </a:rPr>
              <a:t>FACILITATOR</a:t>
            </a:r>
            <a:r>
              <a:rPr lang="en-US" sz="1200" b="0" i="0" u="none" strike="noStrike" kern="1200" baseline="0" dirty="0">
                <a:solidFill>
                  <a:schemeClr val="tx1"/>
                </a:solidFill>
                <a:latin typeface="+mn-lt"/>
                <a:ea typeface="+mn-ea"/>
                <a:cs typeface="+mn-cs"/>
              </a:rPr>
              <a:t>: You want them to see how the lists are practically polar opposites of one another. If you hold them next to one another you would see things like</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Trust – no trust</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Understand the value of coaching – don’t see the value</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Expectations were set – expectations were not set</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Good experience being coached – bad experience being coached</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1" i="0" u="none" strike="noStrike" kern="1200" baseline="0" dirty="0">
                <a:solidFill>
                  <a:schemeClr val="tx1"/>
                </a:solidFill>
                <a:latin typeface="+mn-lt"/>
                <a:ea typeface="+mn-ea"/>
                <a:cs typeface="+mn-cs"/>
              </a:rPr>
              <a:t>NOTE</a:t>
            </a:r>
            <a:r>
              <a:rPr lang="en-US" sz="1200" b="0" i="0" u="none" strike="noStrike" kern="1200" baseline="0" dirty="0">
                <a:solidFill>
                  <a:schemeClr val="tx1"/>
                </a:solidFill>
                <a:latin typeface="+mn-lt"/>
                <a:ea typeface="+mn-ea"/>
                <a:cs typeface="+mn-cs"/>
              </a:rPr>
              <a:t>: once you review this then ask:</a:t>
            </a:r>
          </a:p>
          <a:p>
            <a:pPr marL="0" indent="0">
              <a:buNone/>
            </a:pPr>
            <a:r>
              <a:rPr lang="en-US" sz="1200" b="0" i="0" u="none" strike="noStrike" kern="1200" baseline="0" dirty="0">
                <a:solidFill>
                  <a:schemeClr val="tx1"/>
                </a:solidFill>
                <a:latin typeface="+mn-lt"/>
                <a:ea typeface="+mn-ea"/>
                <a:cs typeface="+mn-cs"/>
              </a:rPr>
              <a:t>“Does anyone see the one common denominator in these lists? In other words, what is present that would make your people open to coaching and what is missing that would cause resistance?”</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1" i="0" u="none" strike="noStrike" kern="1200" baseline="0" dirty="0">
                <a:solidFill>
                  <a:schemeClr val="tx1"/>
                </a:solidFill>
                <a:latin typeface="+mn-lt"/>
                <a:ea typeface="+mn-ea"/>
                <a:cs typeface="+mn-cs"/>
              </a:rPr>
              <a:t>Answer</a:t>
            </a:r>
            <a:r>
              <a:rPr lang="en-US" sz="1200" b="0" i="0" u="none" strike="noStrike" kern="1200" baseline="0" dirty="0">
                <a:solidFill>
                  <a:schemeClr val="tx1"/>
                </a:solidFill>
                <a:latin typeface="+mn-lt"/>
                <a:ea typeface="+mn-ea"/>
                <a:cs typeface="+mn-cs"/>
              </a:rPr>
              <a:t>: Your ability to set and manage expectations.</a:t>
            </a:r>
          </a:p>
          <a:p>
            <a:pPr marL="0" inden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There’s a critical theme in this exercise that dictates how well your people will accept coaching… next slide.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610EA5-2A72-4ACD-902C-B096C974ED3B}" type="slidenum">
              <a:rPr lang="en-US" smtClean="0">
                <a:latin typeface="Arial" pitchFamily="34" charset="0"/>
              </a:rPr>
              <a:pPr>
                <a:defRPr/>
              </a:pPr>
              <a:t>83</a:t>
            </a:fld>
            <a:endParaRPr lang="en-US" dirty="0">
              <a:latin typeface="Arial" pitchFamily="34" charset="0"/>
            </a:endParaRPr>
          </a:p>
        </p:txBody>
      </p:sp>
    </p:spTree>
    <p:extLst>
      <p:ext uri="{BB962C8B-B14F-4D97-AF65-F5344CB8AC3E}">
        <p14:creationId xmlns:p14="http://schemas.microsoft.com/office/powerpoint/2010/main" val="16225216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On Slide:  just read slide and move on. Confirm</a:t>
            </a:r>
            <a:r>
              <a:rPr lang="en-US" b="1" baseline="0" dirty="0"/>
              <a:t> if the ‘get it.’</a:t>
            </a:r>
            <a:endParaRPr lang="en-US" b="1" dirty="0"/>
          </a:p>
          <a:p>
            <a:pPr eaLnBrk="1" hangingPunct="1">
              <a:spcBef>
                <a:spcPct val="0"/>
              </a:spcBef>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EED0AD-4D83-4E33-8CAE-90F8703A20D7}" type="slidenum">
              <a:rPr lang="en-US" smtClean="0">
                <a:latin typeface="Arial" pitchFamily="34" charset="0"/>
              </a:rPr>
              <a:pPr>
                <a:defRPr/>
              </a:pPr>
              <a:t>84</a:t>
            </a:fld>
            <a:endParaRPr lang="en-US" dirty="0">
              <a:latin typeface="Arial" pitchFamily="34" charset="0"/>
            </a:endParaRPr>
          </a:p>
        </p:txBody>
      </p:sp>
    </p:spTree>
    <p:extLst>
      <p:ext uri="{BB962C8B-B14F-4D97-AF65-F5344CB8AC3E}">
        <p14:creationId xmlns:p14="http://schemas.microsoft.com/office/powerpoint/2010/main" val="160556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Brief look at program flow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a very high-level look at the flow of our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Briefly walk through slide for each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Facilitation Tips: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Note that this is not a traditional agenda review…just introducing structure…want to get them more involved before get into agenda specifics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Explain that Day One sets the </a:t>
            </a:r>
            <a:r>
              <a:rPr lang="en-US" sz="1200" b="1" i="0" u="none" strike="noStrike" kern="1200" baseline="0" dirty="0">
                <a:solidFill>
                  <a:schemeClr val="tx1"/>
                </a:solidFill>
                <a:latin typeface="+mn-lt"/>
                <a:ea typeface="+mn-ea"/>
                <a:cs typeface="+mn-cs"/>
              </a:rPr>
              <a:t>foundation</a:t>
            </a:r>
            <a:r>
              <a:rPr lang="en-US" sz="1200" b="0" i="0" u="none" strike="noStrike" kern="1200" baseline="0" dirty="0">
                <a:solidFill>
                  <a:schemeClr val="tx1"/>
                </a:solidFill>
                <a:latin typeface="+mn-lt"/>
                <a:ea typeface="+mn-ea"/>
                <a:cs typeface="+mn-cs"/>
              </a:rPr>
              <a:t>, Day Two goes </a:t>
            </a:r>
            <a:r>
              <a:rPr lang="en-US" sz="1200" b="1" i="0" u="none" strike="noStrike" kern="1200" baseline="0" dirty="0">
                <a:solidFill>
                  <a:schemeClr val="tx1"/>
                </a:solidFill>
                <a:latin typeface="+mn-lt"/>
                <a:ea typeface="+mn-ea"/>
                <a:cs typeface="+mn-cs"/>
              </a:rPr>
              <a:t>deeper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Set the expectation </a:t>
            </a:r>
            <a:r>
              <a:rPr lang="en-US" sz="1200" b="0" i="0" u="none" strike="noStrike" kern="1200" baseline="0" dirty="0">
                <a:solidFill>
                  <a:schemeClr val="tx1"/>
                </a:solidFill>
                <a:latin typeface="+mn-lt"/>
                <a:ea typeface="+mn-ea"/>
                <a:cs typeface="+mn-cs"/>
              </a:rPr>
              <a:t>– At end of Day One some managers will see how the framework works but will be looking for more of a </a:t>
            </a:r>
            <a:r>
              <a:rPr lang="en-US" sz="1200" b="1" i="0" u="none" strike="noStrike" kern="1200" baseline="0" dirty="0">
                <a:solidFill>
                  <a:schemeClr val="tx1"/>
                </a:solidFill>
                <a:latin typeface="+mn-lt"/>
                <a:ea typeface="+mn-ea"/>
                <a:cs typeface="+mn-cs"/>
              </a:rPr>
              <a:t>‘sales specific’ </a:t>
            </a:r>
            <a:r>
              <a:rPr lang="en-US" sz="1200" b="0" i="0" u="none" strike="noStrike" kern="1200" baseline="0" dirty="0">
                <a:solidFill>
                  <a:schemeClr val="tx1"/>
                </a:solidFill>
                <a:latin typeface="+mn-lt"/>
                <a:ea typeface="+mn-ea"/>
                <a:cs typeface="+mn-cs"/>
              </a:rPr>
              <a:t>coaching framework. Before you hear this, be clear that today is about pouring the foundation. Day two goes deeper into relevant, specific, sales scenarios. It’s important to set this expectation now.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r>
              <a:rPr lang="en-US" sz="1200" b="1" i="1" u="none" strike="noStrike" kern="1200" baseline="0" dirty="0">
                <a:solidFill>
                  <a:schemeClr val="tx1"/>
                </a:solidFill>
                <a:latin typeface="+mn-lt"/>
                <a:ea typeface="+mn-ea"/>
                <a:cs typeface="+mn-cs"/>
              </a:rPr>
              <a:t>Let’s take a look at a few logistics to maximize the time we spend together… </a:t>
            </a:r>
            <a:endParaRPr lang="en-US" b="1" dirty="0"/>
          </a:p>
          <a:p>
            <a:pPr eaLnBrk="1" hangingPunct="1">
              <a:spcBef>
                <a:spcPct val="0"/>
              </a:spcBef>
            </a:pPr>
            <a:endParaRPr lang="en-US" dirty="0"/>
          </a:p>
          <a:p>
            <a:pPr eaLnBrk="1" hangingPunct="1">
              <a:spcBef>
                <a:spcPct val="0"/>
              </a:spcBef>
            </a:pPr>
            <a:r>
              <a:rPr lang="en-US" b="1" dirty="0"/>
              <a:t>Facilitator: </a:t>
            </a:r>
            <a:r>
              <a:rPr lang="en-US" dirty="0"/>
              <a:t>you can go through the outline of day one and two very briefly.</a:t>
            </a:r>
          </a:p>
          <a:p>
            <a:pPr eaLnBrk="1" hangingPunct="1">
              <a:spcBef>
                <a:spcPct val="0"/>
              </a:spcBef>
            </a:pPr>
            <a:endParaRPr lang="en-US" dirty="0"/>
          </a:p>
          <a:p>
            <a:pPr eaLnBrk="1" hangingPunct="1">
              <a:spcBef>
                <a:spcPct val="0"/>
              </a:spcBef>
            </a:pPr>
            <a:r>
              <a:rPr lang="en-US" b="1" dirty="0"/>
              <a:t>NOTE</a:t>
            </a:r>
            <a:r>
              <a:rPr lang="en-US" dirty="0"/>
              <a:t>: sometimes class times will change so make sure they are reflected in this schedule. For example, some times the class starts at 9am, 8:30am or if people are flying in that morning it may start at 9:30 am. Of course this pushes the day a little longer. However, for day 2 I would also suggest and take a poll with the audience to start day 2 earlier since some people may have to leave early to catch a flight. I would suggest starting day 2 as early as 8am and let them know for two reasons. We will end earlier and I don’t want anyone to miss any valuable content that will make you more successful as a manager. </a:t>
            </a:r>
          </a:p>
          <a:p>
            <a:pPr eaLnBrk="1" hangingPunct="1">
              <a:spcBef>
                <a:spcPct val="0"/>
              </a:spcBef>
            </a:pPr>
            <a:endParaRPr lang="en-US" dirty="0"/>
          </a:p>
          <a:p>
            <a:pPr eaLnBrk="1" hangingPunct="1">
              <a:spcBef>
                <a:spcPct val="0"/>
              </a:spcBef>
            </a:pPr>
            <a:r>
              <a:rPr lang="en-US" b="1" dirty="0"/>
              <a:t>NOTE</a:t>
            </a:r>
            <a:r>
              <a:rPr lang="en-US" dirty="0"/>
              <a:t>: I find that if you start at 8am on Day 2, you can wrap up at around 4pm on the second day as long as you keep the audience focused and don’t get caught up in the weeds with questions that will throw you off track. </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153-BDCD-482B-A1FA-1F8EE746A0A8}" type="slidenum">
              <a:rPr lang="en-US" smtClean="0">
                <a:latin typeface="Arial" pitchFamily="34" charset="0"/>
              </a:rPr>
              <a:pPr>
                <a:defRPr/>
              </a:pPr>
              <a:t>8</a:t>
            </a:fld>
            <a:endParaRPr lang="en-US" dirty="0">
              <a:latin typeface="Arial" pitchFamily="34" charset="0"/>
            </a:endParaRPr>
          </a:p>
        </p:txBody>
      </p:sp>
    </p:spTree>
    <p:extLst>
      <p:ext uri="{BB962C8B-B14F-4D97-AF65-F5344CB8AC3E}">
        <p14:creationId xmlns:p14="http://schemas.microsoft.com/office/powerpoint/2010/main" val="6786348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Must set / manage expectations to eliminate coaching resistance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read from the top of the slide and the rest of the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Your people’s willingness/openness to coaching depends on how well you </a:t>
            </a:r>
            <a:r>
              <a:rPr lang="en-US" sz="1200" b="1" i="0" u="none" strike="noStrike" kern="1200" baseline="0" dirty="0">
                <a:solidFill>
                  <a:schemeClr val="tx1"/>
                </a:solidFill>
                <a:latin typeface="+mn-lt"/>
                <a:ea typeface="+mn-ea"/>
                <a:cs typeface="+mn-cs"/>
              </a:rPr>
              <a:t>prepare </a:t>
            </a:r>
            <a:r>
              <a:rPr lang="en-US" sz="1200" b="0" i="0" u="none" strike="noStrike" kern="1200" baseline="0" dirty="0">
                <a:solidFill>
                  <a:schemeClr val="tx1"/>
                </a:solidFill>
                <a:latin typeface="+mn-lt"/>
                <a:ea typeface="+mn-ea"/>
                <a:cs typeface="+mn-cs"/>
              </a:rPr>
              <a:t>them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Setting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managing expectations </a:t>
            </a:r>
            <a:r>
              <a:rPr lang="en-US" sz="1200" b="0" i="0" u="none" strike="noStrike" kern="1200" baseline="0" dirty="0">
                <a:solidFill>
                  <a:schemeClr val="tx1"/>
                </a:solidFill>
                <a:latin typeface="+mn-lt"/>
                <a:ea typeface="+mn-ea"/>
                <a:cs typeface="+mn-cs"/>
              </a:rPr>
              <a:t>is the single most important thing you can do to eliminate resistance, especially in the face of </a:t>
            </a:r>
            <a:r>
              <a:rPr lang="en-US" sz="1200" b="1" i="0" u="none" strike="noStrike" kern="1200" baseline="0" dirty="0">
                <a:solidFill>
                  <a:schemeClr val="tx1"/>
                </a:solidFill>
                <a:latin typeface="+mn-lt"/>
                <a:ea typeface="+mn-ea"/>
                <a:cs typeface="+mn-cs"/>
              </a:rPr>
              <a:t>change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Will guarantee you that any conflict / distrust / breakdown in relationship you ever experienced – with peers, partners, customers, boss – was based on someone’s failure to set / reset / manage expectations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If you just go back to your office and use the LEADS Framework you’ll come back and say it wasn’t effective because some didn’t WANT to be coached </a:t>
            </a:r>
          </a:p>
          <a:p>
            <a:r>
              <a:rPr lang="en-US" sz="1200" b="0" i="0" u="none" strike="noStrike" kern="1200" baseline="0" dirty="0">
                <a:solidFill>
                  <a:schemeClr val="tx1"/>
                </a:solidFill>
                <a:latin typeface="+mn-lt"/>
                <a:ea typeface="+mn-ea"/>
                <a:cs typeface="+mn-cs"/>
              </a:rPr>
              <a:t>o Why? </a:t>
            </a:r>
          </a:p>
          <a:p>
            <a:r>
              <a:rPr lang="en-US" sz="1200" b="0" i="0" u="none" strike="noStrike" kern="1200" baseline="0" dirty="0">
                <a:solidFill>
                  <a:schemeClr val="tx1"/>
                </a:solidFill>
                <a:latin typeface="+mn-lt"/>
                <a:ea typeface="+mn-ea"/>
                <a:cs typeface="+mn-cs"/>
              </a:rPr>
              <a:t>o Resistance! </a:t>
            </a:r>
          </a:p>
          <a:p>
            <a:r>
              <a:rPr lang="en-US" sz="1200" b="0" i="0" u="none" strike="noStrike" kern="1200" baseline="0" dirty="0">
                <a:solidFill>
                  <a:schemeClr val="tx1"/>
                </a:solidFill>
                <a:latin typeface="+mn-lt"/>
                <a:ea typeface="+mn-ea"/>
                <a:cs typeface="+mn-cs"/>
              </a:rPr>
              <a:t> Resistance is based on a lack of trust </a:t>
            </a:r>
          </a:p>
          <a:p>
            <a:r>
              <a:rPr lang="en-US" sz="1200" b="0" i="0" u="none" strike="noStrike" kern="1200" baseline="0" dirty="0">
                <a:solidFill>
                  <a:schemeClr val="tx1"/>
                </a:solidFill>
                <a:latin typeface="+mn-lt"/>
                <a:ea typeface="+mn-ea"/>
                <a:cs typeface="+mn-cs"/>
              </a:rPr>
              <a:t> Lack of trust is based on either perception or experience </a:t>
            </a:r>
          </a:p>
          <a:p>
            <a:r>
              <a:rPr lang="en-US" sz="1200" b="0" i="0" u="none" strike="noStrike" kern="1200" baseline="0" dirty="0">
                <a:solidFill>
                  <a:schemeClr val="tx1"/>
                </a:solidFill>
                <a:latin typeface="+mn-lt"/>
                <a:ea typeface="+mn-ea"/>
                <a:cs typeface="+mn-cs"/>
              </a:rPr>
              <a:t>o (Read slide) But all resistance can be easily resolved by: </a:t>
            </a:r>
          </a:p>
          <a:p>
            <a:r>
              <a:rPr lang="en-US" sz="1200" b="0" i="0" u="none" strike="noStrike" kern="1200" baseline="0" dirty="0">
                <a:solidFill>
                  <a:schemeClr val="tx1"/>
                </a:solidFill>
                <a:latin typeface="+mn-lt"/>
                <a:ea typeface="+mn-ea"/>
                <a:cs typeface="+mn-cs"/>
              </a:rPr>
              <a:t> Setting new expectations </a:t>
            </a:r>
          </a:p>
          <a:p>
            <a:r>
              <a:rPr lang="en-US" sz="1200" b="0" i="0" u="none" strike="noStrike" kern="1200" baseline="0" dirty="0">
                <a:solidFill>
                  <a:schemeClr val="tx1"/>
                </a:solidFill>
                <a:latin typeface="+mn-lt"/>
                <a:ea typeface="+mn-ea"/>
                <a:cs typeface="+mn-cs"/>
              </a:rPr>
              <a:t> Focusing on what the coachee wants </a:t>
            </a:r>
          </a:p>
          <a:p>
            <a:r>
              <a:rPr lang="en-US" sz="1200" b="0" i="0" u="none" strike="noStrike" kern="1200" baseline="0" dirty="0">
                <a:solidFill>
                  <a:schemeClr val="tx1"/>
                </a:solidFill>
                <a:latin typeface="+mn-lt"/>
                <a:ea typeface="+mn-ea"/>
                <a:cs typeface="+mn-cs"/>
              </a:rPr>
              <a:t>o So, to set expectations (read slide) establish a new definition of what coaching is, including your role as their manager and coach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p>
          <a:p>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85</a:t>
            </a:fld>
            <a:endParaRPr lang="en-US" dirty="0"/>
          </a:p>
        </p:txBody>
      </p:sp>
    </p:spTree>
    <p:extLst>
      <p:ext uri="{BB962C8B-B14F-4D97-AF65-F5344CB8AC3E}">
        <p14:creationId xmlns:p14="http://schemas.microsoft.com/office/powerpoint/2010/main" val="4723944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On Slide: 3 </a:t>
            </a:r>
            <a:r>
              <a:rPr lang="en-US" b="0" dirty="0"/>
              <a:t>minutes reviewing questions and their importance if there’s time. </a:t>
            </a:r>
          </a:p>
          <a:p>
            <a:pPr eaLnBrk="1" hangingPunct="1">
              <a:spcBef>
                <a:spcPct val="0"/>
              </a:spcBef>
            </a:pPr>
            <a:r>
              <a:rPr lang="en-US" b="1" dirty="0"/>
              <a:t>Follow</a:t>
            </a:r>
            <a:r>
              <a:rPr lang="en-US" b="1" baseline="0" dirty="0"/>
              <a:t> the slide</a:t>
            </a:r>
          </a:p>
          <a:p>
            <a:pPr eaLnBrk="1" hangingPunct="1">
              <a:spcBef>
                <a:spcPct val="0"/>
              </a:spcBef>
            </a:pPr>
            <a:r>
              <a:rPr lang="en-US" b="0" baseline="0" dirty="0"/>
              <a:t>For question 3: one response is. If you don’t set expectations then your people don’t know what your intentions are. And unfortunately as human beings we default to fear. So if you were the cheief problem solver yesterday, and tomorrow you’re now the coach, who’s changed? You have. Have your people changed? No. Do they know you have changed? No.</a:t>
            </a:r>
          </a:p>
          <a:p>
            <a:pPr eaLnBrk="1" hangingPunct="1">
              <a:spcBef>
                <a:spcPct val="0"/>
              </a:spcBef>
            </a:pPr>
            <a:endParaRPr lang="en-US" b="0" baseline="0" dirty="0"/>
          </a:p>
          <a:p>
            <a:pPr eaLnBrk="1" hangingPunct="1">
              <a:spcBef>
                <a:spcPct val="0"/>
              </a:spcBef>
            </a:pPr>
            <a:r>
              <a:rPr lang="en-US" b="0" baseline="0" dirty="0"/>
              <a:t>So now imagine one of your people approaching you with a challenge expecting you to be the CPS. And rather than offer them up a solution, you start asking them questions like, “So how have you handled something like this before? What steps do you think you should take to resolve this? What have you tried so far? Your people are going to look at you funny and react, “Am I in trouble? Why are you asking me all of these questions? Are you putting me on a PIP (performance improvement plan? Am I getting fired? Where’s the boss who just gave me the answer? Are you their evil clone?</a:t>
            </a:r>
          </a:p>
          <a:p>
            <a:pPr eaLnBrk="1" hangingPunct="1">
              <a:spcBef>
                <a:spcPct val="0"/>
              </a:spcBef>
            </a:pPr>
            <a:endParaRPr lang="en-US" b="0" baseline="0" dirty="0"/>
          </a:p>
          <a:p>
            <a:pPr eaLnBrk="1" hangingPunct="1">
              <a:spcBef>
                <a:spcPct val="0"/>
              </a:spcBef>
            </a:pPr>
            <a:r>
              <a:rPr lang="en-US" b="0" baseline="0" dirty="0"/>
              <a:t>This is what will happen when you don’t prepare your people for change. They default to fear. </a:t>
            </a:r>
          </a:p>
          <a:p>
            <a:pPr eaLnBrk="1" hangingPunct="1">
              <a:spcBef>
                <a:spcPct val="0"/>
              </a:spcBef>
            </a:pPr>
            <a:endParaRPr lang="en-US" b="0" baseline="0" dirty="0"/>
          </a:p>
          <a:p>
            <a:pPr eaLnBrk="1" hangingPunct="1">
              <a:spcBef>
                <a:spcPct val="0"/>
              </a:spcBef>
            </a:pPr>
            <a:r>
              <a:rPr lang="en-US" b="0" baseline="0" dirty="0"/>
              <a:t>Then move to the next slide. </a:t>
            </a:r>
          </a:p>
          <a:p>
            <a:pPr eaLnBrk="1" hangingPunct="1">
              <a:spcBef>
                <a:spcPct val="0"/>
              </a:spcBef>
            </a:pPr>
            <a:endParaRPr lang="en-US" b="1" dirty="0"/>
          </a:p>
          <a:p>
            <a:pPr eaLnBrk="1" hangingPunct="1">
              <a:spcBef>
                <a:spcPct val="0"/>
              </a:spcBef>
            </a:pPr>
            <a:endParaRPr lang="en-US" dirty="0"/>
          </a:p>
        </p:txBody>
      </p:sp>
      <p:sp>
        <p:nvSpPr>
          <p:cNvPr id="241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E21DAAC-8439-4F9C-AAF0-E66D643F6D43}" type="slidenum">
              <a:rPr lang="en-US" sz="1200">
                <a:solidFill>
                  <a:srgbClr val="000000"/>
                </a:solidFill>
              </a:rPr>
              <a:pPr algn="r" eaLnBrk="1" hangingPunct="1"/>
              <a:t>86</a:t>
            </a:fld>
            <a:endParaRPr lang="en-US" sz="1200" dirty="0">
              <a:solidFill>
                <a:srgbClr val="000000"/>
              </a:solidFill>
            </a:endParaRPr>
          </a:p>
        </p:txBody>
      </p:sp>
    </p:spTree>
    <p:extLst>
      <p:ext uri="{BB962C8B-B14F-4D97-AF65-F5344CB8AC3E}">
        <p14:creationId xmlns:p14="http://schemas.microsoft.com/office/powerpoint/2010/main" val="1955080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Handbook</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Framework for one-to-one Enrollment conversation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Here’s the steps for when YOU have an agenda, such as when you: </a:t>
            </a:r>
          </a:p>
          <a:p>
            <a:r>
              <a:rPr lang="en-US" sz="1200" b="0" i="0" u="none" strike="noStrike" kern="1200" baseline="0" dirty="0">
                <a:solidFill>
                  <a:schemeClr val="tx1"/>
                </a:solidFill>
                <a:latin typeface="+mn-lt"/>
                <a:ea typeface="+mn-ea"/>
                <a:cs typeface="+mn-cs"/>
              </a:rPr>
              <a:t>o Have an objective in a conversation </a:t>
            </a:r>
          </a:p>
          <a:p>
            <a:r>
              <a:rPr lang="en-US" sz="1200" b="0" i="0" u="none" strike="noStrike" kern="1200" baseline="0" dirty="0">
                <a:solidFill>
                  <a:schemeClr val="tx1"/>
                </a:solidFill>
                <a:latin typeface="+mn-lt"/>
                <a:ea typeface="+mn-ea"/>
                <a:cs typeface="+mn-cs"/>
              </a:rPr>
              <a:t>o Need to make a request of someone </a:t>
            </a:r>
          </a:p>
          <a:p>
            <a:r>
              <a:rPr lang="en-US" sz="1200" b="0" i="0" u="none" strike="noStrike" kern="1200" baseline="0" dirty="0">
                <a:solidFill>
                  <a:schemeClr val="tx1"/>
                </a:solidFill>
                <a:latin typeface="+mn-lt"/>
                <a:ea typeface="+mn-ea"/>
                <a:cs typeface="+mn-cs"/>
              </a:rPr>
              <a:t>o Need to ask someone to do or change something </a:t>
            </a:r>
          </a:p>
          <a:p>
            <a:r>
              <a:rPr lang="en-US" sz="1200" b="0" i="0" u="none" strike="noStrike" kern="1200" baseline="0" dirty="0">
                <a:solidFill>
                  <a:schemeClr val="tx1"/>
                </a:solidFill>
                <a:latin typeface="+mn-lt"/>
                <a:ea typeface="+mn-ea"/>
                <a:cs typeface="+mn-cs"/>
              </a:rPr>
              <a:t>o Need to get buy-in around new idea, strategy, or policy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First, </a:t>
            </a:r>
            <a:r>
              <a:rPr lang="en-US" sz="1200" b="1" i="0" u="none" strike="noStrike" kern="1200" baseline="0" dirty="0">
                <a:solidFill>
                  <a:schemeClr val="tx1"/>
                </a:solidFill>
                <a:latin typeface="+mn-lt"/>
                <a:ea typeface="+mn-ea"/>
                <a:cs typeface="+mn-cs"/>
              </a:rPr>
              <a:t>Take their pulse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Don’t just say, “I need you for five minutes.” </a:t>
            </a:r>
          </a:p>
          <a:p>
            <a:r>
              <a:rPr lang="en-US" sz="1200" b="0" i="0" u="none" strike="noStrike" kern="1200" baseline="0" dirty="0">
                <a:solidFill>
                  <a:schemeClr val="tx1"/>
                </a:solidFill>
                <a:latin typeface="+mn-lt"/>
                <a:ea typeface="+mn-ea"/>
                <a:cs typeface="+mn-cs"/>
              </a:rPr>
              <a:t>o Instead say, </a:t>
            </a:r>
            <a:r>
              <a:rPr lang="en-US" sz="1200" b="0" i="1" u="none" strike="noStrike" kern="1200" baseline="0" dirty="0">
                <a:solidFill>
                  <a:schemeClr val="tx1"/>
                </a:solidFill>
                <a:latin typeface="+mn-lt"/>
                <a:ea typeface="+mn-ea"/>
                <a:cs typeface="+mn-cs"/>
              </a:rPr>
              <a:t>“I’d like to talk with you for five minutes. Is this a good time or are you in the middle of something?”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Ensure the person is </a:t>
            </a:r>
            <a:r>
              <a:rPr lang="en-US" sz="1200" b="1" i="0" u="none" strike="noStrike" kern="1200" baseline="0" dirty="0">
                <a:solidFill>
                  <a:schemeClr val="tx1"/>
                </a:solidFill>
                <a:latin typeface="+mn-lt"/>
                <a:ea typeface="+mn-ea"/>
                <a:cs typeface="+mn-cs"/>
              </a:rPr>
              <a:t>focused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present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engaged </a:t>
            </a:r>
            <a:r>
              <a:rPr lang="en-US" sz="1200" b="0" i="0" u="none" strike="noStrike" kern="1200" baseline="0" dirty="0">
                <a:solidFill>
                  <a:schemeClr val="tx1"/>
                </a:solidFill>
                <a:latin typeface="+mn-lt"/>
                <a:ea typeface="+mn-ea"/>
                <a:cs typeface="+mn-cs"/>
              </a:rPr>
              <a:t>with YOU vs. when they’re trying to meet a critical deadline or having a bad day (their body is with you but mind is somewhere else). Sure they can listen to you but if they’re preoccupied or distracted, it doesn’t mean they’re hearing you or it’s the best time for them to be open to your message, especially if they’re having a bad day or are working on something that has a tight deadline. Now you’re just being a distraction.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Take a stand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Show your </a:t>
            </a:r>
            <a:r>
              <a:rPr lang="en-US" sz="1200" b="1" i="0" u="none" strike="noStrike" kern="1200" baseline="0" dirty="0">
                <a:solidFill>
                  <a:schemeClr val="tx1"/>
                </a:solidFill>
                <a:latin typeface="+mn-lt"/>
                <a:ea typeface="+mn-ea"/>
                <a:cs typeface="+mn-cs"/>
              </a:rPr>
              <a:t>support </a:t>
            </a:r>
            <a:r>
              <a:rPr lang="en-US" sz="1200" b="0" i="0" u="none" strike="noStrike" kern="1200" baseline="0" dirty="0">
                <a:solidFill>
                  <a:schemeClr val="tx1"/>
                </a:solidFill>
                <a:latin typeface="+mn-lt"/>
                <a:ea typeface="+mn-ea"/>
                <a:cs typeface="+mn-cs"/>
              </a:rPr>
              <a:t>(in case “Take a stand” doesn’t translate, use “Support”) </a:t>
            </a:r>
          </a:p>
          <a:p>
            <a:r>
              <a:rPr lang="en-US" sz="1200" b="0" i="0" u="none" strike="noStrike" kern="1200" baseline="0" dirty="0">
                <a:solidFill>
                  <a:schemeClr val="tx1"/>
                </a:solidFill>
                <a:latin typeface="+mn-lt"/>
                <a:ea typeface="+mn-ea"/>
                <a:cs typeface="+mn-cs"/>
              </a:rPr>
              <a:t>o Demonstrate how it might be your topic but it will benefit them </a:t>
            </a:r>
          </a:p>
          <a:p>
            <a:r>
              <a:rPr lang="en-US" sz="1200" b="0" i="0" u="none" strike="noStrike" kern="1200" baseline="0" dirty="0">
                <a:solidFill>
                  <a:schemeClr val="tx1"/>
                </a:solidFill>
                <a:latin typeface="+mn-lt"/>
                <a:ea typeface="+mn-ea"/>
                <a:cs typeface="+mn-cs"/>
              </a:rPr>
              <a:t>o Use a </a:t>
            </a:r>
            <a:r>
              <a:rPr lang="en-US" sz="1200" b="1" i="0" u="none" strike="noStrike" kern="1200" baseline="0" dirty="0">
                <a:solidFill>
                  <a:schemeClr val="tx1"/>
                </a:solidFill>
                <a:latin typeface="+mn-lt"/>
                <a:ea typeface="+mn-ea"/>
                <a:cs typeface="+mn-cs"/>
              </a:rPr>
              <a:t>“Wanting for” </a:t>
            </a:r>
            <a:r>
              <a:rPr lang="en-US" sz="1200" b="0" i="0" u="none" strike="noStrike" kern="1200" baseline="0" dirty="0">
                <a:solidFill>
                  <a:schemeClr val="tx1"/>
                </a:solidFill>
                <a:latin typeface="+mn-lt"/>
                <a:ea typeface="+mn-ea"/>
                <a:cs typeface="+mn-cs"/>
              </a:rPr>
              <a:t>statement – </a:t>
            </a:r>
            <a:r>
              <a:rPr lang="en-US" sz="1200" b="1" i="0" u="none" strike="noStrike" kern="1200" baseline="0" dirty="0">
                <a:solidFill>
                  <a:schemeClr val="tx1"/>
                </a:solidFill>
                <a:latin typeface="+mn-lt"/>
                <a:ea typeface="+mn-ea"/>
                <a:cs typeface="+mn-cs"/>
              </a:rPr>
              <a:t>it’s all about THEM!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 want for you…” </a:t>
            </a:r>
            <a:r>
              <a:rPr lang="en-US" sz="1200" b="0" i="0" u="none" strike="noStrike" kern="1200" baseline="0" dirty="0">
                <a:solidFill>
                  <a:schemeClr val="tx1"/>
                </a:solidFill>
                <a:latin typeface="+mn-lt"/>
                <a:ea typeface="+mn-ea"/>
                <a:cs typeface="+mn-cs"/>
              </a:rPr>
              <a:t>(should translate in every language, or can use “wish for” – but NEVER say “What I want FROM you”) </a:t>
            </a:r>
          </a:p>
          <a:p>
            <a:r>
              <a:rPr lang="en-US" sz="1200" b="0" i="0" u="none" strike="noStrike" kern="1200" baseline="0" dirty="0">
                <a:solidFill>
                  <a:schemeClr val="tx1"/>
                </a:solidFill>
                <a:latin typeface="+mn-lt"/>
                <a:ea typeface="+mn-ea"/>
                <a:cs typeface="+mn-cs"/>
              </a:rPr>
              <a:t> Examples: </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 want for you is for you to achieve the goals you set for yourself this year.”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 want for you is to be able to buy the house you want by next December.”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 want for you is to get that promotion you want by the end of the third quarter.”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 want for you is to have the success and fulfillment you want in your career.”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What I want for you is to reduce that level of stress that you shared with me you’ve been under.”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IMPORTANT JOKE: </a:t>
            </a:r>
            <a:r>
              <a:rPr lang="en-US" sz="1200" b="0" i="0" u="none" strike="noStrike" kern="1200" baseline="0" dirty="0">
                <a:solidFill>
                  <a:schemeClr val="tx1"/>
                </a:solidFill>
                <a:latin typeface="+mn-lt"/>
                <a:ea typeface="+mn-ea"/>
                <a:cs typeface="+mn-cs"/>
              </a:rPr>
              <a:t>notice I didn’t say, “What I want for you is to have a job next month.” That implies a negative. Or “What I want for you is for you to hit your numbers.” That’s still about you unless of course, they specifically told you that’s what is most important to them, which I would find hard to believe, as again, it’s going to be what they can get as a result of hitting their number which is what drives them. </a:t>
            </a:r>
          </a:p>
          <a:p>
            <a:r>
              <a:rPr lang="en-US" sz="1200" b="0" i="0" u="none" strike="noStrike" kern="1200" baseline="0" dirty="0">
                <a:solidFill>
                  <a:schemeClr val="tx1"/>
                </a:solidFill>
                <a:latin typeface="+mn-lt"/>
                <a:ea typeface="+mn-ea"/>
                <a:cs typeface="+mn-cs"/>
              </a:rPr>
              <a:t> (2) </a:t>
            </a:r>
            <a:r>
              <a:rPr lang="en-US" sz="1200" b="1" i="0" u="none" strike="noStrike" kern="1200" baseline="0" dirty="0">
                <a:solidFill>
                  <a:schemeClr val="tx1"/>
                </a:solidFill>
                <a:latin typeface="+mn-lt"/>
                <a:ea typeface="+mn-ea"/>
                <a:cs typeface="+mn-cs"/>
              </a:rPr>
              <a:t>State your intentions…your agenda: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Be fully transparent </a:t>
            </a:r>
          </a:p>
          <a:p>
            <a:r>
              <a:rPr lang="en-US" sz="1200" b="0" i="0" u="none" strike="noStrike" kern="1200" baseline="0" dirty="0">
                <a:solidFill>
                  <a:schemeClr val="tx1"/>
                </a:solidFill>
                <a:latin typeface="+mn-lt"/>
                <a:ea typeface="+mn-ea"/>
                <a:cs typeface="+mn-cs"/>
              </a:rPr>
              <a:t>o Be clear </a:t>
            </a:r>
          </a:p>
          <a:p>
            <a:r>
              <a:rPr lang="en-US" sz="1200" b="0" i="0" u="none" strike="noStrike" kern="1200" baseline="0" dirty="0">
                <a:solidFill>
                  <a:schemeClr val="tx1"/>
                </a:solidFill>
                <a:latin typeface="+mn-lt"/>
                <a:ea typeface="+mn-ea"/>
                <a:cs typeface="+mn-cs"/>
              </a:rPr>
              <a:t>o Be specific </a:t>
            </a:r>
          </a:p>
          <a:p>
            <a:r>
              <a:rPr lang="en-US" sz="1200" b="0" i="0" u="none" strike="noStrike" kern="1200" baseline="0" dirty="0">
                <a:solidFill>
                  <a:schemeClr val="tx1"/>
                </a:solidFill>
                <a:latin typeface="+mn-lt"/>
                <a:ea typeface="+mn-ea"/>
                <a:cs typeface="+mn-cs"/>
              </a:rPr>
              <a:t>o Be firm: you’ve already told what you want for them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Establish why you are doing what you’re asking or why you’re making the change.</a:t>
            </a:r>
          </a:p>
          <a:p>
            <a:r>
              <a:rPr lang="en-US" sz="1200" b="0" i="0" u="none" strike="noStrike" kern="1200" baseline="0" dirty="0">
                <a:solidFill>
                  <a:schemeClr val="tx1"/>
                </a:solidFill>
                <a:latin typeface="+mn-lt"/>
                <a:ea typeface="+mn-ea"/>
                <a:cs typeface="+mn-cs"/>
              </a:rPr>
              <a:t>Then finally: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(#4) </a:t>
            </a:r>
            <a:r>
              <a:rPr lang="en-US" sz="1200" b="1" i="0" u="none" strike="noStrike" kern="1200" baseline="0" dirty="0">
                <a:solidFill>
                  <a:schemeClr val="tx1"/>
                </a:solidFill>
                <a:latin typeface="+mn-lt"/>
                <a:ea typeface="+mn-ea"/>
                <a:cs typeface="+mn-cs"/>
              </a:rPr>
              <a:t>Gauge their willingness to have a conversation now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If not, confirm next steps and a more appropriate time to speak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Remember, the goal of these four steps is to POSITION the conversation so they would THEN be OPEN to exploring it with you because they see what the benefit is for them INSTEAD of being resistant to discussing this.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How do you feel about the Enrollment process so far?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PARTICIPANT QUESTIONS: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Sounds too fluffy and soft.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Response: To who? </a:t>
            </a:r>
          </a:p>
          <a:p>
            <a:r>
              <a:rPr lang="en-US" sz="1200" b="0" i="0" u="none" strike="noStrike" kern="1200" baseline="0" dirty="0">
                <a:solidFill>
                  <a:schemeClr val="tx1"/>
                </a:solidFill>
                <a:latin typeface="+mn-lt"/>
                <a:ea typeface="+mn-ea"/>
                <a:cs typeface="+mn-cs"/>
              </a:rPr>
              <a:t>Participant: to me? </a:t>
            </a:r>
          </a:p>
          <a:p>
            <a:r>
              <a:rPr lang="en-US" sz="1200" b="0" i="0" u="none" strike="noStrike" kern="1200" baseline="0" dirty="0">
                <a:solidFill>
                  <a:schemeClr val="tx1"/>
                </a:solidFill>
                <a:latin typeface="+mn-lt"/>
                <a:ea typeface="+mn-ea"/>
                <a:cs typeface="+mn-cs"/>
              </a:rPr>
              <a:t>Response: Aha, have you tried this on your people? </a:t>
            </a:r>
          </a:p>
          <a:p>
            <a:r>
              <a:rPr lang="en-US" sz="1200" b="0" i="0" u="none" strike="noStrike" kern="1200" baseline="0" dirty="0">
                <a:solidFill>
                  <a:schemeClr val="tx1"/>
                </a:solidFill>
                <a:latin typeface="+mn-lt"/>
                <a:ea typeface="+mn-ea"/>
                <a:cs typeface="+mn-cs"/>
              </a:rPr>
              <a:t>No. </a:t>
            </a:r>
          </a:p>
          <a:p>
            <a:r>
              <a:rPr lang="en-US" sz="1200" b="0" i="0" u="none" strike="noStrike" kern="1200" baseline="0" dirty="0">
                <a:solidFill>
                  <a:schemeClr val="tx1"/>
                </a:solidFill>
                <a:latin typeface="+mn-lt"/>
                <a:ea typeface="+mn-ea"/>
                <a:cs typeface="+mn-cs"/>
              </a:rPr>
              <a:t>So how do you know how it would land on them? </a:t>
            </a:r>
          </a:p>
          <a:p>
            <a:r>
              <a:rPr lang="en-US" sz="1200" b="0" i="0" u="none" strike="noStrike" kern="1200" baseline="0" dirty="0">
                <a:solidFill>
                  <a:schemeClr val="tx1"/>
                </a:solidFill>
                <a:latin typeface="+mn-lt"/>
                <a:ea typeface="+mn-ea"/>
                <a:cs typeface="+mn-cs"/>
              </a:rPr>
              <a:t>Each of us likes to be communicated to in a different way. And this is the safest way to ensure alignment. I’ve heard some managers say, “I’m a very direct person.” Then in the same conversation they say, well, I did make a few people cry because of my directness…. Well it may work for you, but does it work for you PEOPLE? You need to communicate in a way THEY like to be communicated to and see what you’re doing and WHY YOU’RE DOING IT. ENROLLMENT achieves this safely and effectively. Make sense?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The wanting for statement doesn’t translate in my language.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Response: we’ve delivered this on 5 continents and 40 countries. I’m confident to say yes it does. I find that even when we deliver this in the US managers still push back on it but not because it doesn’t translate for them but because it’s NEW to them. This does translate and it feels GOOD to receive this message. After all I’ve used it on you about 15 times today and I didn’t notice anything but a positive reaction. When delivered authentically people are very receptive to it.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if you don’t have the phrase wanting for in your language, I’ll be okay if you say what I wish for you. </a:t>
            </a:r>
          </a:p>
          <a:p>
            <a:endParaRPr lang="en-US" sz="1200" b="0" i="0" u="none" strike="noStrike" kern="1200" baseline="0" dirty="0">
              <a:solidFill>
                <a:schemeClr val="tx1"/>
              </a:solidFill>
              <a:latin typeface="+mn-lt"/>
              <a:ea typeface="+mn-ea"/>
              <a:cs typeface="+mn-cs"/>
            </a:endParaRPr>
          </a:p>
          <a:p>
            <a:r>
              <a:rPr lang="en-US" dirty="0"/>
              <a:t>I often hear managers say “I’m so tired of talking my people into doing their job.”  So stop doing it.  Stop trying to convince them of anything, start </a:t>
            </a:r>
            <a:r>
              <a:rPr lang="en-US" b="1" dirty="0"/>
              <a:t>enrolling them</a:t>
            </a:r>
            <a:r>
              <a:rPr lang="en-US" dirty="0"/>
              <a:t>. “What I want for you is to turn your performance around so that you feel you’re more successful in your job.”  “What I want for you is for you to feel free of the pressure and time constraints you’re feeling so that you can really enjoy coming to work each day….”</a:t>
            </a:r>
          </a:p>
          <a:p>
            <a:r>
              <a:rPr lang="en-US" dirty="0"/>
              <a:t>How does this land for you?  What’s your reaction to this?  Any push back?  (ASK for feedback on this).  May not feel natural at first, right?  This could even sound a little strange.  Why? Because I’m asking you to write with your other hand, right?  But this is a low risk tool.  And it really does work and it’s something you can use right away.  I’ve had managers use it that night, after the 1</a:t>
            </a:r>
            <a:r>
              <a:rPr lang="en-US" baseline="30000" dirty="0"/>
              <a:t>st</a:t>
            </a:r>
            <a:r>
              <a:rPr lang="en-US" dirty="0"/>
              <a:t> day of training, and I ask “how did it go?”  They say “REALLY well!”  (You mean what I’m training you on actually works?  This isn’t just a huge waste of time?) </a:t>
            </a:r>
          </a:p>
          <a:p>
            <a:endParaRPr lang="en-US" dirty="0"/>
          </a:p>
          <a:p>
            <a:r>
              <a:rPr lang="en-US" dirty="0"/>
              <a:t>How many times have you heard me say it today?  (5, 10, whatever).And of course I do that on purpose.  Because I authentically feel this way.  You can’t fake it, right?  And if you don’t yet know what their specific goals are/individual goals, you can want for in a general way “What I want for you is for you to be wildly successful in reaching the goals you have here so that you can enjoy a quality of life that is fulfilling for you.”  Marry your agenda with what you want for them.  Being completely authentic, transparent, forthright.  This is what people really appreciate.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Is it okay to use a closed ended question in the final step of enrollment?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Response: In this case it is because sometimes you need to hear a yes or a no!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1" u="none" strike="noStrike" kern="1200" baseline="0" dirty="0">
                <a:solidFill>
                  <a:schemeClr val="tx1"/>
                </a:solidFill>
                <a:latin typeface="+mn-lt"/>
                <a:ea typeface="+mn-ea"/>
                <a:cs typeface="+mn-cs"/>
              </a:rPr>
              <a:t>Let’s apply everything we talked about in an exercise…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sz="2000" b="1" u="sng" dirty="0">
              <a:solidFill>
                <a:srgbClr val="FF0000"/>
              </a:solidFill>
            </a:endParaRP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6B0275-3276-45F2-8E93-D697FAC6E6ED}" type="slidenum">
              <a:rPr lang="en-US" smtClean="0">
                <a:latin typeface="Arial" pitchFamily="34" charset="0"/>
              </a:rPr>
              <a:pPr>
                <a:defRPr/>
              </a:pPr>
              <a:t>87</a:t>
            </a:fld>
            <a:endParaRPr lang="en-US" dirty="0">
              <a:latin typeface="Arial" pitchFamily="34" charset="0"/>
            </a:endParaRPr>
          </a:p>
        </p:txBody>
      </p:sp>
    </p:spTree>
    <p:extLst>
      <p:ext uri="{BB962C8B-B14F-4D97-AF65-F5344CB8AC3E}">
        <p14:creationId xmlns:p14="http://schemas.microsoft.com/office/powerpoint/2010/main" val="5575440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3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Must set / manage expectations to eliminate coaching resistance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read from the top of the slide and the rest of the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Your people’s willingness/openness to coaching depends on how well you </a:t>
            </a:r>
            <a:r>
              <a:rPr lang="en-US" sz="1200" b="1" i="0" u="none" strike="noStrike" kern="1200" baseline="0" dirty="0">
                <a:solidFill>
                  <a:schemeClr val="tx1"/>
                </a:solidFill>
                <a:latin typeface="+mn-lt"/>
                <a:ea typeface="+mn-ea"/>
                <a:cs typeface="+mn-cs"/>
              </a:rPr>
              <a:t>prepare </a:t>
            </a:r>
            <a:r>
              <a:rPr lang="en-US" sz="1200" b="0" i="0" u="none" strike="noStrike" kern="1200" baseline="0" dirty="0">
                <a:solidFill>
                  <a:schemeClr val="tx1"/>
                </a:solidFill>
                <a:latin typeface="+mn-lt"/>
                <a:ea typeface="+mn-ea"/>
                <a:cs typeface="+mn-cs"/>
              </a:rPr>
              <a:t>them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Setting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managing expectations </a:t>
            </a:r>
            <a:r>
              <a:rPr lang="en-US" sz="1200" b="0" i="0" u="none" strike="noStrike" kern="1200" baseline="0" dirty="0">
                <a:solidFill>
                  <a:schemeClr val="tx1"/>
                </a:solidFill>
                <a:latin typeface="+mn-lt"/>
                <a:ea typeface="+mn-ea"/>
                <a:cs typeface="+mn-cs"/>
              </a:rPr>
              <a:t>is the single most important thing you can do to eliminate resistance, especially in the face of </a:t>
            </a:r>
            <a:r>
              <a:rPr lang="en-US" sz="1200" b="1" i="0" u="none" strike="noStrike" kern="1200" baseline="0" dirty="0">
                <a:solidFill>
                  <a:schemeClr val="tx1"/>
                </a:solidFill>
                <a:latin typeface="+mn-lt"/>
                <a:ea typeface="+mn-ea"/>
                <a:cs typeface="+mn-cs"/>
              </a:rPr>
              <a:t>change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Will guarantee you that any conflict / distrust / breakdown in relationship you ever experienced – with peers, partners, customers, boss – was based on someone’s failure to set / reset / manage expectations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WIIFU: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If you just go back to your office and use the LEADS Framework you’ll come back and say it wasn’t effective because some didn’t WANT to be coached </a:t>
            </a:r>
          </a:p>
          <a:p>
            <a:r>
              <a:rPr lang="en-US" sz="1200" b="0" i="0" u="none" strike="noStrike" kern="1200" baseline="0" dirty="0">
                <a:solidFill>
                  <a:schemeClr val="tx1"/>
                </a:solidFill>
                <a:latin typeface="+mn-lt"/>
                <a:ea typeface="+mn-ea"/>
                <a:cs typeface="+mn-cs"/>
              </a:rPr>
              <a:t>o Why? </a:t>
            </a:r>
          </a:p>
          <a:p>
            <a:r>
              <a:rPr lang="en-US" sz="1200" b="0" i="0" u="none" strike="noStrike" kern="1200" baseline="0" dirty="0">
                <a:solidFill>
                  <a:schemeClr val="tx1"/>
                </a:solidFill>
                <a:latin typeface="+mn-lt"/>
                <a:ea typeface="+mn-ea"/>
                <a:cs typeface="+mn-cs"/>
              </a:rPr>
              <a:t>o Resistance! </a:t>
            </a:r>
          </a:p>
          <a:p>
            <a:r>
              <a:rPr lang="en-US" sz="1200" b="0" i="0" u="none" strike="noStrike" kern="1200" baseline="0" dirty="0">
                <a:solidFill>
                  <a:schemeClr val="tx1"/>
                </a:solidFill>
                <a:latin typeface="+mn-lt"/>
                <a:ea typeface="+mn-ea"/>
                <a:cs typeface="+mn-cs"/>
              </a:rPr>
              <a:t> Resistance is based on a lack of trust </a:t>
            </a:r>
          </a:p>
          <a:p>
            <a:r>
              <a:rPr lang="en-US" sz="1200" b="0" i="0" u="none" strike="noStrike" kern="1200" baseline="0" dirty="0">
                <a:solidFill>
                  <a:schemeClr val="tx1"/>
                </a:solidFill>
                <a:latin typeface="+mn-lt"/>
                <a:ea typeface="+mn-ea"/>
                <a:cs typeface="+mn-cs"/>
              </a:rPr>
              <a:t> Lack of trust is based on either perception or experience </a:t>
            </a:r>
          </a:p>
          <a:p>
            <a:r>
              <a:rPr lang="en-US" sz="1200" b="0" i="0" u="none" strike="noStrike" kern="1200" baseline="0" dirty="0">
                <a:solidFill>
                  <a:schemeClr val="tx1"/>
                </a:solidFill>
                <a:latin typeface="+mn-lt"/>
                <a:ea typeface="+mn-ea"/>
                <a:cs typeface="+mn-cs"/>
              </a:rPr>
              <a:t>o (Read slide) But all resistance can be easily resolved by: </a:t>
            </a:r>
          </a:p>
          <a:p>
            <a:r>
              <a:rPr lang="en-US" sz="1200" b="0" i="0" u="none" strike="noStrike" kern="1200" baseline="0" dirty="0">
                <a:solidFill>
                  <a:schemeClr val="tx1"/>
                </a:solidFill>
                <a:latin typeface="+mn-lt"/>
                <a:ea typeface="+mn-ea"/>
                <a:cs typeface="+mn-cs"/>
              </a:rPr>
              <a:t> Setting new expectations </a:t>
            </a:r>
          </a:p>
          <a:p>
            <a:r>
              <a:rPr lang="en-US" sz="1200" b="0" i="0" u="none" strike="noStrike" kern="1200" baseline="0" dirty="0">
                <a:solidFill>
                  <a:schemeClr val="tx1"/>
                </a:solidFill>
                <a:latin typeface="+mn-lt"/>
                <a:ea typeface="+mn-ea"/>
                <a:cs typeface="+mn-cs"/>
              </a:rPr>
              <a:t> Focusing on what the coachee wants </a:t>
            </a:r>
          </a:p>
          <a:p>
            <a:r>
              <a:rPr lang="en-US" sz="1200" b="0" i="0" u="none" strike="noStrike" kern="1200" baseline="0" dirty="0">
                <a:solidFill>
                  <a:schemeClr val="tx1"/>
                </a:solidFill>
                <a:latin typeface="+mn-lt"/>
                <a:ea typeface="+mn-ea"/>
                <a:cs typeface="+mn-cs"/>
              </a:rPr>
              <a:t>o So, to set expectations (read slide) establish a new definition of what coaching is, including your role as their manager and coach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p>
          <a:p>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88</a:t>
            </a:fld>
            <a:endParaRPr lang="en-US" dirty="0"/>
          </a:p>
        </p:txBody>
      </p:sp>
    </p:spTree>
    <p:extLst>
      <p:ext uri="{BB962C8B-B14F-4D97-AF65-F5344CB8AC3E}">
        <p14:creationId xmlns:p14="http://schemas.microsoft.com/office/powerpoint/2010/main" val="2540881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10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Using Enrollment to set expectations and defuse coaching resistance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Sometimes you’ll experience from your coachee resistance to being coached or reluctance to open up </a:t>
            </a:r>
          </a:p>
          <a:p>
            <a:r>
              <a:rPr lang="en-US" sz="1200" b="0" i="0" u="none" strike="noStrike" kern="1200" baseline="0" dirty="0">
                <a:solidFill>
                  <a:schemeClr val="tx1"/>
                </a:solidFill>
                <a:latin typeface="+mn-lt"/>
                <a:ea typeface="+mn-ea"/>
                <a:cs typeface="+mn-cs"/>
              </a:rPr>
              <a:t> Why? (Trust, not comfortable, etc.) </a:t>
            </a:r>
          </a:p>
          <a:p>
            <a:r>
              <a:rPr lang="en-US" sz="1200" b="0" i="0" u="none" strike="noStrike" kern="1200" baseline="0" dirty="0">
                <a:solidFill>
                  <a:schemeClr val="tx1"/>
                </a:solidFill>
                <a:latin typeface="+mn-lt"/>
                <a:ea typeface="+mn-ea"/>
                <a:cs typeface="+mn-cs"/>
              </a:rPr>
              <a:t> Let’s do an exercise to help you deal with coaching resistance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Materials Needed</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Easels and markers (one each, per team) </a:t>
            </a:r>
          </a:p>
          <a:p>
            <a:r>
              <a:rPr lang="en-US" sz="1200" b="0" i="0" u="none" strike="noStrike" kern="1200" baseline="0" dirty="0">
                <a:solidFill>
                  <a:schemeClr val="tx1"/>
                </a:solidFill>
                <a:latin typeface="+mn-lt"/>
                <a:ea typeface="+mn-ea"/>
                <a:cs typeface="+mn-cs"/>
              </a:rPr>
              <a:t> Timer </a:t>
            </a:r>
          </a:p>
          <a:p>
            <a:r>
              <a:rPr lang="en-US" sz="1200" b="0" i="0" u="none" strike="noStrike" kern="1200" baseline="0" dirty="0">
                <a:solidFill>
                  <a:schemeClr val="tx1"/>
                </a:solidFill>
                <a:latin typeface="+mn-lt"/>
                <a:ea typeface="+mn-ea"/>
                <a:cs typeface="+mn-cs"/>
              </a:rPr>
              <a:t> Whistle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Teams: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Break group into 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Team Names: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and Team 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Assign Roles: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Team A: Introduce coaching </a:t>
            </a:r>
          </a:p>
          <a:p>
            <a:r>
              <a:rPr lang="en-US" sz="1200" b="0" i="0" u="none" strike="noStrike" kern="1200" baseline="0" dirty="0">
                <a:solidFill>
                  <a:schemeClr val="tx1"/>
                </a:solidFill>
                <a:latin typeface="+mn-lt"/>
                <a:ea typeface="+mn-ea"/>
                <a:cs typeface="+mn-cs"/>
              </a:rPr>
              <a:t>o Team 1: Handling a difficult situation</a:t>
            </a:r>
          </a:p>
          <a:p>
            <a:r>
              <a:rPr lang="en-US" sz="1200" b="0" i="0" u="none" strike="noStrike" kern="1200" baseline="0" dirty="0">
                <a:solidFill>
                  <a:schemeClr val="tx1"/>
                </a:solidFill>
                <a:latin typeface="+mn-lt"/>
                <a:ea typeface="+mn-ea"/>
                <a:cs typeface="+mn-cs"/>
              </a:rPr>
              <a:t>o Scribe: One person per team will take notes on easel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Directions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Use the </a:t>
            </a:r>
            <a:r>
              <a:rPr lang="en-US" sz="1200" b="1" i="0" u="none" strike="noStrike" kern="1200" baseline="0" dirty="0">
                <a:solidFill>
                  <a:schemeClr val="tx1"/>
                </a:solidFill>
                <a:latin typeface="+mn-lt"/>
                <a:ea typeface="+mn-ea"/>
                <a:cs typeface="+mn-cs"/>
              </a:rPr>
              <a:t>four steps </a:t>
            </a:r>
            <a:r>
              <a:rPr lang="en-US" sz="1200" b="0" i="0" u="none" strike="noStrike" kern="1200" baseline="0" dirty="0">
                <a:solidFill>
                  <a:schemeClr val="tx1"/>
                </a:solidFill>
                <a:latin typeface="+mn-lt"/>
                <a:ea typeface="+mn-ea"/>
                <a:cs typeface="+mn-cs"/>
              </a:rPr>
              <a:t>of enrollment to create an opening statement for a one-on-one with a direct report to gain agreement to coach them, including a “Wanting for” statement </a:t>
            </a:r>
          </a:p>
          <a:p>
            <a:r>
              <a:rPr lang="en-US" sz="1200" b="0" i="0" u="none" strike="noStrike" kern="1200" baseline="0" dirty="0">
                <a:solidFill>
                  <a:schemeClr val="tx1"/>
                </a:solidFill>
                <a:latin typeface="+mn-lt"/>
                <a:ea typeface="+mn-ea"/>
                <a:cs typeface="+mn-cs"/>
              </a:rPr>
              <a:t> Take their pulse </a:t>
            </a:r>
          </a:p>
          <a:p>
            <a:r>
              <a:rPr lang="en-US" sz="1200" b="0" i="0" u="none" strike="noStrike" kern="1200" baseline="0" dirty="0">
                <a:solidFill>
                  <a:schemeClr val="tx1"/>
                </a:solidFill>
                <a:latin typeface="+mn-lt"/>
                <a:ea typeface="+mn-ea"/>
                <a:cs typeface="+mn-cs"/>
              </a:rPr>
              <a:t> Take a stand </a:t>
            </a:r>
          </a:p>
          <a:p>
            <a:r>
              <a:rPr lang="en-US" sz="1200" b="0" i="0" u="none" strike="noStrike" kern="1200" baseline="0" dirty="0">
                <a:solidFill>
                  <a:schemeClr val="tx1"/>
                </a:solidFill>
                <a:latin typeface="+mn-lt"/>
                <a:ea typeface="+mn-ea"/>
                <a:cs typeface="+mn-cs"/>
              </a:rPr>
              <a:t> Include the “Wanting for” statement </a:t>
            </a:r>
          </a:p>
          <a:p>
            <a:r>
              <a:rPr lang="en-US" sz="1200" b="0" i="0" u="none" strike="noStrike" kern="1200" baseline="0" dirty="0">
                <a:solidFill>
                  <a:schemeClr val="tx1"/>
                </a:solidFill>
                <a:latin typeface="+mn-lt"/>
                <a:ea typeface="+mn-ea"/>
                <a:cs typeface="+mn-cs"/>
              </a:rPr>
              <a:t> State your intentions </a:t>
            </a:r>
          </a:p>
          <a:p>
            <a:r>
              <a:rPr lang="en-US" sz="1200" b="0" i="0" u="none" strike="noStrike" kern="1200" baseline="0" dirty="0">
                <a:solidFill>
                  <a:schemeClr val="tx1"/>
                </a:solidFill>
                <a:latin typeface="+mn-lt"/>
                <a:ea typeface="+mn-ea"/>
                <a:cs typeface="+mn-cs"/>
              </a:rPr>
              <a:t> Gauge your willingness to have a conversation now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Team A</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You were the chief problem solver yesterday, telling your people what to do, not coaching at all </a:t>
            </a:r>
          </a:p>
          <a:p>
            <a:r>
              <a:rPr lang="en-US" sz="1200" b="0" i="0" u="none" strike="noStrike" kern="1200" baseline="0" dirty="0">
                <a:solidFill>
                  <a:schemeClr val="tx1"/>
                </a:solidFill>
                <a:latin typeface="+mn-lt"/>
                <a:ea typeface="+mn-ea"/>
                <a:cs typeface="+mn-cs"/>
              </a:rPr>
              <a:t> Today you are introducing coaching for the first time </a:t>
            </a:r>
          </a:p>
          <a:p>
            <a:r>
              <a:rPr lang="en-US" sz="1200" b="0" i="0" u="none" strike="noStrike" kern="1200" baseline="0" dirty="0">
                <a:solidFill>
                  <a:schemeClr val="tx1"/>
                </a:solidFill>
                <a:latin typeface="+mn-lt"/>
                <a:ea typeface="+mn-ea"/>
                <a:cs typeface="+mn-cs"/>
              </a:rPr>
              <a:t> You need to approach them about having a conversation about coaching and how together you can set the rules and expectations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Team 1</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You have someone that you have to approach around a sensitive or perceived difficult topic. And need to have a conversation with them about it. How can you approach them in a way that they would be open to discussing it with you without getting defensive or shutting down? Using the 4 steps.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Timing</a:t>
            </a:r>
            <a:r>
              <a:rPr lang="en-US" sz="1200" b="0" i="0" u="none" strike="noStrike" kern="1200" baseline="0" dirty="0">
                <a:solidFill>
                  <a:schemeClr val="tx1"/>
                </a:solidFill>
                <a:latin typeface="+mn-lt"/>
                <a:ea typeface="+mn-ea"/>
                <a:cs typeface="+mn-cs"/>
              </a:rPr>
              <a:t>: 10 minutes total </a:t>
            </a:r>
          </a:p>
          <a:p>
            <a:r>
              <a:rPr lang="en-US" sz="1200" b="0" i="0" u="none" strike="noStrike" kern="1200" baseline="0" dirty="0">
                <a:solidFill>
                  <a:schemeClr val="tx1"/>
                </a:solidFill>
                <a:latin typeface="+mn-lt"/>
                <a:ea typeface="+mn-ea"/>
                <a:cs typeface="+mn-cs"/>
              </a:rPr>
              <a:t>o 7 minutes exercise </a:t>
            </a:r>
          </a:p>
          <a:p>
            <a:r>
              <a:rPr lang="en-US" sz="1200" b="0" i="0" u="none" strike="noStrike" kern="1200" baseline="0" dirty="0">
                <a:solidFill>
                  <a:schemeClr val="tx1"/>
                </a:solidFill>
                <a:latin typeface="+mn-lt"/>
                <a:ea typeface="+mn-ea"/>
                <a:cs typeface="+mn-cs"/>
              </a:rPr>
              <a:t>o 3 minutes debrief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questions do you have before we begin?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Debrief</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Team A shares statement </a:t>
            </a:r>
          </a:p>
          <a:p>
            <a:r>
              <a:rPr lang="en-US" sz="1200" b="0" i="0" u="none" strike="noStrike" kern="1200" baseline="0" dirty="0">
                <a:solidFill>
                  <a:schemeClr val="tx1"/>
                </a:solidFill>
                <a:latin typeface="+mn-lt"/>
                <a:ea typeface="+mn-ea"/>
                <a:cs typeface="+mn-cs"/>
              </a:rPr>
              <a:t>o Team 1 comments on statement </a:t>
            </a:r>
          </a:p>
          <a:p>
            <a:r>
              <a:rPr lang="en-US" sz="1200" b="0" i="0" u="none" strike="noStrike" kern="1200" baseline="0" dirty="0">
                <a:solidFill>
                  <a:schemeClr val="tx1"/>
                </a:solidFill>
                <a:latin typeface="+mn-lt"/>
                <a:ea typeface="+mn-ea"/>
                <a:cs typeface="+mn-cs"/>
              </a:rPr>
              <a:t>o Lead applause </a:t>
            </a:r>
          </a:p>
          <a:p>
            <a:r>
              <a:rPr lang="en-US" sz="1200" b="0" i="0" u="none" strike="noStrike" kern="1200" baseline="0" dirty="0">
                <a:solidFill>
                  <a:schemeClr val="tx1"/>
                </a:solidFill>
                <a:latin typeface="+mn-lt"/>
                <a:ea typeface="+mn-ea"/>
                <a:cs typeface="+mn-cs"/>
              </a:rPr>
              <a:t>o Reverse roles / applause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Conclude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What did you learn? </a:t>
            </a:r>
          </a:p>
          <a:p>
            <a:r>
              <a:rPr lang="en-US" sz="1200" b="0" i="0" u="none" strike="noStrike" kern="1200" baseline="0" dirty="0">
                <a:solidFill>
                  <a:schemeClr val="tx1"/>
                </a:solidFill>
                <a:latin typeface="+mn-lt"/>
                <a:ea typeface="+mn-ea"/>
                <a:cs typeface="+mn-cs"/>
              </a:rPr>
              <a:t> How will this exercise help you to strengthen your Enrollment skills and help you do your job more effectively? </a:t>
            </a:r>
          </a:p>
          <a:p>
            <a:endParaRPr lang="en-US" sz="1200" b="0" i="0" u="none" strike="noStrike" kern="1200" baseline="0" dirty="0">
              <a:solidFill>
                <a:schemeClr val="tx1"/>
              </a:solidFill>
              <a:latin typeface="+mn-lt"/>
              <a:ea typeface="+mn-ea"/>
              <a:cs typeface="+mn-cs"/>
            </a:endParaRPr>
          </a:p>
          <a:p>
            <a:pPr eaLnBrk="1" hangingPunct="1">
              <a:spcBef>
                <a:spcPct val="0"/>
              </a:spcBef>
            </a:pPr>
            <a:r>
              <a:rPr lang="en-US" b="1" dirty="0"/>
              <a:t>Question came from audience:  </a:t>
            </a:r>
            <a:r>
              <a:rPr lang="en-US" dirty="0"/>
              <a:t>Is there a way to get “air coverage” across our entire district, prior to when we launch or start these new behaviors as new coaches to our people.  Not an either or.  No substitute for the one on one conversations.  But if you want to work together and craft some language around this, I’m happy to take a look at it, make sure it has the enrollment language, etc. </a:t>
            </a:r>
          </a:p>
          <a:p>
            <a:pPr eaLnBrk="1" hangingPunct="1">
              <a:spcBef>
                <a:spcPct val="0"/>
              </a:spcBef>
            </a:pPr>
            <a:endParaRPr lang="en-US" dirty="0"/>
          </a:p>
          <a:p>
            <a:pPr eaLnBrk="1" hangingPunct="1">
              <a:spcBef>
                <a:spcPct val="0"/>
              </a:spcBef>
            </a:pPr>
            <a:r>
              <a:rPr lang="en-US" dirty="0"/>
              <a:t>Can you do team enrollment, or only one to one, or both? Same question as above. Some like to have a conversation with the team letting them know what to expect to level set. That’s optional. The one to ones are non negotiable.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 </a:t>
            </a:r>
            <a:r>
              <a:rPr lang="en-US" sz="1200" b="1" i="1" u="none" strike="noStrike" kern="1200" baseline="0" dirty="0">
                <a:solidFill>
                  <a:schemeClr val="tx1"/>
                </a:solidFill>
                <a:latin typeface="+mn-lt"/>
                <a:ea typeface="+mn-ea"/>
                <a:cs typeface="+mn-cs"/>
              </a:rPr>
              <a:t>Let’s move on… and look at some specific enrollment templates you can use immediately. </a:t>
            </a:r>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312EDC-F1E7-4645-871F-83E1F636FA07}" type="slidenum">
              <a:rPr lang="en-US" smtClean="0">
                <a:latin typeface="Arial" pitchFamily="34" charset="0"/>
              </a:rPr>
              <a:pPr>
                <a:defRPr/>
              </a:pPr>
              <a:t>89</a:t>
            </a:fld>
            <a:endParaRPr lang="en-US" dirty="0">
              <a:latin typeface="Arial" pitchFamily="34" charset="0"/>
            </a:endParaRPr>
          </a:p>
        </p:txBody>
      </p:sp>
    </p:spTree>
    <p:extLst>
      <p:ext uri="{BB962C8B-B14F-4D97-AF65-F5344CB8AC3E}">
        <p14:creationId xmlns:p14="http://schemas.microsoft.com/office/powerpoint/2010/main" val="8432630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Handout</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Show wide range of Enrollment questions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lets review a couple of templates you can use. Turn to page # in the handbook.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a:t>
            </a:r>
            <a:r>
              <a:rPr lang="en-US" sz="1200" b="0" i="0" u="none" strike="noStrike" kern="1200" baseline="0" dirty="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ASK the question on bullet 2. if there’s time. “So what questions would you ask in the first coaching session to set the stage and create alignment and the ability to understand how the coachee feels about coaching?”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Go to bullet three and review the questions in the handbook with them. Review the ones in bold, as the most important. So you don’t have to go through all of them.  </a:t>
            </a:r>
            <a:r>
              <a:rPr lang="en-US" sz="1200" b="1" i="0" u="none" strike="noStrike" kern="1200" baseline="0" dirty="0">
                <a:solidFill>
                  <a:schemeClr val="tx1"/>
                </a:solidFill>
                <a:latin typeface="+mn-lt"/>
                <a:ea typeface="+mn-ea"/>
                <a:cs typeface="+mn-cs"/>
              </a:rPr>
              <a:t>Handbook Reference</a:t>
            </a:r>
            <a:r>
              <a:rPr lang="en-US" sz="1200" b="0" i="0" u="none" strike="noStrike" kern="1200" baseline="0" dirty="0">
                <a:solidFill>
                  <a:schemeClr val="tx1"/>
                </a:solidFill>
                <a:latin typeface="+mn-lt"/>
                <a:ea typeface="+mn-ea"/>
                <a:cs typeface="+mn-cs"/>
              </a:rPr>
              <a:t>: Turn to page #for a “buffet” of excellent questions. Here are the questions you can use to facilitate this conversation and create buy in around coaching, as well as the alignment and expectations on both sides: </a:t>
            </a:r>
          </a:p>
          <a:p>
            <a:endParaRPr lang="en-US" sz="1200" b="0" i="0" u="none" strike="noStrike" kern="1200" baseline="0" dirty="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Say</a:t>
            </a:r>
            <a:r>
              <a:rPr lang="en-US" dirty="0"/>
              <a:t>: Think about how powerful it can be if you were able to align each person’s goals and align them with the company’s goals. Think about the greater output.  Problem is we don’t often know what their personal goals are (I’m going to share with you ways to uncover this tomorrow)</a:t>
            </a:r>
          </a:p>
          <a:p>
            <a:pPr eaLnBrk="1" hangingPunct="1">
              <a:spcBef>
                <a:spcPct val="0"/>
              </a:spcBef>
            </a:pPr>
            <a:endParaRPr lang="en-US" dirty="0"/>
          </a:p>
          <a:p>
            <a:pPr eaLnBrk="1" hangingPunct="1">
              <a:spcBef>
                <a:spcPct val="0"/>
              </a:spcBef>
            </a:pPr>
            <a:r>
              <a:rPr lang="en-US" b="1" dirty="0"/>
              <a:t>EXAMPLE</a:t>
            </a:r>
            <a:r>
              <a:rPr lang="en-US" dirty="0"/>
              <a:t>: physical example. Put two hands next to each other straight out. One hand is your agenda, your expectation the result you want. The other hand is each person's on your team’s individual personal goals. Now both hands are straight out in alignment focused on a shared goal and vision.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Remember, these questions and templates are like a buffet take what you like, leave what you don’t as long as you honor the spirit and intention of the templates In your own words.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How do you feel about these questions? </a:t>
            </a:r>
          </a:p>
          <a:p>
            <a:r>
              <a:rPr lang="en-US" sz="1200" b="0" i="0" u="none" strike="noStrike" kern="1200" baseline="0" dirty="0">
                <a:solidFill>
                  <a:schemeClr val="tx1"/>
                </a:solidFill>
                <a:latin typeface="+mn-lt"/>
                <a:ea typeface="+mn-ea"/>
                <a:cs typeface="+mn-cs"/>
              </a:rPr>
              <a:t> Why is it important to use them in your first session? </a:t>
            </a:r>
          </a:p>
          <a:p>
            <a:r>
              <a:rPr lang="en-US" sz="1200" b="0" i="0" u="none" strike="noStrike" kern="1200" baseline="0" dirty="0">
                <a:solidFill>
                  <a:schemeClr val="tx1"/>
                </a:solidFill>
                <a:latin typeface="+mn-lt"/>
                <a:ea typeface="+mn-ea"/>
                <a:cs typeface="+mn-cs"/>
              </a:rPr>
              <a:t> How will you feel when you use them?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How does this apply to your job and your role?</a:t>
            </a:r>
          </a:p>
          <a:p>
            <a:r>
              <a:rPr lang="en-US" sz="1200" b="1" i="0" u="none" strike="noStrike" kern="1200" baseline="0" dirty="0">
                <a:solidFill>
                  <a:schemeClr val="tx1"/>
                </a:solidFill>
                <a:latin typeface="+mn-lt"/>
                <a:ea typeface="+mn-ea"/>
                <a:cs typeface="+mn-cs"/>
              </a:rPr>
              <a:t>How do you see this helping you improve the way you communicate, create alignment, manage and develop your people to hit their objectives? </a:t>
            </a:r>
            <a:endParaRPr lang="en-US" b="1" dirty="0"/>
          </a:p>
          <a:p>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dirty="0"/>
          </a:p>
        </p:txBody>
      </p:sp>
      <p:sp>
        <p:nvSpPr>
          <p:cNvPr id="241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E21DAAC-8439-4F9C-AAF0-E66D643F6D43}" type="slidenum">
              <a:rPr lang="en-US" sz="1200">
                <a:solidFill>
                  <a:srgbClr val="000000"/>
                </a:solidFill>
              </a:rPr>
              <a:pPr algn="r" eaLnBrk="1" hangingPunct="1"/>
              <a:t>90</a:t>
            </a:fld>
            <a:endParaRPr lang="en-US" sz="1200" dirty="0">
              <a:solidFill>
                <a:srgbClr val="000000"/>
              </a:solidFill>
            </a:endParaRPr>
          </a:p>
        </p:txBody>
      </p:sp>
    </p:spTree>
    <p:extLst>
      <p:ext uri="{BB962C8B-B14F-4D97-AF65-F5344CB8AC3E}">
        <p14:creationId xmlns:p14="http://schemas.microsoft.com/office/powerpoint/2010/main" val="17975455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Handout</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Show wide range of Enrollment questions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lets review a couple of templates you can use. Turn to page # in the handbook.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a:t>
            </a:r>
            <a:r>
              <a:rPr lang="en-US" sz="1200" b="0" i="0" u="none" strike="noStrike" kern="1200" baseline="0" dirty="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ASK the question on bullet 2. if there’s time. “So what questions would you ask in the first coaching session to set the stage and create alignment and the ability to understand how the coachee feels about coaching?”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Go to bullet three and review the questions in the handbook with them. Review the ones in bold, as the most important. So you don’t have to go through all of them.  </a:t>
            </a:r>
            <a:r>
              <a:rPr lang="en-US" sz="1200" b="1" i="0" u="none" strike="noStrike" kern="1200" baseline="0" dirty="0">
                <a:solidFill>
                  <a:schemeClr val="tx1"/>
                </a:solidFill>
                <a:latin typeface="+mn-lt"/>
                <a:ea typeface="+mn-ea"/>
                <a:cs typeface="+mn-cs"/>
              </a:rPr>
              <a:t>Handbook Reference</a:t>
            </a:r>
            <a:r>
              <a:rPr lang="en-US" sz="1200" b="0" i="0" u="none" strike="noStrike" kern="1200" baseline="0" dirty="0">
                <a:solidFill>
                  <a:schemeClr val="tx1"/>
                </a:solidFill>
                <a:latin typeface="+mn-lt"/>
                <a:ea typeface="+mn-ea"/>
                <a:cs typeface="+mn-cs"/>
              </a:rPr>
              <a:t>: Turn to page #for a “buffet” of excellent questions. Here are the questions you can use to facilitate this conversation and create buy in around coaching, as well as the alignment and expectations on both sides: </a:t>
            </a:r>
          </a:p>
          <a:p>
            <a:endParaRPr lang="en-US" sz="1200" b="0" i="0" u="none" strike="noStrike" kern="1200" baseline="0" dirty="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Say</a:t>
            </a:r>
            <a:r>
              <a:rPr lang="en-US" dirty="0"/>
              <a:t>: Think about how powerful it can be if you were able to align each person’s goals and align them with the company’s goals. Think about the greater output.  Problem is we don’t often know what their personal goals are (I’m going to share with you ways to uncover this tomorrow)</a:t>
            </a:r>
          </a:p>
          <a:p>
            <a:pPr eaLnBrk="1" hangingPunct="1">
              <a:spcBef>
                <a:spcPct val="0"/>
              </a:spcBef>
            </a:pPr>
            <a:endParaRPr lang="en-US" dirty="0"/>
          </a:p>
          <a:p>
            <a:pPr eaLnBrk="1" hangingPunct="1">
              <a:spcBef>
                <a:spcPct val="0"/>
              </a:spcBef>
            </a:pPr>
            <a:r>
              <a:rPr lang="en-US" b="1" dirty="0"/>
              <a:t>EXAMPLE</a:t>
            </a:r>
            <a:r>
              <a:rPr lang="en-US" dirty="0"/>
              <a:t>: physical example. Put two hands next to each other straight out. One hand is your agenda, your expectation the result you want. The other hand is each person's on your team’s individual personal goals. Now both hands are straight out in alignment focused on a shared goal and vision.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Remember, these questions and templates are like a buffet take what you like, leave what you don’t as long as you honor the spirit and intention of the templates In your own words.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How do you feel about these questions? </a:t>
            </a:r>
          </a:p>
          <a:p>
            <a:r>
              <a:rPr lang="en-US" sz="1200" b="0" i="0" u="none" strike="noStrike" kern="1200" baseline="0" dirty="0">
                <a:solidFill>
                  <a:schemeClr val="tx1"/>
                </a:solidFill>
                <a:latin typeface="+mn-lt"/>
                <a:ea typeface="+mn-ea"/>
                <a:cs typeface="+mn-cs"/>
              </a:rPr>
              <a:t> Why is it important to use them in your first session? </a:t>
            </a:r>
          </a:p>
          <a:p>
            <a:r>
              <a:rPr lang="en-US" sz="1200" b="0" i="0" u="none" strike="noStrike" kern="1200" baseline="0" dirty="0">
                <a:solidFill>
                  <a:schemeClr val="tx1"/>
                </a:solidFill>
                <a:latin typeface="+mn-lt"/>
                <a:ea typeface="+mn-ea"/>
                <a:cs typeface="+mn-cs"/>
              </a:rPr>
              <a:t> How will you feel when you use them?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How does this apply to your job and your role?</a:t>
            </a:r>
          </a:p>
          <a:p>
            <a:r>
              <a:rPr lang="en-US" sz="1200" b="1" i="0" u="none" strike="noStrike" kern="1200" baseline="0" dirty="0">
                <a:solidFill>
                  <a:schemeClr val="tx1"/>
                </a:solidFill>
                <a:latin typeface="+mn-lt"/>
                <a:ea typeface="+mn-ea"/>
                <a:cs typeface="+mn-cs"/>
              </a:rPr>
              <a:t>How do you see this helping you improve the way you communicate, create alignment, manage and develop your people to hit their objectives? </a:t>
            </a:r>
            <a:endParaRPr lang="en-US" b="1" dirty="0"/>
          </a:p>
          <a:p>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dirty="0"/>
          </a:p>
        </p:txBody>
      </p:sp>
      <p:sp>
        <p:nvSpPr>
          <p:cNvPr id="241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E21DAAC-8439-4F9C-AAF0-E66D643F6D43}" type="slidenum">
              <a:rPr lang="en-US" sz="1200">
                <a:solidFill>
                  <a:srgbClr val="000000"/>
                </a:solidFill>
              </a:rPr>
              <a:pPr algn="r" eaLnBrk="1" hangingPunct="1"/>
              <a:t>91</a:t>
            </a:fld>
            <a:endParaRPr lang="en-US" sz="1200" dirty="0">
              <a:solidFill>
                <a:srgbClr val="000000"/>
              </a:solidFill>
            </a:endParaRPr>
          </a:p>
        </p:txBody>
      </p:sp>
    </p:spTree>
    <p:extLst>
      <p:ext uri="{BB962C8B-B14F-4D97-AF65-F5344CB8AC3E}">
        <p14:creationId xmlns:p14="http://schemas.microsoft.com/office/powerpoint/2010/main" val="42927902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5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Handout</a:t>
            </a:r>
            <a:r>
              <a:rPr lang="en-US" sz="1200" b="0" i="1" u="none" strike="noStrike" kern="1200" baseline="0" dirty="0">
                <a:solidFill>
                  <a:schemeClr val="tx1"/>
                </a:solidFill>
                <a:latin typeface="+mn-lt"/>
                <a:ea typeface="+mn-ea"/>
                <a:cs typeface="+mn-cs"/>
              </a:rPr>
              <a:t>: Page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Show wide range of Enrollment questions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lets review a couple of templates you can use. Turn to page # in the handbook.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a:t>
            </a:r>
            <a:r>
              <a:rPr lang="en-US" sz="1200" b="0" i="0" u="none" strike="noStrike" kern="1200" baseline="0" dirty="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ASK the question on bullet 2. if there’s time. “So what questions would you ask in the first coaching session to set the stage and create alignment and the ability to understand how the coachee feels about coaching?”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Go to bullet three and review the questions in the handbook with them. Review the ones in bold, as the most important. So you don’t have to go through all of them.  </a:t>
            </a:r>
            <a:r>
              <a:rPr lang="en-US" sz="1200" b="1" i="0" u="none" strike="noStrike" kern="1200" baseline="0" dirty="0">
                <a:solidFill>
                  <a:schemeClr val="tx1"/>
                </a:solidFill>
                <a:latin typeface="+mn-lt"/>
                <a:ea typeface="+mn-ea"/>
                <a:cs typeface="+mn-cs"/>
              </a:rPr>
              <a:t>Handbook Reference</a:t>
            </a:r>
            <a:r>
              <a:rPr lang="en-US" sz="1200" b="0" i="0" u="none" strike="noStrike" kern="1200" baseline="0" dirty="0">
                <a:solidFill>
                  <a:schemeClr val="tx1"/>
                </a:solidFill>
                <a:latin typeface="+mn-lt"/>
                <a:ea typeface="+mn-ea"/>
                <a:cs typeface="+mn-cs"/>
              </a:rPr>
              <a:t>: Turn to page #for a “buffet” of excellent questions. Here are the questions you can use to facilitate this conversation and create buy in around coaching, as well as the alignment and expectations on both sides: </a:t>
            </a:r>
          </a:p>
          <a:p>
            <a:endParaRPr lang="en-US" sz="1200" b="0" i="0" u="none" strike="noStrike" kern="1200" baseline="0" dirty="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Say</a:t>
            </a:r>
            <a:r>
              <a:rPr lang="en-US" dirty="0"/>
              <a:t>: Think about how powerful it can be if you were able to align each person’s goals and align them with the company’s goals. Think about the greater output.  Problem is we don’t often know what their personal goals are (I’m going to share with you ways to uncover this tomorrow)</a:t>
            </a:r>
          </a:p>
          <a:p>
            <a:pPr eaLnBrk="1" hangingPunct="1">
              <a:spcBef>
                <a:spcPct val="0"/>
              </a:spcBef>
            </a:pPr>
            <a:endParaRPr lang="en-US" dirty="0"/>
          </a:p>
          <a:p>
            <a:pPr eaLnBrk="1" hangingPunct="1">
              <a:spcBef>
                <a:spcPct val="0"/>
              </a:spcBef>
            </a:pPr>
            <a:r>
              <a:rPr lang="en-US" b="1" dirty="0"/>
              <a:t>EXAMPLE</a:t>
            </a:r>
            <a:r>
              <a:rPr lang="en-US" dirty="0"/>
              <a:t>: physical example. Put two hands next to each other straight out. One hand is your agenda, your expectation the result you want. The other hand is each person's on your team’s individual personal goals. Now both hands are straight out in alignment focused on a shared goal and vision. </a:t>
            </a:r>
          </a:p>
          <a:p>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Remember, these questions and templates are like a buffet take what you like, leave what you don’t as long as you honor the spirit and intention of the templates In your own words.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How do you feel about these questions? </a:t>
            </a:r>
          </a:p>
          <a:p>
            <a:r>
              <a:rPr lang="en-US" sz="1200" b="0" i="0" u="none" strike="noStrike" kern="1200" baseline="0" dirty="0">
                <a:solidFill>
                  <a:schemeClr val="tx1"/>
                </a:solidFill>
                <a:latin typeface="+mn-lt"/>
                <a:ea typeface="+mn-ea"/>
                <a:cs typeface="+mn-cs"/>
              </a:rPr>
              <a:t> Why is it important to use them in your first session? </a:t>
            </a:r>
          </a:p>
          <a:p>
            <a:r>
              <a:rPr lang="en-US" sz="1200" b="0" i="0" u="none" strike="noStrike" kern="1200" baseline="0" dirty="0">
                <a:solidFill>
                  <a:schemeClr val="tx1"/>
                </a:solidFill>
                <a:latin typeface="+mn-lt"/>
                <a:ea typeface="+mn-ea"/>
                <a:cs typeface="+mn-cs"/>
              </a:rPr>
              <a:t> How will you feel when you use them?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CONFIRM: How does this apply to your job and your role?</a:t>
            </a:r>
          </a:p>
          <a:p>
            <a:r>
              <a:rPr lang="en-US" sz="1200" b="1" i="0" u="none" strike="noStrike" kern="1200" baseline="0" dirty="0">
                <a:solidFill>
                  <a:schemeClr val="tx1"/>
                </a:solidFill>
                <a:latin typeface="+mn-lt"/>
                <a:ea typeface="+mn-ea"/>
                <a:cs typeface="+mn-cs"/>
              </a:rPr>
              <a:t>How do you see this helping you improve the way you communicate, create alignment, manage and develop your people to hit their objectives? </a:t>
            </a:r>
            <a:endParaRPr lang="en-US" b="1" dirty="0"/>
          </a:p>
          <a:p>
            <a:endParaRPr lang="en-US" sz="1200" b="0" i="0" u="none" strike="noStrike" kern="1200" baseline="0" dirty="0">
              <a:solidFill>
                <a:schemeClr val="tx1"/>
              </a:solidFill>
              <a:latin typeface="+mn-lt"/>
              <a:ea typeface="+mn-ea"/>
              <a:cs typeface="+mn-cs"/>
            </a:endParaRPr>
          </a:p>
          <a:p>
            <a:pPr eaLnBrk="1" hangingPunct="1">
              <a:spcBef>
                <a:spcPct val="0"/>
              </a:spcBef>
            </a:pPr>
            <a:endParaRPr lang="en-US" b="1" dirty="0"/>
          </a:p>
          <a:p>
            <a:pPr eaLnBrk="1" hangingPunct="1">
              <a:spcBef>
                <a:spcPct val="0"/>
              </a:spcBef>
            </a:pPr>
            <a:endParaRPr lang="en-US" dirty="0"/>
          </a:p>
        </p:txBody>
      </p:sp>
      <p:sp>
        <p:nvSpPr>
          <p:cNvPr id="241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E21DAAC-8439-4F9C-AAF0-E66D643F6D43}" type="slidenum">
              <a:rPr lang="en-US" sz="1200">
                <a:solidFill>
                  <a:srgbClr val="000000"/>
                </a:solidFill>
              </a:rPr>
              <a:pPr algn="r" eaLnBrk="1" hangingPunct="1"/>
              <a:t>92</a:t>
            </a:fld>
            <a:endParaRPr lang="en-US" sz="1200" dirty="0">
              <a:solidFill>
                <a:srgbClr val="000000"/>
              </a:solidFill>
            </a:endParaRPr>
          </a:p>
        </p:txBody>
      </p:sp>
    </p:spTree>
    <p:extLst>
      <p:ext uri="{BB962C8B-B14F-4D97-AF65-F5344CB8AC3E}">
        <p14:creationId xmlns:p14="http://schemas.microsoft.com/office/powerpoint/2010/main" val="42232360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 think coaching is going to be hard but all about setting expectations. </a:t>
            </a:r>
          </a:p>
          <a:p>
            <a:r>
              <a:rPr lang="en-US" sz="1200" cap="none" dirty="0">
                <a:latin typeface="Franklin Gothic Medium" pitchFamily="34" charset="0"/>
              </a:rPr>
              <a:t>Creating Buy-In and Alignment:</a:t>
            </a:r>
            <a:br>
              <a:rPr lang="en-US" sz="1200" cap="none" dirty="0">
                <a:latin typeface="Franklin Gothic Medium" pitchFamily="34" charset="0"/>
              </a:rPr>
            </a:br>
            <a:r>
              <a:rPr lang="en-US" sz="1200" cap="none" dirty="0">
                <a:latin typeface="Franklin Gothic Medium" pitchFamily="34" charset="0"/>
              </a:rPr>
              <a:t> The Most Important Step</a:t>
            </a:r>
            <a:endParaRPr lang="en-US" dirty="0"/>
          </a:p>
        </p:txBody>
      </p:sp>
      <p:sp>
        <p:nvSpPr>
          <p:cNvPr id="4" name="Header Placeholder 3"/>
          <p:cNvSpPr>
            <a:spLocks noGrp="1"/>
          </p:cNvSpPr>
          <p:nvPr>
            <p:ph type="hdr" sz="quarter" idx="10"/>
          </p:nvPr>
        </p:nvSpPr>
        <p:spPr/>
        <p:txBody>
          <a:bodyPr/>
          <a:lstStyle/>
          <a:p>
            <a:r>
              <a:rPr lang="en-US" dirty="0"/>
              <a:t>MGX FY12</a:t>
            </a:r>
          </a:p>
          <a:p>
            <a:endParaRPr lang="en-US" dirty="0"/>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10/25/2016 10:01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94</a:t>
            </a:fld>
            <a:endParaRPr lang="en-US" dirty="0"/>
          </a:p>
        </p:txBody>
      </p:sp>
    </p:spTree>
    <p:extLst>
      <p:ext uri="{BB962C8B-B14F-4D97-AF65-F5344CB8AC3E}">
        <p14:creationId xmlns:p14="http://schemas.microsoft.com/office/powerpoint/2010/main" val="12793253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baseline="0" dirty="0"/>
              <a:t>CRITICAL!</a:t>
            </a:r>
          </a:p>
          <a:p>
            <a:endParaRPr lang="en-US" baseline="0" dirty="0"/>
          </a:p>
          <a:p>
            <a:r>
              <a:rPr lang="en-US" sz="1200" b="1" i="0" u="none" strike="noStrike" kern="1200" baseline="0" dirty="0">
                <a:solidFill>
                  <a:schemeClr val="tx1"/>
                </a:solidFill>
                <a:latin typeface="+mn-lt"/>
                <a:ea typeface="+mn-ea"/>
                <a:cs typeface="+mn-cs"/>
              </a:rPr>
              <a:t>Value Agreement (Evaluations) (PIVOT POINT): </a:t>
            </a:r>
            <a:endParaRPr lang="en-US" sz="1200" b="0" i="0" u="none" strike="noStrike"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o Most important, the value agreement. </a:t>
            </a:r>
            <a:r>
              <a:rPr lang="en-US" dirty="0"/>
              <a:t>I value</a:t>
            </a:r>
            <a:r>
              <a:rPr lang="en-US" baseline="0" dirty="0"/>
              <a:t> your time and time you took to be here. I know what it means to take two days out of the office. So, I realized this is a big commitment you are making and want to make sure it’s worth every second of your time. </a:t>
            </a:r>
          </a:p>
          <a:p>
            <a:r>
              <a:rPr lang="en-US" sz="1200" b="0" i="0" u="none" strike="noStrike" kern="1200" baseline="0" dirty="0">
                <a:solidFill>
                  <a:schemeClr val="tx1"/>
                </a:solidFill>
                <a:latin typeface="+mn-lt"/>
                <a:ea typeface="+mn-ea"/>
                <a:cs typeface="+mn-cs"/>
              </a:rPr>
              <a:t>What I truly want for you is to leave tomorrow feeling this is either </a:t>
            </a:r>
            <a:r>
              <a:rPr lang="en-US" sz="1200" b="1" i="0" u="none" strike="noStrike" kern="1200" baseline="0" dirty="0">
                <a:solidFill>
                  <a:schemeClr val="tx1"/>
                </a:solidFill>
                <a:latin typeface="+mn-lt"/>
                <a:ea typeface="+mn-ea"/>
                <a:cs typeface="+mn-cs"/>
              </a:rPr>
              <a:t>THE single best course </a:t>
            </a:r>
            <a:r>
              <a:rPr lang="en-US" sz="1200" b="0" i="0" u="none" strike="noStrike" kern="1200" baseline="0" dirty="0">
                <a:solidFill>
                  <a:schemeClr val="tx1"/>
                </a:solidFill>
                <a:latin typeface="+mn-lt"/>
                <a:ea typeface="+mn-ea"/>
                <a:cs typeface="+mn-cs"/>
              </a:rPr>
              <a:t>you ever attended or at least one of the top two of the best courses. (</a:t>
            </a:r>
            <a:r>
              <a:rPr lang="en-US" sz="1200" b="0" i="1" u="none" strike="noStrike" kern="1200" baseline="0" dirty="0">
                <a:solidFill>
                  <a:schemeClr val="tx1"/>
                </a:solidFill>
                <a:latin typeface="+mn-lt"/>
                <a:ea typeface="+mn-ea"/>
                <a:cs typeface="+mn-cs"/>
              </a:rPr>
              <a:t>Joking</a:t>
            </a:r>
            <a:r>
              <a:rPr lang="en-US" sz="1200" b="0" i="0" u="none" strike="noStrike" kern="1200" baseline="0" dirty="0">
                <a:solidFill>
                  <a:schemeClr val="tx1"/>
                </a:solidFill>
                <a:latin typeface="+mn-lt"/>
                <a:ea typeface="+mn-ea"/>
                <a:cs typeface="+mn-cs"/>
              </a:rPr>
              <a:t>: I can live with this being your second favorite course.) I sincerely want this to be the BEST, most VALUED training experience you’ve ever had.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That means that tomorrow when you complete the evaluation, I want you to give this course a </a:t>
            </a:r>
            <a:r>
              <a:rPr lang="en-US" sz="1200" b="1" i="0" u="none" strike="noStrike" kern="1200" baseline="0" dirty="0">
                <a:solidFill>
                  <a:schemeClr val="tx1"/>
                </a:solidFill>
                <a:latin typeface="+mn-lt"/>
                <a:ea typeface="+mn-ea"/>
                <a:cs typeface="+mn-cs"/>
              </a:rPr>
              <a:t>perfect score, a 5 on every rating </a:t>
            </a:r>
            <a:r>
              <a:rPr lang="en-US" sz="1200" b="0" i="0" u="none" strike="noStrike" kern="1200" baseline="0" dirty="0">
                <a:solidFill>
                  <a:schemeClr val="tx1"/>
                </a:solidFill>
                <a:latin typeface="+mn-lt"/>
                <a:ea typeface="+mn-ea"/>
                <a:cs typeface="+mn-cs"/>
              </a:rPr>
              <a:t>– but I don’t mean give “me” all fives…I mean give the </a:t>
            </a:r>
            <a:r>
              <a:rPr lang="en-US" sz="1200" b="1" i="0" u="none" strike="noStrike" kern="1200" baseline="0" dirty="0">
                <a:solidFill>
                  <a:schemeClr val="tx1"/>
                </a:solidFill>
                <a:latin typeface="+mn-lt"/>
                <a:ea typeface="+mn-ea"/>
                <a:cs typeface="+mn-cs"/>
              </a:rPr>
              <a:t>COURSE</a:t>
            </a:r>
            <a:r>
              <a:rPr lang="en-US" sz="1200" b="0" i="0" u="none" strike="noStrike" kern="1200" baseline="0" dirty="0">
                <a:solidFill>
                  <a:schemeClr val="tx1"/>
                </a:solidFill>
                <a:latin typeface="+mn-lt"/>
                <a:ea typeface="+mn-ea"/>
                <a:cs typeface="+mn-cs"/>
              </a:rPr>
              <a:t> all fives.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To accomplish that, here’s my commitment: </a:t>
            </a:r>
            <a:r>
              <a:rPr lang="en-US" sz="1200" b="1" i="1" u="none" strike="noStrike" kern="1200" baseline="0" dirty="0">
                <a:solidFill>
                  <a:schemeClr val="tx1"/>
                </a:solidFill>
                <a:latin typeface="+mn-lt"/>
                <a:ea typeface="+mn-ea"/>
                <a:cs typeface="+mn-cs"/>
              </a:rPr>
              <a:t>If at any point during the next two days, you feel you can’t give this course a perfect score, PLEASE pull me aside at the break and let me know what I need to do so that I can course-correct.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I want for you is to ensure </a:t>
            </a:r>
            <a:r>
              <a:rPr lang="en-US" sz="1200" b="1" i="1" u="none" strike="noStrike" kern="1200" baseline="0" dirty="0">
                <a:solidFill>
                  <a:schemeClr val="tx1"/>
                </a:solidFill>
                <a:latin typeface="+mn-lt"/>
                <a:ea typeface="+mn-ea"/>
                <a:cs typeface="+mn-cs"/>
              </a:rPr>
              <a:t>You get what you need to make this one of your most valuable career experiences. </a:t>
            </a: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GET AGREEMENT: So, can everyone commit to this agreement?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Confirm</a:t>
            </a:r>
            <a:r>
              <a:rPr lang="en-US" sz="1200" b="0" i="0" u="none" strike="noStrike" kern="1200" baseline="0" dirty="0">
                <a:solidFill>
                  <a:schemeClr val="tx1"/>
                </a:solidFill>
                <a:latin typeface="+mn-lt"/>
                <a:ea typeface="+mn-ea"/>
                <a:cs typeface="+mn-cs"/>
              </a:rPr>
              <a:t>: So, regarding the evaluations, how do you all feel about making this commitment? Can everyone commit to this? Thanks.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Non-Negotiable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Confirming participant buy-in and understanding is CRITICAL. </a:t>
            </a:r>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NOTE: </a:t>
            </a:r>
          </a:p>
          <a:p>
            <a:r>
              <a:rPr lang="en-US" sz="1200" b="1" i="1" u="none" strike="noStrike" kern="1200" baseline="0" dirty="0">
                <a:solidFill>
                  <a:schemeClr val="tx1"/>
                </a:solidFill>
                <a:latin typeface="+mn-lt"/>
                <a:ea typeface="+mn-ea"/>
                <a:cs typeface="+mn-cs"/>
              </a:rPr>
              <a:t>Throughout the program, use the following open-ended questions,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as appropriate, to take the group’s pulse, elicit feedback, uncover objections,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and confirm you’ve delivered your message effectively.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Do this often and do it well!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“What questions do you have?”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 you feel about this?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does this sound to you?”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“How well will this work for you?” </a:t>
            </a:r>
          </a:p>
          <a:p>
            <a:endParaRPr lang="en-US" sz="1200" b="1"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95</a:t>
            </a:fld>
            <a:endParaRPr lang="en-US" dirty="0"/>
          </a:p>
        </p:txBody>
      </p:sp>
    </p:spTree>
    <p:extLst>
      <p:ext uri="{BB962C8B-B14F-4D97-AF65-F5344CB8AC3E}">
        <p14:creationId xmlns:p14="http://schemas.microsoft.com/office/powerpoint/2010/main" val="103576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b="1" i="1" u="none" strike="noStrike" kern="1200" baseline="0" dirty="0">
                <a:solidFill>
                  <a:schemeClr val="tx1"/>
                </a:solidFill>
                <a:latin typeface="+mn-lt"/>
                <a:ea typeface="+mn-ea"/>
                <a:cs typeface="+mn-cs"/>
              </a:rPr>
              <a:t>Time</a:t>
            </a:r>
            <a:r>
              <a:rPr lang="en-US" sz="1200" b="0" i="1" u="none" strike="noStrike" kern="1200" baseline="0" dirty="0">
                <a:solidFill>
                  <a:schemeClr val="tx1"/>
                </a:solidFill>
                <a:latin typeface="+mn-lt"/>
                <a:ea typeface="+mn-ea"/>
                <a:cs typeface="+mn-cs"/>
              </a:rPr>
              <a:t>: 2 minutes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Objective</a:t>
            </a:r>
            <a:r>
              <a:rPr lang="en-US" sz="1200" b="0" i="1" u="none" strike="noStrike" kern="1200" baseline="0" dirty="0">
                <a:solidFill>
                  <a:schemeClr val="tx1"/>
                </a:solidFill>
                <a:latin typeface="+mn-lt"/>
                <a:ea typeface="+mn-ea"/>
                <a:cs typeface="+mn-cs"/>
              </a:rPr>
              <a:t>: Brief look at program flow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Open</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Here’s a very high-level look at the flow of our two days…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Key Points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Briefly walk through slide for each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Facilitation Tips: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Note that this is not a traditional agenda review…just introducing structure…want to get them more involved before get into agenda specifics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Explain that Day One sets the </a:t>
            </a:r>
            <a:r>
              <a:rPr lang="en-US" sz="1200" b="1" i="0" u="none" strike="noStrike" kern="1200" baseline="0" dirty="0">
                <a:solidFill>
                  <a:schemeClr val="tx1"/>
                </a:solidFill>
                <a:latin typeface="+mn-lt"/>
                <a:ea typeface="+mn-ea"/>
                <a:cs typeface="+mn-cs"/>
              </a:rPr>
              <a:t>foundation</a:t>
            </a:r>
            <a:r>
              <a:rPr lang="en-US" sz="1200" b="0" i="0" u="none" strike="noStrike" kern="1200" baseline="0" dirty="0">
                <a:solidFill>
                  <a:schemeClr val="tx1"/>
                </a:solidFill>
                <a:latin typeface="+mn-lt"/>
                <a:ea typeface="+mn-ea"/>
                <a:cs typeface="+mn-cs"/>
              </a:rPr>
              <a:t>, Day Two goes </a:t>
            </a:r>
            <a:r>
              <a:rPr lang="en-US" sz="1200" b="1" i="0" u="none" strike="noStrike" kern="1200" baseline="0" dirty="0">
                <a:solidFill>
                  <a:schemeClr val="tx1"/>
                </a:solidFill>
                <a:latin typeface="+mn-lt"/>
                <a:ea typeface="+mn-ea"/>
                <a:cs typeface="+mn-cs"/>
              </a:rPr>
              <a:t>deeper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1" i="0" u="none" strike="noStrike" kern="1200" baseline="0" dirty="0">
                <a:solidFill>
                  <a:schemeClr val="tx1"/>
                </a:solidFill>
                <a:latin typeface="+mn-lt"/>
                <a:ea typeface="+mn-ea"/>
                <a:cs typeface="+mn-cs"/>
              </a:rPr>
              <a:t>Set the expectation </a:t>
            </a:r>
            <a:r>
              <a:rPr lang="en-US" sz="1200" b="0" i="0" u="none" strike="noStrike" kern="1200" baseline="0" dirty="0">
                <a:solidFill>
                  <a:schemeClr val="tx1"/>
                </a:solidFill>
                <a:latin typeface="+mn-lt"/>
                <a:ea typeface="+mn-ea"/>
                <a:cs typeface="+mn-cs"/>
              </a:rPr>
              <a:t>– At end of Day One some managers will see how the framework works but will be looking for more of a </a:t>
            </a:r>
            <a:r>
              <a:rPr lang="en-US" sz="1200" b="1" i="0" u="none" strike="noStrike" kern="1200" baseline="0" dirty="0">
                <a:solidFill>
                  <a:schemeClr val="tx1"/>
                </a:solidFill>
                <a:latin typeface="+mn-lt"/>
                <a:ea typeface="+mn-ea"/>
                <a:cs typeface="+mn-cs"/>
              </a:rPr>
              <a:t>‘sales specific’ </a:t>
            </a:r>
            <a:r>
              <a:rPr lang="en-US" sz="1200" b="0" i="0" u="none" strike="noStrike" kern="1200" baseline="0" dirty="0">
                <a:solidFill>
                  <a:schemeClr val="tx1"/>
                </a:solidFill>
                <a:latin typeface="+mn-lt"/>
                <a:ea typeface="+mn-ea"/>
                <a:cs typeface="+mn-cs"/>
              </a:rPr>
              <a:t>coaching framework. Before you hear this, be clear that today is about pouring the foundation. Day two goes deeper into relevant, specific, sales scenarios. It’s important to set this expectation now.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 </a:t>
            </a:r>
            <a:r>
              <a:rPr lang="en-US" sz="1200" b="1" i="1" u="none" strike="noStrike" kern="1200" baseline="0" dirty="0">
                <a:solidFill>
                  <a:schemeClr val="tx1"/>
                </a:solidFill>
                <a:latin typeface="+mn-lt"/>
                <a:ea typeface="+mn-ea"/>
                <a:cs typeface="+mn-cs"/>
              </a:rPr>
              <a:t>Let’s take a look at a few logistics to maximize the time we spend together… </a:t>
            </a:r>
            <a:endParaRPr lang="en-US" b="1" dirty="0"/>
          </a:p>
          <a:p>
            <a:pPr eaLnBrk="1" hangingPunct="1">
              <a:spcBef>
                <a:spcPct val="0"/>
              </a:spcBef>
            </a:pPr>
            <a:endParaRPr lang="en-US" dirty="0"/>
          </a:p>
          <a:p>
            <a:pPr eaLnBrk="1" hangingPunct="1">
              <a:spcBef>
                <a:spcPct val="0"/>
              </a:spcBef>
            </a:pPr>
            <a:r>
              <a:rPr lang="en-US" b="1" dirty="0"/>
              <a:t>Facilitator: </a:t>
            </a:r>
            <a:r>
              <a:rPr lang="en-US" dirty="0"/>
              <a:t>you can go through the outline of day one and two very briefly.</a:t>
            </a:r>
          </a:p>
          <a:p>
            <a:pPr eaLnBrk="1" hangingPunct="1">
              <a:spcBef>
                <a:spcPct val="0"/>
              </a:spcBef>
            </a:pPr>
            <a:endParaRPr lang="en-US" dirty="0"/>
          </a:p>
          <a:p>
            <a:pPr eaLnBrk="1" hangingPunct="1">
              <a:spcBef>
                <a:spcPct val="0"/>
              </a:spcBef>
            </a:pPr>
            <a:r>
              <a:rPr lang="en-US" b="1" dirty="0"/>
              <a:t>NOTE</a:t>
            </a:r>
            <a:r>
              <a:rPr lang="en-US" dirty="0"/>
              <a:t>: sometimes class times will change so make sure they are reflected in this schedule. For example, some times the class starts at 9am, 8:30am or if people are flying in that morning it may start at 9:30 am. Of course this pushes the day a little longer. However, for day 2 I would also suggest and take a poll with the audience to start day 2 earlier since some people may have to leave early to catch a flight. I would suggest starting day 2 as early as 8am and let them know for two reasons. We will end earlier and I don’t want anyone to miss any valuable content that will make you more successful as a manager. </a:t>
            </a:r>
          </a:p>
          <a:p>
            <a:pPr eaLnBrk="1" hangingPunct="1">
              <a:spcBef>
                <a:spcPct val="0"/>
              </a:spcBef>
            </a:pPr>
            <a:endParaRPr lang="en-US" dirty="0"/>
          </a:p>
          <a:p>
            <a:pPr eaLnBrk="1" hangingPunct="1">
              <a:spcBef>
                <a:spcPct val="0"/>
              </a:spcBef>
            </a:pPr>
            <a:r>
              <a:rPr lang="en-US" b="1" dirty="0"/>
              <a:t>NOTE</a:t>
            </a:r>
            <a:r>
              <a:rPr lang="en-US" dirty="0"/>
              <a:t>: I find that if you start at 8am on Day 2, you can wrap up at around 4pm on the second day as long as you keep the audience focused and don’t get caught up in the weeds with questions that will throw you off track. </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153-BDCD-482B-A1FA-1F8EE746A0A8}" type="slidenum">
              <a:rPr lang="en-US" smtClean="0">
                <a:latin typeface="Arial" pitchFamily="34" charset="0"/>
              </a:rPr>
              <a:pPr>
                <a:defRPr/>
              </a:pPr>
              <a:t>9</a:t>
            </a:fld>
            <a:endParaRPr lang="en-US" dirty="0">
              <a:latin typeface="Arial" pitchFamily="34" charset="0"/>
            </a:endParaRPr>
          </a:p>
        </p:txBody>
      </p:sp>
    </p:spTree>
    <p:extLst>
      <p:ext uri="{BB962C8B-B14F-4D97-AF65-F5344CB8AC3E}">
        <p14:creationId xmlns:p14="http://schemas.microsoft.com/office/powerpoint/2010/main" val="22126008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r>
              <a:rPr lang="en-US" dirty="0"/>
              <a:t>. 20 seconds use this slide as a segue to the next slide. Just read slide. </a:t>
            </a:r>
          </a:p>
          <a:p>
            <a:endParaRPr lang="en-US" dirty="0"/>
          </a:p>
          <a:p>
            <a:r>
              <a:rPr lang="en-US" dirty="0"/>
              <a:t>“So now</a:t>
            </a:r>
            <a:r>
              <a:rPr lang="en-US" baseline="0" dirty="0"/>
              <a:t> that we’ve distinguished between coaching and training, one of the 5 questions I mentioned earlier that we would be answering is “When do you coach?” </a:t>
            </a:r>
          </a:p>
          <a:p>
            <a:endParaRPr lang="en-US" baseline="0" dirty="0"/>
          </a:p>
          <a:p>
            <a:r>
              <a:rPr lang="en-US" baseline="0" dirty="0"/>
              <a:t>NEXT SLIDE: </a:t>
            </a:r>
            <a:endParaRPr lang="en-US" dirty="0"/>
          </a:p>
        </p:txBody>
      </p:sp>
      <p:sp>
        <p:nvSpPr>
          <p:cNvPr id="4" name="Slide Number Placeholder 3"/>
          <p:cNvSpPr>
            <a:spLocks noGrp="1"/>
          </p:cNvSpPr>
          <p:nvPr>
            <p:ph type="sldNum" sz="quarter" idx="10"/>
          </p:nvPr>
        </p:nvSpPr>
        <p:spPr/>
        <p:txBody>
          <a:bodyPr/>
          <a:lstStyle/>
          <a:p>
            <a:pPr>
              <a:defRPr/>
            </a:pPr>
            <a:fld id="{489E0611-5ADC-4ACF-98A3-FD2724965030}" type="slidenum">
              <a:rPr lang="en-US" smtClean="0"/>
              <a:pPr>
                <a:defRPr/>
              </a:pPr>
              <a:t>96</a:t>
            </a:fld>
            <a:endParaRPr lang="en-US" dirty="0"/>
          </a:p>
        </p:txBody>
      </p:sp>
    </p:spTree>
    <p:extLst>
      <p:ext uri="{BB962C8B-B14F-4D97-AF65-F5344CB8AC3E}">
        <p14:creationId xmlns:p14="http://schemas.microsoft.com/office/powerpoint/2010/main" val="7309847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346742A-80C4-4E7F-990A-50A61469A013}" type="slidenum">
              <a:rPr lang="en-US"/>
              <a:pPr/>
              <a:t>97</a:t>
            </a:fld>
            <a:endParaRPr lang="en-US" dirty="0"/>
          </a:p>
        </p:txBody>
      </p:sp>
      <p:sp>
        <p:nvSpPr>
          <p:cNvPr id="92162" name="Rectangle 2"/>
          <p:cNvSpPr>
            <a:spLocks noGrp="1" noRot="1" noChangeAspect="1" noChangeArrowheads="1" noTextEdit="1"/>
          </p:cNvSpPr>
          <p:nvPr>
            <p:ph type="sldImg"/>
          </p:nvPr>
        </p:nvSpPr>
        <p:spPr>
          <a:xfrm>
            <a:off x="831850" y="374650"/>
            <a:ext cx="5195888" cy="3897313"/>
          </a:xfrm>
          <a:ln/>
        </p:spPr>
      </p:sp>
      <p:sp>
        <p:nvSpPr>
          <p:cNvPr id="2" name="Notes Placeholder 1"/>
          <p:cNvSpPr>
            <a:spLocks noGrp="1"/>
          </p:cNvSpPr>
          <p:nvPr>
            <p:ph type="body" idx="1"/>
          </p:nvPr>
        </p:nvSpPr>
        <p:spPr/>
        <p:txBody>
          <a:bodyPr/>
          <a:lstStyle/>
          <a:p>
            <a:r>
              <a:rPr lang="en-US" dirty="0"/>
              <a:t>Here’s another data point from a survey done by</a:t>
            </a:r>
            <a:r>
              <a:rPr lang="en-US" baseline="0" dirty="0"/>
              <a:t> the corporate executive board that demonstrates the impact and ROI coaching can have and it’s importance after any training event when it comes to truly changing people's behaviors.</a:t>
            </a:r>
          </a:p>
          <a:p>
            <a:endParaRPr lang="en-US" baseline="0" dirty="0"/>
          </a:p>
          <a:p>
            <a:r>
              <a:rPr lang="en-US" baseline="0" dirty="0"/>
              <a:t>Review statistics.</a:t>
            </a:r>
          </a:p>
          <a:p>
            <a:endParaRPr lang="en-US" baseline="0" dirty="0"/>
          </a:p>
          <a:p>
            <a:r>
              <a:rPr lang="en-US" baseline="0" dirty="0"/>
              <a:t>HAVE THEM SELF REFLECT ON THESE TWO QUESTIONS. NO NEED TO CALL ON PEOPLE. </a:t>
            </a:r>
          </a:p>
          <a:p>
            <a:pPr marL="171450" indent="-171450">
              <a:buFont typeface="Arial" panose="020B0604020202020204" pitchFamily="34" charset="0"/>
              <a:buChar char="•"/>
            </a:pPr>
            <a:r>
              <a:rPr lang="en-US" dirty="0"/>
              <a:t>Imagine if you were able to achieve this?</a:t>
            </a:r>
          </a:p>
          <a:p>
            <a:pPr marL="171450" indent="-171450">
              <a:buFont typeface="Arial" panose="020B0604020202020204" pitchFamily="34" charset="0"/>
              <a:buChar char="•"/>
            </a:pPr>
            <a:r>
              <a:rPr lang="en-US" dirty="0"/>
              <a:t>Think about what would be possible for you and for your team? </a:t>
            </a:r>
          </a:p>
        </p:txBody>
      </p:sp>
    </p:spTree>
    <p:extLst>
      <p:ext uri="{BB962C8B-B14F-4D97-AF65-F5344CB8AC3E}">
        <p14:creationId xmlns:p14="http://schemas.microsoft.com/office/powerpoint/2010/main" val="18053918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b="1" dirty="0"/>
              <a:t>Time On Slide/Exercise: 5 minutes</a:t>
            </a:r>
          </a:p>
          <a:p>
            <a:pPr eaLnBrk="1" hangingPunct="1">
              <a:spcBef>
                <a:spcPct val="0"/>
              </a:spcBef>
            </a:pPr>
            <a:r>
              <a:rPr lang="en-US" b="1" dirty="0"/>
              <a:t>Read instructions and confirm understanding.  The objective here is to put in front of your line of vision, all the opportunities to coach your people that you can leverage throughout your day</a:t>
            </a:r>
            <a:r>
              <a:rPr lang="en-US" b="1" baseline="0" dirty="0"/>
              <a:t> which will positively impact their performance. </a:t>
            </a:r>
          </a:p>
          <a:p>
            <a:pPr eaLnBrk="1" hangingPunct="1">
              <a:spcBef>
                <a:spcPct val="0"/>
              </a:spcBef>
            </a:pPr>
            <a:r>
              <a:rPr lang="en-US" b="1" baseline="0" dirty="0"/>
              <a:t>Read Directions:</a:t>
            </a:r>
          </a:p>
          <a:p>
            <a:pPr eaLnBrk="1" hangingPunct="1">
              <a:spcBef>
                <a:spcPct val="0"/>
              </a:spcBef>
            </a:pPr>
            <a:r>
              <a:rPr lang="en-US" b="1" baseline="0" dirty="0"/>
              <a:t>Then reconfirm:  </a:t>
            </a:r>
            <a:r>
              <a:rPr lang="en-US" b="1" dirty="0"/>
              <a:t>“Am I being</a:t>
            </a:r>
            <a:r>
              <a:rPr lang="en-US" b="1" baseline="0" dirty="0"/>
              <a:t> clear here?” </a:t>
            </a:r>
            <a:r>
              <a:rPr lang="en-US" b="1" dirty="0"/>
              <a:t>Break up into two teams.</a:t>
            </a:r>
          </a:p>
          <a:p>
            <a:pPr eaLnBrk="1" hangingPunct="1">
              <a:spcBef>
                <a:spcPct val="0"/>
              </a:spcBef>
            </a:pPr>
            <a:endParaRPr lang="en-US" b="1"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none" dirty="0">
                <a:solidFill>
                  <a:srgbClr val="008DF6"/>
                </a:solidFill>
                <a:latin typeface="Arial" charset="0"/>
                <a:cs typeface="Arial" charset="0"/>
              </a:rPr>
              <a:t>Facilitator: </a:t>
            </a:r>
            <a:r>
              <a:rPr lang="en-US" sz="1200" b="0" u="none" dirty="0">
                <a:solidFill>
                  <a:srgbClr val="008DF6"/>
                </a:solidFill>
                <a:latin typeface="Arial" charset="0"/>
                <a:cs typeface="Arial" charset="0"/>
              </a:rPr>
              <a:t>Move back and forth from each team’s</a:t>
            </a:r>
            <a:r>
              <a:rPr lang="en-US" sz="1200" b="0" u="none" baseline="0" dirty="0">
                <a:solidFill>
                  <a:srgbClr val="008DF6"/>
                </a:solidFill>
                <a:latin typeface="Arial" charset="0"/>
                <a:cs typeface="Arial" charset="0"/>
              </a:rPr>
              <a:t> board, </a:t>
            </a:r>
            <a:r>
              <a:rPr lang="en-US" sz="1200" b="0" u="none" dirty="0">
                <a:solidFill>
                  <a:srgbClr val="008DF6"/>
                </a:solidFill>
                <a:latin typeface="Arial" charset="0"/>
                <a:cs typeface="Arial" charset="0"/>
              </a:rPr>
              <a:t>observing their lists. If they get stuck offer</a:t>
            </a:r>
            <a:r>
              <a:rPr lang="en-US" sz="1200" b="0" u="none" baseline="0" dirty="0">
                <a:solidFill>
                  <a:srgbClr val="008DF6"/>
                </a:solidFill>
                <a:latin typeface="Arial" charset="0"/>
                <a:cs typeface="Arial" charset="0"/>
              </a:rPr>
              <a:t> a question to stimulate their thinking.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u="none" baseline="0" dirty="0">
                <a:solidFill>
                  <a:srgbClr val="008DF6"/>
                </a:solidFill>
                <a:latin typeface="Arial" charset="0"/>
                <a:cs typeface="Arial" charset="0"/>
              </a:rPr>
              <a:t>Note: the following slide is a part two to this exercise. </a:t>
            </a:r>
            <a:endParaRPr lang="en-US" sz="1200" b="0" u="none" dirty="0">
              <a:solidFill>
                <a:srgbClr val="008DF6"/>
              </a:solidFill>
              <a:latin typeface="Arial" charset="0"/>
              <a:cs typeface="Arial" charset="0"/>
            </a:endParaRPr>
          </a:p>
          <a:p>
            <a:pPr eaLnBrk="1" hangingPunct="1">
              <a:spcBef>
                <a:spcPct val="0"/>
              </a:spcBef>
            </a:pPr>
            <a:endParaRPr lang="en-US" b="1" dirty="0"/>
          </a:p>
          <a:p>
            <a:pPr marL="0" marR="0" indent="0" algn="l" defTabSz="914400" rtl="0" eaLnBrk="1" fontAlgn="base" latinLnBrk="0" hangingPunct="1">
              <a:lnSpc>
                <a:spcPct val="100000"/>
              </a:lnSpc>
              <a:spcBef>
                <a:spcPct val="0"/>
              </a:spcBef>
              <a:spcAft>
                <a:spcPct val="0"/>
              </a:spcAft>
              <a:buClrTx/>
              <a:buSzTx/>
              <a:buFontTx/>
              <a:buNone/>
              <a:tabLst/>
              <a:defRPr/>
            </a:pPr>
            <a:r>
              <a:rPr lang="en-US" b="1" baseline="0" dirty="0"/>
              <a:t>NOTE</a:t>
            </a:r>
            <a:r>
              <a:rPr lang="en-US" b="0" baseline="0" dirty="0"/>
              <a:t>:  WHERE IT SAYS ‘THEIR MESSAGE’ FOR MICROSOFT THAT REFERS TO THEIR PITCH PERFECT TRAINING WHICH THEY TRAIN SELLERS HOW TO DELIVER THEIR VALUE PROPOSITION. </a:t>
            </a:r>
            <a:endParaRPr lang="en-US" b="0" dirty="0"/>
          </a:p>
          <a:p>
            <a:pPr eaLnBrk="1" hangingPunct="1">
              <a:spcBef>
                <a:spcPct val="0"/>
              </a:spcBef>
            </a:pPr>
            <a:endParaRPr lang="en-US" dirty="0"/>
          </a:p>
          <a:p>
            <a:pPr eaLnBrk="1" hangingPunct="1">
              <a:spcBef>
                <a:spcPct val="0"/>
              </a:spcBef>
            </a:pPr>
            <a:r>
              <a:rPr lang="en-US" b="1" dirty="0"/>
              <a:t>NOTE:</a:t>
            </a:r>
            <a:r>
              <a:rPr lang="en-US" b="1" baseline="0" dirty="0"/>
              <a:t> For these team breakout exercises always ask one person to be the scribe. Then after the exercise is done, have the team sit except the scribe who would then read their responses. After they read their responses, ask the other team what they think and if they had any observations to share. Then always acknowledge with a round of applause. Then do for the next team. </a:t>
            </a:r>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0" dirty="0"/>
              <a:t>: Remind participants that these</a:t>
            </a:r>
            <a:r>
              <a:rPr lang="en-US" b="0" baseline="0" dirty="0"/>
              <a:t> examples can then be leveraged in the following one on one coaching simulations, so remind them of these as they will  be written on the flip charts. </a:t>
            </a:r>
          </a:p>
          <a:p>
            <a:pPr eaLnBrk="1" hangingPunct="1">
              <a:spcBef>
                <a:spcPct val="0"/>
              </a:spcBef>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98</a:t>
            </a:fld>
            <a:endParaRPr lang="en-US" dirty="0">
              <a:solidFill>
                <a:srgbClr val="000000"/>
              </a:solidFill>
            </a:endParaRPr>
          </a:p>
        </p:txBody>
      </p:sp>
    </p:spTree>
    <p:extLst>
      <p:ext uri="{BB962C8B-B14F-4D97-AF65-F5344CB8AC3E}">
        <p14:creationId xmlns:p14="http://schemas.microsoft.com/office/powerpoint/2010/main" val="34776492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b="1" dirty="0"/>
              <a:t>Time On Slide/Exercise: 5 minutes</a:t>
            </a:r>
          </a:p>
          <a:p>
            <a:pPr eaLnBrk="1" hangingPunct="1">
              <a:spcBef>
                <a:spcPct val="0"/>
              </a:spcBef>
            </a:pPr>
            <a:r>
              <a:rPr lang="en-US" b="1" dirty="0"/>
              <a:t>Read instructions and confirm understanding.  The objective here is to put in front of your line of vision, all the opportunities to coach your people that you can leverage throughout your day</a:t>
            </a:r>
            <a:r>
              <a:rPr lang="en-US" b="1" baseline="0" dirty="0"/>
              <a:t> which will positively impact their performance. </a:t>
            </a:r>
          </a:p>
          <a:p>
            <a:pPr eaLnBrk="1" hangingPunct="1">
              <a:spcBef>
                <a:spcPct val="0"/>
              </a:spcBef>
            </a:pPr>
            <a:r>
              <a:rPr lang="en-US" b="1" baseline="0" dirty="0"/>
              <a:t>Read Directions:</a:t>
            </a:r>
          </a:p>
          <a:p>
            <a:pPr eaLnBrk="1" hangingPunct="1">
              <a:spcBef>
                <a:spcPct val="0"/>
              </a:spcBef>
            </a:pPr>
            <a:r>
              <a:rPr lang="en-US" b="1" baseline="0" dirty="0"/>
              <a:t>Then reconfirm:  </a:t>
            </a:r>
            <a:r>
              <a:rPr lang="en-US" b="1" dirty="0"/>
              <a:t>“Am I being</a:t>
            </a:r>
            <a:r>
              <a:rPr lang="en-US" b="1" baseline="0" dirty="0"/>
              <a:t> clear here?” </a:t>
            </a:r>
            <a:r>
              <a:rPr lang="en-US" b="1" dirty="0"/>
              <a:t>Break up into two teams.</a:t>
            </a:r>
          </a:p>
          <a:p>
            <a:pPr eaLnBrk="1" hangingPunct="1">
              <a:spcBef>
                <a:spcPct val="0"/>
              </a:spcBef>
            </a:pPr>
            <a:endParaRPr lang="en-US" b="1"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none" dirty="0">
                <a:solidFill>
                  <a:srgbClr val="008DF6"/>
                </a:solidFill>
                <a:latin typeface="Arial" charset="0"/>
                <a:cs typeface="Arial" charset="0"/>
              </a:rPr>
              <a:t>Facilitator: </a:t>
            </a:r>
            <a:r>
              <a:rPr lang="en-US" sz="1200" b="0" u="none" dirty="0">
                <a:solidFill>
                  <a:srgbClr val="008DF6"/>
                </a:solidFill>
                <a:latin typeface="Arial" charset="0"/>
                <a:cs typeface="Arial" charset="0"/>
              </a:rPr>
              <a:t>Move back and forth from each team’s</a:t>
            </a:r>
            <a:r>
              <a:rPr lang="en-US" sz="1200" b="0" u="none" baseline="0" dirty="0">
                <a:solidFill>
                  <a:srgbClr val="008DF6"/>
                </a:solidFill>
                <a:latin typeface="Arial" charset="0"/>
                <a:cs typeface="Arial" charset="0"/>
              </a:rPr>
              <a:t> board, </a:t>
            </a:r>
            <a:r>
              <a:rPr lang="en-US" sz="1200" b="0" u="none" dirty="0">
                <a:solidFill>
                  <a:srgbClr val="008DF6"/>
                </a:solidFill>
                <a:latin typeface="Arial" charset="0"/>
                <a:cs typeface="Arial" charset="0"/>
              </a:rPr>
              <a:t>observing their lists. If they get stuck offer</a:t>
            </a:r>
            <a:r>
              <a:rPr lang="en-US" sz="1200" b="0" u="none" baseline="0" dirty="0">
                <a:solidFill>
                  <a:srgbClr val="008DF6"/>
                </a:solidFill>
                <a:latin typeface="Arial" charset="0"/>
                <a:cs typeface="Arial" charset="0"/>
              </a:rPr>
              <a:t> a question to stimulate their thinking.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u="none" baseline="0" dirty="0">
                <a:solidFill>
                  <a:srgbClr val="008DF6"/>
                </a:solidFill>
                <a:latin typeface="Arial" charset="0"/>
                <a:cs typeface="Arial" charset="0"/>
              </a:rPr>
              <a:t>Note: the following slide is a part two to this exercise. </a:t>
            </a:r>
            <a:endParaRPr lang="en-US" sz="1200" b="0" u="none" dirty="0">
              <a:solidFill>
                <a:srgbClr val="008DF6"/>
              </a:solidFill>
              <a:latin typeface="Arial" charset="0"/>
              <a:cs typeface="Arial" charset="0"/>
            </a:endParaRPr>
          </a:p>
          <a:p>
            <a:pPr eaLnBrk="1" hangingPunct="1">
              <a:spcBef>
                <a:spcPct val="0"/>
              </a:spcBef>
            </a:pPr>
            <a:endParaRPr lang="en-US" b="1" dirty="0"/>
          </a:p>
          <a:p>
            <a:pPr marL="0" marR="0" indent="0" algn="l" defTabSz="914400" rtl="0" eaLnBrk="1" fontAlgn="base" latinLnBrk="0" hangingPunct="1">
              <a:lnSpc>
                <a:spcPct val="100000"/>
              </a:lnSpc>
              <a:spcBef>
                <a:spcPct val="0"/>
              </a:spcBef>
              <a:spcAft>
                <a:spcPct val="0"/>
              </a:spcAft>
              <a:buClrTx/>
              <a:buSzTx/>
              <a:buFontTx/>
              <a:buNone/>
              <a:tabLst/>
              <a:defRPr/>
            </a:pPr>
            <a:r>
              <a:rPr lang="en-US" b="1" baseline="0" dirty="0"/>
              <a:t>NOTE</a:t>
            </a:r>
            <a:r>
              <a:rPr lang="en-US" b="0" baseline="0" dirty="0"/>
              <a:t>:  WHERE IT SAYS ‘THEIR MESSAGE’ FOR MICROSOFT THAT REFERS TO THEIR PITCH PERFECT TRAINING WHICH THEY TRAIN SELLERS HOW TO DELIVER THEIR VALUE PROPOSITION. </a:t>
            </a:r>
            <a:endParaRPr lang="en-US" b="0" dirty="0"/>
          </a:p>
          <a:p>
            <a:pPr eaLnBrk="1" hangingPunct="1">
              <a:spcBef>
                <a:spcPct val="0"/>
              </a:spcBef>
            </a:pPr>
            <a:endParaRPr lang="en-US" dirty="0"/>
          </a:p>
          <a:p>
            <a:pPr eaLnBrk="1" hangingPunct="1">
              <a:spcBef>
                <a:spcPct val="0"/>
              </a:spcBef>
            </a:pPr>
            <a:r>
              <a:rPr lang="en-US" b="1" dirty="0"/>
              <a:t>NOTE:</a:t>
            </a:r>
            <a:r>
              <a:rPr lang="en-US" b="1" baseline="0" dirty="0"/>
              <a:t> For these team breakout exercises always ask one person to be the scribe. Then after the exercise is done, have the team sit except the scribe who would then read their responses. After they read their responses, ask the other team what they think and if they had any observations to share. Then always acknowledge with a round of applause. Then do for the next team. </a:t>
            </a:r>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0" dirty="0"/>
              <a:t>: Remind participants that these</a:t>
            </a:r>
            <a:r>
              <a:rPr lang="en-US" b="0" baseline="0" dirty="0"/>
              <a:t> examples can then be leveraged in the following one on one coaching simulations, so remind them of these as they will  be written on the flip charts. </a:t>
            </a:r>
          </a:p>
          <a:p>
            <a:pPr eaLnBrk="1" hangingPunct="1">
              <a:spcBef>
                <a:spcPct val="0"/>
              </a:spcBef>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99</a:t>
            </a:fld>
            <a:endParaRPr lang="en-US" dirty="0">
              <a:solidFill>
                <a:srgbClr val="000000"/>
              </a:solidFill>
            </a:endParaRPr>
          </a:p>
        </p:txBody>
      </p:sp>
    </p:spTree>
    <p:extLst>
      <p:ext uri="{BB962C8B-B14F-4D97-AF65-F5344CB8AC3E}">
        <p14:creationId xmlns:p14="http://schemas.microsoft.com/office/powerpoint/2010/main" val="34776492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On Slide/Exercise</a:t>
            </a:r>
            <a:r>
              <a:rPr lang="en-US" b="0" dirty="0"/>
              <a:t>: 5-8 minutes </a:t>
            </a:r>
          </a:p>
          <a:p>
            <a:pPr eaLnBrk="1" hangingPunct="1">
              <a:spcBef>
                <a:spcPct val="0"/>
              </a:spcBef>
            </a:pPr>
            <a:endParaRPr lang="en-US" b="0" dirty="0"/>
          </a:p>
          <a:p>
            <a:pPr eaLnBrk="1" hangingPunct="1">
              <a:spcBef>
                <a:spcPct val="0"/>
              </a:spcBef>
            </a:pPr>
            <a:r>
              <a:rPr lang="en-US" b="1" dirty="0"/>
              <a:t>FACILITATOR</a:t>
            </a:r>
            <a:r>
              <a:rPr lang="en-US" b="0" dirty="0"/>
              <a:t>:</a:t>
            </a:r>
            <a:r>
              <a:rPr lang="en-US" b="0" baseline="0" dirty="0"/>
              <a:t> check and share an observation: if true: Did any team come up with questions that actually do the following: coach a win, best practice skill development message. Etc.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none" dirty="0">
                <a:solidFill>
                  <a:srgbClr val="008DF6"/>
                </a:solidFill>
                <a:latin typeface="Arial" charset="0"/>
                <a:cs typeface="Arial" charset="0"/>
              </a:rPr>
              <a:t>Facilitator</a:t>
            </a:r>
            <a:r>
              <a:rPr lang="en-US" sz="1200" b="0" u="none" dirty="0">
                <a:solidFill>
                  <a:srgbClr val="008DF6"/>
                </a:solidFill>
                <a:latin typeface="Arial" charset="0"/>
                <a:cs typeface="Arial" charset="0"/>
              </a:rPr>
              <a:t>: Move back and forth from each team’s</a:t>
            </a:r>
            <a:r>
              <a:rPr lang="en-US" sz="1200" b="0" u="none" baseline="0" dirty="0">
                <a:solidFill>
                  <a:srgbClr val="008DF6"/>
                </a:solidFill>
                <a:latin typeface="Arial" charset="0"/>
                <a:cs typeface="Arial" charset="0"/>
              </a:rPr>
              <a:t> board, </a:t>
            </a:r>
            <a:r>
              <a:rPr lang="en-US" sz="1200" b="0" u="none" dirty="0">
                <a:solidFill>
                  <a:srgbClr val="008DF6"/>
                </a:solidFill>
                <a:latin typeface="Arial" charset="0"/>
                <a:cs typeface="Arial" charset="0"/>
              </a:rPr>
              <a:t>observing their lists. If they get stuck offer</a:t>
            </a:r>
            <a:r>
              <a:rPr lang="en-US" sz="1200" b="0" u="none" baseline="0" dirty="0">
                <a:solidFill>
                  <a:srgbClr val="008DF6"/>
                </a:solidFill>
                <a:latin typeface="Arial" charset="0"/>
                <a:cs typeface="Arial" charset="0"/>
              </a:rPr>
              <a:t> a question to stimulate their thinking.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1" baseline="0" dirty="0"/>
              <a:t> for these team breakout exercises always ask one person to be the scribe. Then after the exercise is done, have the team sit except the scribe who would then read their responses. After they read their responses, ask the other team what they think and if they had any observations to share. Then always acknowledge with a round of applause. Then do for the next team. </a:t>
            </a:r>
          </a:p>
          <a:p>
            <a:pPr eaLnBrk="1" hangingPunct="1">
              <a:spcBef>
                <a:spcPct val="0"/>
              </a:spcBef>
            </a:pPr>
            <a:endParaRPr lang="en-US" b="0" dirty="0"/>
          </a:p>
          <a:p>
            <a:pPr eaLnBrk="1" hangingPunct="1">
              <a:spcBef>
                <a:spcPct val="0"/>
              </a:spcBef>
            </a:pPr>
            <a:r>
              <a:rPr lang="en-US" dirty="0"/>
              <a:t>What</a:t>
            </a:r>
            <a:r>
              <a:rPr lang="en-US" baseline="0" dirty="0"/>
              <a:t> did this exercise teach you? What did you learn?</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100</a:t>
            </a:fld>
            <a:endParaRPr lang="en-US" dirty="0">
              <a:solidFill>
                <a:srgbClr val="000000"/>
              </a:solidFill>
            </a:endParaRPr>
          </a:p>
        </p:txBody>
      </p:sp>
    </p:spTree>
    <p:extLst>
      <p:ext uri="{BB962C8B-B14F-4D97-AF65-F5344CB8AC3E}">
        <p14:creationId xmlns:p14="http://schemas.microsoft.com/office/powerpoint/2010/main" val="15792174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On Slide/Exercise</a:t>
            </a:r>
            <a:r>
              <a:rPr lang="en-US" b="0" dirty="0"/>
              <a:t>: 5-8 minutes </a:t>
            </a:r>
          </a:p>
          <a:p>
            <a:pPr eaLnBrk="1" hangingPunct="1">
              <a:spcBef>
                <a:spcPct val="0"/>
              </a:spcBef>
            </a:pPr>
            <a:endParaRPr lang="en-US" b="0" dirty="0"/>
          </a:p>
          <a:p>
            <a:pPr eaLnBrk="1" hangingPunct="1">
              <a:spcBef>
                <a:spcPct val="0"/>
              </a:spcBef>
            </a:pPr>
            <a:r>
              <a:rPr lang="en-US" b="1" dirty="0"/>
              <a:t>FACILITATOR</a:t>
            </a:r>
            <a:r>
              <a:rPr lang="en-US" b="0" dirty="0"/>
              <a:t>:</a:t>
            </a:r>
            <a:r>
              <a:rPr lang="en-US" b="0" baseline="0" dirty="0"/>
              <a:t> check and share an observation: if true: Did any team come up with questions that actually do the following: coach a win, best practice skill development message. Etc.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none" dirty="0">
                <a:solidFill>
                  <a:srgbClr val="008DF6"/>
                </a:solidFill>
                <a:latin typeface="Arial" charset="0"/>
                <a:cs typeface="Arial" charset="0"/>
              </a:rPr>
              <a:t>Facilitator</a:t>
            </a:r>
            <a:r>
              <a:rPr lang="en-US" sz="1200" b="0" u="none" dirty="0">
                <a:solidFill>
                  <a:srgbClr val="008DF6"/>
                </a:solidFill>
                <a:latin typeface="Arial" charset="0"/>
                <a:cs typeface="Arial" charset="0"/>
              </a:rPr>
              <a:t>: Move back and forth from each team’s</a:t>
            </a:r>
            <a:r>
              <a:rPr lang="en-US" sz="1200" b="0" u="none" baseline="0" dirty="0">
                <a:solidFill>
                  <a:srgbClr val="008DF6"/>
                </a:solidFill>
                <a:latin typeface="Arial" charset="0"/>
                <a:cs typeface="Arial" charset="0"/>
              </a:rPr>
              <a:t> board, </a:t>
            </a:r>
            <a:r>
              <a:rPr lang="en-US" sz="1200" b="0" u="none" dirty="0">
                <a:solidFill>
                  <a:srgbClr val="008DF6"/>
                </a:solidFill>
                <a:latin typeface="Arial" charset="0"/>
                <a:cs typeface="Arial" charset="0"/>
              </a:rPr>
              <a:t>observing their lists. If they get stuck offer</a:t>
            </a:r>
            <a:r>
              <a:rPr lang="en-US" sz="1200" b="0" u="none" baseline="0" dirty="0">
                <a:solidFill>
                  <a:srgbClr val="008DF6"/>
                </a:solidFill>
                <a:latin typeface="Arial" charset="0"/>
                <a:cs typeface="Arial" charset="0"/>
              </a:rPr>
              <a:t> a question to stimulate their thinking.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1" baseline="0" dirty="0"/>
              <a:t> for these team breakout exercises always ask one person to be the scribe. Then after the exercise is done, have the team sit except the scribe who would then read their responses. After they read their responses, ask the other team what they think and if they had any observations to share. Then always acknowledge with a round of applause. Then do for the next team. </a:t>
            </a:r>
          </a:p>
          <a:p>
            <a:pPr eaLnBrk="1" hangingPunct="1">
              <a:spcBef>
                <a:spcPct val="0"/>
              </a:spcBef>
            </a:pPr>
            <a:endParaRPr lang="en-US" b="0" dirty="0"/>
          </a:p>
          <a:p>
            <a:pPr eaLnBrk="1" hangingPunct="1">
              <a:spcBef>
                <a:spcPct val="0"/>
              </a:spcBef>
            </a:pPr>
            <a:r>
              <a:rPr lang="en-US" dirty="0"/>
              <a:t>What</a:t>
            </a:r>
            <a:r>
              <a:rPr lang="en-US" baseline="0" dirty="0"/>
              <a:t> did this exercise teach you? What did you learn?</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101</a:t>
            </a:fld>
            <a:endParaRPr lang="en-US" dirty="0">
              <a:solidFill>
                <a:srgbClr val="000000"/>
              </a:solidFill>
            </a:endParaRPr>
          </a:p>
        </p:txBody>
      </p:sp>
    </p:spTree>
    <p:extLst>
      <p:ext uri="{BB962C8B-B14F-4D97-AF65-F5344CB8AC3E}">
        <p14:creationId xmlns:p14="http://schemas.microsoft.com/office/powerpoint/2010/main" val="12836496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On Slide/Exercise</a:t>
            </a:r>
            <a:r>
              <a:rPr lang="en-US" b="0" dirty="0"/>
              <a:t>: 5-8 minutes </a:t>
            </a:r>
          </a:p>
          <a:p>
            <a:pPr eaLnBrk="1" hangingPunct="1">
              <a:spcBef>
                <a:spcPct val="0"/>
              </a:spcBef>
            </a:pPr>
            <a:endParaRPr lang="en-US" b="0" dirty="0"/>
          </a:p>
          <a:p>
            <a:pPr eaLnBrk="1" hangingPunct="1">
              <a:spcBef>
                <a:spcPct val="0"/>
              </a:spcBef>
            </a:pPr>
            <a:r>
              <a:rPr lang="en-US" b="1" dirty="0"/>
              <a:t>FACILITATOR</a:t>
            </a:r>
            <a:r>
              <a:rPr lang="en-US" b="0" dirty="0"/>
              <a:t>:</a:t>
            </a:r>
            <a:r>
              <a:rPr lang="en-US" b="0" baseline="0" dirty="0"/>
              <a:t> check and share an observation: if true: Did any team come up with questions that actually do the following: coach a win, best practice skill development message. Etc.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none" dirty="0">
                <a:solidFill>
                  <a:srgbClr val="008DF6"/>
                </a:solidFill>
                <a:latin typeface="Arial" charset="0"/>
                <a:cs typeface="Arial" charset="0"/>
              </a:rPr>
              <a:t>Facilitator</a:t>
            </a:r>
            <a:r>
              <a:rPr lang="en-US" sz="1200" b="0" u="none" dirty="0">
                <a:solidFill>
                  <a:srgbClr val="008DF6"/>
                </a:solidFill>
                <a:latin typeface="Arial" charset="0"/>
                <a:cs typeface="Arial" charset="0"/>
              </a:rPr>
              <a:t>: Move back and forth from each team’s</a:t>
            </a:r>
            <a:r>
              <a:rPr lang="en-US" sz="1200" b="0" u="none" baseline="0" dirty="0">
                <a:solidFill>
                  <a:srgbClr val="008DF6"/>
                </a:solidFill>
                <a:latin typeface="Arial" charset="0"/>
                <a:cs typeface="Arial" charset="0"/>
              </a:rPr>
              <a:t> board, </a:t>
            </a:r>
            <a:r>
              <a:rPr lang="en-US" sz="1200" b="0" u="none" dirty="0">
                <a:solidFill>
                  <a:srgbClr val="008DF6"/>
                </a:solidFill>
                <a:latin typeface="Arial" charset="0"/>
                <a:cs typeface="Arial" charset="0"/>
              </a:rPr>
              <a:t>observing their lists. If they get stuck offer</a:t>
            </a:r>
            <a:r>
              <a:rPr lang="en-US" sz="1200" b="0" u="none" baseline="0" dirty="0">
                <a:solidFill>
                  <a:srgbClr val="008DF6"/>
                </a:solidFill>
                <a:latin typeface="Arial" charset="0"/>
                <a:cs typeface="Arial" charset="0"/>
              </a:rPr>
              <a:t> a question to stimulate their thinking.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1" baseline="0" dirty="0"/>
              <a:t> for these team breakout exercises always ask one person to be the scribe. Then after the exercise is done, have the team sit except the scribe who would then read their responses. After they read their responses, ask the other team what they think and if they had any observations to share. Then always acknowledge with a round of applause. Then do for the next team. </a:t>
            </a:r>
          </a:p>
          <a:p>
            <a:pPr eaLnBrk="1" hangingPunct="1">
              <a:spcBef>
                <a:spcPct val="0"/>
              </a:spcBef>
            </a:pPr>
            <a:endParaRPr lang="en-US" b="0" dirty="0"/>
          </a:p>
          <a:p>
            <a:pPr eaLnBrk="1" hangingPunct="1">
              <a:spcBef>
                <a:spcPct val="0"/>
              </a:spcBef>
            </a:pPr>
            <a:r>
              <a:rPr lang="en-US" dirty="0"/>
              <a:t>What</a:t>
            </a:r>
            <a:r>
              <a:rPr lang="en-US" baseline="0" dirty="0"/>
              <a:t> did this exercise teach you? What did you learn?</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102</a:t>
            </a:fld>
            <a:endParaRPr lang="en-US" dirty="0">
              <a:solidFill>
                <a:srgbClr val="000000"/>
              </a:solidFill>
            </a:endParaRPr>
          </a:p>
        </p:txBody>
      </p:sp>
    </p:spTree>
    <p:extLst>
      <p:ext uri="{BB962C8B-B14F-4D97-AF65-F5344CB8AC3E}">
        <p14:creationId xmlns:p14="http://schemas.microsoft.com/office/powerpoint/2010/main" val="15792174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Time On Slide/Exercise</a:t>
            </a:r>
            <a:r>
              <a:rPr lang="en-US" b="0" dirty="0"/>
              <a:t>: 5-8 minutes </a:t>
            </a:r>
          </a:p>
          <a:p>
            <a:pPr eaLnBrk="1" hangingPunct="1">
              <a:spcBef>
                <a:spcPct val="0"/>
              </a:spcBef>
            </a:pPr>
            <a:endParaRPr lang="en-US" b="0" dirty="0"/>
          </a:p>
          <a:p>
            <a:pPr eaLnBrk="1" hangingPunct="1">
              <a:spcBef>
                <a:spcPct val="0"/>
              </a:spcBef>
            </a:pPr>
            <a:r>
              <a:rPr lang="en-US" b="1" dirty="0"/>
              <a:t>FACILITATOR</a:t>
            </a:r>
            <a:r>
              <a:rPr lang="en-US" b="0" dirty="0"/>
              <a:t>:</a:t>
            </a:r>
            <a:r>
              <a:rPr lang="en-US" b="0" baseline="0" dirty="0"/>
              <a:t> check and share an observation: if true: Did any team come up with questions that actually do the following: coach a win, best practice skill development message. Etc.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u="none" dirty="0">
                <a:solidFill>
                  <a:srgbClr val="008DF6"/>
                </a:solidFill>
                <a:latin typeface="Arial" charset="0"/>
                <a:cs typeface="Arial" charset="0"/>
              </a:rPr>
              <a:t>Facilitator</a:t>
            </a:r>
            <a:r>
              <a:rPr lang="en-US" sz="1200" b="0" u="none" dirty="0">
                <a:solidFill>
                  <a:srgbClr val="008DF6"/>
                </a:solidFill>
                <a:latin typeface="Arial" charset="0"/>
                <a:cs typeface="Arial" charset="0"/>
              </a:rPr>
              <a:t>: Move back and forth from each team’s</a:t>
            </a:r>
            <a:r>
              <a:rPr lang="en-US" sz="1200" b="0" u="none" baseline="0" dirty="0">
                <a:solidFill>
                  <a:srgbClr val="008DF6"/>
                </a:solidFill>
                <a:latin typeface="Arial" charset="0"/>
                <a:cs typeface="Arial" charset="0"/>
              </a:rPr>
              <a:t> board, </a:t>
            </a:r>
            <a:r>
              <a:rPr lang="en-US" sz="1200" b="0" u="none" dirty="0">
                <a:solidFill>
                  <a:srgbClr val="008DF6"/>
                </a:solidFill>
                <a:latin typeface="Arial" charset="0"/>
                <a:cs typeface="Arial" charset="0"/>
              </a:rPr>
              <a:t>observing their lists. If they get stuck offer</a:t>
            </a:r>
            <a:r>
              <a:rPr lang="en-US" sz="1200" b="0" u="none" baseline="0" dirty="0">
                <a:solidFill>
                  <a:srgbClr val="008DF6"/>
                </a:solidFill>
                <a:latin typeface="Arial" charset="0"/>
                <a:cs typeface="Arial" charset="0"/>
              </a:rPr>
              <a:t> a question to stimulate their thinking. </a:t>
            </a:r>
          </a:p>
          <a:p>
            <a:pPr eaLnBrk="1" hangingPunct="1">
              <a:spcBef>
                <a:spcPct val="0"/>
              </a:spcBef>
            </a:pPr>
            <a:endParaRPr lang="en-US" b="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a:t>NOTE:</a:t>
            </a:r>
            <a:r>
              <a:rPr lang="en-US" b="1" baseline="0" dirty="0"/>
              <a:t> for these team breakout exercises always ask one person to be the scribe. Then after the exercise is done, have the team sit except the scribe who would then read their responses. After they read their responses, ask the other team what they think and if they had any observations to share. Then always acknowledge with a round of applause. Then do for the next team. </a:t>
            </a:r>
          </a:p>
          <a:p>
            <a:pPr eaLnBrk="1" hangingPunct="1">
              <a:spcBef>
                <a:spcPct val="0"/>
              </a:spcBef>
            </a:pPr>
            <a:endParaRPr lang="en-US" b="0" dirty="0"/>
          </a:p>
          <a:p>
            <a:pPr eaLnBrk="1" hangingPunct="1">
              <a:spcBef>
                <a:spcPct val="0"/>
              </a:spcBef>
            </a:pPr>
            <a:r>
              <a:rPr lang="en-US" dirty="0"/>
              <a:t>What</a:t>
            </a:r>
            <a:r>
              <a:rPr lang="en-US" baseline="0" dirty="0"/>
              <a:t> did this exercise teach you? What did you learn?</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2E7A6A-0A14-4116-8F8F-A29B8943E4C9}" type="slidenum">
              <a:rPr lang="en-US" smtClean="0">
                <a:solidFill>
                  <a:srgbClr val="000000"/>
                </a:solidFill>
              </a:rPr>
              <a:pPr fontAlgn="base">
                <a:spcBef>
                  <a:spcPct val="0"/>
                </a:spcBef>
                <a:spcAft>
                  <a:spcPct val="0"/>
                </a:spcAft>
                <a:defRPr/>
              </a:pPr>
              <a:t>103</a:t>
            </a:fld>
            <a:endParaRPr lang="en-US" dirty="0">
              <a:solidFill>
                <a:srgbClr val="000000"/>
              </a:solidFill>
            </a:endParaRPr>
          </a:p>
        </p:txBody>
      </p:sp>
    </p:spTree>
    <p:extLst>
      <p:ext uri="{BB962C8B-B14F-4D97-AF65-F5344CB8AC3E}">
        <p14:creationId xmlns:p14="http://schemas.microsoft.com/office/powerpoint/2010/main" val="5526322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a:latin typeface="Arial" pitchFamily="34" charset="0"/>
              </a:rPr>
              <a:t>Read slide:</a:t>
            </a:r>
          </a:p>
          <a:p>
            <a:pPr eaLnBrk="1" hangingPunct="1">
              <a:spcBef>
                <a:spcPct val="0"/>
              </a:spcBef>
            </a:pPr>
            <a:endParaRPr lang="en-US" altLang="en-US" b="0" dirty="0">
              <a:latin typeface="Arial" pitchFamily="34" charset="0"/>
            </a:endParaRPr>
          </a:p>
          <a:p>
            <a:pPr eaLnBrk="1" hangingPunct="1">
              <a:spcBef>
                <a:spcPct val="0"/>
              </a:spcBef>
            </a:pPr>
            <a:r>
              <a:rPr lang="en-US" altLang="en-US" b="0" dirty="0">
                <a:latin typeface="Arial" pitchFamily="34" charset="0"/>
              </a:rPr>
              <a:t>Basically,</a:t>
            </a:r>
            <a:r>
              <a:rPr lang="en-US" altLang="en-US" b="0" baseline="0" dirty="0">
                <a:latin typeface="Arial" pitchFamily="34" charset="0"/>
              </a:rPr>
              <a:t> managers resolve problems this way. One of your direct reports approach you with a question or challenge. And what do you do? You answer their question or solve the problem for them. We provide a solution to them. </a:t>
            </a:r>
            <a:endParaRPr lang="en-US" altLang="en-US" b="0" dirty="0">
              <a:latin typeface="Arial" pitchFamily="34" charset="0"/>
            </a:endParaRPr>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700">
                <a:solidFill>
                  <a:schemeClr val="tx1"/>
                </a:solidFill>
                <a:latin typeface="Arial" pitchFamily="34" charset="0"/>
                <a:ea typeface="MS PGothic" pitchFamily="34" charset="-128"/>
              </a:defRPr>
            </a:lvl1pPr>
            <a:lvl2pPr marL="742950" indent="-285750" eaLnBrk="0" hangingPunct="0">
              <a:spcBef>
                <a:spcPct val="30000"/>
              </a:spcBef>
              <a:defRPr sz="1700">
                <a:solidFill>
                  <a:schemeClr val="tx1"/>
                </a:solidFill>
                <a:latin typeface="Arial" pitchFamily="34" charset="0"/>
                <a:ea typeface="MS PGothic" pitchFamily="34" charset="-128"/>
              </a:defRPr>
            </a:lvl2pPr>
            <a:lvl3pPr marL="1143000" indent="-228600" eaLnBrk="0" hangingPunct="0">
              <a:spcBef>
                <a:spcPct val="30000"/>
              </a:spcBef>
              <a:defRPr sz="1700">
                <a:solidFill>
                  <a:schemeClr val="tx1"/>
                </a:solidFill>
                <a:latin typeface="Arial" pitchFamily="34" charset="0"/>
                <a:ea typeface="ヒラギノ角ゴ Pro W3" charset="-128"/>
              </a:defRPr>
            </a:lvl3pPr>
            <a:lvl4pPr marL="1600200" indent="-228600" eaLnBrk="0" hangingPunct="0">
              <a:spcBef>
                <a:spcPct val="30000"/>
              </a:spcBef>
              <a:defRPr sz="1700">
                <a:solidFill>
                  <a:schemeClr val="tx1"/>
                </a:solidFill>
                <a:latin typeface="Arial" pitchFamily="34" charset="0"/>
                <a:ea typeface="ヒラギノ角ゴ Pro W3" charset="-128"/>
              </a:defRPr>
            </a:lvl4pPr>
            <a:lvl5pPr marL="2057400" indent="-228600" eaLnBrk="0" hangingPunct="0">
              <a:spcBef>
                <a:spcPct val="30000"/>
              </a:spcBef>
              <a:defRPr sz="17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7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7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7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700">
                <a:solidFill>
                  <a:schemeClr val="tx1"/>
                </a:solidFill>
                <a:latin typeface="Arial" pitchFamily="34" charset="0"/>
                <a:ea typeface="ヒラギノ角ゴ Pro W3" charset="-128"/>
              </a:defRPr>
            </a:lvl9pPr>
          </a:lstStyle>
          <a:p>
            <a:pPr algn="r" eaLnBrk="1" hangingPunct="1">
              <a:spcBef>
                <a:spcPct val="0"/>
              </a:spcBef>
            </a:pPr>
            <a:fld id="{DD04BEF3-A925-4557-9F3A-8729566D9FC9}" type="slidenum">
              <a:rPr lang="en-US" altLang="en-US" sz="1200">
                <a:ea typeface="ヒラギノ角ゴ Pro W3" charset="-128"/>
                <a:cs typeface="Arial" pitchFamily="34" charset="0"/>
              </a:rPr>
              <a:pPr algn="r" eaLnBrk="1" hangingPunct="1">
                <a:spcBef>
                  <a:spcPct val="0"/>
                </a:spcBef>
              </a:pPr>
              <a:t>104</a:t>
            </a:fld>
            <a:endParaRPr lang="en-US" altLang="en-US" sz="1200" dirty="0">
              <a:ea typeface="ヒラギノ角ゴ Pro W3" charset="-128"/>
              <a:cs typeface="Arial" pitchFamily="34" charset="0"/>
            </a:endParaRPr>
          </a:p>
        </p:txBody>
      </p:sp>
    </p:spTree>
    <p:extLst>
      <p:ext uri="{BB962C8B-B14F-4D97-AF65-F5344CB8AC3E}">
        <p14:creationId xmlns:p14="http://schemas.microsoft.com/office/powerpoint/2010/main" val="34615262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a:latin typeface="Arial" pitchFamily="34" charset="0"/>
              </a:rPr>
              <a:t>Read slide:</a:t>
            </a:r>
          </a:p>
          <a:p>
            <a:pPr eaLnBrk="1" hangingPunct="1">
              <a:spcBef>
                <a:spcPct val="0"/>
              </a:spcBef>
            </a:pPr>
            <a:endParaRPr lang="en-US" altLang="en-US" b="0" dirty="0">
              <a:latin typeface="Arial" pitchFamily="34" charset="0"/>
            </a:endParaRPr>
          </a:p>
          <a:p>
            <a:pPr eaLnBrk="1" hangingPunct="1">
              <a:spcBef>
                <a:spcPct val="0"/>
              </a:spcBef>
            </a:pPr>
            <a:r>
              <a:rPr lang="en-US" altLang="en-US" b="0" dirty="0">
                <a:latin typeface="Arial" pitchFamily="34" charset="0"/>
              </a:rPr>
              <a:t>Basically,</a:t>
            </a:r>
            <a:r>
              <a:rPr lang="en-US" altLang="en-US" b="0" baseline="0" dirty="0">
                <a:latin typeface="Arial" pitchFamily="34" charset="0"/>
              </a:rPr>
              <a:t> managers resolve problems this way. One of your direct reports approach you with a question or challenge. And what do you do? You answer their question or solve the problem for them. We provide a solution to them. </a:t>
            </a:r>
            <a:endParaRPr lang="en-US" altLang="en-US" b="0" dirty="0">
              <a:latin typeface="Arial" pitchFamily="34" charset="0"/>
            </a:endParaRPr>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700">
                <a:solidFill>
                  <a:schemeClr val="tx1"/>
                </a:solidFill>
                <a:latin typeface="Arial" pitchFamily="34" charset="0"/>
                <a:ea typeface="MS PGothic" pitchFamily="34" charset="-128"/>
              </a:defRPr>
            </a:lvl1pPr>
            <a:lvl2pPr marL="742950" indent="-285750" eaLnBrk="0" hangingPunct="0">
              <a:spcBef>
                <a:spcPct val="30000"/>
              </a:spcBef>
              <a:defRPr sz="1700">
                <a:solidFill>
                  <a:schemeClr val="tx1"/>
                </a:solidFill>
                <a:latin typeface="Arial" pitchFamily="34" charset="0"/>
                <a:ea typeface="MS PGothic" pitchFamily="34" charset="-128"/>
              </a:defRPr>
            </a:lvl2pPr>
            <a:lvl3pPr marL="1143000" indent="-228600" eaLnBrk="0" hangingPunct="0">
              <a:spcBef>
                <a:spcPct val="30000"/>
              </a:spcBef>
              <a:defRPr sz="1700">
                <a:solidFill>
                  <a:schemeClr val="tx1"/>
                </a:solidFill>
                <a:latin typeface="Arial" pitchFamily="34" charset="0"/>
                <a:ea typeface="ヒラギノ角ゴ Pro W3" charset="-128"/>
              </a:defRPr>
            </a:lvl3pPr>
            <a:lvl4pPr marL="1600200" indent="-228600" eaLnBrk="0" hangingPunct="0">
              <a:spcBef>
                <a:spcPct val="30000"/>
              </a:spcBef>
              <a:defRPr sz="1700">
                <a:solidFill>
                  <a:schemeClr val="tx1"/>
                </a:solidFill>
                <a:latin typeface="Arial" pitchFamily="34" charset="0"/>
                <a:ea typeface="ヒラギノ角ゴ Pro W3" charset="-128"/>
              </a:defRPr>
            </a:lvl4pPr>
            <a:lvl5pPr marL="2057400" indent="-228600" eaLnBrk="0" hangingPunct="0">
              <a:spcBef>
                <a:spcPct val="30000"/>
              </a:spcBef>
              <a:defRPr sz="17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7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7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7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700">
                <a:solidFill>
                  <a:schemeClr val="tx1"/>
                </a:solidFill>
                <a:latin typeface="Arial" pitchFamily="34" charset="0"/>
                <a:ea typeface="ヒラギノ角ゴ Pro W3" charset="-128"/>
              </a:defRPr>
            </a:lvl9pPr>
          </a:lstStyle>
          <a:p>
            <a:pPr algn="r" eaLnBrk="1" hangingPunct="1">
              <a:spcBef>
                <a:spcPct val="0"/>
              </a:spcBef>
            </a:pPr>
            <a:fld id="{DD04BEF3-A925-4557-9F3A-8729566D9FC9}" type="slidenum">
              <a:rPr lang="en-US" altLang="en-US" sz="1200">
                <a:ea typeface="ヒラギノ角ゴ Pro W3" charset="-128"/>
                <a:cs typeface="Arial" pitchFamily="34" charset="0"/>
              </a:rPr>
              <a:pPr algn="r" eaLnBrk="1" hangingPunct="1">
                <a:spcBef>
                  <a:spcPct val="0"/>
                </a:spcBef>
              </a:pPr>
              <a:t>106</a:t>
            </a:fld>
            <a:endParaRPr lang="en-US" altLang="en-US" sz="1200" dirty="0">
              <a:ea typeface="ヒラギノ角ゴ Pro W3" charset="-128"/>
              <a:cs typeface="Arial" pitchFamily="34" charset="0"/>
            </a:endParaRPr>
          </a:p>
        </p:txBody>
      </p:sp>
    </p:spTree>
    <p:extLst>
      <p:ext uri="{BB962C8B-B14F-4D97-AF65-F5344CB8AC3E}">
        <p14:creationId xmlns:p14="http://schemas.microsoft.com/office/powerpoint/2010/main" val="346152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0205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03262311-6A9C-477C-9A3B-D9E08B5D58AD}" type="slidenum">
              <a:rPr lang="en-US"/>
              <a:pPr>
                <a:defRPr/>
              </a:pPr>
              <a:t>‹#›</a:t>
            </a:fld>
            <a:endParaRPr lang="en-US" dirty="0"/>
          </a:p>
        </p:txBody>
      </p:sp>
    </p:spTree>
    <p:extLst>
      <p:ext uri="{BB962C8B-B14F-4D97-AF65-F5344CB8AC3E}">
        <p14:creationId xmlns:p14="http://schemas.microsoft.com/office/powerpoint/2010/main" val="18173567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274638"/>
            <a:ext cx="8229600" cy="922337"/>
          </a:xfrm>
          <a:prstGeom prst="rect">
            <a:avLst/>
          </a:prstGeom>
        </p:spPr>
        <p:txBody>
          <a:bodyPr/>
          <a:lstStyle>
            <a:lvl1pPr>
              <a:defRPr>
                <a:solidFill>
                  <a:srgbClr val="F2F2F2"/>
                </a:solidFill>
                <a:latin typeface="Avenir Book"/>
                <a:cs typeface="Avenir Book"/>
              </a:defRPr>
            </a:lvl1p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2812817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81698"/>
          </a:xfrm>
          <a:prstGeom prst="rect">
            <a:avLst/>
          </a:prstGeom>
        </p:spPr>
        <p:txBody>
          <a:bodyPr/>
          <a:lstStyle>
            <a:lvl1pPr>
              <a:defRPr cap="all" baseline="0">
                <a:solidFill>
                  <a:srgbClr val="F2F2F2"/>
                </a:solidFill>
                <a:latin typeface="Segoe UI"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389436" y="1447799"/>
            <a:ext cx="8363938" cy="2000548"/>
          </a:xfrm>
        </p:spPr>
        <p:txBody>
          <a:bodyPr/>
          <a:lstStyle>
            <a:lvl1pPr marL="460375" indent="-460375">
              <a:buClr>
                <a:srgbClr val="FFFFFF"/>
              </a:buClr>
              <a:buSzPct val="150000"/>
              <a:buFont typeface="Arial" pitchFamily="34" charset="0"/>
              <a:buChar char="•"/>
              <a:defRPr/>
            </a:lvl1pPr>
            <a:lvl2pPr marL="855663" indent="-395288">
              <a:buClr>
                <a:srgbClr val="FFFFFF"/>
              </a:buClr>
              <a:buSzPct val="150000"/>
              <a:buFont typeface="Arial" pitchFamily="34" charset="0"/>
              <a:buChar char="•"/>
              <a:defRPr/>
            </a:lvl2pPr>
            <a:lvl3pPr marL="1258888" indent="-403225">
              <a:buClr>
                <a:srgbClr val="FFFFFF"/>
              </a:buClr>
              <a:buSzPct val="150000"/>
              <a:buFont typeface="Arial" pitchFamily="34" charset="0"/>
              <a:buChar char="•"/>
              <a:defRPr/>
            </a:lvl3pPr>
            <a:lvl4pPr marL="1604963" indent="-346075">
              <a:buClr>
                <a:srgbClr val="FFFFFF"/>
              </a:buClr>
              <a:buSzPct val="150000"/>
              <a:buFont typeface="Arial" pitchFamily="34" charset="0"/>
              <a:buChar char="•"/>
              <a:defRPr/>
            </a:lvl4pPr>
            <a:lvl5pPr marL="1941513" indent="-336550">
              <a:buClr>
                <a:srgbClr val="FFFFFF"/>
              </a:buClr>
              <a:buSzPct val="15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8133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357188" y="6438900"/>
            <a:ext cx="463550" cy="268725"/>
          </a:xfrm>
          <a:prstGeom prst="rect">
            <a:avLst/>
          </a:prstGeom>
        </p:spPr>
        <p:txBody>
          <a:bodyPr vert="horz" lIns="0" tIns="0" rIns="0" bIns="0" rtlCol="0" anchor="b" anchorCtr="0"/>
          <a:lstStyle>
            <a:lvl1pPr algn="l">
              <a:defRPr sz="1000" b="0" i="0">
                <a:solidFill>
                  <a:srgbClr val="58585A"/>
                </a:solidFill>
                <a:latin typeface="Arial"/>
                <a:cs typeface="Arial"/>
              </a:defRPr>
            </a:lvl1pPr>
          </a:lstStyle>
          <a:p>
            <a:pPr defTabSz="457200"/>
            <a:fld id="{1A6AB51D-6EB0-4E57-9FF1-82A28F807C3B}" type="slidenum">
              <a:rPr lang="en-US" noProof="1" dirty="0" smtClean="0"/>
              <a:pPr defTabSz="457200"/>
              <a:t>‹#›</a:t>
            </a:fld>
            <a:endParaRPr lang="en-US" noProof="1"/>
          </a:p>
        </p:txBody>
      </p:sp>
      <p:sp>
        <p:nvSpPr>
          <p:cNvPr id="14" name="Footer Placeholder 1"/>
          <p:cNvSpPr>
            <a:spLocks noGrp="1"/>
          </p:cNvSpPr>
          <p:nvPr>
            <p:ph type="ftr" sz="quarter" idx="3"/>
          </p:nvPr>
        </p:nvSpPr>
        <p:spPr>
          <a:xfrm>
            <a:off x="869662" y="6444000"/>
            <a:ext cx="6397200" cy="270000"/>
          </a:xfrm>
          <a:prstGeom prst="rect">
            <a:avLst/>
          </a:prstGeom>
        </p:spPr>
        <p:txBody>
          <a:bodyPr vert="horz" wrap="none" lIns="0" tIns="0" rIns="0" bIns="0" rtlCol="0" anchor="b"/>
          <a:lstStyle>
            <a:lvl1pPr algn="l">
              <a:defRPr sz="1000" i="1">
                <a:solidFill>
                  <a:schemeClr val="tx1">
                    <a:tint val="75000"/>
                  </a:schemeClr>
                </a:solidFill>
                <a:latin typeface="Arial" panose="020B0604020202020204" pitchFamily="34" charset="0"/>
                <a:cs typeface="Arial" panose="020B0604020202020204" pitchFamily="34" charset="0"/>
              </a:defRPr>
            </a:lvl1pPr>
          </a:lstStyle>
          <a:p>
            <a:pPr defTabSz="457200"/>
            <a:endParaRPr lang="en-US" dirty="0">
              <a:solidFill>
                <a:srgbClr val="58585A">
                  <a:tint val="75000"/>
                </a:srgbClr>
              </a:solidFill>
            </a:endParaRPr>
          </a:p>
        </p:txBody>
      </p:sp>
      <p:sp>
        <p:nvSpPr>
          <p:cNvPr id="15" name="Inhaltsplatzhalter 2"/>
          <p:cNvSpPr>
            <a:spLocks noGrp="1"/>
          </p:cNvSpPr>
          <p:nvPr>
            <p:ph idx="14" hasCustomPrompt="1"/>
          </p:nvPr>
        </p:nvSpPr>
        <p:spPr>
          <a:xfrm>
            <a:off x="364503" y="1620343"/>
            <a:ext cx="8466760" cy="4585712"/>
          </a:xfrm>
          <a:prstGeom prst="rect">
            <a:avLst/>
          </a:prstGeom>
        </p:spPr>
        <p:txBody>
          <a:bodyPr lIns="0" tIns="0" rIns="0" bIns="0"/>
          <a:lstStyle>
            <a:lvl1pPr marL="342900" indent="-342900" algn="l" rtl="0" eaLnBrk="1" latinLnBrk="0" hangingPunct="1">
              <a:lnSpc>
                <a:spcPct val="100000"/>
              </a:lnSpc>
              <a:spcBef>
                <a:spcPts val="1200"/>
              </a:spcBef>
              <a:spcAft>
                <a:spcPts val="600"/>
              </a:spcAft>
              <a:buClr>
                <a:schemeClr val="accent1"/>
              </a:buClr>
              <a:buFont typeface="Wingdings" pitchFamily="2" charset="2"/>
              <a:buChar char="§"/>
              <a:defRPr lang="de-DE" sz="2200" b="0" i="0" kern="1200" baseline="0" dirty="0" smtClean="0">
                <a:solidFill>
                  <a:schemeClr val="bg2"/>
                </a:solidFill>
                <a:latin typeface="Arial"/>
                <a:ea typeface="+mn-ea"/>
                <a:cs typeface="Arial"/>
              </a:defRPr>
            </a:lvl1pPr>
            <a:lvl2pPr marL="701675" marR="0" indent="-342900" algn="l" defTabSz="576058" rtl="0" eaLnBrk="1" fontAlgn="auto" latinLnBrk="0" hangingPunct="1">
              <a:lnSpc>
                <a:spcPct val="100000"/>
              </a:lnSpc>
              <a:spcBef>
                <a:spcPts val="0"/>
              </a:spcBef>
              <a:spcAft>
                <a:spcPts val="600"/>
              </a:spcAft>
              <a:buClr>
                <a:srgbClr val="BFD12F"/>
              </a:buClr>
              <a:buSzTx/>
              <a:buFont typeface="Wingdings" pitchFamily="2" charset="2"/>
              <a:buChar char="§"/>
              <a:tabLst/>
              <a:defRPr lang="de-DE" sz="2200" b="0" i="0" kern="1200" baseline="0" dirty="0" smtClean="0">
                <a:solidFill>
                  <a:schemeClr val="bg2"/>
                </a:solidFill>
                <a:latin typeface="Arial"/>
                <a:ea typeface="+mn-ea"/>
                <a:cs typeface="Arial"/>
              </a:defRPr>
            </a:lvl2pPr>
            <a:lvl3pPr marL="1060450" marR="0" indent="-342900" algn="l" defTabSz="714375" rtl="0" eaLnBrk="1" fontAlgn="auto" latinLnBrk="0" hangingPunct="1">
              <a:lnSpc>
                <a:spcPct val="100000"/>
              </a:lnSpc>
              <a:spcBef>
                <a:spcPts val="0"/>
              </a:spcBef>
              <a:spcAft>
                <a:spcPts val="600"/>
              </a:spcAft>
              <a:buClr>
                <a:srgbClr val="E0E69A"/>
              </a:buClr>
              <a:buSzTx/>
              <a:buFont typeface="Wingdings" pitchFamily="2" charset="2"/>
              <a:buChar char="§"/>
              <a:tabLst/>
              <a:defRPr lang="de-DE" sz="2200" b="0" i="0" kern="1200" baseline="0" dirty="0" smtClean="0">
                <a:solidFill>
                  <a:schemeClr val="bg2"/>
                </a:solidFill>
                <a:latin typeface="Arial"/>
                <a:ea typeface="+mn-ea"/>
                <a:cs typeface="Arial"/>
              </a:defRPr>
            </a:lvl3pPr>
            <a:lvl4pPr marL="1417638" marR="0" indent="-342900" algn="l" defTabSz="457200" rtl="0" eaLnBrk="1" fontAlgn="auto" latinLnBrk="0" hangingPunct="1">
              <a:lnSpc>
                <a:spcPct val="100000"/>
              </a:lnSpc>
              <a:spcBef>
                <a:spcPts val="0"/>
              </a:spcBef>
              <a:spcAft>
                <a:spcPts val="600"/>
              </a:spcAft>
              <a:buClr>
                <a:srgbClr val="58585A"/>
              </a:buClr>
              <a:buSzPct val="100000"/>
              <a:buFont typeface="Wingdings" pitchFamily="2" charset="2"/>
              <a:buChar char="§"/>
              <a:tabLst>
                <a:tab pos="719138" algn="l"/>
              </a:tabLst>
              <a:defRPr lang="de-DE" sz="2200" b="0" i="0" kern="1200" baseline="0" dirty="0" smtClean="0">
                <a:solidFill>
                  <a:schemeClr val="bg2"/>
                </a:solidFill>
                <a:latin typeface="Arial"/>
                <a:ea typeface="+mn-ea"/>
                <a:cs typeface="Arial"/>
              </a:defRPr>
            </a:lvl4pPr>
            <a:lvl5pPr marL="982663" marR="0" indent="-449263" algn="l" defTabSz="457200" rtl="0" eaLnBrk="1" fontAlgn="auto" latinLnBrk="0" hangingPunct="1">
              <a:lnSpc>
                <a:spcPts val="2200"/>
              </a:lnSpc>
              <a:spcBef>
                <a:spcPts val="0"/>
              </a:spcBef>
              <a:spcAft>
                <a:spcPts val="600"/>
              </a:spcAft>
              <a:buClr>
                <a:srgbClr val="BBD14A"/>
              </a:buClr>
              <a:buSzPct val="100000"/>
              <a:buFont typeface="Wingdings" pitchFamily="2" charset="2"/>
              <a:buChar char="§"/>
              <a:tabLst/>
              <a:defRPr sz="1800" baseline="0">
                <a:solidFill>
                  <a:schemeClr val="bg2"/>
                </a:solidFill>
                <a:latin typeface="Arial" pitchFamily="34" charset="0"/>
                <a:cs typeface="Arial" pitchFamily="34" charset="0"/>
              </a:defRPr>
            </a:lvl5pPr>
          </a:lstStyle>
          <a:p>
            <a:pPr lvl="0"/>
            <a:r>
              <a:rPr lang="en-US" noProof="0" dirty="0"/>
              <a:t>First Level</a:t>
            </a:r>
          </a:p>
          <a:p>
            <a:pPr lvl="1"/>
            <a:r>
              <a:rPr lang="en-US" noProof="0" dirty="0"/>
              <a:t>Second Level</a:t>
            </a:r>
          </a:p>
          <a:p>
            <a:pPr lvl="2"/>
            <a:r>
              <a:rPr lang="en-US" noProof="0" dirty="0"/>
              <a:t>Third Level</a:t>
            </a:r>
          </a:p>
          <a:p>
            <a:pPr lvl="3"/>
            <a:r>
              <a:rPr lang="en-US" noProof="0" dirty="0"/>
              <a:t>Forth Level</a:t>
            </a:r>
          </a:p>
          <a:p>
            <a:pPr marL="449263" marR="0" lvl="3" indent="-360363" algn="l" defTabSz="714375" rtl="0" eaLnBrk="1" fontAlgn="auto" latinLnBrk="0" hangingPunct="1">
              <a:lnSpc>
                <a:spcPct val="100000"/>
              </a:lnSpc>
              <a:spcBef>
                <a:spcPts val="0"/>
              </a:spcBef>
              <a:spcAft>
                <a:spcPts val="1600"/>
              </a:spcAft>
              <a:buClr>
                <a:srgbClr val="BBD14A"/>
              </a:buClr>
              <a:buSzTx/>
              <a:buFont typeface="Wingdings" pitchFamily="2" charset="2"/>
              <a:buChar char="§"/>
              <a:tabLst/>
              <a:defRPr/>
            </a:pPr>
            <a:endParaRPr lang="en-US" noProof="0" dirty="0"/>
          </a:p>
        </p:txBody>
      </p:sp>
      <p:sp>
        <p:nvSpPr>
          <p:cNvPr id="7" name="Title 1"/>
          <p:cNvSpPr>
            <a:spLocks noGrp="1"/>
          </p:cNvSpPr>
          <p:nvPr>
            <p:ph type="title" hasCustomPrompt="1"/>
          </p:nvPr>
        </p:nvSpPr>
        <p:spPr>
          <a:xfrm>
            <a:off x="362604" y="211574"/>
            <a:ext cx="8457396" cy="864000"/>
          </a:xfrm>
          <a:prstGeom prst="rect">
            <a:avLst/>
          </a:prstGeom>
        </p:spPr>
        <p:txBody>
          <a:bodyPr lIns="0" tIns="0" rIns="0" bIns="0" anchor="b"/>
          <a:lstStyle>
            <a:lvl1pPr algn="l">
              <a:defRPr sz="2800" b="1" baseline="0">
                <a:solidFill>
                  <a:schemeClr val="accent1"/>
                </a:solidFill>
                <a:latin typeface="Arial" panose="020B0604020202020204" pitchFamily="34" charset="0"/>
                <a:cs typeface="Arial" panose="020B0604020202020204" pitchFamily="34" charset="0"/>
              </a:defRPr>
            </a:lvl1pPr>
          </a:lstStyle>
          <a:p>
            <a:r>
              <a:rPr lang="en-US" dirty="0"/>
              <a:t>Click to add a title</a:t>
            </a:r>
          </a:p>
        </p:txBody>
      </p:sp>
    </p:spTree>
    <p:extLst>
      <p:ext uri="{BB962C8B-B14F-4D97-AF65-F5344CB8AC3E}">
        <p14:creationId xmlns:p14="http://schemas.microsoft.com/office/powerpoint/2010/main" val="35011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server3\restrict\FTP_Root\Clients\White_Whale\8-10103_JenniferMoser\SFP_Art\Logos\smsgr logo-vertical-color-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773738" y="5473700"/>
            <a:ext cx="2970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erver3\restrict\FTP_Root\Clients\White_Whale\8-10103_JenniferMoser\SFP_Art\004.jp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4000" baseline="0"/>
            </a:lvl1pPr>
          </a:lstStyle>
          <a:p>
            <a:r>
              <a:rPr lang="en-US"/>
              <a:t>Click to edit Master title style</a:t>
            </a:r>
            <a:endParaRPr lang="en-US" dirty="0"/>
          </a:p>
        </p:txBody>
      </p:sp>
      <p:sp>
        <p:nvSpPr>
          <p:cNvPr id="3" name="Subtitle 2"/>
          <p:cNvSpPr>
            <a:spLocks noGrp="1"/>
          </p:cNvSpPr>
          <p:nvPr>
            <p:ph type="subTitle" idx="1"/>
          </p:nvPr>
        </p:nvSpPr>
        <p:spPr>
          <a:xfrm>
            <a:off x="730249" y="4140199"/>
            <a:ext cx="7681913" cy="1325880"/>
          </a:xfrm>
        </p:spPr>
        <p:txBody>
          <a:bodyPr/>
          <a:lstStyle>
            <a:lvl1pPr marL="0" indent="0" algn="l">
              <a:lnSpc>
                <a:spcPct val="90000"/>
              </a:lnSpc>
              <a:spcBef>
                <a:spcPts val="0"/>
              </a:spcBef>
              <a:buNone/>
              <a:defRPr>
                <a:gradFill>
                  <a:gsLst>
                    <a:gs pos="0">
                      <a:schemeClr val="accent6"/>
                    </a:gs>
                    <a:gs pos="86000">
                      <a:schemeClr val="accent6"/>
                    </a:gs>
                  </a:gsLst>
                  <a:lin ang="5400000" scaled="0"/>
                </a:gra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991101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381000" y="1420813"/>
            <a:ext cx="8382000" cy="4903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rtlCol="0"/>
          <a:lstStyle>
            <a:lvl1pPr>
              <a:defRPr>
                <a:gradFill>
                  <a:gsLst>
                    <a:gs pos="0">
                      <a:srgbClr val="FFFFFF"/>
                    </a:gs>
                    <a:gs pos="100000">
                      <a:srgbClr val="FFFFFF"/>
                    </a:gs>
                  </a:gsLst>
                  <a:lin ang="5400000" scaled="0"/>
                </a:gradFill>
              </a:defRPr>
            </a:lvl1pPr>
          </a:lstStyle>
          <a:p>
            <a:pPr>
              <a:defRPr/>
            </a:pPr>
            <a:fld id="{3ACECD64-A1A2-4303-98CF-EFF935B8A338}" type="slidenum">
              <a:rPr lang="en-US"/>
              <a:pPr>
                <a:defRPr/>
              </a:pPr>
              <a:t>‹#›</a:t>
            </a:fld>
            <a:endParaRPr lang="en-US" dirty="0"/>
          </a:p>
        </p:txBody>
      </p:sp>
    </p:spTree>
    <p:extLst>
      <p:ext uri="{BB962C8B-B14F-4D97-AF65-F5344CB8AC3E}">
        <p14:creationId xmlns:p14="http://schemas.microsoft.com/office/powerpoint/2010/main" val="38794383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ith SmartArt">
    <p:spTree>
      <p:nvGrpSpPr>
        <p:cNvPr id="1" name=""/>
        <p:cNvGrpSpPr/>
        <p:nvPr/>
      </p:nvGrpSpPr>
      <p:grpSpPr>
        <a:xfrm>
          <a:off x="0" y="0"/>
          <a:ext cx="0" cy="0"/>
          <a:chOff x="0" y="0"/>
          <a:chExt cx="0" cy="0"/>
        </a:xfrm>
      </p:grpSpPr>
      <p:pic>
        <p:nvPicPr>
          <p:cNvPr id="4"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0" y="1412874"/>
            <a:ext cx="8382000" cy="49117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137C3816-AE7D-4225-B2E4-E6378AD9AF57}" type="slidenum">
              <a:rPr lang="en-US"/>
              <a:pPr>
                <a:defRPr/>
              </a:pPr>
              <a:t>‹#›</a:t>
            </a:fld>
            <a:endParaRPr lang="en-US" dirty="0"/>
          </a:p>
        </p:txBody>
      </p:sp>
    </p:spTree>
    <p:extLst>
      <p:ext uri="{BB962C8B-B14F-4D97-AF65-F5344CB8AC3E}">
        <p14:creationId xmlns:p14="http://schemas.microsoft.com/office/powerpoint/2010/main" val="30699573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 with Subtitle">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8382000"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8" y="1905000"/>
            <a:ext cx="8382001" cy="441960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1C7E7FDA-3818-4785-9D4D-12C90B00D02B}" type="slidenum">
              <a:rPr lang="en-US"/>
              <a:pPr>
                <a:defRPr/>
              </a:pPr>
              <a:t>‹#›</a:t>
            </a:fld>
            <a:endParaRPr lang="en-US" dirty="0"/>
          </a:p>
        </p:txBody>
      </p:sp>
    </p:spTree>
    <p:extLst>
      <p:ext uri="{BB962C8B-B14F-4D97-AF65-F5344CB8AC3E}">
        <p14:creationId xmlns:p14="http://schemas.microsoft.com/office/powerpoint/2010/main" val="29431115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2"/>
            <a:ext cx="4114800" cy="491304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2"/>
            <a:ext cx="4114800" cy="491304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F8667D22-005D-4F22-A8AE-C8EA41AD6157}" type="slidenum">
              <a:rPr lang="en-US"/>
              <a:pPr>
                <a:defRPr/>
              </a:pPr>
              <a:t>‹#›</a:t>
            </a:fld>
            <a:endParaRPr lang="en-US" dirty="0"/>
          </a:p>
        </p:txBody>
      </p:sp>
    </p:spTree>
    <p:extLst>
      <p:ext uri="{BB962C8B-B14F-4D97-AF65-F5344CB8AC3E}">
        <p14:creationId xmlns:p14="http://schemas.microsoft.com/office/powerpoint/2010/main" val="34675262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1905000"/>
            <a:ext cx="4114800" cy="441960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05000"/>
            <a:ext cx="4117974" cy="4419600"/>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1AD11B50-3597-4AB0-BA25-5CDDE8E9C6A8}" type="slidenum">
              <a:rPr lang="en-US"/>
              <a:pPr>
                <a:defRPr/>
              </a:pPr>
              <a:t>‹#›</a:t>
            </a:fld>
            <a:endParaRPr lang="en-US" dirty="0"/>
          </a:p>
        </p:txBody>
      </p:sp>
    </p:spTree>
    <p:extLst>
      <p:ext uri="{BB962C8B-B14F-4D97-AF65-F5344CB8AC3E}">
        <p14:creationId xmlns:p14="http://schemas.microsoft.com/office/powerpoint/2010/main" val="21621182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6AD6DB1B-1144-4B61-8140-1C062DB309C9}" type="slidenum">
              <a:rPr lang="en-US"/>
              <a:pPr>
                <a:defRPr/>
              </a:pPr>
              <a:t>‹#›</a:t>
            </a:fld>
            <a:endParaRPr lang="en-US" dirty="0"/>
          </a:p>
        </p:txBody>
      </p:sp>
    </p:spTree>
    <p:extLst>
      <p:ext uri="{BB962C8B-B14F-4D97-AF65-F5344CB8AC3E}">
        <p14:creationId xmlns:p14="http://schemas.microsoft.com/office/powerpoint/2010/main" val="3488022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8"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81000" y="1420813"/>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2"/>
          </p:nvPr>
        </p:nvSpPr>
        <p:spPr>
          <a:xfrm>
            <a:off x="4629912" y="1420813"/>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81000" y="3928872"/>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29912" y="3928872"/>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2"/>
          <p:cNvSpPr>
            <a:spLocks noGrp="1"/>
          </p:cNvSpPr>
          <p:nvPr>
            <p:ph type="sldNum" sz="quarter" idx="15"/>
          </p:nvPr>
        </p:nvSpPr>
        <p:spPr/>
        <p:txBody>
          <a:bodyPr rtlCol="0"/>
          <a:lstStyle>
            <a:lvl1pPr>
              <a:defRPr>
                <a:gradFill>
                  <a:gsLst>
                    <a:gs pos="0">
                      <a:srgbClr val="FFFFFF"/>
                    </a:gs>
                    <a:gs pos="100000">
                      <a:srgbClr val="FFFFFF"/>
                    </a:gs>
                  </a:gsLst>
                  <a:lin ang="5400000" scaled="0"/>
                </a:gradFill>
              </a:defRPr>
            </a:lvl1pPr>
          </a:lstStyle>
          <a:p>
            <a:pPr>
              <a:defRPr/>
            </a:pPr>
            <a:fld id="{DF05AEF6-E3E8-402E-B833-F8B4D2F072DC}" type="slidenum">
              <a:rPr lang="en-US"/>
              <a:pPr>
                <a:defRPr/>
              </a:pPr>
              <a:t>‹#›</a:t>
            </a:fld>
            <a:endParaRPr lang="en-US" dirty="0"/>
          </a:p>
        </p:txBody>
      </p:sp>
    </p:spTree>
    <p:extLst>
      <p:ext uri="{BB962C8B-B14F-4D97-AF65-F5344CB8AC3E}">
        <p14:creationId xmlns:p14="http://schemas.microsoft.com/office/powerpoint/2010/main" val="21200130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B7CDEA67-D805-4273-B6AF-545237E0CD7D}" type="slidenum">
              <a:rPr lang="en-US"/>
              <a:pPr>
                <a:defRPr/>
              </a:pPr>
              <a:t>‹#›</a:t>
            </a:fld>
            <a:endParaRPr lang="en-US" dirty="0"/>
          </a:p>
        </p:txBody>
      </p:sp>
    </p:spTree>
    <p:extLst>
      <p:ext uri="{BB962C8B-B14F-4D97-AF65-F5344CB8AC3E}">
        <p14:creationId xmlns:p14="http://schemas.microsoft.com/office/powerpoint/2010/main" val="22628237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F2503343-F2D1-421D-A9F1-3A501FD9705C}" type="slidenum">
              <a:rPr lang="en-US"/>
              <a:pPr>
                <a:defRPr/>
              </a:pPr>
              <a:t>‹#›</a:t>
            </a:fld>
            <a:endParaRPr lang="en-US" dirty="0"/>
          </a:p>
        </p:txBody>
      </p:sp>
    </p:spTree>
    <p:extLst>
      <p:ext uri="{BB962C8B-B14F-4D97-AF65-F5344CB8AC3E}">
        <p14:creationId xmlns:p14="http://schemas.microsoft.com/office/powerpoint/2010/main" val="14628689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00"/>
            </a:lvl1pPr>
          </a:lstStyle>
          <a:p>
            <a:r>
              <a:rPr lang="en-US"/>
              <a:t>Click to edit Master title style</a:t>
            </a:r>
            <a:endParaRPr lang="en-US" dirty="0"/>
          </a:p>
        </p:txBody>
      </p:sp>
      <p:sp>
        <p:nvSpPr>
          <p:cNvPr id="3" name="Subtitle 2"/>
          <p:cNvSpPr>
            <a:spLocks noGrp="1"/>
          </p:cNvSpPr>
          <p:nvPr>
            <p:ph type="subTitle" idx="1"/>
          </p:nvPr>
        </p:nvSpPr>
        <p:spPr>
          <a:xfrm>
            <a:off x="1368955" y="4140199"/>
            <a:ext cx="7043208" cy="1325880"/>
          </a:xfrm>
        </p:spPr>
        <p:txBody>
          <a:bodyPr/>
          <a:lstStyle>
            <a:lvl1pPr marL="0" indent="0" algn="l" defTabSz="914363" rtl="0" eaLnBrk="1" latinLnBrk="0" hangingPunct="1">
              <a:lnSpc>
                <a:spcPct val="90000"/>
              </a:lnSpc>
              <a:spcBef>
                <a:spcPts val="0"/>
              </a:spcBef>
              <a:buFontTx/>
              <a:buNone/>
              <a:defRPr lang="en-US" sz="2800" kern="1200" dirty="0">
                <a:gradFill>
                  <a:gsLst>
                    <a:gs pos="0">
                      <a:schemeClr val="accent6"/>
                    </a:gs>
                    <a:gs pos="86000">
                      <a:schemeClr val="accent6"/>
                    </a:gs>
                  </a:gsLst>
                  <a:lin ang="5400000" scaled="0"/>
                </a:gra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chor="t" anchorCtr="0"/>
          <a:lstStyle>
            <a:lvl1pPr marL="0" indent="0" algn="l">
              <a:buFont typeface="Arial" pitchFamily="34" charset="0"/>
              <a:buNone/>
              <a:defRPr kumimoji="0" lang="en-US" sz="8000" b="1" i="0" u="none" strike="noStrike" kern="1200" cap="all" spc="-400" normalizeH="0" baseline="0" noProof="0" dirty="0" smtClean="0">
                <a:ln w="11430"/>
                <a:gradFill>
                  <a:gsLst>
                    <a:gs pos="0">
                      <a:schemeClr val="accent6"/>
                    </a:gs>
                    <a:gs pos="88000">
                      <a:schemeClr val="accent6"/>
                    </a:gs>
                  </a:gsLst>
                  <a:lin ang="5400000"/>
                </a:gradFill>
                <a:effectLst>
                  <a:outerShdw blurRad="50800" dist="39000" dir="5460000" algn="tl">
                    <a:srgbClr val="000000">
                      <a:alpha val="38000"/>
                    </a:srgbClr>
                  </a:outerShdw>
                </a:effectLst>
                <a:uLnTx/>
                <a:uFillTx/>
                <a:latin typeface="+mj-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962282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310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server3\restrict\FTP_Root\Clients\White_Whale\8-10103_JenniferMoser\SFP_Art\Logos\smsgr logo-vertical-color-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773738" y="5473700"/>
            <a:ext cx="2970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erver3\restrict\FTP_Root\Clients\White_Whale\8-10103_JenniferMoser\SFP_Art\004.jp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4000" baseline="0"/>
            </a:lvl1pPr>
          </a:lstStyle>
          <a:p>
            <a:r>
              <a:rPr lang="en-US"/>
              <a:t>Click to edit Master title style</a:t>
            </a:r>
            <a:endParaRPr lang="en-US" dirty="0"/>
          </a:p>
        </p:txBody>
      </p:sp>
      <p:sp>
        <p:nvSpPr>
          <p:cNvPr id="3" name="Subtitle 2"/>
          <p:cNvSpPr>
            <a:spLocks noGrp="1"/>
          </p:cNvSpPr>
          <p:nvPr>
            <p:ph type="subTitle" idx="1"/>
          </p:nvPr>
        </p:nvSpPr>
        <p:spPr>
          <a:xfrm>
            <a:off x="730249" y="4140199"/>
            <a:ext cx="7681913" cy="1325880"/>
          </a:xfrm>
        </p:spPr>
        <p:txBody>
          <a:bodyPr/>
          <a:lstStyle>
            <a:lvl1pPr marL="0" indent="0" algn="l">
              <a:lnSpc>
                <a:spcPct val="90000"/>
              </a:lnSpc>
              <a:spcBef>
                <a:spcPts val="0"/>
              </a:spcBef>
              <a:buNone/>
              <a:defRPr>
                <a:gradFill>
                  <a:gsLst>
                    <a:gs pos="0">
                      <a:schemeClr val="accent6"/>
                    </a:gs>
                    <a:gs pos="86000">
                      <a:schemeClr val="accent6"/>
                    </a:gs>
                  </a:gsLst>
                  <a:lin ang="5400000" scaled="0"/>
                </a:gra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671253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381000" y="1420813"/>
            <a:ext cx="8382000" cy="4903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rtlCol="0"/>
          <a:lstStyle>
            <a:lvl1pPr>
              <a:defRPr>
                <a:gradFill>
                  <a:gsLst>
                    <a:gs pos="0">
                      <a:srgbClr val="FFFFFF"/>
                    </a:gs>
                    <a:gs pos="100000">
                      <a:srgbClr val="FFFFFF"/>
                    </a:gs>
                  </a:gsLst>
                  <a:lin ang="5400000" scaled="0"/>
                </a:gradFill>
              </a:defRPr>
            </a:lvl1pPr>
          </a:lstStyle>
          <a:p>
            <a:pPr>
              <a:defRPr/>
            </a:pPr>
            <a:fld id="{C00F90B8-AA05-436A-A997-EC7BF004842C}" type="slidenum">
              <a:rPr lang="en-US"/>
              <a:pPr>
                <a:defRPr/>
              </a:pPr>
              <a:t>‹#›</a:t>
            </a:fld>
            <a:endParaRPr lang="en-US" dirty="0"/>
          </a:p>
        </p:txBody>
      </p:sp>
    </p:spTree>
    <p:extLst>
      <p:ext uri="{BB962C8B-B14F-4D97-AF65-F5344CB8AC3E}">
        <p14:creationId xmlns:p14="http://schemas.microsoft.com/office/powerpoint/2010/main" val="415388721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with SmartArt">
    <p:spTree>
      <p:nvGrpSpPr>
        <p:cNvPr id="1" name=""/>
        <p:cNvGrpSpPr/>
        <p:nvPr/>
      </p:nvGrpSpPr>
      <p:grpSpPr>
        <a:xfrm>
          <a:off x="0" y="0"/>
          <a:ext cx="0" cy="0"/>
          <a:chOff x="0" y="0"/>
          <a:chExt cx="0" cy="0"/>
        </a:xfrm>
      </p:grpSpPr>
      <p:pic>
        <p:nvPicPr>
          <p:cNvPr id="4"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0" y="1412874"/>
            <a:ext cx="8382000" cy="49117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243F4802-7D3D-4B30-B9CE-E66EEA798E80}" type="slidenum">
              <a:rPr lang="en-US"/>
              <a:pPr>
                <a:defRPr/>
              </a:pPr>
              <a:t>‹#›</a:t>
            </a:fld>
            <a:endParaRPr lang="en-US" dirty="0"/>
          </a:p>
        </p:txBody>
      </p:sp>
    </p:spTree>
    <p:extLst>
      <p:ext uri="{BB962C8B-B14F-4D97-AF65-F5344CB8AC3E}">
        <p14:creationId xmlns:p14="http://schemas.microsoft.com/office/powerpoint/2010/main" val="98514357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with Subtitle">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8382000"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8" y="1905000"/>
            <a:ext cx="8382001" cy="441960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DCC7806C-B908-4FA8-9975-FB66B351B66C}" type="slidenum">
              <a:rPr lang="en-US"/>
              <a:pPr>
                <a:defRPr/>
              </a:pPr>
              <a:t>‹#›</a:t>
            </a:fld>
            <a:endParaRPr lang="en-US" dirty="0"/>
          </a:p>
        </p:txBody>
      </p:sp>
    </p:spTree>
    <p:extLst>
      <p:ext uri="{BB962C8B-B14F-4D97-AF65-F5344CB8AC3E}">
        <p14:creationId xmlns:p14="http://schemas.microsoft.com/office/powerpoint/2010/main" val="38979771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2"/>
            <a:ext cx="4114800" cy="491304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2"/>
            <a:ext cx="4114800" cy="491304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94824D3F-4654-487D-B551-446AD158857D}" type="slidenum">
              <a:rPr lang="en-US"/>
              <a:pPr>
                <a:defRPr/>
              </a:pPr>
              <a:t>‹#›</a:t>
            </a:fld>
            <a:endParaRPr lang="en-US" dirty="0"/>
          </a:p>
        </p:txBody>
      </p:sp>
    </p:spTree>
    <p:extLst>
      <p:ext uri="{BB962C8B-B14F-4D97-AF65-F5344CB8AC3E}">
        <p14:creationId xmlns:p14="http://schemas.microsoft.com/office/powerpoint/2010/main" val="19008997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E1A0BBE7-E840-47F8-8563-A19A33DD9707}" type="slidenum">
              <a:rPr lang="en-US"/>
              <a:pPr>
                <a:defRPr/>
              </a:pPr>
              <a:t>‹#›</a:t>
            </a:fld>
            <a:endParaRPr lang="en-US" dirty="0"/>
          </a:p>
        </p:txBody>
      </p:sp>
    </p:spTree>
    <p:extLst>
      <p:ext uri="{BB962C8B-B14F-4D97-AF65-F5344CB8AC3E}">
        <p14:creationId xmlns:p14="http://schemas.microsoft.com/office/powerpoint/2010/main" val="21992717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1905000"/>
            <a:ext cx="4114800" cy="441960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05000"/>
            <a:ext cx="4117974" cy="4419600"/>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75A5F780-1507-40B4-9C1C-B4FB4315C6F5}" type="slidenum">
              <a:rPr lang="en-US"/>
              <a:pPr>
                <a:defRPr/>
              </a:pPr>
              <a:t>‹#›</a:t>
            </a:fld>
            <a:endParaRPr lang="en-US" dirty="0"/>
          </a:p>
        </p:txBody>
      </p:sp>
    </p:spTree>
    <p:extLst>
      <p:ext uri="{BB962C8B-B14F-4D97-AF65-F5344CB8AC3E}">
        <p14:creationId xmlns:p14="http://schemas.microsoft.com/office/powerpoint/2010/main" val="15626207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8"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81000" y="1420813"/>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2"/>
          </p:nvPr>
        </p:nvSpPr>
        <p:spPr>
          <a:xfrm>
            <a:off x="4629912" y="1420813"/>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81000" y="3928872"/>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29912" y="3928872"/>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2"/>
          <p:cNvSpPr>
            <a:spLocks noGrp="1"/>
          </p:cNvSpPr>
          <p:nvPr>
            <p:ph type="sldNum" sz="quarter" idx="15"/>
          </p:nvPr>
        </p:nvSpPr>
        <p:spPr/>
        <p:txBody>
          <a:bodyPr rtlCol="0"/>
          <a:lstStyle>
            <a:lvl1pPr>
              <a:defRPr>
                <a:gradFill>
                  <a:gsLst>
                    <a:gs pos="0">
                      <a:srgbClr val="FFFFFF"/>
                    </a:gs>
                    <a:gs pos="100000">
                      <a:srgbClr val="FFFFFF"/>
                    </a:gs>
                  </a:gsLst>
                  <a:lin ang="5400000" scaled="0"/>
                </a:gradFill>
              </a:defRPr>
            </a:lvl1pPr>
          </a:lstStyle>
          <a:p>
            <a:pPr>
              <a:defRPr/>
            </a:pPr>
            <a:fld id="{FBC917D4-0B66-4580-882A-787F9669C65D}" type="slidenum">
              <a:rPr lang="en-US"/>
              <a:pPr>
                <a:defRPr/>
              </a:pPr>
              <a:t>‹#›</a:t>
            </a:fld>
            <a:endParaRPr lang="en-US" dirty="0"/>
          </a:p>
        </p:txBody>
      </p:sp>
    </p:spTree>
    <p:extLst>
      <p:ext uri="{BB962C8B-B14F-4D97-AF65-F5344CB8AC3E}">
        <p14:creationId xmlns:p14="http://schemas.microsoft.com/office/powerpoint/2010/main" val="20256112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BEC5D4D3-13D0-417E-B0BE-33A994E6D386}" type="slidenum">
              <a:rPr lang="en-US"/>
              <a:pPr>
                <a:defRPr/>
              </a:pPr>
              <a:t>‹#›</a:t>
            </a:fld>
            <a:endParaRPr lang="en-US" dirty="0"/>
          </a:p>
        </p:txBody>
      </p:sp>
    </p:spTree>
    <p:extLst>
      <p:ext uri="{BB962C8B-B14F-4D97-AF65-F5344CB8AC3E}">
        <p14:creationId xmlns:p14="http://schemas.microsoft.com/office/powerpoint/2010/main" val="19238068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07C53029-BAC8-4E72-AE7B-814662AF56BF}" type="slidenum">
              <a:rPr lang="en-US"/>
              <a:pPr>
                <a:defRPr/>
              </a:pPr>
              <a:t>‹#›</a:t>
            </a:fld>
            <a:endParaRPr lang="en-US" dirty="0"/>
          </a:p>
        </p:txBody>
      </p:sp>
    </p:spTree>
    <p:extLst>
      <p:ext uri="{BB962C8B-B14F-4D97-AF65-F5344CB8AC3E}">
        <p14:creationId xmlns:p14="http://schemas.microsoft.com/office/powerpoint/2010/main" val="4687897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00"/>
            </a:lvl1pPr>
          </a:lstStyle>
          <a:p>
            <a:r>
              <a:rPr lang="en-US"/>
              <a:t>Click to edit Master title style</a:t>
            </a:r>
            <a:endParaRPr lang="en-US" dirty="0"/>
          </a:p>
        </p:txBody>
      </p:sp>
      <p:sp>
        <p:nvSpPr>
          <p:cNvPr id="3" name="Subtitle 2"/>
          <p:cNvSpPr>
            <a:spLocks noGrp="1"/>
          </p:cNvSpPr>
          <p:nvPr>
            <p:ph type="subTitle" idx="1"/>
          </p:nvPr>
        </p:nvSpPr>
        <p:spPr>
          <a:xfrm>
            <a:off x="1368955" y="4140199"/>
            <a:ext cx="7043208" cy="1325880"/>
          </a:xfrm>
        </p:spPr>
        <p:txBody>
          <a:bodyPr/>
          <a:lstStyle>
            <a:lvl1pPr marL="0" indent="0" algn="l" defTabSz="914363" rtl="0" eaLnBrk="1" latinLnBrk="0" hangingPunct="1">
              <a:lnSpc>
                <a:spcPct val="90000"/>
              </a:lnSpc>
              <a:spcBef>
                <a:spcPts val="0"/>
              </a:spcBef>
              <a:buFontTx/>
              <a:buNone/>
              <a:defRPr lang="en-US" sz="2800" kern="1200" dirty="0">
                <a:gradFill>
                  <a:gsLst>
                    <a:gs pos="0">
                      <a:schemeClr val="accent6"/>
                    </a:gs>
                    <a:gs pos="86000">
                      <a:schemeClr val="accent6"/>
                    </a:gs>
                  </a:gsLst>
                  <a:lin ang="5400000" scaled="0"/>
                </a:gra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chor="t" anchorCtr="0"/>
          <a:lstStyle>
            <a:lvl1pPr marL="0" indent="0" algn="l">
              <a:buFont typeface="Arial" pitchFamily="34" charset="0"/>
              <a:buNone/>
              <a:defRPr kumimoji="0" lang="en-US" sz="8000" b="1" i="0" u="none" strike="noStrike" kern="1200" cap="all" spc="-400" normalizeH="0" baseline="0" noProof="0" dirty="0" smtClean="0">
                <a:ln w="11430"/>
                <a:gradFill>
                  <a:gsLst>
                    <a:gs pos="0">
                      <a:schemeClr val="accent6"/>
                    </a:gs>
                    <a:gs pos="88000">
                      <a:schemeClr val="accent6"/>
                    </a:gs>
                  </a:gsLst>
                  <a:lin ang="5400000"/>
                </a:gradFill>
                <a:effectLst>
                  <a:outerShdw blurRad="50800" dist="39000" dir="5460000" algn="tl">
                    <a:srgbClr val="000000">
                      <a:alpha val="38000"/>
                    </a:srgbClr>
                  </a:outerShdw>
                </a:effectLst>
                <a:uLnTx/>
                <a:uFillTx/>
                <a:latin typeface="+mj-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11204000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6270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server3\restrict\FTP_Root\Clients\White_Whale\8-10103_JenniferMoser\SFP_Art\Logos\smsgr logo-vertical-color-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773738" y="5473700"/>
            <a:ext cx="2970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erver3\restrict\FTP_Root\Clients\White_Whale\8-10103_JenniferMoser\SFP_Art\004.jp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4000" baseline="0"/>
            </a:lvl1pPr>
          </a:lstStyle>
          <a:p>
            <a:r>
              <a:rPr lang="en-US"/>
              <a:t>Click to edit Master title style</a:t>
            </a:r>
            <a:endParaRPr lang="en-US" dirty="0"/>
          </a:p>
        </p:txBody>
      </p:sp>
      <p:sp>
        <p:nvSpPr>
          <p:cNvPr id="3" name="Subtitle 2"/>
          <p:cNvSpPr>
            <a:spLocks noGrp="1"/>
          </p:cNvSpPr>
          <p:nvPr>
            <p:ph type="subTitle" idx="1"/>
          </p:nvPr>
        </p:nvSpPr>
        <p:spPr>
          <a:xfrm>
            <a:off x="730249" y="4140199"/>
            <a:ext cx="7681913" cy="1325880"/>
          </a:xfrm>
        </p:spPr>
        <p:txBody>
          <a:bodyPr/>
          <a:lstStyle>
            <a:lvl1pPr marL="0" indent="0" algn="l">
              <a:lnSpc>
                <a:spcPct val="90000"/>
              </a:lnSpc>
              <a:spcBef>
                <a:spcPts val="0"/>
              </a:spcBef>
              <a:buNone/>
              <a:defRPr>
                <a:gradFill>
                  <a:gsLst>
                    <a:gs pos="0">
                      <a:schemeClr val="accent6"/>
                    </a:gs>
                    <a:gs pos="86000">
                      <a:schemeClr val="accent6"/>
                    </a:gs>
                  </a:gsLst>
                  <a:lin ang="5400000" scaled="0"/>
                </a:gra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496653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381000" y="1420813"/>
            <a:ext cx="8382000" cy="4903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rtlCol="0"/>
          <a:lstStyle>
            <a:lvl1pPr>
              <a:defRPr>
                <a:gradFill>
                  <a:gsLst>
                    <a:gs pos="0">
                      <a:srgbClr val="FFFFFF"/>
                    </a:gs>
                    <a:gs pos="100000">
                      <a:srgbClr val="FFFFFF"/>
                    </a:gs>
                  </a:gsLst>
                  <a:lin ang="5400000" scaled="0"/>
                </a:gradFill>
              </a:defRPr>
            </a:lvl1pPr>
          </a:lstStyle>
          <a:p>
            <a:pPr>
              <a:defRPr/>
            </a:pPr>
            <a:fld id="{6EFF8653-C5BF-46BD-A31B-BD5D716622D2}" type="slidenum">
              <a:rPr lang="en-US"/>
              <a:pPr>
                <a:defRPr/>
              </a:pPr>
              <a:t>‹#›</a:t>
            </a:fld>
            <a:endParaRPr lang="en-US" dirty="0"/>
          </a:p>
        </p:txBody>
      </p:sp>
    </p:spTree>
    <p:extLst>
      <p:ext uri="{BB962C8B-B14F-4D97-AF65-F5344CB8AC3E}">
        <p14:creationId xmlns:p14="http://schemas.microsoft.com/office/powerpoint/2010/main" val="130773225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with SmartArt">
    <p:spTree>
      <p:nvGrpSpPr>
        <p:cNvPr id="1" name=""/>
        <p:cNvGrpSpPr/>
        <p:nvPr/>
      </p:nvGrpSpPr>
      <p:grpSpPr>
        <a:xfrm>
          <a:off x="0" y="0"/>
          <a:ext cx="0" cy="0"/>
          <a:chOff x="0" y="0"/>
          <a:chExt cx="0" cy="0"/>
        </a:xfrm>
      </p:grpSpPr>
      <p:pic>
        <p:nvPicPr>
          <p:cNvPr id="4"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0" y="1412874"/>
            <a:ext cx="8382000" cy="49117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14142E2B-B151-4B2C-A524-0A96E6F5E465}" type="slidenum">
              <a:rPr lang="en-US"/>
              <a:pPr>
                <a:defRPr/>
              </a:pPr>
              <a:t>‹#›</a:t>
            </a:fld>
            <a:endParaRPr lang="en-US" dirty="0"/>
          </a:p>
        </p:txBody>
      </p:sp>
    </p:spTree>
    <p:extLst>
      <p:ext uri="{BB962C8B-B14F-4D97-AF65-F5344CB8AC3E}">
        <p14:creationId xmlns:p14="http://schemas.microsoft.com/office/powerpoint/2010/main" val="368054928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ntent with Subtitle">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8382000"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8" y="1905000"/>
            <a:ext cx="8382001" cy="441960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73746661-68E5-46C9-8DCD-3A3C2D4212C4}" type="slidenum">
              <a:rPr lang="en-US"/>
              <a:pPr>
                <a:defRPr/>
              </a:pPr>
              <a:t>‹#›</a:t>
            </a:fld>
            <a:endParaRPr lang="en-US" dirty="0"/>
          </a:p>
        </p:txBody>
      </p:sp>
    </p:spTree>
    <p:extLst>
      <p:ext uri="{BB962C8B-B14F-4D97-AF65-F5344CB8AC3E}">
        <p14:creationId xmlns:p14="http://schemas.microsoft.com/office/powerpoint/2010/main" val="17930630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6731BD65-671E-4886-B89D-B08D09F88F26}" type="slidenum">
              <a:rPr lang="en-US"/>
              <a:pPr>
                <a:defRPr/>
              </a:pPr>
              <a:t>‹#›</a:t>
            </a:fld>
            <a:endParaRPr lang="en-US" dirty="0"/>
          </a:p>
        </p:txBody>
      </p:sp>
    </p:spTree>
    <p:extLst>
      <p:ext uri="{BB962C8B-B14F-4D97-AF65-F5344CB8AC3E}">
        <p14:creationId xmlns:p14="http://schemas.microsoft.com/office/powerpoint/2010/main" val="24195127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1411552"/>
            <a:ext cx="4114800" cy="491304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2"/>
            <a:ext cx="4114800" cy="491304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E469FA12-40DD-4077-9517-DD7112525366}" type="slidenum">
              <a:rPr lang="en-US"/>
              <a:pPr>
                <a:defRPr/>
              </a:pPr>
              <a:t>‹#›</a:t>
            </a:fld>
            <a:endParaRPr lang="en-US" dirty="0"/>
          </a:p>
        </p:txBody>
      </p:sp>
    </p:spTree>
    <p:extLst>
      <p:ext uri="{BB962C8B-B14F-4D97-AF65-F5344CB8AC3E}">
        <p14:creationId xmlns:p14="http://schemas.microsoft.com/office/powerpoint/2010/main" val="79929073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1905000"/>
            <a:ext cx="4114800" cy="441960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493447"/>
          </a:xfrm>
        </p:spPr>
        <p:txBody>
          <a:bodyPr anchor="t" anchorCtr="0"/>
          <a:lstStyle>
            <a:lvl1pPr marL="0" indent="0">
              <a:lnSpc>
                <a:spcPct val="90000"/>
              </a:lnSpc>
              <a:spcBef>
                <a:spcPts val="0"/>
              </a:spcBef>
              <a:buNone/>
              <a:defRPr sz="2500" b="1">
                <a:gradFill>
                  <a:gsLst>
                    <a:gs pos="0">
                      <a:schemeClr val="accent6"/>
                    </a:gs>
                    <a:gs pos="86000">
                      <a:schemeClr val="accent6"/>
                    </a:gs>
                  </a:gsLst>
                  <a:lin ang="5400000" scaled="0"/>
                </a:gra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05000"/>
            <a:ext cx="4117974" cy="4419600"/>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03AAD23B-EDF1-4DC4-8D74-5229B489CD8D}" type="slidenum">
              <a:rPr lang="en-US"/>
              <a:pPr>
                <a:defRPr/>
              </a:pPr>
              <a:t>‹#›</a:t>
            </a:fld>
            <a:endParaRPr lang="en-US" dirty="0"/>
          </a:p>
        </p:txBody>
      </p:sp>
    </p:spTree>
    <p:extLst>
      <p:ext uri="{BB962C8B-B14F-4D97-AF65-F5344CB8AC3E}">
        <p14:creationId xmlns:p14="http://schemas.microsoft.com/office/powerpoint/2010/main" val="211513409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8"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81000" y="1420813"/>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2"/>
          </p:nvPr>
        </p:nvSpPr>
        <p:spPr>
          <a:xfrm>
            <a:off x="4629912" y="1420813"/>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81000" y="3928872"/>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29912" y="3928872"/>
            <a:ext cx="4133088" cy="23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2"/>
          <p:cNvSpPr>
            <a:spLocks noGrp="1"/>
          </p:cNvSpPr>
          <p:nvPr>
            <p:ph type="sldNum" sz="quarter" idx="15"/>
          </p:nvPr>
        </p:nvSpPr>
        <p:spPr/>
        <p:txBody>
          <a:bodyPr rtlCol="0"/>
          <a:lstStyle>
            <a:lvl1pPr>
              <a:defRPr>
                <a:gradFill>
                  <a:gsLst>
                    <a:gs pos="0">
                      <a:srgbClr val="FFFFFF"/>
                    </a:gs>
                    <a:gs pos="100000">
                      <a:srgbClr val="FFFFFF"/>
                    </a:gs>
                  </a:gsLst>
                  <a:lin ang="5400000" scaled="0"/>
                </a:gradFill>
              </a:defRPr>
            </a:lvl1pPr>
          </a:lstStyle>
          <a:p>
            <a:pPr>
              <a:defRPr/>
            </a:pPr>
            <a:fld id="{4F702CF5-9E7D-4D05-9114-6E22AEFB0357}" type="slidenum">
              <a:rPr lang="en-US"/>
              <a:pPr>
                <a:defRPr/>
              </a:pPr>
              <a:t>‹#›</a:t>
            </a:fld>
            <a:endParaRPr lang="en-US" dirty="0"/>
          </a:p>
        </p:txBody>
      </p:sp>
    </p:spTree>
    <p:extLst>
      <p:ext uri="{BB962C8B-B14F-4D97-AF65-F5344CB8AC3E}">
        <p14:creationId xmlns:p14="http://schemas.microsoft.com/office/powerpoint/2010/main" val="387410462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C1857C3A-6E82-4AF9-A66F-7763135D05D2}" type="slidenum">
              <a:rPr lang="en-US"/>
              <a:pPr>
                <a:defRPr/>
              </a:pPr>
              <a:t>‹#›</a:t>
            </a:fld>
            <a:endParaRPr lang="en-US" dirty="0"/>
          </a:p>
        </p:txBody>
      </p:sp>
    </p:spTree>
    <p:extLst>
      <p:ext uri="{BB962C8B-B14F-4D97-AF65-F5344CB8AC3E}">
        <p14:creationId xmlns:p14="http://schemas.microsoft.com/office/powerpoint/2010/main" val="28452905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rtlCol="0"/>
          <a:lstStyle>
            <a:lvl1pPr>
              <a:defRPr>
                <a:gradFill>
                  <a:gsLst>
                    <a:gs pos="0">
                      <a:srgbClr val="FFFFFF"/>
                    </a:gs>
                    <a:gs pos="100000">
                      <a:srgbClr val="FFFFFF"/>
                    </a:gs>
                  </a:gsLst>
                  <a:lin ang="5400000" scaled="0"/>
                </a:gradFill>
              </a:defRPr>
            </a:lvl1pPr>
          </a:lstStyle>
          <a:p>
            <a:pPr>
              <a:defRPr/>
            </a:pPr>
            <a:fld id="{3C3FADA6-B848-4E13-AEC4-9B92326D7D89}" type="slidenum">
              <a:rPr lang="en-US"/>
              <a:pPr>
                <a:defRPr/>
              </a:pPr>
              <a:t>‹#›</a:t>
            </a:fld>
            <a:endParaRPr lang="en-US" dirty="0"/>
          </a:p>
        </p:txBody>
      </p:sp>
    </p:spTree>
    <p:extLst>
      <p:ext uri="{BB962C8B-B14F-4D97-AF65-F5344CB8AC3E}">
        <p14:creationId xmlns:p14="http://schemas.microsoft.com/office/powerpoint/2010/main" val="395141629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3" descr="\\server3\Restrict\FTP_Root\Clients\White_Whale\8-10103_JenniferMoser\SFP_Art\smsgr logo-horizontal-white-bi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7350" y="6446838"/>
            <a:ext cx="3552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00"/>
            </a:lvl1pPr>
          </a:lstStyle>
          <a:p>
            <a:r>
              <a:rPr lang="en-US"/>
              <a:t>Click to edit Master title style</a:t>
            </a:r>
            <a:endParaRPr lang="en-US" dirty="0"/>
          </a:p>
        </p:txBody>
      </p:sp>
      <p:sp>
        <p:nvSpPr>
          <p:cNvPr id="3" name="Subtitle 2"/>
          <p:cNvSpPr>
            <a:spLocks noGrp="1"/>
          </p:cNvSpPr>
          <p:nvPr>
            <p:ph type="subTitle" idx="1"/>
          </p:nvPr>
        </p:nvSpPr>
        <p:spPr>
          <a:xfrm>
            <a:off x="1368955" y="4140199"/>
            <a:ext cx="7043208" cy="1325880"/>
          </a:xfrm>
        </p:spPr>
        <p:txBody>
          <a:bodyPr/>
          <a:lstStyle>
            <a:lvl1pPr marL="0" indent="0" algn="l" defTabSz="914363" rtl="0" eaLnBrk="1" latinLnBrk="0" hangingPunct="1">
              <a:lnSpc>
                <a:spcPct val="90000"/>
              </a:lnSpc>
              <a:spcBef>
                <a:spcPts val="0"/>
              </a:spcBef>
              <a:buFontTx/>
              <a:buNone/>
              <a:defRPr lang="en-US" sz="2800" kern="1200" dirty="0">
                <a:gradFill>
                  <a:gsLst>
                    <a:gs pos="0">
                      <a:schemeClr val="accent6"/>
                    </a:gs>
                    <a:gs pos="86000">
                      <a:schemeClr val="accent6"/>
                    </a:gs>
                  </a:gsLst>
                  <a:lin ang="5400000" scaled="0"/>
                </a:gra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chor="t" anchorCtr="0"/>
          <a:lstStyle>
            <a:lvl1pPr marL="0" indent="0" algn="l">
              <a:buFont typeface="Arial" pitchFamily="34" charset="0"/>
              <a:buNone/>
              <a:defRPr kumimoji="0" lang="en-US" sz="8000" b="1" i="0" u="none" strike="noStrike" kern="1200" cap="all" spc="-400" normalizeH="0" baseline="0" noProof="0" dirty="0" smtClean="0">
                <a:ln w="11430"/>
                <a:gradFill>
                  <a:gsLst>
                    <a:gs pos="0">
                      <a:schemeClr val="accent6"/>
                    </a:gs>
                    <a:gs pos="88000">
                      <a:schemeClr val="accent6"/>
                    </a:gs>
                  </a:gsLst>
                  <a:lin ang="5400000"/>
                </a:gradFill>
                <a:effectLst>
                  <a:outerShdw blurRad="50800" dist="39000" dir="5460000" algn="tl">
                    <a:srgbClr val="000000">
                      <a:alpha val="38000"/>
                    </a:srgbClr>
                  </a:outerShdw>
                </a:effectLst>
                <a:uLnTx/>
                <a:uFillTx/>
                <a:latin typeface="+mj-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6396200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18853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674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6AD6DB1B-1144-4B61-8140-1C062DB309C9}" type="slidenum">
              <a:rPr lang="en-US"/>
              <a:pPr>
                <a:defRPr/>
              </a:pPr>
              <a:t>‹#›</a:t>
            </a:fld>
            <a:endParaRPr lang="en-US" dirty="0"/>
          </a:p>
        </p:txBody>
      </p:sp>
    </p:spTree>
    <p:extLst>
      <p:ext uri="{BB962C8B-B14F-4D97-AF65-F5344CB8AC3E}">
        <p14:creationId xmlns:p14="http://schemas.microsoft.com/office/powerpoint/2010/main" val="2170201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E1A0BBE7-E840-47F8-8563-A19A33DD9707}" type="slidenum">
              <a:rPr lang="en-US"/>
              <a:pPr>
                <a:defRPr/>
              </a:pPr>
              <a:t>‹#›</a:t>
            </a:fld>
            <a:endParaRPr lang="en-US" dirty="0"/>
          </a:p>
        </p:txBody>
      </p:sp>
    </p:spTree>
    <p:extLst>
      <p:ext uri="{BB962C8B-B14F-4D97-AF65-F5344CB8AC3E}">
        <p14:creationId xmlns:p14="http://schemas.microsoft.com/office/powerpoint/2010/main" val="262780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08978E6F-CE46-41A8-9848-A517083270F1}" type="slidenum">
              <a:rPr lang="en-US"/>
              <a:pPr>
                <a:defRPr/>
              </a:pPr>
              <a:t>‹#›</a:t>
            </a:fld>
            <a:endParaRPr lang="en-US" dirty="0"/>
          </a:p>
        </p:txBody>
      </p:sp>
    </p:spTree>
    <p:extLst>
      <p:ext uri="{BB962C8B-B14F-4D97-AF65-F5344CB8AC3E}">
        <p14:creationId xmlns:p14="http://schemas.microsoft.com/office/powerpoint/2010/main" val="198613952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6731BD65-671E-4886-B89D-B08D09F88F26}" type="slidenum">
              <a:rPr lang="en-US"/>
              <a:pPr>
                <a:defRPr/>
              </a:pPr>
              <a:t>‹#›</a:t>
            </a:fld>
            <a:endParaRPr lang="en-US" dirty="0"/>
          </a:p>
        </p:txBody>
      </p:sp>
    </p:spTree>
    <p:extLst>
      <p:ext uri="{BB962C8B-B14F-4D97-AF65-F5344CB8AC3E}">
        <p14:creationId xmlns:p14="http://schemas.microsoft.com/office/powerpoint/2010/main" val="2192722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08978E6F-CE46-41A8-9848-A517083270F1}" type="slidenum">
              <a:rPr lang="en-US"/>
              <a:pPr>
                <a:defRPr/>
              </a:pPr>
              <a:t>‹#›</a:t>
            </a:fld>
            <a:endParaRPr lang="en-US" dirty="0"/>
          </a:p>
        </p:txBody>
      </p:sp>
    </p:spTree>
    <p:extLst>
      <p:ext uri="{BB962C8B-B14F-4D97-AF65-F5344CB8AC3E}">
        <p14:creationId xmlns:p14="http://schemas.microsoft.com/office/powerpoint/2010/main" val="487647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52C5D365-BEA1-4276-A021-2231F089166A}" type="slidenum">
              <a:rPr lang="en-US"/>
              <a:pPr>
                <a:defRPr/>
              </a:pPr>
              <a:t>‹#›</a:t>
            </a:fld>
            <a:endParaRPr lang="en-US" dirty="0"/>
          </a:p>
        </p:txBody>
      </p:sp>
    </p:spTree>
    <p:extLst>
      <p:ext uri="{BB962C8B-B14F-4D97-AF65-F5344CB8AC3E}">
        <p14:creationId xmlns:p14="http://schemas.microsoft.com/office/powerpoint/2010/main" val="542986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71A43911-1E89-4E86-85CC-966BFB69506B}" type="slidenum">
              <a:rPr lang="en-US"/>
              <a:pPr>
                <a:defRPr/>
              </a:pPr>
              <a:t>‹#›</a:t>
            </a:fld>
            <a:endParaRPr lang="en-US" dirty="0"/>
          </a:p>
        </p:txBody>
      </p:sp>
    </p:spTree>
    <p:extLst>
      <p:ext uri="{BB962C8B-B14F-4D97-AF65-F5344CB8AC3E}">
        <p14:creationId xmlns:p14="http://schemas.microsoft.com/office/powerpoint/2010/main" val="1437542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7D1635BA-3C43-40F5-9614-AB00A9DF6406}" type="slidenum">
              <a:rPr lang="en-US"/>
              <a:pPr>
                <a:defRPr/>
              </a:pPr>
              <a:t>‹#›</a:t>
            </a:fld>
            <a:endParaRPr lang="en-US" dirty="0"/>
          </a:p>
        </p:txBody>
      </p:sp>
    </p:spTree>
    <p:extLst>
      <p:ext uri="{BB962C8B-B14F-4D97-AF65-F5344CB8AC3E}">
        <p14:creationId xmlns:p14="http://schemas.microsoft.com/office/powerpoint/2010/main" val="1366880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FE354F0D-C9F4-4498-A955-BBA5DDDA5F70}" type="slidenum">
              <a:rPr lang="en-US"/>
              <a:pPr>
                <a:defRPr/>
              </a:pPr>
              <a:t>‹#›</a:t>
            </a:fld>
            <a:endParaRPr lang="en-US" dirty="0"/>
          </a:p>
        </p:txBody>
      </p:sp>
    </p:spTree>
    <p:extLst>
      <p:ext uri="{BB962C8B-B14F-4D97-AF65-F5344CB8AC3E}">
        <p14:creationId xmlns:p14="http://schemas.microsoft.com/office/powerpoint/2010/main" val="1373876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03262311-6A9C-477C-9A3B-D9E08B5D58AD}" type="slidenum">
              <a:rPr lang="en-US"/>
              <a:pPr>
                <a:defRPr/>
              </a:pPr>
              <a:t>‹#›</a:t>
            </a:fld>
            <a:endParaRPr lang="en-US" dirty="0"/>
          </a:p>
        </p:txBody>
      </p:sp>
    </p:spTree>
    <p:extLst>
      <p:ext uri="{BB962C8B-B14F-4D97-AF65-F5344CB8AC3E}">
        <p14:creationId xmlns:p14="http://schemas.microsoft.com/office/powerpoint/2010/main" val="2395126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274638"/>
            <a:ext cx="8229600" cy="922337"/>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02045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81698"/>
          </a:xfrm>
          <a:prstGeom prst="rect">
            <a:avLst/>
          </a:prstGeom>
        </p:spPr>
        <p:txBody>
          <a:bodyPr/>
          <a:lstStyle>
            <a:lvl1pPr>
              <a:defRPr cap="all" baseline="0">
                <a:latin typeface="Segoe UI" pitchFamily="34"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00548"/>
          </a:xfrm>
          <a:prstGeom prst="rect">
            <a:avLst/>
          </a:prstGeom>
        </p:spPr>
        <p:txBody>
          <a:bodyPr/>
          <a:lstStyle>
            <a:lvl1pPr marL="460375" indent="-460375">
              <a:buClr>
                <a:srgbClr val="FFFFFF"/>
              </a:buClr>
              <a:buSzPct val="150000"/>
              <a:buFont typeface="Arial" pitchFamily="34" charset="0"/>
              <a:buChar char="•"/>
              <a:defRPr/>
            </a:lvl1pPr>
            <a:lvl2pPr marL="855663" indent="-395288">
              <a:buClr>
                <a:srgbClr val="FFFFFF"/>
              </a:buClr>
              <a:buSzPct val="150000"/>
              <a:buFont typeface="Arial" pitchFamily="34" charset="0"/>
              <a:buChar char="•"/>
              <a:defRPr/>
            </a:lvl2pPr>
            <a:lvl3pPr marL="1258888" indent="-403225">
              <a:buClr>
                <a:srgbClr val="FFFFFF"/>
              </a:buClr>
              <a:buSzPct val="150000"/>
              <a:buFont typeface="Arial" pitchFamily="34" charset="0"/>
              <a:buChar char="•"/>
              <a:defRPr/>
            </a:lvl3pPr>
            <a:lvl4pPr marL="1604963" indent="-346075">
              <a:buClr>
                <a:srgbClr val="FFFFFF"/>
              </a:buClr>
              <a:buSzPct val="150000"/>
              <a:buFont typeface="Arial" pitchFamily="34" charset="0"/>
              <a:buChar char="•"/>
              <a:defRPr/>
            </a:lvl4pPr>
            <a:lvl5pPr marL="1941513" indent="-336550">
              <a:buClr>
                <a:srgbClr val="FFFFFF"/>
              </a:buClr>
              <a:buSzPct val="150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81401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9"/>
            <a:ext cx="8229600" cy="19051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108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F2F2F2"/>
                </a:solidFill>
                <a:latin typeface="Avenir Book"/>
                <a:cs typeface="Avenir Book"/>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52C5D365-BEA1-4276-A021-2231F089166A}" type="slidenum">
              <a:rPr lang="en-US"/>
              <a:pPr>
                <a:defRPr/>
              </a:pPr>
              <a:t>‹#›</a:t>
            </a:fld>
            <a:endParaRPr lang="en-US" dirty="0"/>
          </a:p>
        </p:txBody>
      </p:sp>
    </p:spTree>
    <p:extLst>
      <p:ext uri="{BB962C8B-B14F-4D97-AF65-F5344CB8AC3E}">
        <p14:creationId xmlns:p14="http://schemas.microsoft.com/office/powerpoint/2010/main" val="243964503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E74EA-9E63-493E-AC2C-C5F35A62A52F}" type="slidenum">
              <a:rPr lang="en-US" smtClean="0"/>
              <a:pPr/>
              <a:t>‹#›</a:t>
            </a:fld>
            <a:endParaRPr lang="en-US" dirty="0"/>
          </a:p>
        </p:txBody>
      </p:sp>
    </p:spTree>
    <p:extLst>
      <p:ext uri="{BB962C8B-B14F-4D97-AF65-F5344CB8AC3E}">
        <p14:creationId xmlns:p14="http://schemas.microsoft.com/office/powerpoint/2010/main" val="392906903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B0DC443-0323-4811-81E1-CE094491CB4E}" type="slidenum">
              <a:rPr lang="en-US" smtClean="0"/>
              <a:pPr/>
              <a:t>‹#›</a:t>
            </a:fld>
            <a:endParaRPr lang="en-US" dirty="0"/>
          </a:p>
        </p:txBody>
      </p:sp>
    </p:spTree>
    <p:extLst>
      <p:ext uri="{BB962C8B-B14F-4D97-AF65-F5344CB8AC3E}">
        <p14:creationId xmlns:p14="http://schemas.microsoft.com/office/powerpoint/2010/main" val="1321242115"/>
      </p:ext>
    </p:extLst>
  </p:cSld>
  <p:clrMapOvr>
    <a:overrideClrMapping bg1="dk1" tx1="lt1" bg2="dk2" tx2="lt2" accent1="accent1" accent2="accent2" accent3="accent3" accent4="accent4" accent5="accent5" accent6="accent6" hlink="hlink" folHlink="folHlink"/>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36CF57C-4D0E-47B1-8494-44A563FC586A}" type="slidenum">
              <a:rPr lang="en-US" smtClean="0"/>
              <a:pPr/>
              <a:t>‹#›</a:t>
            </a:fld>
            <a:endParaRPr lang="en-US" dirty="0"/>
          </a:p>
        </p:txBody>
      </p:sp>
    </p:spTree>
    <p:extLst>
      <p:ext uri="{BB962C8B-B14F-4D97-AF65-F5344CB8AC3E}">
        <p14:creationId xmlns:p14="http://schemas.microsoft.com/office/powerpoint/2010/main" val="414431540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09DB7A-9E14-47CD-BAD8-B21BEC03E941}" type="slidenum">
              <a:rPr lang="en-US" smtClean="0"/>
              <a:pPr/>
              <a:t>‹#›</a:t>
            </a:fld>
            <a:endParaRPr lang="en-US" dirty="0"/>
          </a:p>
        </p:txBody>
      </p:sp>
    </p:spTree>
    <p:extLst>
      <p:ext uri="{BB962C8B-B14F-4D97-AF65-F5344CB8AC3E}">
        <p14:creationId xmlns:p14="http://schemas.microsoft.com/office/powerpoint/2010/main" val="652334747"/>
      </p:ext>
    </p:extLst>
  </p:cSld>
  <p:clrMapOvr>
    <a:overrideClrMapping bg1="dk1" tx1="lt1" bg2="dk2" tx2="lt2" accent1="accent1" accent2="accent2" accent3="accent3" accent4="accent4" accent5="accent5" accent6="accent6" hlink="hlink" folHlink="folHlink"/>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8AAF49-606C-4A3D-AAC3-68C57D6171DE}" type="slidenum">
              <a:rPr lang="en-US" smtClean="0"/>
              <a:pPr/>
              <a:t>‹#›</a:t>
            </a:fld>
            <a:endParaRPr lang="en-US" dirty="0"/>
          </a:p>
        </p:txBody>
      </p:sp>
    </p:spTree>
    <p:extLst>
      <p:ext uri="{BB962C8B-B14F-4D97-AF65-F5344CB8AC3E}">
        <p14:creationId xmlns:p14="http://schemas.microsoft.com/office/powerpoint/2010/main" val="13634314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CD3764-B462-4200-AD94-D233AAADFAA5}" type="slidenum">
              <a:rPr lang="en-US" smtClean="0"/>
              <a:pPr/>
              <a:t>‹#›</a:t>
            </a:fld>
            <a:endParaRPr lang="en-US" dirty="0"/>
          </a:p>
        </p:txBody>
      </p:sp>
    </p:spTree>
    <p:extLst>
      <p:ext uri="{BB962C8B-B14F-4D97-AF65-F5344CB8AC3E}">
        <p14:creationId xmlns:p14="http://schemas.microsoft.com/office/powerpoint/2010/main" val="144311792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F24331-E4EC-4AF8-A3DC-096BC6131CF5}" type="slidenum">
              <a:rPr lang="en-US" smtClean="0"/>
              <a:pPr/>
              <a:t>‹#›</a:t>
            </a:fld>
            <a:endParaRPr lang="en-US" dirty="0"/>
          </a:p>
        </p:txBody>
      </p:sp>
    </p:spTree>
    <p:extLst>
      <p:ext uri="{BB962C8B-B14F-4D97-AF65-F5344CB8AC3E}">
        <p14:creationId xmlns:p14="http://schemas.microsoft.com/office/powerpoint/2010/main" val="251474435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41F44-2A1F-4E6A-8808-FBB382B0AACB}" type="slidenum">
              <a:rPr lang="en-US" smtClean="0"/>
              <a:pPr/>
              <a:t>‹#›</a:t>
            </a:fld>
            <a:endParaRPr lang="en-US" dirty="0"/>
          </a:p>
        </p:txBody>
      </p:sp>
    </p:spTree>
    <p:extLst>
      <p:ext uri="{BB962C8B-B14F-4D97-AF65-F5344CB8AC3E}">
        <p14:creationId xmlns:p14="http://schemas.microsoft.com/office/powerpoint/2010/main" val="101318934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E925FF1-43B1-4E63-8D83-EB41CDAAEB9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extLst>
      <p:ext uri="{BB962C8B-B14F-4D97-AF65-F5344CB8AC3E}">
        <p14:creationId xmlns:p14="http://schemas.microsoft.com/office/powerpoint/2010/main" val="412615483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5BA01-53F7-4A4B-8D52-40D35A84810E}" type="slidenum">
              <a:rPr lang="en-US" smtClean="0"/>
              <a:pPr/>
              <a:t>‹#›</a:t>
            </a:fld>
            <a:endParaRPr lang="en-US" dirty="0"/>
          </a:p>
        </p:txBody>
      </p:sp>
    </p:spTree>
    <p:extLst>
      <p:ext uri="{BB962C8B-B14F-4D97-AF65-F5344CB8AC3E}">
        <p14:creationId xmlns:p14="http://schemas.microsoft.com/office/powerpoint/2010/main" val="1086194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71A43911-1E89-4E86-85CC-966BFB69506B}" type="slidenum">
              <a:rPr lang="en-US"/>
              <a:pPr>
                <a:defRPr/>
              </a:pPr>
              <a:t>‹#›</a:t>
            </a:fld>
            <a:endParaRPr lang="en-US" dirty="0"/>
          </a:p>
        </p:txBody>
      </p:sp>
    </p:spTree>
    <p:extLst>
      <p:ext uri="{BB962C8B-B14F-4D97-AF65-F5344CB8AC3E}">
        <p14:creationId xmlns:p14="http://schemas.microsoft.com/office/powerpoint/2010/main" val="106366891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8B401-AD80-4C1C-A861-BB90F2C2BA4A}" type="slidenum">
              <a:rPr lang="en-US" smtClean="0"/>
              <a:pPr/>
              <a:t>‹#›</a:t>
            </a:fld>
            <a:endParaRPr lang="en-US" dirty="0"/>
          </a:p>
        </p:txBody>
      </p:sp>
    </p:spTree>
    <p:extLst>
      <p:ext uri="{BB962C8B-B14F-4D97-AF65-F5344CB8AC3E}">
        <p14:creationId xmlns:p14="http://schemas.microsoft.com/office/powerpoint/2010/main" val="387311273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84046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p:spPr>
        <p:txBody>
          <a:bodyPr/>
          <a:lstStyle>
            <a:lvl1pPr>
              <a:defRPr>
                <a:solidFill>
                  <a:srgbClr val="F2F2F2"/>
                </a:solidFill>
                <a:latin typeface="Avenir Book"/>
                <a:cs typeface="Avenir Book"/>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7D1635BA-3C43-40F5-9614-AB00A9DF6406}" type="slidenum">
              <a:rPr lang="en-US"/>
              <a:pPr>
                <a:defRPr/>
              </a:pPr>
              <a:t>‹#›</a:t>
            </a:fld>
            <a:endParaRPr lang="en-US" dirty="0"/>
          </a:p>
        </p:txBody>
      </p:sp>
    </p:spTree>
    <p:extLst>
      <p:ext uri="{BB962C8B-B14F-4D97-AF65-F5344CB8AC3E}">
        <p14:creationId xmlns:p14="http://schemas.microsoft.com/office/powerpoint/2010/main" val="39377018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cs typeface="+mn-cs"/>
              </a:defRPr>
            </a:lvl1pPr>
          </a:lstStyle>
          <a:p>
            <a:pPr>
              <a:defRPr/>
            </a:pPr>
            <a:fld id="{FE354F0D-C9F4-4498-A955-BBA5DDDA5F70}" type="slidenum">
              <a:rPr lang="en-US"/>
              <a:pPr>
                <a:defRPr/>
              </a:pPr>
              <a:t>‹#›</a:t>
            </a:fld>
            <a:endParaRPr lang="en-US" dirty="0"/>
          </a:p>
        </p:txBody>
      </p:sp>
    </p:spTree>
    <p:extLst>
      <p:ext uri="{BB962C8B-B14F-4D97-AF65-F5344CB8AC3E}">
        <p14:creationId xmlns:p14="http://schemas.microsoft.com/office/powerpoint/2010/main" val="292011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99434" r:id="rId1"/>
    <p:sldLayoutId id="2147499436" r:id="rId2"/>
    <p:sldLayoutId id="2147499437" r:id="rId3"/>
    <p:sldLayoutId id="2147499438" r:id="rId4"/>
    <p:sldLayoutId id="2147499439" r:id="rId5"/>
    <p:sldLayoutId id="2147499440" r:id="rId6"/>
    <p:sldLayoutId id="2147499441" r:id="rId7"/>
    <p:sldLayoutId id="2147499442" r:id="rId8"/>
    <p:sldLayoutId id="2147499443" r:id="rId9"/>
    <p:sldLayoutId id="2147499444" r:id="rId10"/>
    <p:sldLayoutId id="2147499435" r:id="rId11"/>
    <p:sldLayoutId id="2147499445" r:id="rId12"/>
    <p:sldLayoutId id="2147499506" r:id="rId13"/>
  </p:sldLayoutIdLst>
  <p:transition/>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535353"/>
          </a:solidFill>
          <a:latin typeface="Avenir Book"/>
          <a:ea typeface="+mn-ea"/>
          <a:cs typeface="Avenir Book"/>
        </a:defRPr>
      </a:lvl1pPr>
      <a:lvl2pPr marL="742950" indent="-285750" algn="l" rtl="0" eaLnBrk="0" fontAlgn="base" hangingPunct="0">
        <a:spcBef>
          <a:spcPct val="20000"/>
        </a:spcBef>
        <a:spcAft>
          <a:spcPct val="0"/>
        </a:spcAft>
        <a:buFont typeface="Arial" pitchFamily="34" charset="0"/>
        <a:buChar char="–"/>
        <a:defRPr sz="2800" kern="1200">
          <a:solidFill>
            <a:srgbClr val="535353"/>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535353"/>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35353"/>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353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403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4911725"/>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629400" y="6413500"/>
            <a:ext cx="2133600" cy="215900"/>
          </a:xfrm>
          <a:prstGeom prst="rect">
            <a:avLst/>
          </a:prstGeom>
        </p:spPr>
        <p:txBody>
          <a:bodyPr vert="horz" wrap="square" lIns="0" tIns="0" rIns="0" bIns="0" numCol="1" anchor="ctr" anchorCtr="0" compatLnSpc="1">
            <a:prstTxWarp prst="textNoShape">
              <a:avLst/>
            </a:prstTxWarp>
            <a:spAutoFit/>
          </a:bodyPr>
          <a:lstStyle>
            <a:lvl1pPr algn="r">
              <a:defRPr sz="1400">
                <a:latin typeface="Arial" pitchFamily="34" charset="0"/>
                <a:cs typeface="Arial" pitchFamily="34" charset="0"/>
              </a:defRPr>
            </a:lvl1pPr>
          </a:lstStyle>
          <a:p>
            <a:pPr>
              <a:defRPr/>
            </a:pPr>
            <a:fld id="{23F9B87A-1EA6-4FCE-A61A-41D277A8CB2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99446" r:id="rId1"/>
    <p:sldLayoutId id="2147499447" r:id="rId2"/>
    <p:sldLayoutId id="2147499448" r:id="rId3"/>
    <p:sldLayoutId id="2147499449" r:id="rId4"/>
    <p:sldLayoutId id="2147499450" r:id="rId5"/>
    <p:sldLayoutId id="2147499451" r:id="rId6"/>
    <p:sldLayoutId id="2147499452" r:id="rId7"/>
    <p:sldLayoutId id="2147499453" r:id="rId8"/>
    <p:sldLayoutId id="2147499454" r:id="rId9"/>
    <p:sldLayoutId id="2147499455" r:id="rId10"/>
    <p:sldLayoutId id="2147499456" r:id="rId11"/>
  </p:sldLayoutIdLst>
  <p:transition/>
  <p:hf hdr="0" ftr="0" dt="0"/>
  <p:txStyles>
    <p:titleStyle>
      <a:lvl1pPr algn="l" defTabSz="912813" rtl="0" eaLnBrk="0" fontAlgn="base" hangingPunct="0">
        <a:lnSpc>
          <a:spcPct val="90000"/>
        </a:lnSpc>
        <a:spcBef>
          <a:spcPct val="0"/>
        </a:spcBef>
        <a:spcAft>
          <a:spcPct val="0"/>
        </a:spcAft>
        <a:defRPr lang="en-US" sz="4000" kern="1200" spc="-120" dirty="0">
          <a:ln w="3175">
            <a:noFill/>
          </a:ln>
          <a:gradFill flip="none" rotWithShape="1">
            <a:gsLst>
              <a:gs pos="0">
                <a:schemeClr val="bg1"/>
              </a:gs>
              <a:gs pos="86000">
                <a:schemeClr val="bg1"/>
              </a:gs>
            </a:gsLst>
            <a:lin ang="5400000" scaled="0"/>
            <a:tileRect/>
          </a:gradFill>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2pPr>
      <a:lvl3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3pPr>
      <a:lvl4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4pPr>
      <a:lvl5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5pPr>
      <a:lvl6pPr marL="4572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6pPr>
      <a:lvl7pPr marL="9144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7pPr>
      <a:lvl8pPr marL="13716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8pPr>
      <a:lvl9pPr marL="18288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SzPct val="80000"/>
        <a:buBlip>
          <a:blip r:embed="rId14"/>
        </a:buBlip>
        <a:defRPr sz="2800" kern="1200">
          <a:gradFill>
            <a:gsLst>
              <a:gs pos="0">
                <a:schemeClr val="bg1"/>
              </a:gs>
              <a:gs pos="86000">
                <a:schemeClr val="bg1"/>
              </a:gs>
            </a:gsLst>
            <a:lin ang="5400000" scaled="0"/>
          </a:gradFill>
          <a:latin typeface="+mn-lt"/>
          <a:ea typeface="+mn-ea"/>
          <a:cs typeface="+mn-cs"/>
        </a:defRPr>
      </a:lvl1pPr>
      <a:lvl2pPr marL="803275" indent="-406400" algn="l" defTabSz="912813" rtl="0" eaLnBrk="0" fontAlgn="base" hangingPunct="0">
        <a:lnSpc>
          <a:spcPct val="90000"/>
        </a:lnSpc>
        <a:spcBef>
          <a:spcPct val="20000"/>
        </a:spcBef>
        <a:spcAft>
          <a:spcPct val="0"/>
        </a:spcAft>
        <a:buSzPct val="80000"/>
        <a:buBlip>
          <a:blip r:embed="rId14"/>
        </a:buBlip>
        <a:defRPr sz="2400" kern="1200">
          <a:gradFill>
            <a:gsLst>
              <a:gs pos="0">
                <a:schemeClr val="bg1"/>
              </a:gs>
              <a:gs pos="86000">
                <a:schemeClr val="bg1"/>
              </a:gs>
            </a:gsLst>
            <a:lin ang="5400000" scaled="0"/>
          </a:gradFill>
          <a:latin typeface="+mn-lt"/>
          <a:ea typeface="+mn-ea"/>
          <a:cs typeface="+mn-cs"/>
        </a:defRPr>
      </a:lvl2pPr>
      <a:lvl3pPr marL="1144588" indent="-341313"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3pPr>
      <a:lvl4pPr marL="1487488" indent="-342900"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4pPr>
      <a:lvl5pPr marL="1828800" indent="-341313"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403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4911725"/>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629400" y="6413500"/>
            <a:ext cx="2133600" cy="215900"/>
          </a:xfrm>
          <a:prstGeom prst="rect">
            <a:avLst/>
          </a:prstGeom>
        </p:spPr>
        <p:txBody>
          <a:bodyPr vert="horz" wrap="square" lIns="0" tIns="0" rIns="0" bIns="0" numCol="1" anchor="ctr" anchorCtr="0" compatLnSpc="1">
            <a:prstTxWarp prst="textNoShape">
              <a:avLst/>
            </a:prstTxWarp>
            <a:spAutoFit/>
          </a:bodyPr>
          <a:lstStyle>
            <a:lvl1pPr algn="r">
              <a:defRPr sz="1400">
                <a:solidFill>
                  <a:srgbClr val="FFFFFF"/>
                </a:solidFill>
                <a:latin typeface="Arial" pitchFamily="34" charset="0"/>
                <a:cs typeface="Arial" pitchFamily="34" charset="0"/>
              </a:defRPr>
            </a:lvl1pPr>
          </a:lstStyle>
          <a:p>
            <a:pPr>
              <a:defRPr/>
            </a:pPr>
            <a:fld id="{BE22EF64-E9D2-49A7-B021-80FD7CD4141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99457" r:id="rId1"/>
    <p:sldLayoutId id="2147499458" r:id="rId2"/>
    <p:sldLayoutId id="2147499459" r:id="rId3"/>
    <p:sldLayoutId id="2147499460" r:id="rId4"/>
    <p:sldLayoutId id="2147499461" r:id="rId5"/>
    <p:sldLayoutId id="2147499462" r:id="rId6"/>
    <p:sldLayoutId id="2147499463" r:id="rId7"/>
    <p:sldLayoutId id="2147499464" r:id="rId8"/>
    <p:sldLayoutId id="2147499465" r:id="rId9"/>
    <p:sldLayoutId id="2147499466" r:id="rId10"/>
    <p:sldLayoutId id="2147499467" r:id="rId11"/>
  </p:sldLayoutIdLst>
  <p:transition/>
  <p:hf hdr="0" ftr="0" dt="0"/>
  <p:txStyles>
    <p:titleStyle>
      <a:lvl1pPr algn="l" defTabSz="912813" rtl="0" eaLnBrk="0" fontAlgn="base" hangingPunct="0">
        <a:lnSpc>
          <a:spcPct val="90000"/>
        </a:lnSpc>
        <a:spcBef>
          <a:spcPct val="0"/>
        </a:spcBef>
        <a:spcAft>
          <a:spcPct val="0"/>
        </a:spcAft>
        <a:defRPr lang="en-US" sz="4000" kern="1200" spc="-120" dirty="0">
          <a:ln w="3175">
            <a:noFill/>
          </a:ln>
          <a:gradFill flip="none" rotWithShape="1">
            <a:gsLst>
              <a:gs pos="0">
                <a:schemeClr val="bg1"/>
              </a:gs>
              <a:gs pos="86000">
                <a:schemeClr val="bg1"/>
              </a:gs>
            </a:gsLst>
            <a:lin ang="5400000" scaled="0"/>
            <a:tileRect/>
          </a:gradFill>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2pPr>
      <a:lvl3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3pPr>
      <a:lvl4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4pPr>
      <a:lvl5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5pPr>
      <a:lvl6pPr marL="4572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6pPr>
      <a:lvl7pPr marL="9144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7pPr>
      <a:lvl8pPr marL="13716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8pPr>
      <a:lvl9pPr marL="18288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SzPct val="80000"/>
        <a:buBlip>
          <a:blip r:embed="rId14"/>
        </a:buBlip>
        <a:defRPr sz="2800" kern="1200">
          <a:gradFill>
            <a:gsLst>
              <a:gs pos="0">
                <a:schemeClr val="bg1"/>
              </a:gs>
              <a:gs pos="86000">
                <a:schemeClr val="bg1"/>
              </a:gs>
            </a:gsLst>
            <a:lin ang="5400000" scaled="0"/>
          </a:gradFill>
          <a:latin typeface="+mn-lt"/>
          <a:ea typeface="+mn-ea"/>
          <a:cs typeface="+mn-cs"/>
        </a:defRPr>
      </a:lvl1pPr>
      <a:lvl2pPr marL="803275" indent="-406400" algn="l" defTabSz="912813" rtl="0" eaLnBrk="0" fontAlgn="base" hangingPunct="0">
        <a:lnSpc>
          <a:spcPct val="90000"/>
        </a:lnSpc>
        <a:spcBef>
          <a:spcPct val="20000"/>
        </a:spcBef>
        <a:spcAft>
          <a:spcPct val="0"/>
        </a:spcAft>
        <a:buSzPct val="80000"/>
        <a:buBlip>
          <a:blip r:embed="rId14"/>
        </a:buBlip>
        <a:defRPr sz="2400" kern="1200">
          <a:gradFill>
            <a:gsLst>
              <a:gs pos="0">
                <a:schemeClr val="bg1"/>
              </a:gs>
              <a:gs pos="86000">
                <a:schemeClr val="bg1"/>
              </a:gs>
            </a:gsLst>
            <a:lin ang="5400000" scaled="0"/>
          </a:gradFill>
          <a:latin typeface="+mn-lt"/>
          <a:ea typeface="+mn-ea"/>
          <a:cs typeface="+mn-cs"/>
        </a:defRPr>
      </a:lvl2pPr>
      <a:lvl3pPr marL="1144588" indent="-341313"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3pPr>
      <a:lvl4pPr marL="1487488" indent="-342900"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4pPr>
      <a:lvl5pPr marL="1828800" indent="-341313"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403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4911725"/>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629400" y="6413500"/>
            <a:ext cx="2133600" cy="215900"/>
          </a:xfrm>
          <a:prstGeom prst="rect">
            <a:avLst/>
          </a:prstGeom>
        </p:spPr>
        <p:txBody>
          <a:bodyPr vert="horz" wrap="square" lIns="0" tIns="0" rIns="0" bIns="0" numCol="1" anchor="ctr" anchorCtr="0" compatLnSpc="1">
            <a:prstTxWarp prst="textNoShape">
              <a:avLst/>
            </a:prstTxWarp>
            <a:spAutoFit/>
          </a:bodyPr>
          <a:lstStyle>
            <a:lvl1pPr algn="r">
              <a:defRPr sz="1400">
                <a:solidFill>
                  <a:srgbClr val="FFFFFF"/>
                </a:solidFill>
                <a:latin typeface="Arial" pitchFamily="34" charset="0"/>
                <a:cs typeface="Arial" pitchFamily="34" charset="0"/>
              </a:defRPr>
            </a:lvl1pPr>
          </a:lstStyle>
          <a:p>
            <a:pPr>
              <a:defRPr/>
            </a:pPr>
            <a:fld id="{706DD8A8-EF7D-47A8-962A-5BF6AED9592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99468" r:id="rId1"/>
    <p:sldLayoutId id="2147499469" r:id="rId2"/>
    <p:sldLayoutId id="2147499470" r:id="rId3"/>
    <p:sldLayoutId id="2147499471" r:id="rId4"/>
    <p:sldLayoutId id="2147499472" r:id="rId5"/>
    <p:sldLayoutId id="2147499473" r:id="rId6"/>
    <p:sldLayoutId id="2147499474" r:id="rId7"/>
    <p:sldLayoutId id="2147499475" r:id="rId8"/>
    <p:sldLayoutId id="2147499476" r:id="rId9"/>
    <p:sldLayoutId id="2147499477" r:id="rId10"/>
    <p:sldLayoutId id="2147499478" r:id="rId11"/>
  </p:sldLayoutIdLst>
  <p:transition/>
  <p:hf hdr="0" ftr="0" dt="0"/>
  <p:txStyles>
    <p:titleStyle>
      <a:lvl1pPr algn="l" defTabSz="912813" rtl="0" eaLnBrk="0" fontAlgn="base" hangingPunct="0">
        <a:lnSpc>
          <a:spcPct val="90000"/>
        </a:lnSpc>
        <a:spcBef>
          <a:spcPct val="0"/>
        </a:spcBef>
        <a:spcAft>
          <a:spcPct val="0"/>
        </a:spcAft>
        <a:defRPr lang="en-US" sz="4000" kern="1200" spc="-120" dirty="0">
          <a:ln w="3175">
            <a:noFill/>
          </a:ln>
          <a:gradFill flip="none" rotWithShape="1">
            <a:gsLst>
              <a:gs pos="0">
                <a:schemeClr val="bg1"/>
              </a:gs>
              <a:gs pos="86000">
                <a:schemeClr val="bg1"/>
              </a:gs>
            </a:gsLst>
            <a:lin ang="5400000" scaled="0"/>
            <a:tileRect/>
          </a:gradFill>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2pPr>
      <a:lvl3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3pPr>
      <a:lvl4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4pPr>
      <a:lvl5pPr algn="l" defTabSz="912813" rtl="0" eaLnBrk="0" fontAlgn="base" hangingPunct="0">
        <a:lnSpc>
          <a:spcPct val="90000"/>
        </a:lnSpc>
        <a:spcBef>
          <a:spcPct val="0"/>
        </a:spcBef>
        <a:spcAft>
          <a:spcPct val="0"/>
        </a:spcAft>
        <a:defRPr sz="4000">
          <a:solidFill>
            <a:schemeClr val="tx1"/>
          </a:solidFill>
          <a:latin typeface="Arial" pitchFamily="34" charset="0"/>
          <a:cs typeface="Arial" pitchFamily="34" charset="0"/>
        </a:defRPr>
      </a:lvl5pPr>
      <a:lvl6pPr marL="4572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6pPr>
      <a:lvl7pPr marL="9144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7pPr>
      <a:lvl8pPr marL="13716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8pPr>
      <a:lvl9pPr marL="1828800" algn="l" defTabSz="912813" rtl="0" fontAlgn="base">
        <a:lnSpc>
          <a:spcPct val="90000"/>
        </a:lnSpc>
        <a:spcBef>
          <a:spcPct val="0"/>
        </a:spcBef>
        <a:spcAft>
          <a:spcPct val="0"/>
        </a:spcAft>
        <a:defRPr sz="4000">
          <a:solidFill>
            <a:schemeClr val="tx1"/>
          </a:solidFill>
          <a:latin typeface="Arial"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SzPct val="80000"/>
        <a:buBlip>
          <a:blip r:embed="rId14"/>
        </a:buBlip>
        <a:defRPr sz="2800" kern="1200">
          <a:gradFill>
            <a:gsLst>
              <a:gs pos="0">
                <a:schemeClr val="bg1"/>
              </a:gs>
              <a:gs pos="86000">
                <a:schemeClr val="bg1"/>
              </a:gs>
            </a:gsLst>
            <a:lin ang="5400000" scaled="0"/>
          </a:gradFill>
          <a:latin typeface="+mn-lt"/>
          <a:ea typeface="+mn-ea"/>
          <a:cs typeface="+mn-cs"/>
        </a:defRPr>
      </a:lvl1pPr>
      <a:lvl2pPr marL="803275" indent="-406400" algn="l" defTabSz="912813" rtl="0" eaLnBrk="0" fontAlgn="base" hangingPunct="0">
        <a:lnSpc>
          <a:spcPct val="90000"/>
        </a:lnSpc>
        <a:spcBef>
          <a:spcPct val="20000"/>
        </a:spcBef>
        <a:spcAft>
          <a:spcPct val="0"/>
        </a:spcAft>
        <a:buSzPct val="80000"/>
        <a:buBlip>
          <a:blip r:embed="rId14"/>
        </a:buBlip>
        <a:defRPr sz="2400" kern="1200">
          <a:gradFill>
            <a:gsLst>
              <a:gs pos="0">
                <a:schemeClr val="bg1"/>
              </a:gs>
              <a:gs pos="86000">
                <a:schemeClr val="bg1"/>
              </a:gs>
            </a:gsLst>
            <a:lin ang="5400000" scaled="0"/>
          </a:gradFill>
          <a:latin typeface="+mn-lt"/>
          <a:ea typeface="+mn-ea"/>
          <a:cs typeface="+mn-cs"/>
        </a:defRPr>
      </a:lvl2pPr>
      <a:lvl3pPr marL="1144588" indent="-341313"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3pPr>
      <a:lvl4pPr marL="1487488" indent="-342900"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4pPr>
      <a:lvl5pPr marL="1828800" indent="-341313" algn="l" defTabSz="912813" rtl="0" eaLnBrk="0" fontAlgn="base" hangingPunct="0">
        <a:lnSpc>
          <a:spcPct val="90000"/>
        </a:lnSpc>
        <a:spcBef>
          <a:spcPct val="20000"/>
        </a:spcBef>
        <a:spcAft>
          <a:spcPct val="0"/>
        </a:spcAft>
        <a:buSzPct val="80000"/>
        <a:buBlip>
          <a:blip r:embed="rId14"/>
        </a:buBlip>
        <a:defRPr sz="2000" kern="1200">
          <a:gradFill>
            <a:gsLst>
              <a:gs pos="0">
                <a:schemeClr val="bg1"/>
              </a:gs>
              <a:gs pos="86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505488"/>
      </p:ext>
    </p:extLst>
  </p:cSld>
  <p:clrMap bg1="lt1" tx1="dk1" bg2="lt2" tx2="dk2" accent1="accent1" accent2="accent2" accent3="accent3" accent4="accent4" accent5="accent5" accent6="accent6" hlink="hlink" folHlink="folHlink"/>
  <p:sldLayoutIdLst>
    <p:sldLayoutId id="2147499480" r:id="rId1"/>
    <p:sldLayoutId id="2147499481" r:id="rId2"/>
    <p:sldLayoutId id="2147499482" r:id="rId3"/>
    <p:sldLayoutId id="2147499483" r:id="rId4"/>
    <p:sldLayoutId id="2147499484" r:id="rId5"/>
    <p:sldLayoutId id="2147499485" r:id="rId6"/>
    <p:sldLayoutId id="2147499486" r:id="rId7"/>
    <p:sldLayoutId id="2147499487" r:id="rId8"/>
    <p:sldLayoutId id="2147499488" r:id="rId9"/>
    <p:sldLayoutId id="2147499489" r:id="rId10"/>
    <p:sldLayoutId id="2147499490" r:id="rId11"/>
    <p:sldLayoutId id="2147499491" r:id="rId12"/>
    <p:sldLayoutId id="2147499492" r:id="rId13"/>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957958-E27F-4DBC-8A6F-031F2E6E8D0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2674238718"/>
      </p:ext>
    </p:extLst>
  </p:cSld>
  <p:clrMap bg1="lt1" tx1="dk1" bg2="lt2" tx2="dk2" accent1="accent1" accent2="accent2" accent3="accent3" accent4="accent4" accent5="accent5" accent6="accent6" hlink="hlink" folHlink="folHlink"/>
  <p:sldLayoutIdLst>
    <p:sldLayoutId id="2147499494" r:id="rId1"/>
    <p:sldLayoutId id="2147499495" r:id="rId2"/>
    <p:sldLayoutId id="2147499496" r:id="rId3"/>
    <p:sldLayoutId id="2147499497" r:id="rId4"/>
    <p:sldLayoutId id="2147499498" r:id="rId5"/>
    <p:sldLayoutId id="2147499499" r:id="rId6"/>
    <p:sldLayoutId id="2147499500" r:id="rId7"/>
    <p:sldLayoutId id="2147499501" r:id="rId8"/>
    <p:sldLayoutId id="2147499502" r:id="rId9"/>
    <p:sldLayoutId id="2147499503" r:id="rId10"/>
    <p:sldLayoutId id="2147499504" r:id="rId11"/>
    <p:sldLayoutId id="2147499505" r:id="rId12"/>
  </p:sldLayoutIdLst>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comments" Target="../comments/comment22.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comments" Target="../comments/comment23.xml"/></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9.xml"/><Relationship Id="rId1" Type="http://schemas.openxmlformats.org/officeDocument/2006/relationships/slideLayout" Target="../slideLayouts/slideLayout11.xml"/><Relationship Id="rId5" Type="http://schemas.openxmlformats.org/officeDocument/2006/relationships/comments" Target="../comments/comment24.xml"/><Relationship Id="rId4" Type="http://schemas.openxmlformats.org/officeDocument/2006/relationships/image" Target="../media/image35.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6.png"/><Relationship Id="rId7" Type="http://schemas.openxmlformats.org/officeDocument/2006/relationships/diagramColors" Target="../diagrams/colors1.xml"/><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comments" Target="../comments/comment26.xml"/><Relationship Id="rId4" Type="http://schemas.openxmlformats.org/officeDocument/2006/relationships/diagramData" Target="../diagrams/data1.xml"/><Relationship Id="rId9" Type="http://schemas.openxmlformats.org/officeDocument/2006/relationships/image" Target="../media/image37.png"/></Relationships>
</file>

<file path=ppt/slides/_rels/slide1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9.xml"/><Relationship Id="rId1" Type="http://schemas.openxmlformats.org/officeDocument/2006/relationships/slideLayout" Target="../slideLayouts/slideLayout5.xml"/><Relationship Id="rId4" Type="http://schemas.openxmlformats.org/officeDocument/2006/relationships/comments" Target="../comments/comment28.xml"/></Relationships>
</file>

<file path=ppt/slides/_rels/slide1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6.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7.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1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8.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1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comments" Target="../comments/comment30.xml"/><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4.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5.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47.png"/></Relationships>
</file>

<file path=ppt/slides/_rels/slide1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7.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9.xml"/><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0.xml"/><Relationship Id="rId1" Type="http://schemas.openxmlformats.org/officeDocument/2006/relationships/slideLayout" Target="../slideLayouts/slideLayout5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7.xml"/></Relationships>
</file>

<file path=ppt/slides/_rels/slide1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2.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5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1.xml"/></Relationships>
</file>

<file path=ppt/slides/_rels/slide153.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media" Target="../media/media1.mp4"/><Relationship Id="rId7" Type="http://schemas.openxmlformats.org/officeDocument/2006/relationships/image" Target="../media/image50.jpeg"/><Relationship Id="rId2" Type="http://schemas.openxmlformats.org/officeDocument/2006/relationships/video" Target="file:///C:\Users\keith\Desktop\how%20many%20passes.mp4" TargetMode="External"/><Relationship Id="rId1" Type="http://schemas.microsoft.com/office/2007/relationships/media" Target="file:///C:\Users\keith\Desktop\how%20many%20passes.mp4" TargetMode="External"/><Relationship Id="rId6" Type="http://schemas.openxmlformats.org/officeDocument/2006/relationships/notesSlide" Target="../notesSlides/notesSlide146.xml"/><Relationship Id="rId5" Type="http://schemas.openxmlformats.org/officeDocument/2006/relationships/slideLayout" Target="../slideLayouts/slideLayout51.xml"/><Relationship Id="rId4" Type="http://schemas.openxmlformats.org/officeDocument/2006/relationships/video" Target="../media/media1.mp4"/><Relationship Id="rId9" Type="http://schemas.openxmlformats.org/officeDocument/2006/relationships/image" Target="../media/image52.png"/></Relationships>
</file>

<file path=ppt/slides/_rels/slide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7.xml"/><Relationship Id="rId1" Type="http://schemas.openxmlformats.org/officeDocument/2006/relationships/slideLayout" Target="../slideLayouts/slideLayout51.xml"/></Relationships>
</file>

<file path=ppt/slides/_rels/slide1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8.xml"/><Relationship Id="rId1" Type="http://schemas.openxmlformats.org/officeDocument/2006/relationships/slideLayout" Target="../slideLayouts/slideLayout51.xml"/></Relationships>
</file>

<file path=ppt/slides/_rels/slide1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9.xml"/><Relationship Id="rId1" Type="http://schemas.openxmlformats.org/officeDocument/2006/relationships/slideLayout" Target="../slideLayouts/slideLayout51.xml"/></Relationships>
</file>

<file path=ppt/slides/_rels/slide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0.xml"/><Relationship Id="rId1" Type="http://schemas.openxmlformats.org/officeDocument/2006/relationships/slideLayout" Target="../slideLayouts/slideLayout51.xml"/></Relationships>
</file>

<file path=ppt/slides/_rels/slide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1.xml"/><Relationship Id="rId1" Type="http://schemas.openxmlformats.org/officeDocument/2006/relationships/slideLayout" Target="../slideLayouts/slideLayout51.xml"/><Relationship Id="rId4" Type="http://schemas.openxmlformats.org/officeDocument/2006/relationships/comments" Target="../comments/comment31.xml"/></Relationships>
</file>

<file path=ppt/slides/_rels/slide1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2.xml"/><Relationship Id="rId1" Type="http://schemas.openxmlformats.org/officeDocument/2006/relationships/slideLayout" Target="../slideLayouts/slideLayout51.xml"/><Relationship Id="rId4" Type="http://schemas.openxmlformats.org/officeDocument/2006/relationships/comments" Target="../comments/commen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3.xml"/><Relationship Id="rId1" Type="http://schemas.openxmlformats.org/officeDocument/2006/relationships/slideLayout" Target="../slideLayouts/slideLayout51.xml"/><Relationship Id="rId4" Type="http://schemas.openxmlformats.org/officeDocument/2006/relationships/comments" Target="../comments/comment33.xml"/></Relationships>
</file>

<file path=ppt/slides/_rels/slide1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4.xml"/><Relationship Id="rId1" Type="http://schemas.openxmlformats.org/officeDocument/2006/relationships/slideLayout" Target="../slideLayouts/slideLayout51.xml"/><Relationship Id="rId4" Type="http://schemas.openxmlformats.org/officeDocument/2006/relationships/comments" Target="../comments/comment3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1.xml"/></Relationships>
</file>

<file path=ppt/slides/_rels/slide1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6.xml"/><Relationship Id="rId1" Type="http://schemas.openxmlformats.org/officeDocument/2006/relationships/slideLayout" Target="../slideLayouts/slideLayout5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9.xml"/></Relationships>
</file>

<file path=ppt/slides/_rels/slide1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9.xml"/><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3" Type="http://schemas.openxmlformats.org/officeDocument/2006/relationships/comments" Target="../comments/comment35.xml"/><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3" Type="http://schemas.openxmlformats.org/officeDocument/2006/relationships/comments" Target="../comments/comment36.xml"/><Relationship Id="rId2" Type="http://schemas.openxmlformats.org/officeDocument/2006/relationships/notesSlide" Target="../notesSlides/notesSlide16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2.xml"/><Relationship Id="rId1" Type="http://schemas.openxmlformats.org/officeDocument/2006/relationships/slideLayout" Target="../slideLayouts/slideLayout5.xml"/><Relationship Id="rId4" Type="http://schemas.openxmlformats.org/officeDocument/2006/relationships/comments" Target="../comments/comment37.xml"/></Relationships>
</file>

<file path=ppt/slides/_rels/slide1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3.xml"/><Relationship Id="rId1" Type="http://schemas.openxmlformats.org/officeDocument/2006/relationships/slideLayout" Target="../slideLayouts/slideLayout5.xml"/><Relationship Id="rId4" Type="http://schemas.openxmlformats.org/officeDocument/2006/relationships/comments" Target="../comments/comment38.xml"/></Relationships>
</file>

<file path=ppt/slides/_rels/slide1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7.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0.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2.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3.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4.xml"/><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5.xml"/><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0.xml"/><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comments" Target="../comments/commen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comments" Target="../comments/commen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comments" Target="../comments/commen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omments" Target="../comments/commen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comments" Target="../comments/commen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29.png"/></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comments" Target="../comments/commen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comments" Target="../comments/commen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comments" Target="../comments/comment21.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0480" y="16802"/>
            <a:ext cx="9144000" cy="108012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nvGrpSpPr>
          <p:cNvPr id="28" name="Group 27"/>
          <p:cNvGrpSpPr/>
          <p:nvPr/>
        </p:nvGrpSpPr>
        <p:grpSpPr>
          <a:xfrm>
            <a:off x="184066" y="141670"/>
            <a:ext cx="9224609" cy="830997"/>
            <a:chOff x="143508" y="278865"/>
            <a:chExt cx="9224609" cy="830997"/>
          </a:xfrm>
        </p:grpSpPr>
        <p:sp>
          <p:nvSpPr>
            <p:cNvPr id="8" name="TextBox 7"/>
            <p:cNvSpPr txBox="1"/>
            <p:nvPr/>
          </p:nvSpPr>
          <p:spPr>
            <a:xfrm>
              <a:off x="224117" y="278865"/>
              <a:ext cx="91440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Avenir Heavy"/>
                  <a:cs typeface="Avenir Heavy"/>
                </a:rPr>
                <a:t>PROGRAM ALIGNED WITH YOUR OBJECTIVES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2F2F2"/>
                  </a:solidFill>
                  <a:effectLst/>
                  <a:uLnTx/>
                  <a:uFillTx/>
                  <a:latin typeface="Avenir Heavy"/>
                  <a:cs typeface="Avenir Heavy"/>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Avenir Heavy"/>
                  <a:cs typeface="Avenir Heavy"/>
                </a:rPr>
                <a:t>EIGHT PRESSING QUESTIONS DAY ONE WILL ANSWER</a:t>
              </a:r>
            </a:p>
          </p:txBody>
        </p:sp>
        <p:cxnSp>
          <p:nvCxnSpPr>
            <p:cNvPr id="9" name="Straight Connector 8"/>
            <p:cNvCxnSpPr/>
            <p:nvPr/>
          </p:nvCxnSpPr>
          <p:spPr>
            <a:xfrm>
              <a:off x="143508" y="278865"/>
              <a:ext cx="8856984" cy="36004"/>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508" y="1109862"/>
              <a:ext cx="8856984"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76200" y="1219200"/>
            <a:ext cx="7127731" cy="576064"/>
            <a:chOff x="719572" y="2240868"/>
            <a:chExt cx="7127731" cy="576064"/>
          </a:xfrm>
        </p:grpSpPr>
        <p:sp>
          <p:nvSpPr>
            <p:cNvPr id="12" name="Oval 11"/>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1</a:t>
              </a:r>
            </a:p>
          </p:txBody>
        </p:sp>
        <p:sp>
          <p:nvSpPr>
            <p:cNvPr id="13" name="TextBox 12"/>
            <p:cNvSpPr txBox="1"/>
            <p:nvPr/>
          </p:nvSpPr>
          <p:spPr>
            <a:xfrm>
              <a:off x="1329172" y="2267290"/>
              <a:ext cx="651813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B41A1B"/>
                  </a:solidFill>
                  <a:effectLst/>
                  <a:uLnTx/>
                  <a:uFillTx/>
                  <a:latin typeface="Arial" pitchFamily="34" charset="0"/>
                  <a:cs typeface="Arial" pitchFamily="34" charset="0"/>
                </a:rPr>
                <a:t>What </a:t>
              </a:r>
              <a:r>
                <a:rPr kumimoji="0" lang="en-US" sz="2400" b="0" i="0" u="none" strike="noStrike" kern="0" cap="none" spc="0" normalizeH="0" baseline="0" noProof="0" dirty="0">
                  <a:ln>
                    <a:noFill/>
                  </a:ln>
                  <a:solidFill>
                    <a:srgbClr val="606060"/>
                  </a:solidFill>
                  <a:effectLst/>
                  <a:uLnTx/>
                  <a:uFillTx/>
                  <a:latin typeface="Arial" pitchFamily="34" charset="0"/>
                  <a:cs typeface="Arial" pitchFamily="34" charset="0"/>
                </a:rPr>
                <a:t>is the definition of world-class </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coaching</a:t>
              </a:r>
              <a:r>
                <a:rPr kumimoji="0" lang="en-US" sz="2400" b="0" i="0" u="none" strike="noStrike" kern="0" cap="none" spc="0" normalizeH="0" baseline="0" noProof="0" dirty="0">
                  <a:ln>
                    <a:noFill/>
                  </a:ln>
                  <a:solidFill>
                    <a:srgbClr val="606060"/>
                  </a:solidFill>
                  <a:effectLst/>
                  <a:uLnTx/>
                  <a:uFillTx/>
                  <a:latin typeface="Arial" pitchFamily="34" charset="0"/>
                  <a:cs typeface="Arial" pitchFamily="34" charset="0"/>
                </a:rPr>
                <a:t>?</a:t>
              </a:r>
            </a:p>
          </p:txBody>
        </p:sp>
      </p:grpSp>
      <p:grpSp>
        <p:nvGrpSpPr>
          <p:cNvPr id="14" name="Group 13"/>
          <p:cNvGrpSpPr/>
          <p:nvPr/>
        </p:nvGrpSpPr>
        <p:grpSpPr>
          <a:xfrm>
            <a:off x="76200" y="3995936"/>
            <a:ext cx="9069953" cy="576064"/>
            <a:chOff x="763044" y="5634826"/>
            <a:chExt cx="9069953" cy="576064"/>
          </a:xfrm>
        </p:grpSpPr>
        <p:sp>
          <p:nvSpPr>
            <p:cNvPr id="15" name="Oval 14"/>
            <p:cNvSpPr/>
            <p:nvPr/>
          </p:nvSpPr>
          <p:spPr>
            <a:xfrm>
              <a:off x="763044" y="563482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5</a:t>
              </a:r>
            </a:p>
          </p:txBody>
        </p:sp>
        <p:sp>
          <p:nvSpPr>
            <p:cNvPr id="16" name="TextBox 15"/>
            <p:cNvSpPr txBox="1"/>
            <p:nvPr/>
          </p:nvSpPr>
          <p:spPr>
            <a:xfrm>
              <a:off x="1415308" y="5661248"/>
              <a:ext cx="841768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pitchFamily="34" charset="0"/>
                  <a:cs typeface="Arial" pitchFamily="34" charset="0"/>
                </a:rPr>
                <a:t>How</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chemeClr val="tx1">
                      <a:lumMod val="75000"/>
                      <a:lumOff val="25000"/>
                    </a:schemeClr>
                  </a:solidFill>
                  <a:effectLst/>
                  <a:uLnTx/>
                  <a:uFillTx/>
                  <a:latin typeface="Arial" pitchFamily="34" charset="0"/>
                  <a:cs typeface="Arial" pitchFamily="34" charset="0"/>
                </a:rPr>
                <a:t>do I recognize </a:t>
              </a:r>
              <a:r>
                <a:rPr kumimoji="0" lang="en-US" sz="2400" b="0" i="0" u="none" strike="noStrike" kern="0" cap="none" spc="0" normalizeH="0" baseline="0" noProof="0" dirty="0">
                  <a:ln>
                    <a:noFill/>
                  </a:ln>
                  <a:solidFill>
                    <a:srgbClr val="B41A1B"/>
                  </a:solidFill>
                  <a:effectLst/>
                  <a:uLnTx/>
                  <a:uFillTx/>
                  <a:latin typeface="Arial" pitchFamily="34" charset="0"/>
                  <a:cs typeface="Arial" pitchFamily="34" charset="0"/>
                </a:rPr>
                <a:t>coaching moments </a:t>
              </a:r>
              <a:r>
                <a:rPr kumimoji="0" lang="en-US" sz="2400" b="0" i="0" u="none" strike="noStrike" kern="0" cap="none" spc="0" normalizeH="0" baseline="0" noProof="0" dirty="0">
                  <a:ln>
                    <a:noFill/>
                  </a:ln>
                  <a:solidFill>
                    <a:schemeClr val="tx1">
                      <a:lumMod val="65000"/>
                      <a:lumOff val="35000"/>
                    </a:schemeClr>
                  </a:solidFill>
                  <a:effectLst/>
                  <a:uLnTx/>
                  <a:uFillTx/>
                  <a:latin typeface="Arial" pitchFamily="34" charset="0"/>
                  <a:cs typeface="Arial" pitchFamily="34" charset="0"/>
                </a:rPr>
                <a:t>and</a:t>
              </a:r>
              <a:r>
                <a:rPr kumimoji="0" lang="en-US" sz="2400" b="0" i="0" u="none" strike="noStrike" kern="0" cap="none" spc="0" normalizeH="0" baseline="0" noProof="0" dirty="0">
                  <a:ln>
                    <a:noFill/>
                  </a:ln>
                  <a:solidFill>
                    <a:schemeClr val="tx1">
                      <a:lumMod val="75000"/>
                      <a:lumOff val="25000"/>
                    </a:schemeClr>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what</a:t>
              </a:r>
              <a:r>
                <a:rPr kumimoji="0" lang="en-US" sz="2400" b="0" i="0" u="none" strike="noStrike" kern="0" cap="none" spc="0" normalizeH="0" baseline="0" noProof="0" dirty="0">
                  <a:ln>
                    <a:noFill/>
                  </a:ln>
                  <a:solidFill>
                    <a:schemeClr val="tx1">
                      <a:lumMod val="75000"/>
                      <a:lumOff val="25000"/>
                    </a:schemeClr>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chemeClr val="tx1">
                      <a:lumMod val="65000"/>
                      <a:lumOff val="35000"/>
                    </a:schemeClr>
                  </a:solidFill>
                  <a:effectLst/>
                  <a:uLnTx/>
                  <a:uFillTx/>
                  <a:latin typeface="Arial" pitchFamily="34" charset="0"/>
                  <a:cs typeface="Arial" pitchFamily="34" charset="0"/>
                </a:rPr>
                <a:t>to coach?  </a:t>
              </a:r>
            </a:p>
          </p:txBody>
        </p:sp>
      </p:grpSp>
      <p:grpSp>
        <p:nvGrpSpPr>
          <p:cNvPr id="17" name="Group 16"/>
          <p:cNvGrpSpPr/>
          <p:nvPr/>
        </p:nvGrpSpPr>
        <p:grpSpPr>
          <a:xfrm>
            <a:off x="76200" y="3310136"/>
            <a:ext cx="9166560" cy="576064"/>
            <a:chOff x="753108" y="4761148"/>
            <a:chExt cx="9166560" cy="576064"/>
          </a:xfrm>
        </p:grpSpPr>
        <p:sp>
          <p:nvSpPr>
            <p:cNvPr id="18" name="Oval 17"/>
            <p:cNvSpPr/>
            <p:nvPr/>
          </p:nvSpPr>
          <p:spPr>
            <a:xfrm>
              <a:off x="753108" y="476114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4</a:t>
              </a:r>
            </a:p>
          </p:txBody>
        </p:sp>
        <p:sp>
          <p:nvSpPr>
            <p:cNvPr id="19" name="TextBox 18"/>
            <p:cNvSpPr txBox="1"/>
            <p:nvPr/>
          </p:nvSpPr>
          <p:spPr>
            <a:xfrm>
              <a:off x="1405372" y="4832122"/>
              <a:ext cx="851429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B41A1B"/>
                  </a:solidFill>
                  <a:effectLst/>
                  <a:uLnTx/>
                  <a:uFillTx/>
                  <a:latin typeface="Arial" pitchFamily="34" charset="0"/>
                  <a:cs typeface="Arial" pitchFamily="34" charset="0"/>
                </a:rPr>
                <a:t>How</a:t>
              </a:r>
              <a:r>
                <a:rPr kumimoji="0" lang="en-US" sz="2400" b="0" i="0" u="none" strike="noStrike" kern="0" cap="none" spc="0" normalizeH="0" baseline="0" noProof="0" dirty="0">
                  <a:ln>
                    <a:noFill/>
                  </a:ln>
                  <a:solidFill>
                    <a:srgbClr val="606060"/>
                  </a:solidFill>
                  <a:effectLst/>
                  <a:uLnTx/>
                  <a:uFillTx/>
                  <a:latin typeface="Arial" pitchFamily="34" charset="0"/>
                  <a:cs typeface="Arial" pitchFamily="34" charset="0"/>
                </a:rPr>
                <a:t> do I make coaching my </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#1 revenue generating priority</a:t>
              </a:r>
              <a:r>
                <a:rPr kumimoji="0" lang="en-US" sz="2400" b="0" i="0" u="none" strike="noStrike" kern="0" cap="none" spc="0" normalizeH="0" baseline="0" noProof="0" dirty="0">
                  <a:ln>
                    <a:noFill/>
                  </a:ln>
                  <a:solidFill>
                    <a:schemeClr val="tx1">
                      <a:lumMod val="65000"/>
                      <a:lumOff val="35000"/>
                    </a:schemeClr>
                  </a:solidFill>
                  <a:effectLst/>
                  <a:uLnTx/>
                  <a:uFillTx/>
                  <a:latin typeface="Arial" pitchFamily="34" charset="0"/>
                  <a:cs typeface="Arial" pitchFamily="34" charset="0"/>
                </a:rPr>
                <a:t>?</a:t>
              </a:r>
            </a:p>
          </p:txBody>
        </p:sp>
      </p:grpSp>
      <p:grpSp>
        <p:nvGrpSpPr>
          <p:cNvPr id="20" name="Group 19"/>
          <p:cNvGrpSpPr/>
          <p:nvPr/>
        </p:nvGrpSpPr>
        <p:grpSpPr>
          <a:xfrm>
            <a:off x="76200" y="1938536"/>
            <a:ext cx="9244488" cy="576064"/>
            <a:chOff x="786945" y="3942638"/>
            <a:chExt cx="9244488" cy="576064"/>
          </a:xfrm>
        </p:grpSpPr>
        <p:sp>
          <p:nvSpPr>
            <p:cNvPr id="21" name="Oval 20"/>
            <p:cNvSpPr/>
            <p:nvPr/>
          </p:nvSpPr>
          <p:spPr>
            <a:xfrm>
              <a:off x="786945" y="394263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2</a:t>
              </a:r>
            </a:p>
          </p:txBody>
        </p:sp>
        <p:sp>
          <p:nvSpPr>
            <p:cNvPr id="22" name="TextBox 21"/>
            <p:cNvSpPr txBox="1"/>
            <p:nvPr/>
          </p:nvSpPr>
          <p:spPr>
            <a:xfrm>
              <a:off x="1443185" y="3964572"/>
              <a:ext cx="858824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B41A1B"/>
                  </a:solidFill>
                  <a:effectLst/>
                  <a:uLnTx/>
                  <a:uFillTx/>
                  <a:latin typeface="Arial" pitchFamily="34" charset="0"/>
                  <a:cs typeface="Arial" pitchFamily="34" charset="0"/>
                </a:rPr>
                <a:t>How </a:t>
              </a:r>
              <a:r>
                <a:rPr kumimoji="0" lang="en-US" sz="2400" b="0" i="0" u="none" strike="noStrike" kern="0" cap="none" spc="0" normalizeH="0" baseline="0" noProof="0" dirty="0">
                  <a:ln>
                    <a:noFill/>
                  </a:ln>
                  <a:solidFill>
                    <a:srgbClr val="606060"/>
                  </a:solidFill>
                  <a:effectLst/>
                  <a:uLnTx/>
                  <a:uFillTx/>
                  <a:latin typeface="Arial" pitchFamily="34" charset="0"/>
                  <a:cs typeface="Arial" pitchFamily="34" charset="0"/>
                </a:rPr>
                <a:t>do I coach &amp; model desired </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behavior, thinking &amp; action</a:t>
              </a:r>
              <a:r>
                <a:rPr kumimoji="0" lang="en-US" sz="2400" b="0" i="0" u="none" strike="noStrike" kern="0" cap="none" spc="0" normalizeH="0" baseline="0" noProof="0" dirty="0">
                  <a:ln>
                    <a:noFill/>
                  </a:ln>
                  <a:solidFill>
                    <a:srgbClr val="606060"/>
                  </a:solidFill>
                  <a:effectLst/>
                  <a:uLnTx/>
                  <a:uFillTx/>
                  <a:latin typeface="Arial" pitchFamily="34" charset="0"/>
                  <a:cs typeface="Arial" pitchFamily="34" charset="0"/>
                </a:rPr>
                <a:t>? </a:t>
              </a:r>
            </a:p>
          </p:txBody>
        </p:sp>
      </p:grpSp>
      <p:grpSp>
        <p:nvGrpSpPr>
          <p:cNvPr id="23" name="Group 22"/>
          <p:cNvGrpSpPr/>
          <p:nvPr/>
        </p:nvGrpSpPr>
        <p:grpSpPr>
          <a:xfrm>
            <a:off x="76200" y="2624336"/>
            <a:ext cx="8199950" cy="576064"/>
            <a:chOff x="786945" y="3179831"/>
            <a:chExt cx="8199950" cy="576064"/>
          </a:xfrm>
        </p:grpSpPr>
        <p:sp>
          <p:nvSpPr>
            <p:cNvPr id="24" name="Oval 23"/>
            <p:cNvSpPr/>
            <p:nvPr/>
          </p:nvSpPr>
          <p:spPr>
            <a:xfrm>
              <a:off x="786945" y="3179831"/>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3</a:t>
              </a:r>
            </a:p>
          </p:txBody>
        </p:sp>
        <p:sp>
          <p:nvSpPr>
            <p:cNvPr id="25" name="TextBox 24"/>
            <p:cNvSpPr txBox="1"/>
            <p:nvPr/>
          </p:nvSpPr>
          <p:spPr>
            <a:xfrm>
              <a:off x="1386160" y="3233419"/>
              <a:ext cx="7600735" cy="4462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srgbClr val="B41A1B"/>
                  </a:solidFill>
                  <a:effectLst/>
                  <a:uLnTx/>
                  <a:uFillTx/>
                  <a:latin typeface="Arial" pitchFamily="34" charset="0"/>
                  <a:cs typeface="Arial" pitchFamily="34" charset="0"/>
                </a:rPr>
                <a:t>When </a:t>
              </a:r>
              <a:r>
                <a:rPr kumimoji="0" lang="en-US" sz="2300" b="0" i="0" u="none" strike="noStrike" kern="0" cap="none" spc="0" normalizeH="0" baseline="0" noProof="0" dirty="0">
                  <a:ln>
                    <a:noFill/>
                  </a:ln>
                  <a:solidFill>
                    <a:srgbClr val="606060"/>
                  </a:solidFill>
                  <a:effectLst/>
                  <a:uLnTx/>
                  <a:uFillTx/>
                  <a:latin typeface="Arial" pitchFamily="34" charset="0"/>
                  <a:cs typeface="Arial" pitchFamily="34" charset="0"/>
                </a:rPr>
                <a:t>do I coach, train or advise? What’s the </a:t>
              </a:r>
              <a:r>
                <a:rPr kumimoji="0" lang="en-US" sz="2300" b="0" i="0" u="none" strike="noStrike" kern="0" cap="none" spc="0" normalizeH="0" baseline="0" noProof="0" dirty="0">
                  <a:ln>
                    <a:noFill/>
                  </a:ln>
                  <a:solidFill>
                    <a:srgbClr val="C00000"/>
                  </a:solidFill>
                  <a:effectLst/>
                  <a:uLnTx/>
                  <a:uFillTx/>
                  <a:latin typeface="Arial" pitchFamily="34" charset="0"/>
                  <a:cs typeface="Arial" pitchFamily="34" charset="0"/>
                </a:rPr>
                <a:t>difference</a:t>
              </a:r>
              <a:r>
                <a:rPr kumimoji="0" lang="en-US" sz="2300" b="0" i="0" u="none" strike="noStrike" kern="0" cap="none" spc="0" normalizeH="0" baseline="0" noProof="0" dirty="0">
                  <a:ln>
                    <a:noFill/>
                  </a:ln>
                  <a:solidFill>
                    <a:srgbClr val="606060"/>
                  </a:solidFill>
                  <a:effectLst/>
                  <a:uLnTx/>
                  <a:uFillTx/>
                  <a:latin typeface="Arial" pitchFamily="34" charset="0"/>
                  <a:cs typeface="Arial" pitchFamily="34" charset="0"/>
                </a:rPr>
                <a:t>?</a:t>
              </a:r>
            </a:p>
          </p:txBody>
        </p:sp>
      </p:grpSp>
      <p:grpSp>
        <p:nvGrpSpPr>
          <p:cNvPr id="30" name="Group 29"/>
          <p:cNvGrpSpPr/>
          <p:nvPr/>
        </p:nvGrpSpPr>
        <p:grpSpPr>
          <a:xfrm>
            <a:off x="76200" y="5443736"/>
            <a:ext cx="9005833" cy="576064"/>
            <a:chOff x="753108" y="5153134"/>
            <a:chExt cx="9005833" cy="576064"/>
          </a:xfrm>
        </p:grpSpPr>
        <p:sp>
          <p:nvSpPr>
            <p:cNvPr id="31" name="Oval 30"/>
            <p:cNvSpPr/>
            <p:nvPr/>
          </p:nvSpPr>
          <p:spPr>
            <a:xfrm>
              <a:off x="753108" y="515313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7</a:t>
              </a:r>
            </a:p>
          </p:txBody>
        </p:sp>
        <p:sp>
          <p:nvSpPr>
            <p:cNvPr id="32" name="TextBox 31"/>
            <p:cNvSpPr txBox="1"/>
            <p:nvPr/>
          </p:nvSpPr>
          <p:spPr>
            <a:xfrm>
              <a:off x="1405372" y="5210333"/>
              <a:ext cx="835356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pitchFamily="34" charset="0"/>
                  <a:cs typeface="Arial" pitchFamily="34" charset="0"/>
                </a:rPr>
                <a:t>How</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rgbClr val="606060"/>
                  </a:solidFill>
                  <a:effectLst/>
                  <a:uLnTx/>
                  <a:uFillTx/>
                  <a:latin typeface="Arial" pitchFamily="34" charset="0"/>
                  <a:cs typeface="Arial" pitchFamily="34" charset="0"/>
                </a:rPr>
                <a:t>do I develop people and facilitate behavioral changes?</a:t>
              </a:r>
              <a:endParaRPr kumimoji="0" lang="en-US" sz="2400" b="0" i="0" u="none" strike="noStrike" kern="0" cap="none" spc="0" normalizeH="0" baseline="0" noProof="0" dirty="0">
                <a:ln>
                  <a:noFill/>
                </a:ln>
                <a:solidFill>
                  <a:schemeClr val="tx1">
                    <a:lumMod val="75000"/>
                    <a:lumOff val="25000"/>
                  </a:schemeClr>
                </a:solidFill>
                <a:effectLst/>
                <a:uLnTx/>
                <a:uFillTx/>
                <a:latin typeface="Arial" pitchFamily="34" charset="0"/>
                <a:cs typeface="Arial" pitchFamily="34" charset="0"/>
              </a:endParaRPr>
            </a:p>
          </p:txBody>
        </p:sp>
      </p:grpSp>
      <p:grpSp>
        <p:nvGrpSpPr>
          <p:cNvPr id="36" name="Group 35"/>
          <p:cNvGrpSpPr/>
          <p:nvPr/>
        </p:nvGrpSpPr>
        <p:grpSpPr>
          <a:xfrm>
            <a:off x="76200" y="4757936"/>
            <a:ext cx="8720498" cy="576064"/>
            <a:chOff x="732564" y="5634826"/>
            <a:chExt cx="8720498" cy="576064"/>
          </a:xfrm>
        </p:grpSpPr>
        <p:sp>
          <p:nvSpPr>
            <p:cNvPr id="37" name="Oval 36"/>
            <p:cNvSpPr/>
            <p:nvPr/>
          </p:nvSpPr>
          <p:spPr>
            <a:xfrm>
              <a:off x="732564" y="563482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6</a:t>
              </a:r>
            </a:p>
          </p:txBody>
        </p:sp>
        <p:sp>
          <p:nvSpPr>
            <p:cNvPr id="38" name="TextBox 37"/>
            <p:cNvSpPr txBox="1"/>
            <p:nvPr/>
          </p:nvSpPr>
          <p:spPr>
            <a:xfrm>
              <a:off x="1384828" y="5661248"/>
              <a:ext cx="806823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pitchFamily="34" charset="0"/>
                  <a:cs typeface="Arial" pitchFamily="34" charset="0"/>
                </a:rPr>
                <a:t>How </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frequently</a:t>
              </a:r>
              <a:r>
                <a:rPr kumimoji="0" lang="en-US" sz="2400" b="1" i="0" u="none" strike="noStrike" kern="0" cap="none" spc="0" normalizeH="0" baseline="0" noProof="0" dirty="0">
                  <a:ln>
                    <a:noFill/>
                  </a:ln>
                  <a:solidFill>
                    <a:srgbClr val="C00000"/>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rgbClr val="606060"/>
                  </a:solidFill>
                  <a:effectLst/>
                  <a:uLnTx/>
                  <a:uFillTx/>
                  <a:latin typeface="Arial" pitchFamily="34" charset="0"/>
                  <a:cs typeface="Arial" pitchFamily="34" charset="0"/>
                </a:rPr>
                <a:t>do I coach? What is the right cadence? </a:t>
              </a:r>
            </a:p>
          </p:txBody>
        </p:sp>
      </p:grpSp>
      <p:grpSp>
        <p:nvGrpSpPr>
          <p:cNvPr id="52" name="Group 51"/>
          <p:cNvGrpSpPr/>
          <p:nvPr/>
        </p:nvGrpSpPr>
        <p:grpSpPr>
          <a:xfrm>
            <a:off x="64000" y="6103203"/>
            <a:ext cx="8504093" cy="830997"/>
            <a:chOff x="753108" y="5126801"/>
            <a:chExt cx="8504093" cy="830997"/>
          </a:xfrm>
        </p:grpSpPr>
        <p:sp>
          <p:nvSpPr>
            <p:cNvPr id="53" name="Oval 52"/>
            <p:cNvSpPr/>
            <p:nvPr/>
          </p:nvSpPr>
          <p:spPr>
            <a:xfrm>
              <a:off x="753108" y="515313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cs typeface="Arial"/>
                </a:rPr>
                <a:t>8</a:t>
              </a:r>
            </a:p>
          </p:txBody>
        </p:sp>
        <p:sp>
          <p:nvSpPr>
            <p:cNvPr id="54" name="TextBox 53"/>
            <p:cNvSpPr txBox="1"/>
            <p:nvPr/>
          </p:nvSpPr>
          <p:spPr>
            <a:xfrm>
              <a:off x="1405372" y="5126801"/>
              <a:ext cx="7851829"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pitchFamily="34" charset="0"/>
                  <a:cs typeface="Arial" pitchFamily="34" charset="0"/>
                </a:rPr>
                <a:t>How</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chemeClr val="tx1">
                      <a:lumMod val="65000"/>
                      <a:lumOff val="35000"/>
                    </a:schemeClr>
                  </a:solidFill>
                  <a:effectLst/>
                  <a:uLnTx/>
                  <a:uFillTx/>
                  <a:latin typeface="Arial" pitchFamily="34" charset="0"/>
                  <a:cs typeface="Arial" pitchFamily="34" charset="0"/>
                </a:rPr>
                <a:t>do I build </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trust</a:t>
              </a:r>
              <a:r>
                <a:rPr kumimoji="0" lang="en-US" sz="2400" b="0" i="0" u="none" strike="noStrike" kern="0" cap="none" spc="0" normalizeH="0" baseline="0" noProof="0" dirty="0">
                  <a:ln>
                    <a:noFill/>
                  </a:ln>
                  <a:solidFill>
                    <a:schemeClr val="tx1">
                      <a:lumMod val="65000"/>
                      <a:lumOff val="35000"/>
                    </a:schemeClr>
                  </a:solidFill>
                  <a:effectLst/>
                  <a:uLnTx/>
                  <a:uFillTx/>
                  <a:latin typeface="Arial" pitchFamily="34" charset="0"/>
                  <a:cs typeface="Arial" pitchFamily="34" charset="0"/>
                </a:rPr>
                <a:t> and create buy in/</a:t>
              </a:r>
              <a:r>
                <a:rPr kumimoji="0" lang="en-US" sz="2400" b="0" i="0" u="none" strike="noStrike" kern="0" cap="none" spc="0" normalizeH="0" baseline="0" noProof="0" dirty="0">
                  <a:ln>
                    <a:noFill/>
                  </a:ln>
                  <a:solidFill>
                    <a:srgbClr val="C00000"/>
                  </a:solidFill>
                  <a:effectLst/>
                  <a:uLnTx/>
                  <a:uFillTx/>
                  <a:latin typeface="Arial" pitchFamily="34" charset="0"/>
                  <a:cs typeface="Arial" pitchFamily="34" charset="0"/>
                </a:rPr>
                <a:t>alignment</a:t>
              </a:r>
              <a:r>
                <a:rPr kumimoji="0" lang="en-US" sz="2400" b="0" i="0" u="none" strike="noStrike" kern="0" cap="none" spc="0" normalizeH="0" baseline="0" noProof="0" dirty="0">
                  <a:ln>
                    <a:noFill/>
                  </a:ln>
                  <a:solidFill>
                    <a:schemeClr val="tx1">
                      <a:lumMod val="65000"/>
                      <a:lumOff val="35000"/>
                    </a:schemeClr>
                  </a:solidFill>
                  <a:effectLst/>
                  <a:uLnTx/>
                  <a:uFillTx/>
                  <a:latin typeface="Arial" pitchFamily="34" charset="0"/>
                  <a:cs typeface="Arial" pitchFamily="34" charset="0"/>
                </a:rPr>
                <a:t> around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65000"/>
                      <a:lumOff val="35000"/>
                    </a:schemeClr>
                  </a:solidFill>
                  <a:effectLst/>
                  <a:uLnTx/>
                  <a:uFillTx/>
                  <a:latin typeface="Arial" pitchFamily="34" charset="0"/>
                  <a:cs typeface="Arial" pitchFamily="34" charset="0"/>
                </a:rPr>
                <a:t>coaching and change? </a:t>
              </a:r>
            </a:p>
          </p:txBody>
        </p:sp>
      </p:grpSp>
    </p:spTree>
    <p:extLst>
      <p:ext uri="{BB962C8B-B14F-4D97-AF65-F5344CB8AC3E}">
        <p14:creationId xmlns:p14="http://schemas.microsoft.com/office/powerpoint/2010/main" val="4210767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 name="Rectangle 19"/>
          <p:cNvSpPr/>
          <p:nvPr/>
        </p:nvSpPr>
        <p:spPr>
          <a:xfrm>
            <a:off x="0" y="5877272"/>
            <a:ext cx="9144000" cy="57606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08" y="296652"/>
            <a:ext cx="9144000" cy="129614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163344" y="560003"/>
            <a:ext cx="2817313" cy="769441"/>
          </a:xfrm>
          <a:prstGeom prst="rect">
            <a:avLst/>
          </a:prstGeom>
          <a:noFill/>
        </p:spPr>
        <p:txBody>
          <a:bodyPr wrap="square" rtlCol="0">
            <a:spAutoFit/>
          </a:bodyPr>
          <a:lstStyle/>
          <a:p>
            <a:r>
              <a:rPr lang="en-US" sz="4400" dirty="0">
                <a:solidFill>
                  <a:srgbClr val="F2F2F2"/>
                </a:solidFill>
                <a:latin typeface="Avenir Heavy"/>
                <a:cs typeface="Avenir Heavy"/>
              </a:rPr>
              <a:t>DAY ONE</a:t>
            </a:r>
          </a:p>
        </p:txBody>
      </p:sp>
      <p:cxnSp>
        <p:nvCxnSpPr>
          <p:cNvPr id="6" name="Straight Connector 5"/>
          <p:cNvCxnSpPr/>
          <p:nvPr/>
        </p:nvCxnSpPr>
        <p:spPr>
          <a:xfrm>
            <a:off x="3032829" y="656692"/>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032829" y="1268760"/>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87624" y="2096852"/>
            <a:ext cx="7740860" cy="477054"/>
          </a:xfrm>
          <a:prstGeom prst="rect">
            <a:avLst/>
          </a:prstGeom>
          <a:noFill/>
        </p:spPr>
        <p:txBody>
          <a:bodyPr wrap="square" rtlCol="0">
            <a:spAutoFit/>
          </a:bodyPr>
          <a:lstStyle/>
          <a:p>
            <a:r>
              <a:rPr lang="en-US" sz="2500" dirty="0">
                <a:solidFill>
                  <a:srgbClr val="606060"/>
                </a:solidFill>
              </a:rPr>
              <a:t>8:00am	</a:t>
            </a:r>
            <a:r>
              <a:rPr lang="en-US" sz="2500" dirty="0">
                <a:solidFill>
                  <a:srgbClr val="B41A1B"/>
                </a:solidFill>
              </a:rPr>
              <a:t>Start</a:t>
            </a:r>
            <a:r>
              <a:rPr lang="en-US" sz="2500" dirty="0">
                <a:solidFill>
                  <a:srgbClr val="606060"/>
                </a:solidFill>
              </a:rPr>
              <a:t>		</a:t>
            </a:r>
            <a:r>
              <a:rPr lang="en-US" dirty="0">
                <a:solidFill>
                  <a:srgbClr val="606060"/>
                </a:solidFill>
              </a:rPr>
              <a:t>(Opening Remarks)</a:t>
            </a:r>
          </a:p>
        </p:txBody>
      </p:sp>
      <p:sp>
        <p:nvSpPr>
          <p:cNvPr id="9" name="TextBox 8"/>
          <p:cNvSpPr txBox="1"/>
          <p:nvPr/>
        </p:nvSpPr>
        <p:spPr>
          <a:xfrm>
            <a:off x="1187624" y="2805681"/>
            <a:ext cx="7128792" cy="477054"/>
          </a:xfrm>
          <a:prstGeom prst="rect">
            <a:avLst/>
          </a:prstGeom>
          <a:noFill/>
        </p:spPr>
        <p:txBody>
          <a:bodyPr wrap="square" rtlCol="0">
            <a:spAutoFit/>
          </a:bodyPr>
          <a:lstStyle/>
          <a:p>
            <a:r>
              <a:rPr lang="en-US" sz="2500" dirty="0">
                <a:solidFill>
                  <a:srgbClr val="606060"/>
                </a:solidFill>
              </a:rPr>
              <a:t>10am		</a:t>
            </a:r>
            <a:r>
              <a:rPr lang="en-US" sz="2500" dirty="0">
                <a:solidFill>
                  <a:srgbClr val="B41A1B"/>
                </a:solidFill>
              </a:rPr>
              <a:t>Break</a:t>
            </a:r>
            <a:r>
              <a:rPr lang="en-US" sz="2500" dirty="0">
                <a:solidFill>
                  <a:srgbClr val="606060"/>
                </a:solidFill>
              </a:rPr>
              <a:t>		</a:t>
            </a:r>
            <a:r>
              <a:rPr lang="en-US" dirty="0">
                <a:solidFill>
                  <a:srgbClr val="606060"/>
                </a:solidFill>
              </a:rPr>
              <a:t>(10 Minutes)</a:t>
            </a:r>
          </a:p>
        </p:txBody>
      </p:sp>
      <p:sp>
        <p:nvSpPr>
          <p:cNvPr id="11" name="TextBox 10"/>
          <p:cNvSpPr txBox="1"/>
          <p:nvPr/>
        </p:nvSpPr>
        <p:spPr>
          <a:xfrm>
            <a:off x="1187624" y="4223339"/>
            <a:ext cx="7452828" cy="477054"/>
          </a:xfrm>
          <a:prstGeom prst="rect">
            <a:avLst/>
          </a:prstGeom>
          <a:noFill/>
        </p:spPr>
        <p:txBody>
          <a:bodyPr wrap="square" rtlCol="0">
            <a:spAutoFit/>
          </a:bodyPr>
          <a:lstStyle/>
          <a:p>
            <a:r>
              <a:rPr lang="en-US" sz="2500" dirty="0">
                <a:solidFill>
                  <a:srgbClr val="606060"/>
                </a:solidFill>
              </a:rPr>
              <a:t>2:30pm	</a:t>
            </a:r>
            <a:r>
              <a:rPr lang="en-US" sz="2500" dirty="0">
                <a:solidFill>
                  <a:srgbClr val="B41A1B"/>
                </a:solidFill>
              </a:rPr>
              <a:t>Break</a:t>
            </a:r>
            <a:r>
              <a:rPr lang="en-US" sz="2500" dirty="0">
                <a:solidFill>
                  <a:srgbClr val="606060"/>
                </a:solidFill>
              </a:rPr>
              <a:t>		</a:t>
            </a:r>
            <a:r>
              <a:rPr lang="en-US" dirty="0">
                <a:solidFill>
                  <a:srgbClr val="606060"/>
                </a:solidFill>
              </a:rPr>
              <a:t>(10 Minutes)</a:t>
            </a:r>
          </a:p>
        </p:txBody>
      </p:sp>
      <p:sp>
        <p:nvSpPr>
          <p:cNvPr id="16" name="TextBox 15"/>
          <p:cNvSpPr txBox="1"/>
          <p:nvPr/>
        </p:nvSpPr>
        <p:spPr>
          <a:xfrm>
            <a:off x="1187624" y="3514510"/>
            <a:ext cx="8748972" cy="477054"/>
          </a:xfrm>
          <a:prstGeom prst="rect">
            <a:avLst/>
          </a:prstGeom>
          <a:noFill/>
        </p:spPr>
        <p:txBody>
          <a:bodyPr wrap="square" rtlCol="0">
            <a:spAutoFit/>
          </a:bodyPr>
          <a:lstStyle/>
          <a:p>
            <a:r>
              <a:rPr lang="en-US" sz="2500" dirty="0">
                <a:solidFill>
                  <a:srgbClr val="606060"/>
                </a:solidFill>
              </a:rPr>
              <a:t>12pm		</a:t>
            </a:r>
            <a:r>
              <a:rPr lang="en-US" sz="2500" dirty="0">
                <a:solidFill>
                  <a:srgbClr val="B41A1B"/>
                </a:solidFill>
              </a:rPr>
              <a:t>Lunch</a:t>
            </a:r>
            <a:r>
              <a:rPr lang="en-US" sz="2500" dirty="0">
                <a:solidFill>
                  <a:srgbClr val="606060"/>
                </a:solidFill>
              </a:rPr>
              <a:t>		</a:t>
            </a:r>
            <a:r>
              <a:rPr lang="en-US" dirty="0">
                <a:solidFill>
                  <a:srgbClr val="606060"/>
                </a:solidFill>
              </a:rPr>
              <a:t>(30 Minutes)</a:t>
            </a:r>
          </a:p>
        </p:txBody>
      </p:sp>
      <p:grpSp>
        <p:nvGrpSpPr>
          <p:cNvPr id="3" name="Group 2"/>
          <p:cNvGrpSpPr/>
          <p:nvPr/>
        </p:nvGrpSpPr>
        <p:grpSpPr>
          <a:xfrm>
            <a:off x="1187624" y="4932166"/>
            <a:ext cx="7200800" cy="1386446"/>
            <a:chOff x="1187624" y="4932166"/>
            <a:chExt cx="7200800" cy="1386446"/>
          </a:xfrm>
        </p:grpSpPr>
        <p:sp>
          <p:nvSpPr>
            <p:cNvPr id="12" name="TextBox 11"/>
            <p:cNvSpPr txBox="1"/>
            <p:nvPr/>
          </p:nvSpPr>
          <p:spPr>
            <a:xfrm>
              <a:off x="1187624" y="4932166"/>
              <a:ext cx="7200800" cy="477054"/>
            </a:xfrm>
            <a:prstGeom prst="rect">
              <a:avLst/>
            </a:prstGeom>
            <a:noFill/>
          </p:spPr>
          <p:txBody>
            <a:bodyPr wrap="square" rtlCol="0">
              <a:spAutoFit/>
            </a:bodyPr>
            <a:lstStyle/>
            <a:p>
              <a:r>
                <a:rPr lang="en-US" sz="2500">
                  <a:solidFill>
                    <a:srgbClr val="606060"/>
                  </a:solidFill>
                </a:rPr>
                <a:t>6-6:30pm </a:t>
              </a:r>
              <a:r>
                <a:rPr lang="en-US" sz="2500" dirty="0">
                  <a:solidFill>
                    <a:srgbClr val="606060"/>
                  </a:solidFill>
                </a:rPr>
                <a:t>	</a:t>
              </a:r>
              <a:r>
                <a:rPr lang="en-US" sz="2500" dirty="0">
                  <a:solidFill>
                    <a:srgbClr val="B41A1B"/>
                  </a:solidFill>
                </a:rPr>
                <a:t>End</a:t>
              </a:r>
              <a:r>
                <a:rPr lang="en-US" sz="2500" dirty="0">
                  <a:solidFill>
                    <a:srgbClr val="606060"/>
                  </a:solidFill>
                </a:rPr>
                <a:t>		</a:t>
              </a:r>
              <a:r>
                <a:rPr lang="en-US" dirty="0">
                  <a:solidFill>
                    <a:srgbClr val="606060"/>
                  </a:solidFill>
                </a:rPr>
                <a:t>(Closing Remarks)</a:t>
              </a:r>
            </a:p>
          </p:txBody>
        </p:sp>
        <p:sp>
          <p:nvSpPr>
            <p:cNvPr id="18" name="TextBox 17"/>
            <p:cNvSpPr txBox="1"/>
            <p:nvPr/>
          </p:nvSpPr>
          <p:spPr>
            <a:xfrm>
              <a:off x="1727684" y="5949280"/>
              <a:ext cx="5688632" cy="369332"/>
            </a:xfrm>
            <a:prstGeom prst="rect">
              <a:avLst/>
            </a:prstGeom>
            <a:noFill/>
          </p:spPr>
          <p:txBody>
            <a:bodyPr wrap="square" rtlCol="0">
              <a:spAutoFit/>
            </a:bodyPr>
            <a:lstStyle/>
            <a:p>
              <a:r>
                <a:rPr lang="en-US" dirty="0">
                  <a:solidFill>
                    <a:srgbClr val="F2F2F2"/>
                  </a:solidFill>
                </a:rPr>
                <a:t>(End time subject to change with participant approval.)</a:t>
              </a:r>
            </a:p>
          </p:txBody>
        </p:sp>
      </p:grpSp>
    </p:spTree>
    <p:extLst>
      <p:ext uri="{BB962C8B-B14F-4D97-AF65-F5344CB8AC3E}">
        <p14:creationId xmlns:p14="http://schemas.microsoft.com/office/powerpoint/2010/main" val="2565655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6" grpId="0"/>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267035"/>
            <a:ext cx="9144000" cy="461665"/>
          </a:xfrm>
          <a:prstGeom prst="rect">
            <a:avLst/>
          </a:prstGeom>
          <a:noFill/>
        </p:spPr>
        <p:txBody>
          <a:bodyPr wrap="square" rtlCol="0">
            <a:spAutoFit/>
          </a:bodyPr>
          <a:lstStyle/>
          <a:p>
            <a:pPr algn="ctr"/>
            <a:r>
              <a:rPr lang="en-US" sz="2400" dirty="0">
                <a:solidFill>
                  <a:srgbClr val="B41A1B"/>
                </a:solidFill>
                <a:latin typeface="Avenir Heavy"/>
                <a:cs typeface="Avenir Heavy"/>
              </a:rPr>
              <a:t>SKILL BUILDER #6 – PART 2: TEAM COACH SIMULATION </a:t>
            </a:r>
          </a:p>
        </p:txBody>
      </p:sp>
      <p:cxnSp>
        <p:nvCxnSpPr>
          <p:cNvPr id="9" name="Straight Connector 8"/>
          <p:cNvCxnSpPr/>
          <p:nvPr/>
        </p:nvCxnSpPr>
        <p:spPr>
          <a:xfrm>
            <a:off x="639671" y="141313"/>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40641" y="1088740"/>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When / How Do I Coach? }</a:t>
            </a:r>
          </a:p>
        </p:txBody>
      </p:sp>
      <p:grpSp>
        <p:nvGrpSpPr>
          <p:cNvPr id="12" name="Group 11"/>
          <p:cNvGrpSpPr/>
          <p:nvPr/>
        </p:nvGrpSpPr>
        <p:grpSpPr>
          <a:xfrm>
            <a:off x="744601" y="1880828"/>
            <a:ext cx="8455692" cy="432048"/>
            <a:chOff x="647564" y="1844824"/>
            <a:chExt cx="8455692" cy="432048"/>
          </a:xfrm>
        </p:grpSpPr>
        <p:sp>
          <p:nvSpPr>
            <p:cNvPr id="13" name="Oval 12"/>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7699608" cy="369332"/>
            </a:xfrm>
            <a:prstGeom prst="rect">
              <a:avLst/>
            </a:prstGeom>
            <a:noFill/>
          </p:spPr>
          <p:txBody>
            <a:bodyPr wrap="none" rtlCol="0">
              <a:spAutoFit/>
            </a:bodyPr>
            <a:lstStyle/>
            <a:p>
              <a:r>
                <a:rPr lang="en-US" dirty="0">
                  <a:solidFill>
                    <a:srgbClr val="606060"/>
                  </a:solidFill>
                </a:rPr>
                <a:t>Team up in groups of 3. If there is an uneven number teams of 4 are fine. </a:t>
              </a:r>
            </a:p>
          </p:txBody>
        </p:sp>
      </p:grpSp>
      <p:pic>
        <p:nvPicPr>
          <p:cNvPr id="15" name="Picture 14" descr="Whistle-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66372" y="6049678"/>
            <a:ext cx="990104" cy="763698"/>
          </a:xfrm>
          <a:prstGeom prst="rect">
            <a:avLst/>
          </a:prstGeom>
        </p:spPr>
      </p:pic>
      <p:grpSp>
        <p:nvGrpSpPr>
          <p:cNvPr id="16" name="Group 15"/>
          <p:cNvGrpSpPr/>
          <p:nvPr/>
        </p:nvGrpSpPr>
        <p:grpSpPr>
          <a:xfrm>
            <a:off x="744601" y="2420597"/>
            <a:ext cx="8130860" cy="432048"/>
            <a:chOff x="647564" y="2569259"/>
            <a:chExt cx="8130860" cy="432048"/>
          </a:xfrm>
        </p:grpSpPr>
        <p:sp>
          <p:nvSpPr>
            <p:cNvPr id="17" name="TextBox 16"/>
            <p:cNvSpPr txBox="1"/>
            <p:nvPr/>
          </p:nvSpPr>
          <p:spPr>
            <a:xfrm>
              <a:off x="1403648" y="2600617"/>
              <a:ext cx="7374776" cy="369332"/>
            </a:xfrm>
            <a:prstGeom prst="rect">
              <a:avLst/>
            </a:prstGeom>
            <a:noFill/>
          </p:spPr>
          <p:txBody>
            <a:bodyPr wrap="none" rtlCol="0">
              <a:spAutoFit/>
            </a:bodyPr>
            <a:lstStyle/>
            <a:p>
              <a:r>
                <a:rPr lang="en-US" dirty="0">
                  <a:solidFill>
                    <a:srgbClr val="606060"/>
                  </a:solidFill>
                </a:rPr>
                <a:t>One person will be the coachee. The 2-3 other people will be coaches. </a:t>
              </a:r>
            </a:p>
          </p:txBody>
        </p:sp>
        <p:sp>
          <p:nvSpPr>
            <p:cNvPr id="18" name="Oval 17"/>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9" name="Group 18"/>
          <p:cNvGrpSpPr/>
          <p:nvPr/>
        </p:nvGrpSpPr>
        <p:grpSpPr>
          <a:xfrm>
            <a:off x="744601" y="2960366"/>
            <a:ext cx="8506924" cy="1231687"/>
            <a:chOff x="647564" y="3329844"/>
            <a:chExt cx="8506924" cy="1231687"/>
          </a:xfrm>
        </p:grpSpPr>
        <p:sp>
          <p:nvSpPr>
            <p:cNvPr id="20" name="TextBox 19"/>
            <p:cNvSpPr txBox="1"/>
            <p:nvPr/>
          </p:nvSpPr>
          <p:spPr>
            <a:xfrm>
              <a:off x="1403648" y="3361202"/>
              <a:ext cx="7750840" cy="1200329"/>
            </a:xfrm>
            <a:prstGeom prst="rect">
              <a:avLst/>
            </a:prstGeom>
            <a:noFill/>
          </p:spPr>
          <p:txBody>
            <a:bodyPr wrap="none" rtlCol="0">
              <a:spAutoFit/>
            </a:bodyPr>
            <a:lstStyle/>
            <a:p>
              <a:r>
                <a:rPr lang="en-US" dirty="0">
                  <a:solidFill>
                    <a:srgbClr val="606060"/>
                  </a:solidFill>
                </a:rPr>
                <a:t>Based on the last exercise, choose </a:t>
              </a:r>
              <a:r>
                <a:rPr lang="en-US" b="1" dirty="0">
                  <a:solidFill>
                    <a:srgbClr val="606060"/>
                  </a:solidFill>
                </a:rPr>
                <a:t>one of the situations </a:t>
              </a:r>
              <a:r>
                <a:rPr lang="en-US" dirty="0">
                  <a:solidFill>
                    <a:srgbClr val="606060"/>
                  </a:solidFill>
                </a:rPr>
                <a:t>where you</a:t>
              </a:r>
            </a:p>
            <a:p>
              <a:r>
                <a:rPr lang="en-US" dirty="0">
                  <a:solidFill>
                    <a:srgbClr val="606060"/>
                  </a:solidFill>
                </a:rPr>
                <a:t>would normally be the </a:t>
              </a:r>
              <a:r>
                <a:rPr lang="en-US" u="sng" dirty="0">
                  <a:solidFill>
                    <a:srgbClr val="606060"/>
                  </a:solidFill>
                </a:rPr>
                <a:t>directive</a:t>
              </a:r>
              <a:r>
                <a:rPr lang="en-US" b="1" dirty="0">
                  <a:solidFill>
                    <a:srgbClr val="606060"/>
                  </a:solidFill>
                </a:rPr>
                <a:t> </a:t>
              </a:r>
              <a:r>
                <a:rPr lang="en-US" dirty="0">
                  <a:solidFill>
                    <a:srgbClr val="606060"/>
                  </a:solidFill>
                </a:rPr>
                <a:t>person who solves the problem/tells</a:t>
              </a:r>
            </a:p>
            <a:p>
              <a:r>
                <a:rPr lang="en-US" dirty="0">
                  <a:solidFill>
                    <a:srgbClr val="606060"/>
                  </a:solidFill>
                </a:rPr>
                <a:t>people what to do. (Examples: Relationship, sales, individual behavior,</a:t>
              </a:r>
            </a:p>
            <a:p>
              <a:r>
                <a:rPr lang="en-US" dirty="0">
                  <a:solidFill>
                    <a:srgbClr val="606060"/>
                  </a:solidFill>
                </a:rPr>
                <a:t>performance, sharing an observation, account management, forecasting.)</a:t>
              </a:r>
            </a:p>
          </p:txBody>
        </p:sp>
        <p:sp>
          <p:nvSpPr>
            <p:cNvPr id="21" name="Oval 20"/>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22" name="Group 21"/>
          <p:cNvGrpSpPr/>
          <p:nvPr/>
        </p:nvGrpSpPr>
        <p:grpSpPr>
          <a:xfrm>
            <a:off x="744601" y="4299774"/>
            <a:ext cx="8284748" cy="1785684"/>
            <a:chOff x="647564" y="4113076"/>
            <a:chExt cx="8284748" cy="1785684"/>
          </a:xfrm>
        </p:grpSpPr>
        <p:sp>
          <p:nvSpPr>
            <p:cNvPr id="23" name="TextBox 22"/>
            <p:cNvSpPr txBox="1"/>
            <p:nvPr/>
          </p:nvSpPr>
          <p:spPr>
            <a:xfrm>
              <a:off x="1403648" y="4144434"/>
              <a:ext cx="7528664" cy="1754326"/>
            </a:xfrm>
            <a:prstGeom prst="rect">
              <a:avLst/>
            </a:prstGeom>
            <a:noFill/>
          </p:spPr>
          <p:txBody>
            <a:bodyPr wrap="none" rtlCol="0">
              <a:spAutoFit/>
            </a:bodyPr>
            <a:lstStyle/>
            <a:p>
              <a:r>
                <a:rPr lang="en-US" dirty="0">
                  <a:solidFill>
                    <a:srgbClr val="606060"/>
                  </a:solidFill>
                </a:rPr>
                <a:t>Then, assuming the person is already bought in to having the </a:t>
              </a:r>
            </a:p>
            <a:p>
              <a:r>
                <a:rPr lang="en-US" dirty="0">
                  <a:solidFill>
                    <a:srgbClr val="606060"/>
                  </a:solidFill>
                </a:rPr>
                <a:t>conversation with you, </a:t>
              </a:r>
              <a:r>
                <a:rPr lang="en-US" b="1" dirty="0">
                  <a:solidFill>
                    <a:srgbClr val="606060"/>
                  </a:solidFill>
                </a:rPr>
                <a:t>coaches, FIRST</a:t>
              </a:r>
              <a:r>
                <a:rPr lang="en-US" dirty="0">
                  <a:solidFill>
                    <a:srgbClr val="606060"/>
                  </a:solidFill>
                </a:rPr>
                <a:t> write down 4</a:t>
              </a:r>
              <a:r>
                <a:rPr lang="en-US" u="sng" dirty="0">
                  <a:solidFill>
                    <a:srgbClr val="606060"/>
                  </a:solidFill>
                </a:rPr>
                <a:t>-6 coaching </a:t>
              </a:r>
            </a:p>
            <a:p>
              <a:r>
                <a:rPr lang="en-US" u="sng" dirty="0">
                  <a:solidFill>
                    <a:srgbClr val="606060"/>
                  </a:solidFill>
                </a:rPr>
                <a:t>Questions using the L.E.A.D.S. Framework</a:t>
              </a:r>
              <a:r>
                <a:rPr lang="en-US" b="1" dirty="0">
                  <a:solidFill>
                    <a:srgbClr val="606060"/>
                  </a:solidFill>
                </a:rPr>
                <a:t> </a:t>
              </a:r>
              <a:r>
                <a:rPr lang="en-US" dirty="0">
                  <a:solidFill>
                    <a:srgbClr val="606060"/>
                  </a:solidFill>
                </a:rPr>
                <a:t>for that situation you could </a:t>
              </a:r>
            </a:p>
            <a:p>
              <a:r>
                <a:rPr lang="en-US" dirty="0">
                  <a:solidFill>
                    <a:srgbClr val="606060"/>
                  </a:solidFill>
                </a:rPr>
                <a:t>use to empower the coachee to find their own solution, new insight or </a:t>
              </a:r>
            </a:p>
            <a:p>
              <a:r>
                <a:rPr lang="en-US" dirty="0">
                  <a:solidFill>
                    <a:srgbClr val="606060"/>
                  </a:solidFill>
                </a:rPr>
                <a:t>resolve the issue. Then, </a:t>
              </a:r>
              <a:r>
                <a:rPr lang="en-US" b="1" dirty="0">
                  <a:solidFill>
                    <a:srgbClr val="606060"/>
                  </a:solidFill>
                </a:rPr>
                <a:t>ask the coachee </a:t>
              </a:r>
              <a:r>
                <a:rPr lang="en-US" dirty="0">
                  <a:solidFill>
                    <a:srgbClr val="606060"/>
                  </a:solidFill>
                </a:rPr>
                <a:t>the questions to assess their </a:t>
              </a:r>
            </a:p>
            <a:p>
              <a:r>
                <a:rPr lang="en-US" dirty="0">
                  <a:solidFill>
                    <a:srgbClr val="606060"/>
                  </a:solidFill>
                </a:rPr>
                <a:t>effectiveness. </a:t>
              </a:r>
            </a:p>
          </p:txBody>
        </p:sp>
        <p:sp>
          <p:nvSpPr>
            <p:cNvPr id="24" name="Oval 23"/>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25" name="Group 24"/>
          <p:cNvGrpSpPr/>
          <p:nvPr/>
        </p:nvGrpSpPr>
        <p:grpSpPr>
          <a:xfrm>
            <a:off x="755576" y="6021288"/>
            <a:ext cx="5224038" cy="677689"/>
            <a:chOff x="647564" y="4113076"/>
            <a:chExt cx="5224038" cy="677689"/>
          </a:xfrm>
        </p:grpSpPr>
        <p:sp>
          <p:nvSpPr>
            <p:cNvPr id="26" name="TextBox 25"/>
            <p:cNvSpPr txBox="1"/>
            <p:nvPr/>
          </p:nvSpPr>
          <p:spPr>
            <a:xfrm>
              <a:off x="1403648" y="4144434"/>
              <a:ext cx="4467954" cy="646331"/>
            </a:xfrm>
            <a:prstGeom prst="rect">
              <a:avLst/>
            </a:prstGeom>
            <a:noFill/>
          </p:spPr>
          <p:txBody>
            <a:bodyPr wrap="none" rtlCol="0">
              <a:spAutoFit/>
            </a:bodyPr>
            <a:lstStyle/>
            <a:p>
              <a:r>
                <a:rPr lang="en-US" dirty="0">
                  <a:solidFill>
                    <a:srgbClr val="606060"/>
                  </a:solidFill>
                </a:rPr>
                <a:t>10 minutes to complete. Debrief to follow. </a:t>
              </a:r>
            </a:p>
            <a:p>
              <a:endParaRPr lang="en-US" dirty="0">
                <a:solidFill>
                  <a:srgbClr val="606060"/>
                </a:solidFill>
              </a:endParaRPr>
            </a:p>
          </p:txBody>
        </p:sp>
        <p:sp>
          <p:nvSpPr>
            <p:cNvPr id="27" name="Oval 26"/>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spTree>
    <p:extLst>
      <p:ext uri="{BB962C8B-B14F-4D97-AF65-F5344CB8AC3E}">
        <p14:creationId xmlns:p14="http://schemas.microsoft.com/office/powerpoint/2010/main" val="2923166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 – PART 2</a:t>
            </a:r>
          </a:p>
        </p:txBody>
      </p:sp>
      <p:cxnSp>
        <p:nvCxnSpPr>
          <p:cNvPr id="9" name="Straight Connector 8"/>
          <p:cNvCxnSpPr/>
          <p:nvPr/>
        </p:nvCxnSpPr>
        <p:spPr>
          <a:xfrm>
            <a:off x="653367" y="249325"/>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When / How Do I Coach? }</a:t>
            </a:r>
          </a:p>
        </p:txBody>
      </p:sp>
      <p:grpSp>
        <p:nvGrpSpPr>
          <p:cNvPr id="12" name="Group 11"/>
          <p:cNvGrpSpPr/>
          <p:nvPr/>
        </p:nvGrpSpPr>
        <p:grpSpPr>
          <a:xfrm>
            <a:off x="744601" y="1880828"/>
            <a:ext cx="6281793" cy="432048"/>
            <a:chOff x="647564" y="1844824"/>
            <a:chExt cx="6281793" cy="432048"/>
          </a:xfrm>
        </p:grpSpPr>
        <p:sp>
          <p:nvSpPr>
            <p:cNvPr id="13" name="Oval 12"/>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5525709" cy="369332"/>
            </a:xfrm>
            <a:prstGeom prst="rect">
              <a:avLst/>
            </a:prstGeom>
            <a:noFill/>
          </p:spPr>
          <p:txBody>
            <a:bodyPr wrap="none" rtlCol="0">
              <a:spAutoFit/>
            </a:bodyPr>
            <a:lstStyle/>
            <a:p>
              <a:r>
                <a:rPr lang="en-US" dirty="0">
                  <a:solidFill>
                    <a:srgbClr val="606060"/>
                  </a:solidFill>
                </a:rPr>
                <a:t>Continue working in teams.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r>
                <a:rPr lang="en-US" dirty="0">
                  <a:solidFill>
                    <a:srgbClr val="606060"/>
                  </a:solidFill>
                </a:rPr>
                <a:t>.</a:t>
              </a:r>
            </a:p>
          </p:txBody>
        </p:sp>
      </p:grpSp>
      <p:pic>
        <p:nvPicPr>
          <p:cNvPr id="15" name="Picture 14" descr="Whistle-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29968" y="5672189"/>
            <a:ext cx="1386148" cy="1069179"/>
          </a:xfrm>
          <a:prstGeom prst="rect">
            <a:avLst/>
          </a:prstGeom>
        </p:spPr>
      </p:pic>
      <p:grpSp>
        <p:nvGrpSpPr>
          <p:cNvPr id="16" name="Group 15"/>
          <p:cNvGrpSpPr/>
          <p:nvPr/>
        </p:nvGrpSpPr>
        <p:grpSpPr>
          <a:xfrm>
            <a:off x="744601" y="2420597"/>
            <a:ext cx="4662134" cy="432048"/>
            <a:chOff x="647564" y="2569259"/>
            <a:chExt cx="4662134" cy="432048"/>
          </a:xfrm>
        </p:grpSpPr>
        <p:sp>
          <p:nvSpPr>
            <p:cNvPr id="17" name="TextBox 16"/>
            <p:cNvSpPr txBox="1"/>
            <p:nvPr/>
          </p:nvSpPr>
          <p:spPr>
            <a:xfrm>
              <a:off x="1403648" y="2600617"/>
              <a:ext cx="3906050" cy="369332"/>
            </a:xfrm>
            <a:prstGeom prst="rect">
              <a:avLst/>
            </a:prstGeom>
            <a:noFill/>
          </p:spPr>
          <p:txBody>
            <a:bodyPr wrap="none" rtlCol="0">
              <a:spAutoFit/>
            </a:bodyPr>
            <a:lstStyle/>
            <a:p>
              <a:r>
                <a:rPr lang="en-US" dirty="0">
                  <a:solidFill>
                    <a:srgbClr val="606060"/>
                  </a:solidFill>
                </a:rPr>
                <a:t>Choose one person to be the scribe.</a:t>
              </a:r>
            </a:p>
          </p:txBody>
        </p:sp>
        <p:sp>
          <p:nvSpPr>
            <p:cNvPr id="18" name="Oval 17"/>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9" name="Group 18"/>
          <p:cNvGrpSpPr/>
          <p:nvPr/>
        </p:nvGrpSpPr>
        <p:grpSpPr>
          <a:xfrm>
            <a:off x="744601" y="2960366"/>
            <a:ext cx="8506924" cy="1231687"/>
            <a:chOff x="647564" y="3329844"/>
            <a:chExt cx="8506924" cy="1231687"/>
          </a:xfrm>
        </p:grpSpPr>
        <p:sp>
          <p:nvSpPr>
            <p:cNvPr id="20" name="TextBox 19"/>
            <p:cNvSpPr txBox="1"/>
            <p:nvPr/>
          </p:nvSpPr>
          <p:spPr>
            <a:xfrm>
              <a:off x="1403648" y="3361202"/>
              <a:ext cx="7750840" cy="1200329"/>
            </a:xfrm>
            <a:prstGeom prst="rect">
              <a:avLst/>
            </a:prstGeom>
            <a:noFill/>
          </p:spPr>
          <p:txBody>
            <a:bodyPr wrap="none" rtlCol="0">
              <a:spAutoFit/>
            </a:bodyPr>
            <a:lstStyle/>
            <a:p>
              <a:r>
                <a:rPr lang="en-US" dirty="0">
                  <a:solidFill>
                    <a:srgbClr val="606060"/>
                  </a:solidFill>
                </a:rPr>
                <a:t>Based on the last exercise, choose one of the situations where you</a:t>
              </a:r>
            </a:p>
            <a:p>
              <a:r>
                <a:rPr lang="en-US" dirty="0">
                  <a:solidFill>
                    <a:srgbClr val="606060"/>
                  </a:solidFill>
                </a:rPr>
                <a:t>would normally be the </a:t>
              </a:r>
              <a:r>
                <a:rPr lang="en-US" u="sng" dirty="0">
                  <a:solidFill>
                    <a:srgbClr val="606060"/>
                  </a:solidFill>
                </a:rPr>
                <a:t>directive</a:t>
              </a:r>
              <a:r>
                <a:rPr lang="en-US" b="1" dirty="0">
                  <a:solidFill>
                    <a:srgbClr val="606060"/>
                  </a:solidFill>
                </a:rPr>
                <a:t> </a:t>
              </a:r>
              <a:r>
                <a:rPr lang="en-US" dirty="0">
                  <a:solidFill>
                    <a:srgbClr val="606060"/>
                  </a:solidFill>
                </a:rPr>
                <a:t>person who solves the problem/tells</a:t>
              </a:r>
            </a:p>
            <a:p>
              <a:r>
                <a:rPr lang="en-US" dirty="0">
                  <a:solidFill>
                    <a:srgbClr val="606060"/>
                  </a:solidFill>
                </a:rPr>
                <a:t>people what to do. (Examples: Relationship, sales, individual behavior,</a:t>
              </a:r>
            </a:p>
            <a:p>
              <a:r>
                <a:rPr lang="en-US" dirty="0">
                  <a:solidFill>
                    <a:srgbClr val="606060"/>
                  </a:solidFill>
                </a:rPr>
                <a:t>performance, sharing an observation, account management, forecasting.)</a:t>
              </a:r>
            </a:p>
          </p:txBody>
        </p:sp>
        <p:sp>
          <p:nvSpPr>
            <p:cNvPr id="21" name="Oval 20"/>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22" name="Group 21"/>
          <p:cNvGrpSpPr/>
          <p:nvPr/>
        </p:nvGrpSpPr>
        <p:grpSpPr>
          <a:xfrm>
            <a:off x="744601" y="4299774"/>
            <a:ext cx="8019611" cy="1231687"/>
            <a:chOff x="647564" y="4113076"/>
            <a:chExt cx="8019611" cy="1231687"/>
          </a:xfrm>
        </p:grpSpPr>
        <p:sp>
          <p:nvSpPr>
            <p:cNvPr id="23" name="TextBox 22"/>
            <p:cNvSpPr txBox="1"/>
            <p:nvPr/>
          </p:nvSpPr>
          <p:spPr>
            <a:xfrm>
              <a:off x="1403648" y="4144434"/>
              <a:ext cx="7263527" cy="1200329"/>
            </a:xfrm>
            <a:prstGeom prst="rect">
              <a:avLst/>
            </a:prstGeom>
            <a:noFill/>
          </p:spPr>
          <p:txBody>
            <a:bodyPr wrap="none" rtlCol="0">
              <a:spAutoFit/>
            </a:bodyPr>
            <a:lstStyle/>
            <a:p>
              <a:r>
                <a:rPr lang="en-US" dirty="0">
                  <a:solidFill>
                    <a:srgbClr val="606060"/>
                  </a:solidFill>
                </a:rPr>
                <a:t>Then, assuming the person is already bought in to having the </a:t>
              </a:r>
            </a:p>
            <a:p>
              <a:r>
                <a:rPr lang="en-US" dirty="0">
                  <a:solidFill>
                    <a:srgbClr val="606060"/>
                  </a:solidFill>
                </a:rPr>
                <a:t>conversation with you, write down </a:t>
              </a:r>
              <a:r>
                <a:rPr lang="en-US" u="sng" dirty="0">
                  <a:solidFill>
                    <a:srgbClr val="606060"/>
                  </a:solidFill>
                </a:rPr>
                <a:t>3-6 coaching questions</a:t>
              </a:r>
              <a:r>
                <a:rPr lang="en-US" b="1" dirty="0">
                  <a:solidFill>
                    <a:srgbClr val="606060"/>
                  </a:solidFill>
                </a:rPr>
                <a:t> </a:t>
              </a:r>
              <a:r>
                <a:rPr lang="en-US" dirty="0">
                  <a:solidFill>
                    <a:srgbClr val="606060"/>
                  </a:solidFill>
                </a:rPr>
                <a:t>for that </a:t>
              </a:r>
            </a:p>
            <a:p>
              <a:r>
                <a:rPr lang="en-US" dirty="0">
                  <a:solidFill>
                    <a:srgbClr val="606060"/>
                  </a:solidFill>
                </a:rPr>
                <a:t>situation you could have used to empower someone to find their own </a:t>
              </a:r>
            </a:p>
            <a:p>
              <a:r>
                <a:rPr lang="en-US" dirty="0">
                  <a:solidFill>
                    <a:srgbClr val="606060"/>
                  </a:solidFill>
                </a:rPr>
                <a:t>solution or self-discover.</a:t>
              </a:r>
            </a:p>
          </p:txBody>
        </p:sp>
        <p:sp>
          <p:nvSpPr>
            <p:cNvPr id="24" name="Oval 23"/>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25" name="Group 24"/>
          <p:cNvGrpSpPr/>
          <p:nvPr/>
        </p:nvGrpSpPr>
        <p:grpSpPr>
          <a:xfrm>
            <a:off x="755576" y="5517232"/>
            <a:ext cx="3263050" cy="432048"/>
            <a:chOff x="647564" y="4113076"/>
            <a:chExt cx="3263050" cy="432048"/>
          </a:xfrm>
        </p:grpSpPr>
        <p:sp>
          <p:nvSpPr>
            <p:cNvPr id="26" name="TextBox 25"/>
            <p:cNvSpPr txBox="1"/>
            <p:nvPr/>
          </p:nvSpPr>
          <p:spPr>
            <a:xfrm>
              <a:off x="1403648" y="4144434"/>
              <a:ext cx="2506966" cy="369332"/>
            </a:xfrm>
            <a:prstGeom prst="rect">
              <a:avLst/>
            </a:prstGeom>
            <a:noFill/>
          </p:spPr>
          <p:txBody>
            <a:bodyPr wrap="none" rtlCol="0">
              <a:spAutoFit/>
            </a:bodyPr>
            <a:lstStyle/>
            <a:p>
              <a:r>
                <a:rPr lang="en-US" dirty="0">
                  <a:solidFill>
                    <a:srgbClr val="606060"/>
                  </a:solidFill>
                </a:rPr>
                <a:t>6 minutes to complete.</a:t>
              </a:r>
            </a:p>
          </p:txBody>
        </p:sp>
        <p:sp>
          <p:nvSpPr>
            <p:cNvPr id="27" name="Oval 26"/>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spTree>
    <p:extLst>
      <p:ext uri="{BB962C8B-B14F-4D97-AF65-F5344CB8AC3E}">
        <p14:creationId xmlns:p14="http://schemas.microsoft.com/office/powerpoint/2010/main" val="522537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04564" y="188640"/>
            <a:ext cx="10153128" cy="692497"/>
          </a:xfrm>
          <a:prstGeom prst="rect">
            <a:avLst/>
          </a:prstGeom>
          <a:noFill/>
        </p:spPr>
        <p:txBody>
          <a:bodyPr wrap="square" rtlCol="0">
            <a:spAutoFit/>
          </a:bodyPr>
          <a:lstStyle/>
          <a:p>
            <a:pPr algn="ctr"/>
            <a:r>
              <a:rPr lang="en-US" sz="3900" dirty="0">
                <a:solidFill>
                  <a:srgbClr val="B41A1B"/>
                </a:solidFill>
                <a:latin typeface="Avenir Heavy"/>
                <a:cs typeface="Avenir Heavy"/>
              </a:rPr>
              <a:t>SKILL BUILDER #6: PART 2 - DEBRIEF</a:t>
            </a:r>
          </a:p>
        </p:txBody>
      </p:sp>
      <p:cxnSp>
        <p:nvCxnSpPr>
          <p:cNvPr id="9" name="Straight Connector 8"/>
          <p:cNvCxnSpPr/>
          <p:nvPr/>
        </p:nvCxnSpPr>
        <p:spPr>
          <a:xfrm>
            <a:off x="0" y="260648"/>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908720"/>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When / How Do I Coach? }</a:t>
            </a:r>
          </a:p>
        </p:txBody>
      </p:sp>
      <p:grpSp>
        <p:nvGrpSpPr>
          <p:cNvPr id="12" name="Group 11"/>
          <p:cNvGrpSpPr/>
          <p:nvPr/>
        </p:nvGrpSpPr>
        <p:grpSpPr>
          <a:xfrm>
            <a:off x="1242781" y="2060848"/>
            <a:ext cx="7801602" cy="954688"/>
            <a:chOff x="647564" y="1844824"/>
            <a:chExt cx="7801602" cy="954688"/>
          </a:xfrm>
        </p:grpSpPr>
        <p:sp>
          <p:nvSpPr>
            <p:cNvPr id="13" name="Oval 12"/>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7045518" cy="923330"/>
            </a:xfrm>
            <a:prstGeom prst="rect">
              <a:avLst/>
            </a:prstGeom>
            <a:noFill/>
          </p:spPr>
          <p:txBody>
            <a:bodyPr wrap="none" rtlCol="0">
              <a:spAutoFit/>
            </a:bodyPr>
            <a:lstStyle/>
            <a:p>
              <a:r>
                <a:rPr lang="en-US" b="1" dirty="0">
                  <a:solidFill>
                    <a:srgbClr val="B41A1B"/>
                  </a:solidFill>
                </a:rPr>
                <a:t>Have some teams </a:t>
              </a:r>
              <a:r>
                <a:rPr lang="en-US" dirty="0">
                  <a:solidFill>
                    <a:srgbClr val="606060"/>
                  </a:solidFill>
                </a:rPr>
                <a:t>share their list of questions and the outcome of </a:t>
              </a:r>
            </a:p>
            <a:p>
              <a:r>
                <a:rPr lang="en-US" dirty="0">
                  <a:solidFill>
                    <a:srgbClr val="606060"/>
                  </a:solidFill>
                </a:rPr>
                <a:t>the conversation. For the coaches, how effective were</a:t>
              </a:r>
            </a:p>
            <a:p>
              <a:r>
                <a:rPr lang="en-US" dirty="0">
                  <a:solidFill>
                    <a:srgbClr val="606060"/>
                  </a:solidFill>
                </a:rPr>
                <a:t> your questions? </a:t>
              </a:r>
            </a:p>
          </p:txBody>
        </p:sp>
      </p:grpSp>
      <p:pic>
        <p:nvPicPr>
          <p:cNvPr id="15" name="Picture 14" descr="Whistle-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8926" y="5528173"/>
            <a:ext cx="1386148" cy="1069179"/>
          </a:xfrm>
          <a:prstGeom prst="rect">
            <a:avLst/>
          </a:prstGeom>
        </p:spPr>
      </p:pic>
      <p:grpSp>
        <p:nvGrpSpPr>
          <p:cNvPr id="22" name="Group 21"/>
          <p:cNvGrpSpPr/>
          <p:nvPr/>
        </p:nvGrpSpPr>
        <p:grpSpPr>
          <a:xfrm>
            <a:off x="1242781" y="3933056"/>
            <a:ext cx="7557946" cy="432048"/>
            <a:chOff x="647564" y="4113076"/>
            <a:chExt cx="7557946" cy="432048"/>
          </a:xfrm>
        </p:grpSpPr>
        <p:sp>
          <p:nvSpPr>
            <p:cNvPr id="23" name="TextBox 22"/>
            <p:cNvSpPr txBox="1"/>
            <p:nvPr/>
          </p:nvSpPr>
          <p:spPr>
            <a:xfrm>
              <a:off x="1403648" y="4144434"/>
              <a:ext cx="6801862" cy="369332"/>
            </a:xfrm>
            <a:prstGeom prst="rect">
              <a:avLst/>
            </a:prstGeom>
            <a:noFill/>
          </p:spPr>
          <p:txBody>
            <a:bodyPr wrap="none" rtlCol="0">
              <a:spAutoFit/>
            </a:bodyPr>
            <a:lstStyle/>
            <a:p>
              <a:r>
                <a:rPr lang="en-US" dirty="0">
                  <a:solidFill>
                    <a:srgbClr val="606060"/>
                  </a:solidFill>
                </a:rPr>
                <a:t>Additional observations and feedback from the rest of the group?</a:t>
              </a:r>
            </a:p>
          </p:txBody>
        </p:sp>
        <p:sp>
          <p:nvSpPr>
            <p:cNvPr id="24" name="Oval 23"/>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25" name="Group 24"/>
          <p:cNvGrpSpPr/>
          <p:nvPr/>
        </p:nvGrpSpPr>
        <p:grpSpPr>
          <a:xfrm>
            <a:off x="1234894" y="3176972"/>
            <a:ext cx="7677594" cy="677689"/>
            <a:chOff x="647564" y="1844824"/>
            <a:chExt cx="7677594" cy="677689"/>
          </a:xfrm>
        </p:grpSpPr>
        <p:sp>
          <p:nvSpPr>
            <p:cNvPr id="26" name="Oval 25"/>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sp>
          <p:nvSpPr>
            <p:cNvPr id="27" name="TextBox 26"/>
            <p:cNvSpPr txBox="1"/>
            <p:nvPr/>
          </p:nvSpPr>
          <p:spPr>
            <a:xfrm>
              <a:off x="1403648" y="1876182"/>
              <a:ext cx="6921510" cy="646331"/>
            </a:xfrm>
            <a:prstGeom prst="rect">
              <a:avLst/>
            </a:prstGeom>
            <a:noFill/>
          </p:spPr>
          <p:txBody>
            <a:bodyPr wrap="none" rtlCol="0">
              <a:spAutoFit/>
            </a:bodyPr>
            <a:lstStyle/>
            <a:p>
              <a:r>
                <a:rPr lang="en-US" dirty="0">
                  <a:solidFill>
                    <a:srgbClr val="606060"/>
                  </a:solidFill>
                </a:rPr>
                <a:t>For the coachee, how did the questions work for you? Was a new </a:t>
              </a:r>
            </a:p>
            <a:p>
              <a:r>
                <a:rPr lang="en-US" dirty="0">
                  <a:solidFill>
                    <a:srgbClr val="606060"/>
                  </a:solidFill>
                </a:rPr>
                <a:t>possibility created? </a:t>
              </a:r>
            </a:p>
          </p:txBody>
        </p:sp>
      </p:grpSp>
    </p:spTree>
    <p:extLst>
      <p:ext uri="{BB962C8B-B14F-4D97-AF65-F5344CB8AC3E}">
        <p14:creationId xmlns:p14="http://schemas.microsoft.com/office/powerpoint/2010/main" val="1513725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04564" y="188640"/>
            <a:ext cx="10153128" cy="692497"/>
          </a:xfrm>
          <a:prstGeom prst="rect">
            <a:avLst/>
          </a:prstGeom>
          <a:noFill/>
        </p:spPr>
        <p:txBody>
          <a:bodyPr wrap="square" rtlCol="0">
            <a:spAutoFit/>
          </a:bodyPr>
          <a:lstStyle/>
          <a:p>
            <a:pPr algn="ctr"/>
            <a:r>
              <a:rPr lang="en-US" sz="3900" dirty="0">
                <a:solidFill>
                  <a:srgbClr val="B41A1B"/>
                </a:solidFill>
                <a:latin typeface="Avenir Heavy"/>
                <a:cs typeface="Avenir Heavy"/>
              </a:rPr>
              <a:t>SKILL BUILDER #2 – PART 2 - DEBRIEF</a:t>
            </a:r>
          </a:p>
        </p:txBody>
      </p:sp>
      <p:cxnSp>
        <p:nvCxnSpPr>
          <p:cNvPr id="9" name="Straight Connector 8"/>
          <p:cNvCxnSpPr/>
          <p:nvPr/>
        </p:nvCxnSpPr>
        <p:spPr>
          <a:xfrm>
            <a:off x="0" y="260648"/>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908720"/>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When / How Do I Coach? }</a:t>
            </a:r>
          </a:p>
        </p:txBody>
      </p:sp>
      <p:grpSp>
        <p:nvGrpSpPr>
          <p:cNvPr id="12" name="Group 11"/>
          <p:cNvGrpSpPr/>
          <p:nvPr/>
        </p:nvGrpSpPr>
        <p:grpSpPr>
          <a:xfrm>
            <a:off x="1242781" y="2060848"/>
            <a:ext cx="6427190" cy="432048"/>
            <a:chOff x="647564" y="1844824"/>
            <a:chExt cx="6427190" cy="432048"/>
          </a:xfrm>
        </p:grpSpPr>
        <p:sp>
          <p:nvSpPr>
            <p:cNvPr id="13" name="Oval 12"/>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5671106" cy="369332"/>
            </a:xfrm>
            <a:prstGeom prst="rect">
              <a:avLst/>
            </a:prstGeom>
            <a:noFill/>
          </p:spPr>
          <p:txBody>
            <a:bodyPr wrap="none" rtlCol="0">
              <a:spAutoFit/>
            </a:bodyPr>
            <a:lstStyle/>
            <a:p>
              <a:r>
                <a:rPr lang="en-US" b="1" dirty="0">
                  <a:solidFill>
                    <a:srgbClr val="B41A1B"/>
                  </a:solidFill>
                </a:rPr>
                <a:t>TEAM A</a:t>
              </a:r>
              <a:r>
                <a:rPr lang="en-US" dirty="0">
                  <a:solidFill>
                    <a:srgbClr val="606060"/>
                  </a:solidFill>
                </a:rPr>
                <a:t>’s Scribe shares their team’s list of questions.</a:t>
              </a:r>
            </a:p>
          </p:txBody>
        </p:sp>
      </p:grpSp>
      <p:pic>
        <p:nvPicPr>
          <p:cNvPr id="15" name="Picture 14" descr="Whistle-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8926" y="5528173"/>
            <a:ext cx="1386148" cy="1069179"/>
          </a:xfrm>
          <a:prstGeom prst="rect">
            <a:avLst/>
          </a:prstGeom>
        </p:spPr>
      </p:pic>
      <p:grpSp>
        <p:nvGrpSpPr>
          <p:cNvPr id="16" name="Group 15"/>
          <p:cNvGrpSpPr/>
          <p:nvPr/>
        </p:nvGrpSpPr>
        <p:grpSpPr>
          <a:xfrm>
            <a:off x="1242781" y="2739762"/>
            <a:ext cx="6059501" cy="677689"/>
            <a:chOff x="647564" y="2569259"/>
            <a:chExt cx="6059501" cy="677689"/>
          </a:xfrm>
        </p:grpSpPr>
        <p:sp>
          <p:nvSpPr>
            <p:cNvPr id="17" name="TextBox 16"/>
            <p:cNvSpPr txBox="1"/>
            <p:nvPr/>
          </p:nvSpPr>
          <p:spPr>
            <a:xfrm>
              <a:off x="1403648" y="2600617"/>
              <a:ext cx="5303417" cy="646331"/>
            </a:xfrm>
            <a:prstGeom prst="rect">
              <a:avLst/>
            </a:prstGeom>
            <a:noFill/>
          </p:spPr>
          <p:txBody>
            <a:bodyPr wrap="none" rtlCol="0">
              <a:spAutoFit/>
            </a:bodyPr>
            <a:lstStyle/>
            <a:p>
              <a:r>
                <a:rPr lang="en-US" dirty="0">
                  <a:solidFill>
                    <a:srgbClr val="606060"/>
                  </a:solidFill>
                </a:rPr>
                <a:t>What does </a:t>
              </a:r>
              <a:r>
                <a:rPr lang="en-US" b="1" dirty="0">
                  <a:solidFill>
                    <a:schemeClr val="tx1">
                      <a:lumMod val="75000"/>
                      <a:lumOff val="25000"/>
                    </a:schemeClr>
                  </a:solidFill>
                </a:rPr>
                <a:t>TEAM 1</a:t>
              </a:r>
              <a:r>
                <a:rPr lang="en-US" dirty="0">
                  <a:solidFill>
                    <a:srgbClr val="606060"/>
                  </a:solidFill>
                </a:rPr>
                <a:t> think of </a:t>
              </a:r>
              <a:r>
                <a:rPr lang="en-US" b="1" dirty="0">
                  <a:solidFill>
                    <a:srgbClr val="B41A1B"/>
                  </a:solidFill>
                </a:rPr>
                <a:t>TEAM A</a:t>
              </a:r>
              <a:r>
                <a:rPr lang="en-US" dirty="0">
                  <a:solidFill>
                    <a:srgbClr val="606060"/>
                  </a:solidFill>
                </a:rPr>
                <a:t>’s questions?</a:t>
              </a:r>
            </a:p>
            <a:p>
              <a:r>
                <a:rPr lang="en-US" dirty="0">
                  <a:solidFill>
                    <a:srgbClr val="606060"/>
                  </a:solidFill>
                </a:rPr>
                <a:t>Any additional observations?</a:t>
              </a:r>
            </a:p>
          </p:txBody>
        </p:sp>
        <p:sp>
          <p:nvSpPr>
            <p:cNvPr id="18" name="Oval 17"/>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9" name="Group 18"/>
          <p:cNvGrpSpPr/>
          <p:nvPr/>
        </p:nvGrpSpPr>
        <p:grpSpPr>
          <a:xfrm>
            <a:off x="1242781" y="3664317"/>
            <a:ext cx="6461567" cy="432048"/>
            <a:chOff x="647564" y="3329844"/>
            <a:chExt cx="6461567" cy="432048"/>
          </a:xfrm>
        </p:grpSpPr>
        <p:sp>
          <p:nvSpPr>
            <p:cNvPr id="20" name="TextBox 19"/>
            <p:cNvSpPr txBox="1"/>
            <p:nvPr/>
          </p:nvSpPr>
          <p:spPr>
            <a:xfrm>
              <a:off x="1403648" y="3361202"/>
              <a:ext cx="5705483" cy="369332"/>
            </a:xfrm>
            <a:prstGeom prst="rect">
              <a:avLst/>
            </a:prstGeom>
            <a:noFill/>
          </p:spPr>
          <p:txBody>
            <a:bodyPr wrap="none" rtlCol="0">
              <a:spAutoFit/>
            </a:bodyPr>
            <a:lstStyle/>
            <a:p>
              <a:r>
                <a:rPr lang="en-US" b="1" dirty="0">
                  <a:solidFill>
                    <a:schemeClr val="tx1">
                      <a:lumMod val="75000"/>
                      <a:lumOff val="25000"/>
                    </a:schemeClr>
                  </a:solidFill>
                </a:rPr>
                <a:t>TEAM 1</a:t>
              </a:r>
              <a:r>
                <a:rPr lang="en-US" dirty="0">
                  <a:solidFill>
                    <a:srgbClr val="606060"/>
                  </a:solidFill>
                </a:rPr>
                <a:t>’s Scribe shares their team’s list of questions.</a:t>
              </a:r>
            </a:p>
          </p:txBody>
        </p:sp>
        <p:sp>
          <p:nvSpPr>
            <p:cNvPr id="21" name="Oval 20"/>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22" name="Group 21"/>
          <p:cNvGrpSpPr/>
          <p:nvPr/>
        </p:nvGrpSpPr>
        <p:grpSpPr>
          <a:xfrm>
            <a:off x="1242781" y="4343230"/>
            <a:ext cx="6042595" cy="677689"/>
            <a:chOff x="647564" y="4113076"/>
            <a:chExt cx="6042595" cy="677689"/>
          </a:xfrm>
        </p:grpSpPr>
        <p:sp>
          <p:nvSpPr>
            <p:cNvPr id="23" name="TextBox 22"/>
            <p:cNvSpPr txBox="1"/>
            <p:nvPr/>
          </p:nvSpPr>
          <p:spPr>
            <a:xfrm>
              <a:off x="1403648" y="4144434"/>
              <a:ext cx="5286511" cy="646331"/>
            </a:xfrm>
            <a:prstGeom prst="rect">
              <a:avLst/>
            </a:prstGeom>
            <a:noFill/>
          </p:spPr>
          <p:txBody>
            <a:bodyPr wrap="none" rtlCol="0">
              <a:spAutoFit/>
            </a:bodyPr>
            <a:lstStyle/>
            <a:p>
              <a:r>
                <a:rPr lang="en-US" dirty="0">
                  <a:solidFill>
                    <a:srgbClr val="606060"/>
                  </a:solidFill>
                </a:rPr>
                <a:t>What does </a:t>
              </a:r>
              <a:r>
                <a:rPr lang="en-US" b="1" dirty="0">
                  <a:solidFill>
                    <a:srgbClr val="B41A1B"/>
                  </a:solidFill>
                </a:rPr>
                <a:t>TEAM A</a:t>
              </a:r>
              <a:r>
                <a:rPr lang="en-US" dirty="0">
                  <a:solidFill>
                    <a:srgbClr val="606060"/>
                  </a:solidFill>
                </a:rPr>
                <a:t> think of </a:t>
              </a:r>
              <a:r>
                <a:rPr lang="en-US" b="1" dirty="0">
                  <a:solidFill>
                    <a:schemeClr val="tx1">
                      <a:lumMod val="75000"/>
                      <a:lumOff val="25000"/>
                    </a:schemeClr>
                  </a:solidFill>
                </a:rPr>
                <a:t>TEAM 1</a:t>
              </a:r>
              <a:r>
                <a:rPr lang="en-US" dirty="0">
                  <a:solidFill>
                    <a:srgbClr val="606060"/>
                  </a:solidFill>
                </a:rPr>
                <a:t>’s questions?</a:t>
              </a:r>
            </a:p>
            <a:p>
              <a:r>
                <a:rPr lang="en-US" dirty="0">
                  <a:solidFill>
                    <a:srgbClr val="606060"/>
                  </a:solidFill>
                </a:rPr>
                <a:t>Any additional observations?</a:t>
              </a:r>
            </a:p>
          </p:txBody>
        </p:sp>
        <p:sp>
          <p:nvSpPr>
            <p:cNvPr id="24" name="Oval 23"/>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2834788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pic>
        <p:nvPicPr>
          <p:cNvPr id="4" name="Picture 3" descr="Radioactive-Icon-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84984"/>
            <a:ext cx="3276364" cy="3276364"/>
          </a:xfrm>
          <a:prstGeom prst="rect">
            <a:avLst/>
          </a:prstGeom>
        </p:spPr>
      </p:pic>
      <p:grpSp>
        <p:nvGrpSpPr>
          <p:cNvPr id="8" name="Group 7"/>
          <p:cNvGrpSpPr/>
          <p:nvPr/>
        </p:nvGrpSpPr>
        <p:grpSpPr>
          <a:xfrm>
            <a:off x="215516" y="53333"/>
            <a:ext cx="5940660" cy="3339663"/>
            <a:chOff x="-36512" y="8620"/>
            <a:chExt cx="5940660" cy="3339663"/>
          </a:xfrm>
        </p:grpSpPr>
        <p:sp>
          <p:nvSpPr>
            <p:cNvPr id="5" name="TextBox 4"/>
            <p:cNvSpPr txBox="1"/>
            <p:nvPr/>
          </p:nvSpPr>
          <p:spPr>
            <a:xfrm>
              <a:off x="-36512" y="8620"/>
              <a:ext cx="5922658" cy="1323439"/>
            </a:xfrm>
            <a:prstGeom prst="rect">
              <a:avLst/>
            </a:prstGeom>
            <a:noFill/>
          </p:spPr>
          <p:txBody>
            <a:bodyPr wrap="square" rtlCol="0">
              <a:spAutoFit/>
            </a:bodyPr>
            <a:lstStyle/>
            <a:p>
              <a:r>
                <a:rPr lang="en-US" sz="8000" dirty="0">
                  <a:solidFill>
                    <a:srgbClr val="F2F2F2"/>
                  </a:solidFill>
                  <a:latin typeface="Arial Black"/>
                  <a:cs typeface="Arial Black"/>
                </a:rPr>
                <a:t>ABANDON</a:t>
              </a:r>
            </a:p>
          </p:txBody>
        </p:sp>
        <p:sp>
          <p:nvSpPr>
            <p:cNvPr id="10" name="TextBox 9"/>
            <p:cNvSpPr txBox="1"/>
            <p:nvPr/>
          </p:nvSpPr>
          <p:spPr>
            <a:xfrm>
              <a:off x="-36512" y="1016732"/>
              <a:ext cx="3762418" cy="1323439"/>
            </a:xfrm>
            <a:prstGeom prst="rect">
              <a:avLst/>
            </a:prstGeom>
            <a:noFill/>
          </p:spPr>
          <p:txBody>
            <a:bodyPr wrap="square" rtlCol="0">
              <a:spAutoFit/>
            </a:bodyPr>
            <a:lstStyle/>
            <a:p>
              <a:r>
                <a:rPr lang="en-US" sz="8000" dirty="0">
                  <a:solidFill>
                    <a:srgbClr val="F2F2F2"/>
                  </a:solidFill>
                  <a:latin typeface="Arial Black"/>
                  <a:cs typeface="Arial Black"/>
                </a:rPr>
                <a:t>TOXIC</a:t>
              </a:r>
            </a:p>
          </p:txBody>
        </p:sp>
        <p:sp>
          <p:nvSpPr>
            <p:cNvPr id="11" name="TextBox 10"/>
            <p:cNvSpPr txBox="1"/>
            <p:nvPr/>
          </p:nvSpPr>
          <p:spPr>
            <a:xfrm>
              <a:off x="-36512" y="2024844"/>
              <a:ext cx="5940660" cy="1323439"/>
            </a:xfrm>
            <a:prstGeom prst="rect">
              <a:avLst/>
            </a:prstGeom>
            <a:noFill/>
          </p:spPr>
          <p:txBody>
            <a:bodyPr wrap="square" rtlCol="0">
              <a:spAutoFit/>
            </a:bodyPr>
            <a:lstStyle/>
            <a:p>
              <a:r>
                <a:rPr lang="en-US" sz="8000" dirty="0">
                  <a:solidFill>
                    <a:srgbClr val="F2F2F2"/>
                  </a:solidFill>
                  <a:latin typeface="Arial Black"/>
                  <a:cs typeface="Arial Black"/>
                </a:rPr>
                <a:t>THINKING</a:t>
              </a:r>
            </a:p>
          </p:txBody>
        </p:sp>
      </p:grpSp>
      <p:sp>
        <p:nvSpPr>
          <p:cNvPr id="9" name="TextBox 8"/>
          <p:cNvSpPr txBox="1"/>
          <p:nvPr/>
        </p:nvSpPr>
        <p:spPr>
          <a:xfrm>
            <a:off x="1132491" y="4329100"/>
            <a:ext cx="3127811" cy="1077218"/>
          </a:xfrm>
          <a:prstGeom prst="rect">
            <a:avLst/>
          </a:prstGeom>
          <a:noFill/>
        </p:spPr>
        <p:txBody>
          <a:bodyPr wrap="none" rtlCol="0">
            <a:spAutoFit/>
          </a:bodyPr>
          <a:lstStyle/>
          <a:p>
            <a:pPr algn="ctr"/>
            <a:r>
              <a:rPr lang="en-US" sz="3200" dirty="0">
                <a:solidFill>
                  <a:srgbClr val="F2F2F2"/>
                </a:solidFill>
                <a:latin typeface="Avenir Light"/>
                <a:cs typeface="Avenir Light"/>
              </a:rPr>
              <a:t>The Inner Game</a:t>
            </a:r>
          </a:p>
          <a:p>
            <a:pPr algn="ctr"/>
            <a:r>
              <a:rPr lang="en-US" sz="3200" dirty="0">
                <a:solidFill>
                  <a:srgbClr val="F2F2F2"/>
                </a:solidFill>
                <a:latin typeface="Avenir Light"/>
                <a:cs typeface="Avenir Light"/>
              </a:rPr>
              <a:t>of Coaching</a:t>
            </a:r>
          </a:p>
        </p:txBody>
      </p:sp>
    </p:spTree>
    <p:extLst>
      <p:ext uri="{BB962C8B-B14F-4D97-AF65-F5344CB8AC3E}">
        <p14:creationId xmlns:p14="http://schemas.microsoft.com/office/powerpoint/2010/main" val="12145292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457396" cy="864000"/>
          </a:xfrm>
        </p:spPr>
        <p:txBody>
          <a:bodyPr/>
          <a:lstStyle/>
          <a:p>
            <a:pPr algn="ctr"/>
            <a:r>
              <a:rPr lang="en-US" dirty="0">
                <a:solidFill>
                  <a:schemeClr val="accent6"/>
                </a:solidFill>
              </a:rPr>
              <a:t>Quote From Your CEO</a:t>
            </a:r>
          </a:p>
        </p:txBody>
      </p:sp>
      <p:sp>
        <p:nvSpPr>
          <p:cNvPr id="5" name="TextBox 4"/>
          <p:cNvSpPr txBox="1"/>
          <p:nvPr/>
        </p:nvSpPr>
        <p:spPr>
          <a:xfrm>
            <a:off x="706582" y="2362200"/>
            <a:ext cx="8132618" cy="1754326"/>
          </a:xfrm>
          <a:prstGeom prst="rect">
            <a:avLst/>
          </a:prstGeom>
          <a:noFill/>
        </p:spPr>
        <p:txBody>
          <a:bodyPr wrap="square" rtlCol="0">
            <a:spAutoFit/>
          </a:bodyPr>
          <a:lstStyle/>
          <a:p>
            <a:pPr algn="ctr"/>
            <a:r>
              <a:rPr lang="en-US" sz="3600" dirty="0"/>
              <a:t>"Mindset drives behavior, behavior drives culture, and in the end, culture drives results." </a:t>
            </a:r>
          </a:p>
        </p:txBody>
      </p:sp>
    </p:spTree>
    <p:extLst>
      <p:ext uri="{BB962C8B-B14F-4D97-AF65-F5344CB8AC3E}">
        <p14:creationId xmlns:p14="http://schemas.microsoft.com/office/powerpoint/2010/main" val="230224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0"/>
            <a:ext cx="9144000" cy="3429000"/>
          </a:xfrm>
          <a:prstGeom prst="rect">
            <a:avLst/>
          </a:prstGeom>
          <a:solidFill>
            <a:srgbClr val="535353"/>
          </a:solidFill>
          <a:ln>
            <a:solidFill>
              <a:srgbClr val="5353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4" name="TextBox 3"/>
          <p:cNvSpPr txBox="1"/>
          <p:nvPr/>
        </p:nvSpPr>
        <p:spPr>
          <a:xfrm>
            <a:off x="107504" y="728700"/>
            <a:ext cx="6804755" cy="1938992"/>
          </a:xfrm>
          <a:prstGeom prst="rect">
            <a:avLst/>
          </a:prstGeom>
          <a:noFill/>
        </p:spPr>
        <p:txBody>
          <a:bodyPr wrap="square" rtlCol="0">
            <a:spAutoFit/>
          </a:bodyPr>
          <a:lstStyle/>
          <a:p>
            <a:pPr algn="ctr"/>
            <a:r>
              <a:rPr lang="en-US" sz="4000" dirty="0">
                <a:solidFill>
                  <a:srgbClr val="F2F2F2"/>
                </a:solidFill>
                <a:latin typeface="Avenir Light"/>
                <a:cs typeface="Avenir Light"/>
              </a:rPr>
              <a:t>When someone approaches you with a problem,</a:t>
            </a:r>
          </a:p>
          <a:p>
            <a:pPr algn="ctr"/>
            <a:r>
              <a:rPr lang="en-US" sz="4000" dirty="0">
                <a:solidFill>
                  <a:srgbClr val="F2F2F2"/>
                </a:solidFill>
                <a:latin typeface="Avenir Light"/>
                <a:cs typeface="Avenir Light"/>
              </a:rPr>
              <a:t>what do you do?</a:t>
            </a:r>
          </a:p>
        </p:txBody>
      </p:sp>
      <p:pic>
        <p:nvPicPr>
          <p:cNvPr id="12" name="Picture 11" descr="Radioactive-Icon-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284" y="872716"/>
            <a:ext cx="1728192" cy="1728192"/>
          </a:xfrm>
          <a:prstGeom prst="rect">
            <a:avLst/>
          </a:prstGeom>
        </p:spPr>
      </p:pic>
      <p:grpSp>
        <p:nvGrpSpPr>
          <p:cNvPr id="8" name="Group 7"/>
          <p:cNvGrpSpPr/>
          <p:nvPr/>
        </p:nvGrpSpPr>
        <p:grpSpPr>
          <a:xfrm>
            <a:off x="287524" y="4149080"/>
            <a:ext cx="8817992" cy="1938992"/>
            <a:chOff x="323528" y="4149080"/>
            <a:chExt cx="8817992" cy="1938992"/>
          </a:xfrm>
        </p:grpSpPr>
        <p:sp>
          <p:nvSpPr>
            <p:cNvPr id="6" name="TextBox 5"/>
            <p:cNvSpPr txBox="1"/>
            <p:nvPr/>
          </p:nvSpPr>
          <p:spPr>
            <a:xfrm>
              <a:off x="2188396" y="4149080"/>
              <a:ext cx="6953124" cy="1938992"/>
            </a:xfrm>
            <a:prstGeom prst="rect">
              <a:avLst/>
            </a:prstGeom>
            <a:noFill/>
          </p:spPr>
          <p:txBody>
            <a:bodyPr wrap="square" rtlCol="0">
              <a:spAutoFit/>
            </a:bodyPr>
            <a:lstStyle/>
            <a:p>
              <a:pPr algn="ctr"/>
              <a:r>
                <a:rPr lang="en-US" sz="4000" dirty="0">
                  <a:solidFill>
                    <a:srgbClr val="535353"/>
                  </a:solidFill>
                  <a:latin typeface="Avenir Light"/>
                  <a:cs typeface="Avenir Light"/>
                </a:rPr>
                <a:t>However, to effectively coach, there’s one role as a leader you need to abandon...</a:t>
              </a:r>
            </a:p>
          </p:txBody>
        </p:sp>
        <p:pic>
          <p:nvPicPr>
            <p:cNvPr id="7" name="Picture 6" descr="Radioactive-Icon-Gra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293096"/>
              <a:ext cx="1728192" cy="1728192"/>
            </a:xfrm>
            <a:prstGeom prst="rect">
              <a:avLst/>
            </a:prstGeom>
          </p:spPr>
        </p:pic>
      </p:grpSp>
    </p:spTree>
    <p:extLst>
      <p:ext uri="{BB962C8B-B14F-4D97-AF65-F5344CB8AC3E}">
        <p14:creationId xmlns:p14="http://schemas.microsoft.com/office/powerpoint/2010/main" val="33804548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0" y="0"/>
            <a:ext cx="9144000" cy="6858000"/>
          </a:xfrm>
          <a:prstGeom prst="round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0" y="1880828"/>
            <a:ext cx="9144000" cy="4176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900671" y="2378494"/>
            <a:ext cx="3342658" cy="1446550"/>
          </a:xfrm>
          <a:prstGeom prst="rect">
            <a:avLst/>
          </a:prstGeom>
          <a:noFill/>
        </p:spPr>
        <p:txBody>
          <a:bodyPr wrap="none" rtlCol="0">
            <a:spAutoFit/>
          </a:bodyPr>
          <a:lstStyle/>
          <a:p>
            <a:r>
              <a:rPr lang="en-US" sz="8800" b="1" i="1" dirty="0">
                <a:solidFill>
                  <a:srgbClr val="606060"/>
                </a:solidFill>
                <a:latin typeface="Helvetica Neue"/>
                <a:cs typeface="Helvetica Neue"/>
              </a:rPr>
              <a:t>Chief</a:t>
            </a:r>
          </a:p>
        </p:txBody>
      </p:sp>
      <p:sp>
        <p:nvSpPr>
          <p:cNvPr id="8" name="TextBox 7"/>
          <p:cNvSpPr txBox="1"/>
          <p:nvPr/>
        </p:nvSpPr>
        <p:spPr>
          <a:xfrm>
            <a:off x="492270" y="3717032"/>
            <a:ext cx="8652238" cy="1446550"/>
          </a:xfrm>
          <a:prstGeom prst="rect">
            <a:avLst/>
          </a:prstGeom>
          <a:noFill/>
        </p:spPr>
        <p:txBody>
          <a:bodyPr wrap="none" rtlCol="0">
            <a:spAutoFit/>
          </a:bodyPr>
          <a:lstStyle/>
          <a:p>
            <a:r>
              <a:rPr lang="en-US" sz="8800" b="1" i="1" dirty="0">
                <a:solidFill>
                  <a:srgbClr val="606060"/>
                </a:solidFill>
                <a:latin typeface="Helvetica Neue"/>
                <a:cs typeface="Helvetica Neue"/>
              </a:rPr>
              <a:t>Problem Solver</a:t>
            </a:r>
          </a:p>
        </p:txBody>
      </p:sp>
      <p:sp>
        <p:nvSpPr>
          <p:cNvPr id="16" name="TextBox 15"/>
          <p:cNvSpPr txBox="1"/>
          <p:nvPr/>
        </p:nvSpPr>
        <p:spPr>
          <a:xfrm>
            <a:off x="3056097" y="116632"/>
            <a:ext cx="3031806" cy="1200329"/>
          </a:xfrm>
          <a:prstGeom prst="rect">
            <a:avLst/>
          </a:prstGeom>
          <a:noFill/>
        </p:spPr>
        <p:txBody>
          <a:bodyPr wrap="none" rtlCol="0">
            <a:spAutoFit/>
          </a:bodyPr>
          <a:lstStyle/>
          <a:p>
            <a:r>
              <a:rPr lang="en-US" sz="7200" b="1" dirty="0">
                <a:solidFill>
                  <a:schemeClr val="bg1"/>
                </a:solidFill>
                <a:latin typeface="Krungthep"/>
                <a:cs typeface="Krungthep"/>
              </a:rPr>
              <a:t>HELLO</a:t>
            </a:r>
          </a:p>
        </p:txBody>
      </p:sp>
      <p:sp>
        <p:nvSpPr>
          <p:cNvPr id="20" name="TextBox 19"/>
          <p:cNvSpPr txBox="1"/>
          <p:nvPr/>
        </p:nvSpPr>
        <p:spPr>
          <a:xfrm>
            <a:off x="3651503" y="1141584"/>
            <a:ext cx="1840994" cy="523220"/>
          </a:xfrm>
          <a:prstGeom prst="rect">
            <a:avLst/>
          </a:prstGeom>
          <a:noFill/>
        </p:spPr>
        <p:txBody>
          <a:bodyPr wrap="none" rtlCol="0">
            <a:spAutoFit/>
          </a:bodyPr>
          <a:lstStyle/>
          <a:p>
            <a:r>
              <a:rPr lang="en-US" sz="2800" b="1" dirty="0">
                <a:solidFill>
                  <a:srgbClr val="FFFFFF"/>
                </a:solidFill>
              </a:rPr>
              <a:t>my title is</a:t>
            </a:r>
          </a:p>
        </p:txBody>
      </p:sp>
    </p:spTree>
    <p:extLst>
      <p:ext uri="{BB962C8B-B14F-4D97-AF65-F5344CB8AC3E}">
        <p14:creationId xmlns:p14="http://schemas.microsoft.com/office/powerpoint/2010/main" val="39663729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04564" y="-2871700"/>
            <a:ext cx="5940660" cy="5940660"/>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14424" y="296652"/>
            <a:ext cx="4201592" cy="1200329"/>
          </a:xfrm>
          <a:prstGeom prst="rect">
            <a:avLst/>
          </a:prstGeom>
          <a:noFill/>
        </p:spPr>
        <p:txBody>
          <a:bodyPr wrap="square" rtlCol="0">
            <a:spAutoFit/>
          </a:bodyPr>
          <a:lstStyle/>
          <a:p>
            <a:r>
              <a:rPr lang="en-US" sz="2400" dirty="0">
                <a:solidFill>
                  <a:srgbClr val="F2F2F2"/>
                </a:solidFill>
                <a:latin typeface="Avenir Book"/>
                <a:cs typeface="Avenir Book"/>
              </a:rPr>
              <a:t>Why do you feel you must solve problems, and have the answer?</a:t>
            </a:r>
          </a:p>
        </p:txBody>
      </p:sp>
      <p:grpSp>
        <p:nvGrpSpPr>
          <p:cNvPr id="15" name="Group 14"/>
          <p:cNvGrpSpPr/>
          <p:nvPr/>
        </p:nvGrpSpPr>
        <p:grpSpPr>
          <a:xfrm>
            <a:off x="4716016" y="-423428"/>
            <a:ext cx="5940660" cy="5940660"/>
            <a:chOff x="4716016" y="-423428"/>
            <a:chExt cx="5940660" cy="5940660"/>
          </a:xfrm>
        </p:grpSpPr>
        <p:sp>
          <p:nvSpPr>
            <p:cNvPr id="11" name="Oval 10"/>
            <p:cNvSpPr/>
            <p:nvPr/>
          </p:nvSpPr>
          <p:spPr>
            <a:xfrm>
              <a:off x="4716016" y="-423428"/>
              <a:ext cx="5940660" cy="5940660"/>
            </a:xfrm>
            <a:prstGeom prst="ellipse">
              <a:avLst/>
            </a:prstGeom>
            <a:solidFill>
              <a:srgbClr val="535353">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580112" y="1364576"/>
              <a:ext cx="3060340" cy="1200328"/>
            </a:xfrm>
            <a:prstGeom prst="rect">
              <a:avLst/>
            </a:prstGeom>
            <a:noFill/>
          </p:spPr>
          <p:txBody>
            <a:bodyPr wrap="square" rtlCol="0">
              <a:spAutoFit/>
            </a:bodyPr>
            <a:lstStyle/>
            <a:p>
              <a:r>
                <a:rPr lang="en-US" sz="2400" dirty="0">
                  <a:solidFill>
                    <a:srgbClr val="F2F2F2"/>
                  </a:solidFill>
                  <a:latin typeface="Avenir Black"/>
                  <a:cs typeface="Avenir Black"/>
                </a:rPr>
                <a:t>Why is it difficult to hold back your opinion or solution?</a:t>
              </a:r>
            </a:p>
          </p:txBody>
        </p:sp>
      </p:grpSp>
      <p:sp>
        <p:nvSpPr>
          <p:cNvPr id="13" name="TextBox 12"/>
          <p:cNvSpPr txBox="1"/>
          <p:nvPr/>
        </p:nvSpPr>
        <p:spPr>
          <a:xfrm>
            <a:off x="6516216" y="3606115"/>
            <a:ext cx="2448272" cy="830997"/>
          </a:xfrm>
          <a:prstGeom prst="rect">
            <a:avLst/>
          </a:prstGeom>
          <a:noFill/>
        </p:spPr>
        <p:txBody>
          <a:bodyPr wrap="square" rtlCol="0">
            <a:spAutoFit/>
          </a:bodyPr>
          <a:lstStyle/>
          <a:p>
            <a:pPr algn="r"/>
            <a:r>
              <a:rPr lang="en-US" sz="2400" dirty="0">
                <a:solidFill>
                  <a:srgbClr val="F2F2F2"/>
                </a:solidFill>
                <a:latin typeface="Avenir Book"/>
                <a:cs typeface="Avenir Book"/>
              </a:rPr>
              <a:t>We learn the </a:t>
            </a:r>
            <a:r>
              <a:rPr lang="en-US" sz="2400" b="1" dirty="0">
                <a:solidFill>
                  <a:srgbClr val="F2F2F2"/>
                </a:solidFill>
                <a:latin typeface="Avenir Black"/>
                <a:cs typeface="Avenir Black"/>
              </a:rPr>
              <a:t>WRONG</a:t>
            </a:r>
            <a:r>
              <a:rPr lang="en-US" sz="2400" dirty="0">
                <a:solidFill>
                  <a:srgbClr val="F2F2F2"/>
                </a:solidFill>
                <a:latin typeface="Avenir Book"/>
                <a:cs typeface="Avenir Book"/>
              </a:rPr>
              <a:t> lesson.</a:t>
            </a:r>
          </a:p>
        </p:txBody>
      </p:sp>
      <p:grpSp>
        <p:nvGrpSpPr>
          <p:cNvPr id="6" name="Group 5"/>
          <p:cNvGrpSpPr/>
          <p:nvPr/>
        </p:nvGrpSpPr>
        <p:grpSpPr>
          <a:xfrm>
            <a:off x="-72516" y="2492896"/>
            <a:ext cx="9037004" cy="5940660"/>
            <a:chOff x="-72516" y="2492896"/>
            <a:chExt cx="9037004" cy="5940660"/>
          </a:xfrm>
        </p:grpSpPr>
        <p:grpSp>
          <p:nvGrpSpPr>
            <p:cNvPr id="18" name="Group 17"/>
            <p:cNvGrpSpPr/>
            <p:nvPr/>
          </p:nvGrpSpPr>
          <p:grpSpPr>
            <a:xfrm>
              <a:off x="-72516" y="2492896"/>
              <a:ext cx="9037004" cy="5940660"/>
              <a:chOff x="-72516" y="2492896"/>
              <a:chExt cx="9037004" cy="5940660"/>
            </a:xfrm>
          </p:grpSpPr>
          <p:sp>
            <p:nvSpPr>
              <p:cNvPr id="10" name="Oval 9"/>
              <p:cNvSpPr/>
              <p:nvPr/>
            </p:nvSpPr>
            <p:spPr>
              <a:xfrm>
                <a:off x="-72516" y="2492896"/>
                <a:ext cx="5940660" cy="5940660"/>
              </a:xfrm>
              <a:prstGeom prst="ellips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Left Arrow 4"/>
              <p:cNvSpPr/>
              <p:nvPr/>
            </p:nvSpPr>
            <p:spPr>
              <a:xfrm>
                <a:off x="4572000" y="4185084"/>
                <a:ext cx="4392488" cy="864096"/>
              </a:xfrm>
              <a:prstGeom prst="leftArrow">
                <a:avLst/>
              </a:prstGeom>
              <a:solidFill>
                <a:srgbClr val="F2F2F2">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948328" y="3573016"/>
                <a:ext cx="3659676" cy="2985433"/>
              </a:xfrm>
              <a:prstGeom prst="rect">
                <a:avLst/>
              </a:prstGeom>
              <a:noFill/>
            </p:spPr>
            <p:txBody>
              <a:bodyPr wrap="none" rtlCol="0">
                <a:spAutoFit/>
              </a:bodyPr>
              <a:lstStyle/>
              <a:p>
                <a:pPr algn="ctr"/>
                <a:endParaRPr lang="en-US" sz="3600" dirty="0">
                  <a:solidFill>
                    <a:srgbClr val="F2F2F2"/>
                  </a:solidFill>
                  <a:latin typeface="Arial Black"/>
                  <a:cs typeface="Arial Black"/>
                </a:endParaRPr>
              </a:p>
              <a:p>
                <a:pPr algn="ctr"/>
                <a:endParaRPr lang="en-US" sz="3600" dirty="0">
                  <a:solidFill>
                    <a:srgbClr val="F2F2F2"/>
                  </a:solidFill>
                  <a:latin typeface="Arial Black"/>
                  <a:cs typeface="Arial Black"/>
                </a:endParaRPr>
              </a:p>
              <a:p>
                <a:pPr algn="ctr"/>
                <a:r>
                  <a:rPr lang="en-US" sz="3600" dirty="0">
                    <a:solidFill>
                      <a:srgbClr val="F2F2F2"/>
                    </a:solidFill>
                    <a:latin typeface="Arial Black"/>
                    <a:cs typeface="Arial Black"/>
                  </a:rPr>
                  <a:t>Being the</a:t>
                </a:r>
              </a:p>
              <a:p>
                <a:pPr algn="ctr"/>
                <a:r>
                  <a:rPr lang="en-US" sz="8000" dirty="0">
                    <a:solidFill>
                      <a:srgbClr val="F2F2F2"/>
                    </a:solidFill>
                    <a:latin typeface="Arial Black"/>
                    <a:cs typeface="Arial Black"/>
                  </a:rPr>
                  <a:t>S.M.E.</a:t>
                </a:r>
              </a:p>
            </p:txBody>
          </p:sp>
        </p:grpSp>
        <p:sp>
          <p:nvSpPr>
            <p:cNvPr id="2" name="TextBox 1"/>
            <p:cNvSpPr txBox="1"/>
            <p:nvPr/>
          </p:nvSpPr>
          <p:spPr>
            <a:xfrm>
              <a:off x="1673189" y="3960348"/>
              <a:ext cx="2214735" cy="584776"/>
            </a:xfrm>
            <a:prstGeom prst="rect">
              <a:avLst/>
            </a:prstGeom>
            <a:noFill/>
          </p:spPr>
          <p:txBody>
            <a:bodyPr wrap="none" rtlCol="0">
              <a:spAutoFit/>
            </a:bodyPr>
            <a:lstStyle/>
            <a:p>
              <a:r>
                <a:rPr lang="en-US" sz="3200" dirty="0">
                  <a:solidFill>
                    <a:srgbClr val="F2F2F2"/>
                  </a:solidFill>
                  <a:latin typeface="Avenir Light"/>
                  <a:cs typeface="Avenir Light"/>
                </a:rPr>
                <a:t>My Value =</a:t>
              </a:r>
            </a:p>
          </p:txBody>
        </p:sp>
      </p:grpSp>
    </p:spTree>
    <p:extLst>
      <p:ext uri="{BB962C8B-B14F-4D97-AF65-F5344CB8AC3E}">
        <p14:creationId xmlns:p14="http://schemas.microsoft.com/office/powerpoint/2010/main" val="23840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0302" y="3106705"/>
            <a:ext cx="7063396" cy="646331"/>
          </a:xfrm>
          <a:prstGeom prst="rect">
            <a:avLst/>
          </a:prstGeom>
          <a:noFill/>
        </p:spPr>
        <p:txBody>
          <a:bodyPr wrap="none" rtlCol="0">
            <a:spAutoFit/>
          </a:bodyPr>
          <a:lstStyle/>
          <a:p>
            <a:r>
              <a:rPr lang="en-US" sz="3600" dirty="0">
                <a:solidFill>
                  <a:srgbClr val="B41A1B"/>
                </a:solidFill>
                <a:latin typeface="Avenir Light"/>
                <a:cs typeface="Avenir Light"/>
              </a:rPr>
              <a:t>We create </a:t>
            </a:r>
            <a:r>
              <a:rPr lang="en-US" sz="3600" dirty="0">
                <a:solidFill>
                  <a:srgbClr val="535353"/>
                </a:solidFill>
                <a:latin typeface="Avenir Light"/>
                <a:cs typeface="Avenir Light"/>
              </a:rPr>
              <a:t>what we want to avoid.</a:t>
            </a:r>
          </a:p>
        </p:txBody>
      </p:sp>
      <p:sp>
        <p:nvSpPr>
          <p:cNvPr id="6" name="Rectangle 5"/>
          <p:cNvSpPr/>
          <p:nvPr/>
        </p:nvSpPr>
        <p:spPr>
          <a:xfrm>
            <a:off x="0" y="2492896"/>
            <a:ext cx="9144000" cy="612068"/>
          </a:xfrm>
          <a:prstGeom prst="rect">
            <a:avLst/>
          </a:prstGeom>
          <a:solidFill>
            <a:srgbClr val="606060">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664583" y="2564904"/>
            <a:ext cx="3565861" cy="461665"/>
          </a:xfrm>
          <a:prstGeom prst="rect">
            <a:avLst/>
          </a:prstGeom>
          <a:noFill/>
        </p:spPr>
        <p:txBody>
          <a:bodyPr wrap="none" rtlCol="0">
            <a:spAutoFit/>
          </a:bodyPr>
          <a:lstStyle/>
          <a:p>
            <a:r>
              <a:rPr lang="en-US" sz="2400" dirty="0">
                <a:solidFill>
                  <a:schemeClr val="bg1"/>
                </a:solidFill>
                <a:latin typeface="Avenir Light"/>
                <a:cs typeface="Avenir Light"/>
              </a:rPr>
              <a:t>LEADERSHIP PARADOX:</a:t>
            </a:r>
          </a:p>
        </p:txBody>
      </p:sp>
      <p:grpSp>
        <p:nvGrpSpPr>
          <p:cNvPr id="2" name="Group 1"/>
          <p:cNvGrpSpPr/>
          <p:nvPr/>
        </p:nvGrpSpPr>
        <p:grpSpPr>
          <a:xfrm>
            <a:off x="3599892" y="3816332"/>
            <a:ext cx="1944216" cy="584776"/>
            <a:chOff x="3599892" y="3816332"/>
            <a:chExt cx="1944216" cy="584776"/>
          </a:xfrm>
        </p:grpSpPr>
        <p:grpSp>
          <p:nvGrpSpPr>
            <p:cNvPr id="10" name="Group 9"/>
            <p:cNvGrpSpPr/>
            <p:nvPr/>
          </p:nvGrpSpPr>
          <p:grpSpPr>
            <a:xfrm>
              <a:off x="4337974" y="3816332"/>
              <a:ext cx="468052" cy="584776"/>
              <a:chOff x="4319972" y="3861048"/>
              <a:chExt cx="468052" cy="584776"/>
            </a:xfrm>
          </p:grpSpPr>
          <p:sp>
            <p:nvSpPr>
              <p:cNvPr id="8" name="Rectangle 7"/>
              <p:cNvSpPr/>
              <p:nvPr/>
            </p:nvSpPr>
            <p:spPr>
              <a:xfrm>
                <a:off x="4319972" y="3933056"/>
                <a:ext cx="468052" cy="46805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391980" y="3861048"/>
                <a:ext cx="321322" cy="584776"/>
              </a:xfrm>
              <a:prstGeom prst="rect">
                <a:avLst/>
              </a:prstGeom>
              <a:noFill/>
            </p:spPr>
            <p:txBody>
              <a:bodyPr wrap="none" rtlCol="0">
                <a:spAutoFit/>
              </a:bodyPr>
              <a:lstStyle/>
              <a:p>
                <a:r>
                  <a:rPr lang="en-US" sz="3200" dirty="0">
                    <a:solidFill>
                      <a:schemeClr val="bg1"/>
                    </a:solidFill>
                    <a:latin typeface="Arial Black"/>
                    <a:cs typeface="Arial Black"/>
                  </a:rPr>
                  <a:t>!</a:t>
                </a:r>
              </a:p>
            </p:txBody>
          </p:sp>
        </p:grpSp>
        <p:grpSp>
          <p:nvGrpSpPr>
            <p:cNvPr id="16" name="Group 15"/>
            <p:cNvGrpSpPr/>
            <p:nvPr/>
          </p:nvGrpSpPr>
          <p:grpSpPr>
            <a:xfrm>
              <a:off x="3599892" y="4104364"/>
              <a:ext cx="1944216" cy="4356"/>
              <a:chOff x="3563888" y="4041068"/>
              <a:chExt cx="1944216" cy="4356"/>
            </a:xfrm>
          </p:grpSpPr>
          <p:cxnSp>
            <p:nvCxnSpPr>
              <p:cNvPr id="11" name="Straight Connector 10"/>
              <p:cNvCxnSpPr/>
              <p:nvPr/>
            </p:nvCxnSpPr>
            <p:spPr>
              <a:xfrm flipV="1">
                <a:off x="4932040" y="4041068"/>
                <a:ext cx="576064" cy="4356"/>
              </a:xfrm>
              <a:prstGeom prst="line">
                <a:avLst/>
              </a:prstGeom>
              <a:ln w="381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563888" y="4041068"/>
                <a:ext cx="576064" cy="4356"/>
              </a:xfrm>
              <a:prstGeom prst="line">
                <a:avLst/>
              </a:prstGeom>
              <a:ln w="381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82420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p:nvPr/>
        </p:nvSpPr>
        <p:spPr>
          <a:xfrm>
            <a:off x="0" y="5877272"/>
            <a:ext cx="9144000" cy="57606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08" y="296652"/>
            <a:ext cx="9144000" cy="129614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163344" y="560003"/>
            <a:ext cx="2817313" cy="769441"/>
          </a:xfrm>
          <a:prstGeom prst="rect">
            <a:avLst/>
          </a:prstGeom>
          <a:noFill/>
        </p:spPr>
        <p:txBody>
          <a:bodyPr wrap="square" rtlCol="0">
            <a:spAutoFit/>
          </a:bodyPr>
          <a:lstStyle/>
          <a:p>
            <a:r>
              <a:rPr lang="en-US" sz="4400" dirty="0">
                <a:solidFill>
                  <a:srgbClr val="F2F2F2"/>
                </a:solidFill>
                <a:latin typeface="Avenir Heavy"/>
                <a:cs typeface="Avenir Heavy"/>
              </a:rPr>
              <a:t>DAY ONE</a:t>
            </a:r>
          </a:p>
        </p:txBody>
      </p:sp>
      <p:cxnSp>
        <p:nvCxnSpPr>
          <p:cNvPr id="6" name="Straight Connector 5"/>
          <p:cNvCxnSpPr/>
          <p:nvPr/>
        </p:nvCxnSpPr>
        <p:spPr>
          <a:xfrm>
            <a:off x="3032829" y="656692"/>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032829" y="1268760"/>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87624" y="2096852"/>
            <a:ext cx="7740860" cy="477054"/>
          </a:xfrm>
          <a:prstGeom prst="rect">
            <a:avLst/>
          </a:prstGeom>
          <a:noFill/>
        </p:spPr>
        <p:txBody>
          <a:bodyPr wrap="square" rtlCol="0">
            <a:spAutoFit/>
          </a:bodyPr>
          <a:lstStyle/>
          <a:p>
            <a:r>
              <a:rPr lang="en-US" sz="2500" dirty="0">
                <a:solidFill>
                  <a:srgbClr val="606060"/>
                </a:solidFill>
              </a:rPr>
              <a:t>8:00am	</a:t>
            </a:r>
            <a:r>
              <a:rPr lang="en-US" sz="2500" dirty="0">
                <a:solidFill>
                  <a:srgbClr val="B41A1B"/>
                </a:solidFill>
              </a:rPr>
              <a:t>Start</a:t>
            </a:r>
            <a:r>
              <a:rPr lang="en-US" sz="2500" dirty="0">
                <a:solidFill>
                  <a:srgbClr val="606060"/>
                </a:solidFill>
              </a:rPr>
              <a:t>		</a:t>
            </a:r>
            <a:r>
              <a:rPr lang="en-US" dirty="0">
                <a:solidFill>
                  <a:srgbClr val="606060"/>
                </a:solidFill>
              </a:rPr>
              <a:t>(Opening Remarks)</a:t>
            </a:r>
          </a:p>
        </p:txBody>
      </p:sp>
      <p:sp>
        <p:nvSpPr>
          <p:cNvPr id="9" name="TextBox 8"/>
          <p:cNvSpPr txBox="1"/>
          <p:nvPr/>
        </p:nvSpPr>
        <p:spPr>
          <a:xfrm>
            <a:off x="1187624" y="2805681"/>
            <a:ext cx="7128792" cy="477054"/>
          </a:xfrm>
          <a:prstGeom prst="rect">
            <a:avLst/>
          </a:prstGeom>
          <a:noFill/>
        </p:spPr>
        <p:txBody>
          <a:bodyPr wrap="square" rtlCol="0">
            <a:spAutoFit/>
          </a:bodyPr>
          <a:lstStyle/>
          <a:p>
            <a:r>
              <a:rPr lang="en-US" sz="2500" dirty="0">
                <a:solidFill>
                  <a:srgbClr val="606060"/>
                </a:solidFill>
              </a:rPr>
              <a:t>10am		</a:t>
            </a:r>
            <a:r>
              <a:rPr lang="en-US" sz="2500" dirty="0">
                <a:solidFill>
                  <a:srgbClr val="B41A1B"/>
                </a:solidFill>
              </a:rPr>
              <a:t>Break</a:t>
            </a:r>
            <a:r>
              <a:rPr lang="en-US" sz="2500" dirty="0">
                <a:solidFill>
                  <a:srgbClr val="606060"/>
                </a:solidFill>
              </a:rPr>
              <a:t>		</a:t>
            </a:r>
            <a:r>
              <a:rPr lang="en-US" dirty="0">
                <a:solidFill>
                  <a:srgbClr val="606060"/>
                </a:solidFill>
              </a:rPr>
              <a:t>(10 Minutes)</a:t>
            </a:r>
          </a:p>
        </p:txBody>
      </p:sp>
      <p:sp>
        <p:nvSpPr>
          <p:cNvPr id="11" name="TextBox 10"/>
          <p:cNvSpPr txBox="1"/>
          <p:nvPr/>
        </p:nvSpPr>
        <p:spPr>
          <a:xfrm>
            <a:off x="1187624" y="4223339"/>
            <a:ext cx="7452828" cy="477054"/>
          </a:xfrm>
          <a:prstGeom prst="rect">
            <a:avLst/>
          </a:prstGeom>
          <a:noFill/>
        </p:spPr>
        <p:txBody>
          <a:bodyPr wrap="square" rtlCol="0">
            <a:spAutoFit/>
          </a:bodyPr>
          <a:lstStyle/>
          <a:p>
            <a:r>
              <a:rPr lang="en-US" sz="2500">
                <a:solidFill>
                  <a:srgbClr val="606060"/>
                </a:solidFill>
              </a:rPr>
              <a:t>3pm	</a:t>
            </a:r>
            <a:r>
              <a:rPr lang="en-US" sz="2500" dirty="0">
                <a:solidFill>
                  <a:srgbClr val="606060"/>
                </a:solidFill>
              </a:rPr>
              <a:t>	</a:t>
            </a:r>
            <a:r>
              <a:rPr lang="en-US" sz="2500" dirty="0">
                <a:solidFill>
                  <a:srgbClr val="B41A1B"/>
                </a:solidFill>
              </a:rPr>
              <a:t>Break</a:t>
            </a:r>
            <a:r>
              <a:rPr lang="en-US" sz="2500" dirty="0">
                <a:solidFill>
                  <a:srgbClr val="606060"/>
                </a:solidFill>
              </a:rPr>
              <a:t>		</a:t>
            </a:r>
            <a:r>
              <a:rPr lang="en-US" dirty="0">
                <a:solidFill>
                  <a:srgbClr val="606060"/>
                </a:solidFill>
              </a:rPr>
              <a:t>(10 Minutes)</a:t>
            </a:r>
          </a:p>
        </p:txBody>
      </p:sp>
      <p:sp>
        <p:nvSpPr>
          <p:cNvPr id="16" name="TextBox 15"/>
          <p:cNvSpPr txBox="1"/>
          <p:nvPr/>
        </p:nvSpPr>
        <p:spPr>
          <a:xfrm>
            <a:off x="1187624" y="3514510"/>
            <a:ext cx="8748972" cy="477054"/>
          </a:xfrm>
          <a:prstGeom prst="rect">
            <a:avLst/>
          </a:prstGeom>
          <a:noFill/>
        </p:spPr>
        <p:txBody>
          <a:bodyPr wrap="square" rtlCol="0">
            <a:spAutoFit/>
          </a:bodyPr>
          <a:lstStyle/>
          <a:p>
            <a:r>
              <a:rPr lang="en-US" sz="2500" dirty="0">
                <a:solidFill>
                  <a:srgbClr val="606060"/>
                </a:solidFill>
              </a:rPr>
              <a:t>12pm		</a:t>
            </a:r>
            <a:r>
              <a:rPr lang="en-US" sz="2500" dirty="0">
                <a:solidFill>
                  <a:srgbClr val="B41A1B"/>
                </a:solidFill>
              </a:rPr>
              <a:t>Lunch</a:t>
            </a:r>
            <a:r>
              <a:rPr lang="en-US" sz="2500" dirty="0">
                <a:solidFill>
                  <a:srgbClr val="606060"/>
                </a:solidFill>
              </a:rPr>
              <a:t>		</a:t>
            </a:r>
            <a:r>
              <a:rPr lang="en-US" dirty="0">
                <a:solidFill>
                  <a:srgbClr val="606060"/>
                </a:solidFill>
              </a:rPr>
              <a:t>(30 Minutes)</a:t>
            </a:r>
          </a:p>
        </p:txBody>
      </p:sp>
      <p:grpSp>
        <p:nvGrpSpPr>
          <p:cNvPr id="3" name="Group 2"/>
          <p:cNvGrpSpPr/>
          <p:nvPr/>
        </p:nvGrpSpPr>
        <p:grpSpPr>
          <a:xfrm>
            <a:off x="1187624" y="4932166"/>
            <a:ext cx="7200800" cy="1386446"/>
            <a:chOff x="1187624" y="4932166"/>
            <a:chExt cx="7200800" cy="1386446"/>
          </a:xfrm>
        </p:grpSpPr>
        <p:sp>
          <p:nvSpPr>
            <p:cNvPr id="12" name="TextBox 11"/>
            <p:cNvSpPr txBox="1"/>
            <p:nvPr/>
          </p:nvSpPr>
          <p:spPr>
            <a:xfrm>
              <a:off x="1187624" y="4932166"/>
              <a:ext cx="7200800" cy="477054"/>
            </a:xfrm>
            <a:prstGeom prst="rect">
              <a:avLst/>
            </a:prstGeom>
            <a:noFill/>
          </p:spPr>
          <p:txBody>
            <a:bodyPr wrap="square" rtlCol="0">
              <a:spAutoFit/>
            </a:bodyPr>
            <a:lstStyle/>
            <a:p>
              <a:r>
                <a:rPr lang="en-US" sz="2500" dirty="0">
                  <a:solidFill>
                    <a:srgbClr val="606060"/>
                  </a:solidFill>
                </a:rPr>
                <a:t>6pm 		</a:t>
              </a:r>
              <a:r>
                <a:rPr lang="en-US" sz="2500" dirty="0">
                  <a:solidFill>
                    <a:srgbClr val="B41A1B"/>
                  </a:solidFill>
                </a:rPr>
                <a:t>End</a:t>
              </a:r>
              <a:r>
                <a:rPr lang="en-US" sz="2500" dirty="0">
                  <a:solidFill>
                    <a:srgbClr val="606060"/>
                  </a:solidFill>
                </a:rPr>
                <a:t>		</a:t>
              </a:r>
              <a:r>
                <a:rPr lang="en-US" dirty="0">
                  <a:solidFill>
                    <a:srgbClr val="606060"/>
                  </a:solidFill>
                </a:rPr>
                <a:t>(Closing Remarks)</a:t>
              </a:r>
            </a:p>
          </p:txBody>
        </p:sp>
        <p:sp>
          <p:nvSpPr>
            <p:cNvPr id="18" name="TextBox 17"/>
            <p:cNvSpPr txBox="1"/>
            <p:nvPr/>
          </p:nvSpPr>
          <p:spPr>
            <a:xfrm>
              <a:off x="1727684" y="5949280"/>
              <a:ext cx="5688632" cy="369332"/>
            </a:xfrm>
            <a:prstGeom prst="rect">
              <a:avLst/>
            </a:prstGeom>
            <a:noFill/>
          </p:spPr>
          <p:txBody>
            <a:bodyPr wrap="square" rtlCol="0">
              <a:spAutoFit/>
            </a:bodyPr>
            <a:lstStyle/>
            <a:p>
              <a:r>
                <a:rPr lang="en-US" dirty="0">
                  <a:solidFill>
                    <a:srgbClr val="F2F2F2"/>
                  </a:solidFill>
                </a:rPr>
                <a:t>(End time subject to change with participant approval.)</a:t>
              </a:r>
            </a:p>
          </p:txBody>
        </p:sp>
      </p:grpSp>
    </p:spTree>
    <p:extLst>
      <p:ext uri="{BB962C8B-B14F-4D97-AF65-F5344CB8AC3E}">
        <p14:creationId xmlns:p14="http://schemas.microsoft.com/office/powerpoint/2010/main" val="3964629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87524" y="476672"/>
            <a:ext cx="4068452" cy="2062103"/>
          </a:xfrm>
          <a:prstGeom prst="rect">
            <a:avLst/>
          </a:prstGeom>
          <a:noFill/>
        </p:spPr>
        <p:txBody>
          <a:bodyPr wrap="square" rtlCol="0">
            <a:spAutoFit/>
          </a:bodyPr>
          <a:lstStyle/>
          <a:p>
            <a:pPr algn="ctr"/>
            <a:r>
              <a:rPr lang="en-US" sz="3200" dirty="0">
                <a:solidFill>
                  <a:srgbClr val="F2F2F2"/>
                </a:solidFill>
              </a:rPr>
              <a:t>When giving the answer, what message are you really sending?</a:t>
            </a:r>
          </a:p>
        </p:txBody>
      </p:sp>
      <p:pic>
        <p:nvPicPr>
          <p:cNvPr id="2" name="Picture 1" descr="Butterfly-Icon-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124" y="4545124"/>
            <a:ext cx="2354487" cy="1584176"/>
          </a:xfrm>
          <a:prstGeom prst="rect">
            <a:avLst/>
          </a:prstGeom>
        </p:spPr>
      </p:pic>
      <p:grpSp>
        <p:nvGrpSpPr>
          <p:cNvPr id="12" name="Group 11"/>
          <p:cNvGrpSpPr/>
          <p:nvPr/>
        </p:nvGrpSpPr>
        <p:grpSpPr>
          <a:xfrm>
            <a:off x="3804592" y="116632"/>
            <a:ext cx="6096000" cy="4064000"/>
            <a:chOff x="3804592" y="1268760"/>
            <a:chExt cx="6096000" cy="4064000"/>
          </a:xfrm>
        </p:grpSpPr>
        <p:graphicFrame>
          <p:nvGraphicFramePr>
            <p:cNvPr id="5" name="Diagram 4"/>
            <p:cNvGraphicFramePr/>
            <p:nvPr>
              <p:extLst>
                <p:ext uri="{D42A27DB-BD31-4B8C-83A1-F6EECF244321}">
                  <p14:modId xmlns:p14="http://schemas.microsoft.com/office/powerpoint/2010/main" val="3637094808"/>
                </p:ext>
              </p:extLst>
            </p:nvPr>
          </p:nvGraphicFramePr>
          <p:xfrm>
            <a:off x="3804592" y="126876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5592452" y="2240868"/>
              <a:ext cx="2520280" cy="1754327"/>
            </a:xfrm>
            <a:prstGeom prst="rect">
              <a:avLst/>
            </a:prstGeom>
            <a:noFill/>
          </p:spPr>
          <p:txBody>
            <a:bodyPr wrap="square" rtlCol="0">
              <a:spAutoFit/>
            </a:bodyPr>
            <a:lstStyle/>
            <a:p>
              <a:pPr algn="ctr"/>
              <a:r>
                <a:rPr lang="en-US" sz="2800" b="1" dirty="0">
                  <a:solidFill>
                    <a:srgbClr val="F2F2F2"/>
                  </a:solidFill>
                </a:rPr>
                <a:t>Irony:</a:t>
              </a:r>
            </a:p>
            <a:p>
              <a:pPr algn="ctr"/>
              <a:r>
                <a:rPr lang="en-US" sz="2000" dirty="0">
                  <a:solidFill>
                    <a:srgbClr val="F2F2F2"/>
                  </a:solidFill>
                </a:rPr>
                <a:t>Coaching in your own image creates dependency and less accountability.</a:t>
              </a:r>
            </a:p>
          </p:txBody>
        </p:sp>
      </p:grpSp>
      <p:pic>
        <p:nvPicPr>
          <p:cNvPr id="9" name="Picture 8" descr="Envelope-Icon-White-Red-Lett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046" y="2700300"/>
            <a:ext cx="3215409" cy="3429000"/>
          </a:xfrm>
          <a:prstGeom prst="rect">
            <a:avLst/>
          </a:prstGeom>
        </p:spPr>
      </p:pic>
    </p:spTree>
    <p:extLst>
      <p:ext uri="{BB962C8B-B14F-4D97-AF65-F5344CB8AC3E}">
        <p14:creationId xmlns:p14="http://schemas.microsoft.com/office/powerpoint/2010/main" val="37031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35353"/>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837918" y="332656"/>
            <a:ext cx="6208238" cy="400110"/>
          </a:xfrm>
          <a:prstGeom prst="rect">
            <a:avLst/>
          </a:prstGeom>
          <a:noFill/>
        </p:spPr>
        <p:txBody>
          <a:bodyPr wrap="none" rtlCol="0">
            <a:spAutoFit/>
          </a:bodyPr>
          <a:lstStyle/>
          <a:p>
            <a:r>
              <a:rPr lang="en-US" sz="2000" b="1" dirty="0">
                <a:solidFill>
                  <a:srgbClr val="F2F2F2"/>
                </a:solidFill>
                <a:latin typeface="Avenir Light"/>
                <a:cs typeface="Avenir Light"/>
              </a:rPr>
              <a:t>ARE YOU TRULY EMPOWERING YOUR PEOPLE?</a:t>
            </a:r>
          </a:p>
        </p:txBody>
      </p:sp>
      <p:sp>
        <p:nvSpPr>
          <p:cNvPr id="11" name="TextBox 10"/>
          <p:cNvSpPr txBox="1"/>
          <p:nvPr/>
        </p:nvSpPr>
        <p:spPr>
          <a:xfrm>
            <a:off x="-414553" y="6237312"/>
            <a:ext cx="9973107" cy="400110"/>
          </a:xfrm>
          <a:prstGeom prst="rect">
            <a:avLst/>
          </a:prstGeom>
          <a:noFill/>
        </p:spPr>
        <p:txBody>
          <a:bodyPr wrap="square" rtlCol="0">
            <a:spAutoFit/>
          </a:bodyPr>
          <a:lstStyle/>
          <a:p>
            <a:pPr algn="ctr"/>
            <a:r>
              <a:rPr lang="en-US" sz="2000" dirty="0">
                <a:solidFill>
                  <a:srgbClr val="F2F2F2"/>
                </a:solidFill>
                <a:latin typeface="Avenir Light"/>
                <a:cs typeface="Avenir Light"/>
              </a:rPr>
              <a:t>HOW CAN YOU MAKE THIS SHIFT AWAY FROM BEING THE S.M.E.? </a:t>
            </a:r>
            <a:r>
              <a:rPr lang="en-US" sz="2000" dirty="0">
                <a:solidFill>
                  <a:srgbClr val="F2F2F2"/>
                </a:solidFill>
                <a:latin typeface="Avenir Light"/>
                <a:cs typeface="Avenir Light"/>
                <a:sym typeface="Wingdings"/>
              </a:rPr>
              <a:t></a:t>
            </a:r>
            <a:endParaRPr lang="en-US" sz="2000" dirty="0">
              <a:solidFill>
                <a:srgbClr val="F2F2F2"/>
              </a:solidFill>
              <a:latin typeface="Avenir Light"/>
              <a:cs typeface="Avenir Light"/>
            </a:endParaRPr>
          </a:p>
        </p:txBody>
      </p:sp>
      <p:pic>
        <p:nvPicPr>
          <p:cNvPr id="13" name="Picture 12" descr="Power-Button-Icon-Red-White-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36711"/>
            <a:ext cx="5328592" cy="5310741"/>
          </a:xfrm>
          <a:prstGeom prst="rect">
            <a:avLst/>
          </a:prstGeom>
        </p:spPr>
      </p:pic>
      <p:sp>
        <p:nvSpPr>
          <p:cNvPr id="10" name="TextBox 9"/>
          <p:cNvSpPr txBox="1"/>
          <p:nvPr/>
        </p:nvSpPr>
        <p:spPr>
          <a:xfrm>
            <a:off x="2951821" y="3565465"/>
            <a:ext cx="3240359" cy="1015663"/>
          </a:xfrm>
          <a:prstGeom prst="rect">
            <a:avLst/>
          </a:prstGeom>
          <a:noFill/>
        </p:spPr>
        <p:txBody>
          <a:bodyPr wrap="square" rtlCol="0">
            <a:spAutoFit/>
          </a:bodyPr>
          <a:lstStyle/>
          <a:p>
            <a:pPr algn="ctr"/>
            <a:r>
              <a:rPr lang="en-US" sz="2000" dirty="0">
                <a:solidFill>
                  <a:srgbClr val="F2F2F2"/>
                </a:solidFill>
                <a:latin typeface="Avenir Light"/>
                <a:cs typeface="Avenir Light"/>
              </a:rPr>
              <a:t>Definition of “Empower?” How do you empower someone?</a:t>
            </a:r>
          </a:p>
        </p:txBody>
      </p:sp>
      <p:cxnSp>
        <p:nvCxnSpPr>
          <p:cNvPr id="15" name="Straight Connector 14"/>
          <p:cNvCxnSpPr/>
          <p:nvPr/>
        </p:nvCxnSpPr>
        <p:spPr>
          <a:xfrm flipV="1">
            <a:off x="3707904" y="692696"/>
            <a:ext cx="1764196" cy="36004"/>
          </a:xfrm>
          <a:prstGeom prst="line">
            <a:avLst/>
          </a:prstGeom>
          <a:ln w="50800">
            <a:solidFill>
              <a:srgbClr val="B41A1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9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10" name="TextBox 9"/>
          <p:cNvSpPr txBox="1"/>
          <p:nvPr/>
        </p:nvSpPr>
        <p:spPr>
          <a:xfrm>
            <a:off x="-1113889" y="251936"/>
            <a:ext cx="11371779" cy="584776"/>
          </a:xfrm>
          <a:prstGeom prst="rect">
            <a:avLst/>
          </a:prstGeom>
          <a:noFill/>
        </p:spPr>
        <p:txBody>
          <a:bodyPr wrap="square" rtlCol="0">
            <a:spAutoFit/>
          </a:bodyPr>
          <a:lstStyle/>
          <a:p>
            <a:pPr algn="ctr"/>
            <a:r>
              <a:rPr lang="en-US" sz="3200" dirty="0">
                <a:solidFill>
                  <a:srgbClr val="F2F2F2"/>
                </a:solidFill>
                <a:latin typeface="Avenir Heavy"/>
                <a:cs typeface="Avenir Heavy"/>
              </a:rPr>
              <a:t>3 FUNDAMENTAL PRINCIPLES OF COACHING</a:t>
            </a:r>
          </a:p>
        </p:txBody>
      </p:sp>
      <p:cxnSp>
        <p:nvCxnSpPr>
          <p:cNvPr id="11" name="Straight Connector 10"/>
          <p:cNvCxnSpPr/>
          <p:nvPr/>
        </p:nvCxnSpPr>
        <p:spPr>
          <a:xfrm>
            <a:off x="0" y="260648"/>
            <a:ext cx="91440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08720"/>
            <a:ext cx="91440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215516" y="1304764"/>
            <a:ext cx="8348303" cy="769441"/>
            <a:chOff x="539552" y="1304764"/>
            <a:chExt cx="8348303" cy="769441"/>
          </a:xfrm>
        </p:grpSpPr>
        <p:sp>
          <p:nvSpPr>
            <p:cNvPr id="16" name="TextBox 15"/>
            <p:cNvSpPr txBox="1"/>
            <p:nvPr/>
          </p:nvSpPr>
          <p:spPr>
            <a:xfrm>
              <a:off x="539552" y="1304764"/>
              <a:ext cx="3180904" cy="769441"/>
            </a:xfrm>
            <a:prstGeom prst="rect">
              <a:avLst/>
            </a:prstGeom>
            <a:noFill/>
          </p:spPr>
          <p:txBody>
            <a:bodyPr wrap="none" rtlCol="0">
              <a:spAutoFit/>
            </a:bodyPr>
            <a:lstStyle/>
            <a:p>
              <a:r>
                <a:rPr lang="en-US" sz="4400" dirty="0">
                  <a:solidFill>
                    <a:srgbClr val="F2F2F2"/>
                  </a:solidFill>
                  <a:latin typeface="Arial Black"/>
                  <a:cs typeface="Arial Black"/>
                </a:rPr>
                <a:t>RULE # 1:</a:t>
              </a:r>
            </a:p>
          </p:txBody>
        </p:sp>
        <p:sp>
          <p:nvSpPr>
            <p:cNvPr id="17" name="TextBox 16"/>
            <p:cNvSpPr txBox="1"/>
            <p:nvPr/>
          </p:nvSpPr>
          <p:spPr>
            <a:xfrm>
              <a:off x="3843765" y="1427874"/>
              <a:ext cx="5044090" cy="646331"/>
            </a:xfrm>
            <a:prstGeom prst="rect">
              <a:avLst/>
            </a:prstGeom>
            <a:noFill/>
          </p:spPr>
          <p:txBody>
            <a:bodyPr wrap="none" rtlCol="0">
              <a:spAutoFit/>
            </a:bodyPr>
            <a:lstStyle/>
            <a:p>
              <a:r>
                <a:rPr lang="en-US" sz="3600" dirty="0">
                  <a:solidFill>
                    <a:srgbClr val="F2F2F2"/>
                  </a:solidFill>
                  <a:latin typeface="Avenir Light"/>
                  <a:cs typeface="Avenir Light"/>
                </a:rPr>
                <a:t>Let people do their job.</a:t>
              </a:r>
            </a:p>
          </p:txBody>
        </p:sp>
      </p:grpSp>
      <p:grpSp>
        <p:nvGrpSpPr>
          <p:cNvPr id="37" name="Group 36"/>
          <p:cNvGrpSpPr/>
          <p:nvPr/>
        </p:nvGrpSpPr>
        <p:grpSpPr>
          <a:xfrm>
            <a:off x="215516" y="2510898"/>
            <a:ext cx="8348303" cy="769441"/>
            <a:chOff x="539552" y="2510898"/>
            <a:chExt cx="8348303" cy="769441"/>
          </a:xfrm>
        </p:grpSpPr>
        <p:sp>
          <p:nvSpPr>
            <p:cNvPr id="18" name="TextBox 17"/>
            <p:cNvSpPr txBox="1"/>
            <p:nvPr/>
          </p:nvSpPr>
          <p:spPr>
            <a:xfrm>
              <a:off x="539552" y="2510898"/>
              <a:ext cx="3180904" cy="769441"/>
            </a:xfrm>
            <a:prstGeom prst="rect">
              <a:avLst/>
            </a:prstGeom>
            <a:noFill/>
          </p:spPr>
          <p:txBody>
            <a:bodyPr wrap="none" rtlCol="0">
              <a:spAutoFit/>
            </a:bodyPr>
            <a:lstStyle/>
            <a:p>
              <a:r>
                <a:rPr lang="en-US" sz="4400" dirty="0">
                  <a:solidFill>
                    <a:srgbClr val="F2F2F2"/>
                  </a:solidFill>
                  <a:latin typeface="Arial Black"/>
                  <a:cs typeface="Arial Black"/>
                </a:rPr>
                <a:t>RULE # 2:</a:t>
              </a:r>
            </a:p>
          </p:txBody>
        </p:sp>
        <p:sp>
          <p:nvSpPr>
            <p:cNvPr id="21" name="TextBox 20"/>
            <p:cNvSpPr txBox="1"/>
            <p:nvPr/>
          </p:nvSpPr>
          <p:spPr>
            <a:xfrm>
              <a:off x="3843765" y="2634008"/>
              <a:ext cx="5044090" cy="646331"/>
            </a:xfrm>
            <a:prstGeom prst="rect">
              <a:avLst/>
            </a:prstGeom>
            <a:noFill/>
          </p:spPr>
          <p:txBody>
            <a:bodyPr wrap="none" rtlCol="0">
              <a:spAutoFit/>
            </a:bodyPr>
            <a:lstStyle/>
            <a:p>
              <a:r>
                <a:rPr lang="en-US" sz="3600" dirty="0">
                  <a:solidFill>
                    <a:srgbClr val="F2F2F2"/>
                  </a:solidFill>
                  <a:latin typeface="Avenir Light"/>
                  <a:cs typeface="Avenir Light"/>
                </a:rPr>
                <a:t>Let people do their job.</a:t>
              </a:r>
            </a:p>
          </p:txBody>
        </p:sp>
      </p:grpSp>
      <p:grpSp>
        <p:nvGrpSpPr>
          <p:cNvPr id="38" name="Group 37"/>
          <p:cNvGrpSpPr/>
          <p:nvPr/>
        </p:nvGrpSpPr>
        <p:grpSpPr>
          <a:xfrm>
            <a:off x="215516" y="3717032"/>
            <a:ext cx="8494211" cy="769441"/>
            <a:chOff x="215516" y="3717032"/>
            <a:chExt cx="8494211" cy="769441"/>
          </a:xfrm>
        </p:grpSpPr>
        <p:sp>
          <p:nvSpPr>
            <p:cNvPr id="19" name="TextBox 18"/>
            <p:cNvSpPr txBox="1"/>
            <p:nvPr/>
          </p:nvSpPr>
          <p:spPr>
            <a:xfrm>
              <a:off x="215516" y="3717032"/>
              <a:ext cx="3180904" cy="769441"/>
            </a:xfrm>
            <a:prstGeom prst="rect">
              <a:avLst/>
            </a:prstGeom>
            <a:noFill/>
          </p:spPr>
          <p:txBody>
            <a:bodyPr wrap="none" rtlCol="0">
              <a:spAutoFit/>
            </a:bodyPr>
            <a:lstStyle/>
            <a:p>
              <a:r>
                <a:rPr lang="en-US" sz="4400" dirty="0">
                  <a:solidFill>
                    <a:srgbClr val="F2F2F2"/>
                  </a:solidFill>
                  <a:latin typeface="Arial Black"/>
                  <a:cs typeface="Arial Black"/>
                </a:rPr>
                <a:t>RULE # 3:</a:t>
              </a:r>
            </a:p>
          </p:txBody>
        </p:sp>
        <p:sp>
          <p:nvSpPr>
            <p:cNvPr id="22" name="TextBox 21"/>
            <p:cNvSpPr txBox="1"/>
            <p:nvPr/>
          </p:nvSpPr>
          <p:spPr>
            <a:xfrm>
              <a:off x="3519729" y="3840142"/>
              <a:ext cx="5189998" cy="646331"/>
            </a:xfrm>
            <a:prstGeom prst="rect">
              <a:avLst/>
            </a:prstGeom>
            <a:noFill/>
          </p:spPr>
          <p:txBody>
            <a:bodyPr wrap="none" rtlCol="0">
              <a:spAutoFit/>
            </a:bodyPr>
            <a:lstStyle/>
            <a:p>
              <a:r>
                <a:rPr lang="en-US" sz="3600" dirty="0">
                  <a:solidFill>
                    <a:srgbClr val="F2F2F2"/>
                  </a:solidFill>
                  <a:latin typeface="Avenir Light"/>
                  <a:cs typeface="Avenir Light"/>
                </a:rPr>
                <a:t>See rules one and two—</a:t>
              </a:r>
            </a:p>
          </p:txBody>
        </p:sp>
      </p:grpSp>
      <p:sp>
        <p:nvSpPr>
          <p:cNvPr id="23" name="TextBox 22"/>
          <p:cNvSpPr txBox="1"/>
          <p:nvPr/>
        </p:nvSpPr>
        <p:spPr>
          <a:xfrm>
            <a:off x="3519729" y="4401108"/>
            <a:ext cx="5372751" cy="646331"/>
          </a:xfrm>
          <a:prstGeom prst="rect">
            <a:avLst/>
          </a:prstGeom>
          <a:noFill/>
        </p:spPr>
        <p:txBody>
          <a:bodyPr wrap="none" rtlCol="0">
            <a:spAutoFit/>
          </a:bodyPr>
          <a:lstStyle/>
          <a:p>
            <a:r>
              <a:rPr lang="en-US" sz="3600" b="1" dirty="0">
                <a:solidFill>
                  <a:srgbClr val="F2F2F2"/>
                </a:solidFill>
                <a:latin typeface="Avenir Black"/>
                <a:cs typeface="Avenir Black"/>
              </a:rPr>
              <a:t>Let people do their job.</a:t>
            </a:r>
          </a:p>
        </p:txBody>
      </p:sp>
      <p:pic>
        <p:nvPicPr>
          <p:cNvPr id="20" name="Picture 19" descr="Power-Button-Icon-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1435" y="5445224"/>
            <a:ext cx="1041130" cy="1041130"/>
          </a:xfrm>
          <a:prstGeom prst="rect">
            <a:avLst/>
          </a:prstGeom>
        </p:spPr>
      </p:pic>
    </p:spTree>
    <p:extLst>
      <p:ext uri="{BB962C8B-B14F-4D97-AF65-F5344CB8AC3E}">
        <p14:creationId xmlns:p14="http://schemas.microsoft.com/office/powerpoint/2010/main" val="9639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87524" y="368660"/>
            <a:ext cx="8712460" cy="3196811"/>
            <a:chOff x="431540" y="260648"/>
            <a:chExt cx="8712460" cy="3196811"/>
          </a:xfrm>
        </p:grpSpPr>
        <p:sp>
          <p:nvSpPr>
            <p:cNvPr id="2" name="TextBox 1"/>
            <p:cNvSpPr txBox="1"/>
            <p:nvPr/>
          </p:nvSpPr>
          <p:spPr>
            <a:xfrm>
              <a:off x="431540" y="260648"/>
              <a:ext cx="2427618" cy="2400657"/>
            </a:xfrm>
            <a:prstGeom prst="rect">
              <a:avLst/>
            </a:prstGeom>
            <a:noFill/>
          </p:spPr>
          <p:txBody>
            <a:bodyPr wrap="none" rtlCol="0">
              <a:spAutoFit/>
            </a:bodyPr>
            <a:lstStyle/>
            <a:p>
              <a:r>
                <a:rPr lang="en-US" sz="15000" dirty="0">
                  <a:solidFill>
                    <a:srgbClr val="535353"/>
                  </a:solidFill>
                  <a:latin typeface="Arial Black"/>
                  <a:cs typeface="Arial Black"/>
                </a:rPr>
                <a:t>Q:</a:t>
              </a:r>
            </a:p>
          </p:txBody>
        </p:sp>
        <p:sp>
          <p:nvSpPr>
            <p:cNvPr id="3" name="TextBox 2"/>
            <p:cNvSpPr txBox="1"/>
            <p:nvPr/>
          </p:nvSpPr>
          <p:spPr>
            <a:xfrm>
              <a:off x="3059832" y="656692"/>
              <a:ext cx="6084168" cy="2800767"/>
            </a:xfrm>
            <a:prstGeom prst="rect">
              <a:avLst/>
            </a:prstGeom>
            <a:noFill/>
          </p:spPr>
          <p:txBody>
            <a:bodyPr wrap="square" rtlCol="0">
              <a:spAutoFit/>
            </a:bodyPr>
            <a:lstStyle/>
            <a:p>
              <a:r>
                <a:rPr lang="en-US" sz="4400" dirty="0">
                  <a:solidFill>
                    <a:srgbClr val="535353"/>
                  </a:solidFill>
                </a:rPr>
                <a:t>How do you get people to do their job </a:t>
              </a:r>
              <a:r>
                <a:rPr lang="en-US" sz="4400" b="1" dirty="0">
                  <a:solidFill>
                    <a:srgbClr val="535353"/>
                  </a:solidFill>
                </a:rPr>
                <a:t>better, faster and give you MORE time?</a:t>
              </a:r>
            </a:p>
          </p:txBody>
        </p:sp>
      </p:grpSp>
      <p:grpSp>
        <p:nvGrpSpPr>
          <p:cNvPr id="16" name="Group 15"/>
          <p:cNvGrpSpPr/>
          <p:nvPr/>
        </p:nvGrpSpPr>
        <p:grpSpPr>
          <a:xfrm>
            <a:off x="251520" y="3897052"/>
            <a:ext cx="8748464" cy="2484276"/>
            <a:chOff x="251520" y="3897052"/>
            <a:chExt cx="8388932" cy="2484276"/>
          </a:xfrm>
        </p:grpSpPr>
        <p:grpSp>
          <p:nvGrpSpPr>
            <p:cNvPr id="12" name="Group 11"/>
            <p:cNvGrpSpPr/>
            <p:nvPr/>
          </p:nvGrpSpPr>
          <p:grpSpPr>
            <a:xfrm>
              <a:off x="251520" y="3897630"/>
              <a:ext cx="8388932" cy="2483698"/>
              <a:chOff x="431540" y="3356992"/>
              <a:chExt cx="8388932" cy="2483698"/>
            </a:xfrm>
          </p:grpSpPr>
          <p:sp>
            <p:nvSpPr>
              <p:cNvPr id="10" name="TextBox 9"/>
              <p:cNvSpPr txBox="1"/>
              <p:nvPr/>
            </p:nvSpPr>
            <p:spPr>
              <a:xfrm>
                <a:off x="431540" y="3356992"/>
                <a:ext cx="2321481" cy="2400657"/>
              </a:xfrm>
              <a:prstGeom prst="rect">
                <a:avLst/>
              </a:prstGeom>
              <a:noFill/>
            </p:spPr>
            <p:txBody>
              <a:bodyPr wrap="none" rtlCol="0">
                <a:spAutoFit/>
              </a:bodyPr>
              <a:lstStyle/>
              <a:p>
                <a:r>
                  <a:rPr lang="en-US" sz="15000" dirty="0">
                    <a:solidFill>
                      <a:srgbClr val="B41A1B"/>
                    </a:solidFill>
                    <a:latin typeface="Arial Black"/>
                    <a:cs typeface="Arial Black"/>
                  </a:rPr>
                  <a:t>A:</a:t>
                </a:r>
              </a:p>
            </p:txBody>
          </p:sp>
          <p:sp>
            <p:nvSpPr>
              <p:cNvPr id="11" name="TextBox 10"/>
              <p:cNvSpPr txBox="1"/>
              <p:nvPr/>
            </p:nvSpPr>
            <p:spPr>
              <a:xfrm>
                <a:off x="3059832" y="3717032"/>
                <a:ext cx="5760640" cy="2123658"/>
              </a:xfrm>
              <a:prstGeom prst="rect">
                <a:avLst/>
              </a:prstGeom>
              <a:noFill/>
            </p:spPr>
            <p:txBody>
              <a:bodyPr wrap="square" rtlCol="0">
                <a:spAutoFit/>
              </a:bodyPr>
              <a:lstStyle/>
              <a:p>
                <a:r>
                  <a:rPr lang="en-US" sz="4400" dirty="0">
                    <a:solidFill>
                      <a:srgbClr val="B41A1B"/>
                    </a:solidFill>
                  </a:rPr>
                  <a:t>Through strategically, well-timed coaching </a:t>
                </a:r>
                <a:r>
                  <a:rPr lang="en-US" sz="4400" b="1" dirty="0">
                    <a:solidFill>
                      <a:srgbClr val="B41A1B"/>
                    </a:solidFill>
                  </a:rPr>
                  <a:t>questions.</a:t>
                </a:r>
              </a:p>
            </p:txBody>
          </p:sp>
        </p:grpSp>
        <p:cxnSp>
          <p:nvCxnSpPr>
            <p:cNvPr id="15" name="Straight Connector 14"/>
            <p:cNvCxnSpPr/>
            <p:nvPr/>
          </p:nvCxnSpPr>
          <p:spPr>
            <a:xfrm>
              <a:off x="305526" y="3897052"/>
              <a:ext cx="8244916" cy="0"/>
            </a:xfrm>
            <a:prstGeom prst="line">
              <a:avLst/>
            </a:prstGeom>
            <a:ln w="69850">
              <a:solidFill>
                <a:srgbClr val="B41A1B"/>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32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67544" y="1628800"/>
            <a:ext cx="3014937" cy="1569660"/>
          </a:xfrm>
          <a:prstGeom prst="rect">
            <a:avLst/>
          </a:prstGeom>
          <a:noFill/>
        </p:spPr>
        <p:txBody>
          <a:bodyPr wrap="none" rtlCol="0">
            <a:spAutoFit/>
          </a:bodyPr>
          <a:lstStyle/>
          <a:p>
            <a:r>
              <a:rPr lang="en-US" sz="9600" dirty="0">
                <a:ln w="12700">
                  <a:noFill/>
                </a:ln>
                <a:solidFill>
                  <a:srgbClr val="B41A1B"/>
                </a:solidFill>
                <a:latin typeface="Avenir Light"/>
                <a:cs typeface="Avenir Light"/>
              </a:rPr>
              <a:t>But...</a:t>
            </a:r>
          </a:p>
        </p:txBody>
      </p:sp>
      <p:sp>
        <p:nvSpPr>
          <p:cNvPr id="3" name="TextBox 2"/>
          <p:cNvSpPr txBox="1"/>
          <p:nvPr/>
        </p:nvSpPr>
        <p:spPr>
          <a:xfrm>
            <a:off x="539552" y="2978946"/>
            <a:ext cx="7164796" cy="2862322"/>
          </a:xfrm>
          <a:prstGeom prst="rect">
            <a:avLst/>
          </a:prstGeom>
          <a:noFill/>
        </p:spPr>
        <p:txBody>
          <a:bodyPr wrap="square" rtlCol="0">
            <a:spAutoFit/>
          </a:bodyPr>
          <a:lstStyle/>
          <a:p>
            <a:r>
              <a:rPr lang="en-US" sz="6000" dirty="0">
                <a:solidFill>
                  <a:srgbClr val="535353"/>
                </a:solidFill>
              </a:rPr>
              <a:t>What are some other reasons why we don’t coach?</a:t>
            </a:r>
          </a:p>
        </p:txBody>
      </p:sp>
      <p:grpSp>
        <p:nvGrpSpPr>
          <p:cNvPr id="8" name="Group 7"/>
          <p:cNvGrpSpPr/>
          <p:nvPr/>
        </p:nvGrpSpPr>
        <p:grpSpPr>
          <a:xfrm rot="892462">
            <a:off x="5633445" y="530004"/>
            <a:ext cx="2736304" cy="2736304"/>
            <a:chOff x="6048164" y="2132856"/>
            <a:chExt cx="2736304" cy="2736304"/>
          </a:xfrm>
        </p:grpSpPr>
        <p:sp>
          <p:nvSpPr>
            <p:cNvPr id="9" name="24-Point Star 8"/>
            <p:cNvSpPr/>
            <p:nvPr/>
          </p:nvSpPr>
          <p:spPr>
            <a:xfrm>
              <a:off x="6048164" y="2132856"/>
              <a:ext cx="2736304" cy="2736304"/>
            </a:xfrm>
            <a:prstGeom prst="star24">
              <a:avLst>
                <a:gd name="adj" fmla="val 43950"/>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dirty="0">
                <a:latin typeface="Avenir Light"/>
                <a:cs typeface="Avenir Light"/>
              </a:endParaRPr>
            </a:p>
          </p:txBody>
        </p:sp>
        <p:sp>
          <p:nvSpPr>
            <p:cNvPr id="10" name="TextBox 9"/>
            <p:cNvSpPr txBox="1"/>
            <p:nvPr/>
          </p:nvSpPr>
          <p:spPr>
            <a:xfrm>
              <a:off x="6436559" y="2872097"/>
              <a:ext cx="1953078" cy="1384995"/>
            </a:xfrm>
            <a:prstGeom prst="rect">
              <a:avLst/>
            </a:prstGeom>
            <a:noFill/>
          </p:spPr>
          <p:txBody>
            <a:bodyPr wrap="none" rtlCol="0">
              <a:spAutoFit/>
            </a:bodyPr>
            <a:lstStyle/>
            <a:p>
              <a:pPr algn="ctr"/>
              <a:r>
                <a:rPr lang="en-US" sz="2800" dirty="0">
                  <a:solidFill>
                    <a:srgbClr val="F2F2F2"/>
                  </a:solidFill>
                  <a:latin typeface="Avenir Light"/>
                  <a:cs typeface="Avenir Light"/>
                </a:rPr>
                <a:t>Break the</a:t>
              </a:r>
            </a:p>
            <a:p>
              <a:pPr algn="ctr"/>
              <a:r>
                <a:rPr lang="en-US" sz="2800" dirty="0">
                  <a:solidFill>
                    <a:srgbClr val="F2F2F2"/>
                  </a:solidFill>
                  <a:latin typeface="Avenir Light"/>
                  <a:cs typeface="Avenir Light"/>
                </a:rPr>
                <a:t>Cycle </a:t>
              </a:r>
              <a:r>
                <a:rPr lang="en-US" sz="2800" dirty="0">
                  <a:solidFill>
                    <a:srgbClr val="F2F2F2"/>
                  </a:solidFill>
                  <a:latin typeface="Avenir Black"/>
                  <a:cs typeface="Avenir Black"/>
                </a:rPr>
                <a:t>YOU</a:t>
              </a:r>
            </a:p>
            <a:p>
              <a:pPr algn="ctr"/>
              <a:r>
                <a:rPr lang="en-US" sz="2800" dirty="0">
                  <a:solidFill>
                    <a:srgbClr val="F2F2F2"/>
                  </a:solidFill>
                  <a:latin typeface="Avenir Light"/>
                  <a:cs typeface="Avenir Light"/>
                </a:rPr>
                <a:t>Created!</a:t>
              </a:r>
            </a:p>
          </p:txBody>
        </p:sp>
      </p:grpSp>
    </p:spTree>
    <p:extLst>
      <p:ext uri="{BB962C8B-B14F-4D97-AF65-F5344CB8AC3E}">
        <p14:creationId xmlns:p14="http://schemas.microsoft.com/office/powerpoint/2010/main" val="3980149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86751" y="1052736"/>
            <a:ext cx="8770498" cy="4524315"/>
          </a:xfrm>
          <a:prstGeom prst="rect">
            <a:avLst/>
          </a:prstGeom>
          <a:noFill/>
        </p:spPr>
        <p:txBody>
          <a:bodyPr wrap="square" rtlCol="0">
            <a:spAutoFit/>
          </a:bodyPr>
          <a:lstStyle/>
          <a:p>
            <a:pPr algn="ctr"/>
            <a:r>
              <a:rPr lang="en-US" sz="7200" dirty="0">
                <a:solidFill>
                  <a:srgbClr val="535353"/>
                </a:solidFill>
                <a:latin typeface="Avenir Light"/>
                <a:cs typeface="Avenir Light"/>
              </a:rPr>
              <a:t>Are You</a:t>
            </a:r>
          </a:p>
          <a:p>
            <a:pPr algn="ctr"/>
            <a:r>
              <a:rPr lang="en-US" sz="7200" dirty="0">
                <a:solidFill>
                  <a:srgbClr val="B41A1B"/>
                </a:solidFill>
                <a:latin typeface="Avenir Black"/>
                <a:cs typeface="Avenir Black"/>
              </a:rPr>
              <a:t>TOUGH ENOUGH</a:t>
            </a:r>
          </a:p>
          <a:p>
            <a:pPr algn="ctr"/>
            <a:r>
              <a:rPr lang="en-US" sz="7200" dirty="0">
                <a:solidFill>
                  <a:srgbClr val="535353"/>
                </a:solidFill>
                <a:latin typeface="Avenir Light"/>
                <a:cs typeface="Avenir Light"/>
              </a:rPr>
              <a:t>to Become a Vulnerable Leader?</a:t>
            </a:r>
          </a:p>
        </p:txBody>
      </p:sp>
      <p:cxnSp>
        <p:nvCxnSpPr>
          <p:cNvPr id="5" name="Straight Connector 4"/>
          <p:cNvCxnSpPr/>
          <p:nvPr/>
        </p:nvCxnSpPr>
        <p:spPr>
          <a:xfrm flipV="1">
            <a:off x="611560" y="5409220"/>
            <a:ext cx="4428492" cy="216024"/>
          </a:xfrm>
          <a:prstGeom prst="line">
            <a:avLst/>
          </a:prstGeom>
          <a:ln w="73025">
            <a:solidFill>
              <a:srgbClr val="B41A1B"/>
            </a:solidFill>
          </a:ln>
          <a:effectLst/>
        </p:spPr>
        <p:style>
          <a:lnRef idx="2">
            <a:schemeClr val="accent1"/>
          </a:lnRef>
          <a:fillRef idx="0">
            <a:schemeClr val="accent1"/>
          </a:fillRef>
          <a:effectRef idx="1">
            <a:schemeClr val="accent1"/>
          </a:effectRef>
          <a:fontRef idx="minor">
            <a:schemeClr val="tx1"/>
          </a:fontRef>
        </p:style>
      </p:cxnSp>
      <p:pic>
        <p:nvPicPr>
          <p:cNvPr id="9" name="Picture 8" descr="Lightning-Bolt-Red.pn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2483768" y="-435823"/>
            <a:ext cx="4464496" cy="7465223"/>
          </a:xfrm>
          <a:prstGeom prst="rect">
            <a:avLst/>
          </a:prstGeom>
        </p:spPr>
      </p:pic>
    </p:spTree>
    <p:extLst>
      <p:ext uri="{BB962C8B-B14F-4D97-AF65-F5344CB8AC3E}">
        <p14:creationId xmlns:p14="http://schemas.microsoft.com/office/powerpoint/2010/main" val="1224359862"/>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23275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0" y="332656"/>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#3 </a:t>
            </a:r>
          </a:p>
        </p:txBody>
      </p:sp>
      <p:cxnSp>
        <p:nvCxnSpPr>
          <p:cNvPr id="4" name="Straight Connector 3"/>
          <p:cNvCxnSpPr/>
          <p:nvPr/>
        </p:nvCxnSpPr>
        <p:spPr>
          <a:xfrm>
            <a:off x="1367644" y="430377"/>
            <a:ext cx="6408712" cy="9259"/>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367644" y="1042445"/>
            <a:ext cx="6408712" cy="9259"/>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 y="1196752"/>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Leveraging the Coaching Framework Using Low-Risk Questions</a:t>
            </a:r>
          </a:p>
        </p:txBody>
      </p:sp>
      <p:grpSp>
        <p:nvGrpSpPr>
          <p:cNvPr id="7" name="Group 6"/>
          <p:cNvGrpSpPr/>
          <p:nvPr/>
        </p:nvGrpSpPr>
        <p:grpSpPr>
          <a:xfrm>
            <a:off x="611560" y="1880828"/>
            <a:ext cx="6829005" cy="432048"/>
            <a:chOff x="647564" y="1844824"/>
            <a:chExt cx="6829005" cy="432048"/>
          </a:xfrm>
        </p:grpSpPr>
        <p:sp>
          <p:nvSpPr>
            <p:cNvPr id="8" name="Oval 7"/>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9" name="TextBox 8"/>
            <p:cNvSpPr txBox="1"/>
            <p:nvPr/>
          </p:nvSpPr>
          <p:spPr>
            <a:xfrm>
              <a:off x="1403648" y="1876182"/>
              <a:ext cx="6072921" cy="369332"/>
            </a:xfrm>
            <a:prstGeom prst="rect">
              <a:avLst/>
            </a:prstGeom>
            <a:noFill/>
          </p:spPr>
          <p:txBody>
            <a:bodyPr wrap="none" rtlCol="0">
              <a:spAutoFit/>
            </a:bodyPr>
            <a:lstStyle/>
            <a:p>
              <a:r>
                <a:rPr lang="en-US" dirty="0">
                  <a:solidFill>
                    <a:srgbClr val="606060"/>
                  </a:solidFill>
                </a:rPr>
                <a:t>Pair up. Determine who will be </a:t>
              </a:r>
              <a:r>
                <a:rPr lang="en-US" b="1" dirty="0">
                  <a:solidFill>
                    <a:srgbClr val="B41A1B"/>
                  </a:solidFill>
                </a:rPr>
                <a:t>COACH</a:t>
              </a:r>
              <a:r>
                <a:rPr lang="en-US" dirty="0">
                  <a:solidFill>
                    <a:srgbClr val="606060"/>
                  </a:solidFill>
                </a:rPr>
                <a:t> and </a:t>
              </a:r>
              <a:r>
                <a:rPr lang="en-US" b="1" dirty="0">
                  <a:solidFill>
                    <a:schemeClr val="tx1">
                      <a:lumMod val="75000"/>
                      <a:lumOff val="25000"/>
                    </a:schemeClr>
                  </a:solidFill>
                </a:rPr>
                <a:t>COACHEE</a:t>
              </a:r>
              <a:r>
                <a:rPr lang="en-US" dirty="0">
                  <a:solidFill>
                    <a:srgbClr val="606060"/>
                  </a:solidFill>
                </a:rPr>
                <a:t>.</a:t>
              </a:r>
            </a:p>
          </p:txBody>
        </p:sp>
      </p:grpSp>
      <p:grpSp>
        <p:nvGrpSpPr>
          <p:cNvPr id="10" name="Group 9"/>
          <p:cNvGrpSpPr/>
          <p:nvPr/>
        </p:nvGrpSpPr>
        <p:grpSpPr>
          <a:xfrm>
            <a:off x="611560" y="2429366"/>
            <a:ext cx="4840894" cy="432048"/>
            <a:chOff x="647564" y="2569259"/>
            <a:chExt cx="4840894" cy="432048"/>
          </a:xfrm>
        </p:grpSpPr>
        <p:sp>
          <p:nvSpPr>
            <p:cNvPr id="11" name="TextBox 10"/>
            <p:cNvSpPr txBox="1"/>
            <p:nvPr/>
          </p:nvSpPr>
          <p:spPr>
            <a:xfrm>
              <a:off x="1403648" y="2600617"/>
              <a:ext cx="4084810" cy="369332"/>
            </a:xfrm>
            <a:prstGeom prst="rect">
              <a:avLst/>
            </a:prstGeom>
            <a:noFill/>
          </p:spPr>
          <p:txBody>
            <a:bodyPr wrap="none" rtlCol="0">
              <a:spAutoFit/>
            </a:bodyPr>
            <a:lstStyle/>
            <a:p>
              <a:r>
                <a:rPr lang="en-US" b="1" dirty="0">
                  <a:solidFill>
                    <a:schemeClr val="tx1">
                      <a:lumMod val="75000"/>
                      <a:lumOff val="25000"/>
                    </a:schemeClr>
                  </a:solidFill>
                </a:rPr>
                <a:t>COACHEE: </a:t>
              </a:r>
              <a:r>
                <a:rPr lang="en-US" dirty="0">
                  <a:solidFill>
                    <a:srgbClr val="606060"/>
                  </a:solidFill>
                </a:rPr>
                <a:t>Share issue or challenge.</a:t>
              </a:r>
            </a:p>
          </p:txBody>
        </p:sp>
        <p:sp>
          <p:nvSpPr>
            <p:cNvPr id="12" name="Oval 11"/>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3" name="Group 12"/>
          <p:cNvGrpSpPr/>
          <p:nvPr/>
        </p:nvGrpSpPr>
        <p:grpSpPr>
          <a:xfrm>
            <a:off x="611560" y="2977904"/>
            <a:ext cx="6996945" cy="432048"/>
            <a:chOff x="647564" y="3329844"/>
            <a:chExt cx="6996945" cy="432048"/>
          </a:xfrm>
        </p:grpSpPr>
        <p:sp>
          <p:nvSpPr>
            <p:cNvPr id="14" name="TextBox 13"/>
            <p:cNvSpPr txBox="1"/>
            <p:nvPr/>
          </p:nvSpPr>
          <p:spPr>
            <a:xfrm>
              <a:off x="1403648" y="3361202"/>
              <a:ext cx="6240861" cy="369332"/>
            </a:xfrm>
            <a:prstGeom prst="rect">
              <a:avLst/>
            </a:prstGeom>
            <a:noFill/>
          </p:spPr>
          <p:txBody>
            <a:bodyPr wrap="none" rtlCol="0">
              <a:spAutoFit/>
            </a:bodyPr>
            <a:lstStyle/>
            <a:p>
              <a:r>
                <a:rPr lang="en-US" b="1" dirty="0">
                  <a:solidFill>
                    <a:srgbClr val="B41A1B"/>
                  </a:solidFill>
                </a:rPr>
                <a:t>COACH: </a:t>
              </a:r>
              <a:r>
                <a:rPr lang="en-US" dirty="0">
                  <a:solidFill>
                    <a:srgbClr val="606060"/>
                  </a:solidFill>
                </a:rPr>
                <a:t>Ask open-ended questions on the following slide.</a:t>
              </a:r>
            </a:p>
          </p:txBody>
        </p:sp>
        <p:sp>
          <p:nvSpPr>
            <p:cNvPr id="15" name="Oval 14"/>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16" name="Group 15"/>
          <p:cNvGrpSpPr/>
          <p:nvPr/>
        </p:nvGrpSpPr>
        <p:grpSpPr>
          <a:xfrm>
            <a:off x="611560" y="3526442"/>
            <a:ext cx="7483519" cy="677689"/>
            <a:chOff x="647564" y="4113076"/>
            <a:chExt cx="7483519" cy="677689"/>
          </a:xfrm>
        </p:grpSpPr>
        <p:sp>
          <p:nvSpPr>
            <p:cNvPr id="17" name="TextBox 16"/>
            <p:cNvSpPr txBox="1"/>
            <p:nvPr/>
          </p:nvSpPr>
          <p:spPr>
            <a:xfrm>
              <a:off x="1403648" y="4144434"/>
              <a:ext cx="6727435" cy="646331"/>
            </a:xfrm>
            <a:prstGeom prst="rect">
              <a:avLst/>
            </a:prstGeom>
            <a:noFill/>
          </p:spPr>
          <p:txBody>
            <a:bodyPr wrap="none" rtlCol="0">
              <a:spAutoFit/>
            </a:bodyPr>
            <a:lstStyle/>
            <a:p>
              <a:r>
                <a:rPr lang="en-US" b="1" dirty="0">
                  <a:solidFill>
                    <a:schemeClr val="tx1">
                      <a:lumMod val="75000"/>
                      <a:lumOff val="25000"/>
                    </a:schemeClr>
                  </a:solidFill>
                </a:rPr>
                <a:t>COACHEE: </a:t>
              </a:r>
              <a:r>
                <a:rPr lang="en-US" dirty="0">
                  <a:solidFill>
                    <a:srgbClr val="606060"/>
                  </a:solidFill>
                </a:rPr>
                <a:t>At whistle, share with your coach your observations</a:t>
              </a:r>
            </a:p>
            <a:p>
              <a:r>
                <a:rPr lang="en-US" dirty="0">
                  <a:solidFill>
                    <a:srgbClr val="606060"/>
                  </a:solidFill>
                </a:rPr>
                <a:t>and which questions motivated you to explore more.</a:t>
              </a:r>
            </a:p>
          </p:txBody>
        </p:sp>
        <p:sp>
          <p:nvSpPr>
            <p:cNvPr id="18" name="Oval 17"/>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19" name="Group 18"/>
          <p:cNvGrpSpPr/>
          <p:nvPr/>
        </p:nvGrpSpPr>
        <p:grpSpPr>
          <a:xfrm>
            <a:off x="611560" y="4320621"/>
            <a:ext cx="8035353" cy="432048"/>
            <a:chOff x="647564" y="4869160"/>
            <a:chExt cx="8035353" cy="432048"/>
          </a:xfrm>
        </p:grpSpPr>
        <p:sp>
          <p:nvSpPr>
            <p:cNvPr id="20" name="TextBox 19"/>
            <p:cNvSpPr txBox="1"/>
            <p:nvPr/>
          </p:nvSpPr>
          <p:spPr>
            <a:xfrm>
              <a:off x="1403648" y="4900518"/>
              <a:ext cx="7279269" cy="369332"/>
            </a:xfrm>
            <a:prstGeom prst="rect">
              <a:avLst/>
            </a:prstGeom>
            <a:noFill/>
          </p:spPr>
          <p:txBody>
            <a:bodyPr wrap="none" rtlCol="0">
              <a:spAutoFit/>
            </a:bodyPr>
            <a:lstStyle/>
            <a:p>
              <a:r>
                <a:rPr lang="en-US" dirty="0">
                  <a:solidFill>
                    <a:srgbClr val="606060"/>
                  </a:solidFill>
                </a:rPr>
                <a:t>Switch roles when instructed. (Approximately 7-10 minutes per role)</a:t>
              </a:r>
            </a:p>
          </p:txBody>
        </p:sp>
        <p:sp>
          <p:nvSpPr>
            <p:cNvPr id="21" name="Oval 20"/>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grpSp>
        <p:nvGrpSpPr>
          <p:cNvPr id="22" name="Group 21"/>
          <p:cNvGrpSpPr/>
          <p:nvPr/>
        </p:nvGrpSpPr>
        <p:grpSpPr>
          <a:xfrm>
            <a:off x="611560" y="4869160"/>
            <a:ext cx="5769295" cy="432048"/>
            <a:chOff x="647564" y="4869160"/>
            <a:chExt cx="5769295" cy="432048"/>
          </a:xfrm>
        </p:grpSpPr>
        <p:sp>
          <p:nvSpPr>
            <p:cNvPr id="23" name="TextBox 22"/>
            <p:cNvSpPr txBox="1"/>
            <p:nvPr/>
          </p:nvSpPr>
          <p:spPr>
            <a:xfrm>
              <a:off x="1403648" y="4900518"/>
              <a:ext cx="5013211" cy="369332"/>
            </a:xfrm>
            <a:prstGeom prst="rect">
              <a:avLst/>
            </a:prstGeom>
            <a:noFill/>
          </p:spPr>
          <p:txBody>
            <a:bodyPr wrap="none" rtlCol="0">
              <a:spAutoFit/>
            </a:bodyPr>
            <a:lstStyle/>
            <a:p>
              <a:r>
                <a:rPr lang="en-US" b="1" u="sng" dirty="0">
                  <a:solidFill>
                    <a:srgbClr val="606060"/>
                  </a:solidFill>
                </a:rPr>
                <a:t>Use the questions on the following slide.</a:t>
              </a:r>
              <a:r>
                <a:rPr lang="en-US" b="1" dirty="0">
                  <a:solidFill>
                    <a:srgbClr val="606060"/>
                  </a:solidFill>
                </a:rPr>
                <a:t> </a:t>
              </a:r>
              <a:r>
                <a:rPr lang="en-US" b="1" dirty="0">
                  <a:solidFill>
                    <a:srgbClr val="B41A1B"/>
                  </a:solidFill>
                  <a:sym typeface="Wingdings"/>
                </a:rPr>
                <a:t></a:t>
              </a:r>
              <a:endParaRPr lang="en-US" b="1" dirty="0">
                <a:solidFill>
                  <a:srgbClr val="B41A1B"/>
                </a:solidFill>
              </a:endParaRPr>
            </a:p>
          </p:txBody>
        </p:sp>
        <p:sp>
          <p:nvSpPr>
            <p:cNvPr id="24" name="Oval 23"/>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6</a:t>
              </a:r>
            </a:p>
          </p:txBody>
        </p:sp>
      </p:grpSp>
      <p:pic>
        <p:nvPicPr>
          <p:cNvPr id="25" name="Picture 24"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3435" y="5625244"/>
            <a:ext cx="1197130" cy="923384"/>
          </a:xfrm>
          <a:prstGeom prst="rect">
            <a:avLst/>
          </a:prstGeom>
        </p:spPr>
      </p:pic>
    </p:spTree>
    <p:extLst>
      <p:ext uri="{BB962C8B-B14F-4D97-AF65-F5344CB8AC3E}">
        <p14:creationId xmlns:p14="http://schemas.microsoft.com/office/powerpoint/2010/main" val="38861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35353"/>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39552" y="1160748"/>
            <a:ext cx="8279904" cy="923330"/>
          </a:xfrm>
          <a:prstGeom prst="rect">
            <a:avLst/>
          </a:prstGeom>
          <a:noFill/>
        </p:spPr>
        <p:txBody>
          <a:bodyPr wrap="square" rtlCol="0">
            <a:spAutoFit/>
          </a:bodyPr>
          <a:lstStyle/>
          <a:p>
            <a:r>
              <a:rPr lang="en-US" sz="5400" b="1" dirty="0">
                <a:solidFill>
                  <a:srgbClr val="F2F2F2"/>
                </a:solidFill>
                <a:latin typeface="Avenir Light"/>
                <a:cs typeface="Avenir Light"/>
              </a:rPr>
              <a:t>Why the rush?</a:t>
            </a:r>
          </a:p>
        </p:txBody>
      </p:sp>
      <p:pic>
        <p:nvPicPr>
          <p:cNvPr id="6" name="Picture 5" descr="Running-Briefcase-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132" y="3636404"/>
            <a:ext cx="3585107" cy="3284984"/>
          </a:xfrm>
          <a:prstGeom prst="rect">
            <a:avLst/>
          </a:prstGeom>
        </p:spPr>
      </p:pic>
      <p:grpSp>
        <p:nvGrpSpPr>
          <p:cNvPr id="74763" name="Group 74762"/>
          <p:cNvGrpSpPr/>
          <p:nvPr/>
        </p:nvGrpSpPr>
        <p:grpSpPr>
          <a:xfrm>
            <a:off x="0" y="4315743"/>
            <a:ext cx="6804248" cy="2438982"/>
            <a:chOff x="0" y="4315743"/>
            <a:chExt cx="6804248" cy="2438982"/>
          </a:xfrm>
        </p:grpSpPr>
        <p:sp>
          <p:nvSpPr>
            <p:cNvPr id="8" name="TextBox 7"/>
            <p:cNvSpPr txBox="1"/>
            <p:nvPr/>
          </p:nvSpPr>
          <p:spPr>
            <a:xfrm>
              <a:off x="552957" y="4315743"/>
              <a:ext cx="5099163" cy="769441"/>
            </a:xfrm>
            <a:prstGeom prst="rect">
              <a:avLst/>
            </a:prstGeom>
            <a:noFill/>
          </p:spPr>
          <p:txBody>
            <a:bodyPr wrap="square" rtlCol="0">
              <a:spAutoFit/>
            </a:bodyPr>
            <a:lstStyle/>
            <a:p>
              <a:r>
                <a:rPr lang="en-US" sz="4400" b="1" dirty="0">
                  <a:solidFill>
                    <a:srgbClr val="F2F2F2"/>
                  </a:solidFill>
                  <a:latin typeface="Avenir Light"/>
                  <a:cs typeface="Avenir Light"/>
                </a:rPr>
                <a:t>TO</a:t>
              </a:r>
            </a:p>
          </p:txBody>
        </p:sp>
        <p:cxnSp>
          <p:nvCxnSpPr>
            <p:cNvPr id="11" name="Straight Connector 10"/>
            <p:cNvCxnSpPr/>
            <p:nvPr/>
          </p:nvCxnSpPr>
          <p:spPr>
            <a:xfrm>
              <a:off x="0" y="5013176"/>
              <a:ext cx="6264188" cy="0"/>
            </a:xfrm>
            <a:prstGeom prst="line">
              <a:avLst/>
            </a:prstGeom>
            <a:ln w="12700">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5565237"/>
              <a:ext cx="5724128" cy="0"/>
            </a:xfrm>
            <a:prstGeom prst="line">
              <a:avLst/>
            </a:prstGeom>
            <a:ln w="12700">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6117298"/>
              <a:ext cx="6192180" cy="0"/>
            </a:xfrm>
            <a:prstGeom prst="line">
              <a:avLst/>
            </a:prstGeom>
            <a:ln w="12700">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0" y="6669360"/>
              <a:ext cx="6804248" cy="0"/>
            </a:xfrm>
            <a:prstGeom prst="line">
              <a:avLst/>
            </a:prstGeom>
            <a:ln w="12700">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40060" y="4891807"/>
              <a:ext cx="4860032" cy="769441"/>
            </a:xfrm>
            <a:prstGeom prst="rect">
              <a:avLst/>
            </a:prstGeom>
            <a:noFill/>
          </p:spPr>
          <p:txBody>
            <a:bodyPr wrap="square" rtlCol="0">
              <a:spAutoFit/>
            </a:bodyPr>
            <a:lstStyle/>
            <a:p>
              <a:r>
                <a:rPr lang="en-US" sz="4400" b="1" dirty="0">
                  <a:solidFill>
                    <a:srgbClr val="F2F2F2"/>
                  </a:solidFill>
                  <a:latin typeface="Avenir Light"/>
                  <a:cs typeface="Avenir Light"/>
                </a:rPr>
                <a:t>SOLVE</a:t>
              </a:r>
            </a:p>
          </p:txBody>
        </p:sp>
        <p:sp>
          <p:nvSpPr>
            <p:cNvPr id="24" name="TextBox 23"/>
            <p:cNvSpPr txBox="1"/>
            <p:nvPr/>
          </p:nvSpPr>
          <p:spPr>
            <a:xfrm>
              <a:off x="540060" y="5431867"/>
              <a:ext cx="4680012" cy="769441"/>
            </a:xfrm>
            <a:prstGeom prst="rect">
              <a:avLst/>
            </a:prstGeom>
            <a:noFill/>
          </p:spPr>
          <p:txBody>
            <a:bodyPr wrap="square" rtlCol="0">
              <a:spAutoFit/>
            </a:bodyPr>
            <a:lstStyle/>
            <a:p>
              <a:r>
                <a:rPr lang="en-US" sz="4400" b="1" dirty="0">
                  <a:solidFill>
                    <a:srgbClr val="F2F2F2"/>
                  </a:solidFill>
                  <a:latin typeface="Avenir Light"/>
                  <a:cs typeface="Avenir Light"/>
                </a:rPr>
                <a:t>EVERYONE’S</a:t>
              </a:r>
            </a:p>
          </p:txBody>
        </p:sp>
        <p:sp>
          <p:nvSpPr>
            <p:cNvPr id="25" name="TextBox 24"/>
            <p:cNvSpPr txBox="1"/>
            <p:nvPr/>
          </p:nvSpPr>
          <p:spPr>
            <a:xfrm>
              <a:off x="554408" y="5985284"/>
              <a:ext cx="4557652" cy="769441"/>
            </a:xfrm>
            <a:prstGeom prst="rect">
              <a:avLst/>
            </a:prstGeom>
            <a:noFill/>
          </p:spPr>
          <p:txBody>
            <a:bodyPr wrap="square" rtlCol="0">
              <a:spAutoFit/>
            </a:bodyPr>
            <a:lstStyle/>
            <a:p>
              <a:r>
                <a:rPr lang="en-US" sz="4400" b="1" dirty="0">
                  <a:solidFill>
                    <a:srgbClr val="F2F2F2"/>
                  </a:solidFill>
                  <a:latin typeface="Avenir Light"/>
                  <a:cs typeface="Avenir Light"/>
                </a:rPr>
                <a:t>PROBLEMS?</a:t>
              </a:r>
            </a:p>
          </p:txBody>
        </p:sp>
        <p:cxnSp>
          <p:nvCxnSpPr>
            <p:cNvPr id="30" name="Straight Connector 29"/>
            <p:cNvCxnSpPr/>
            <p:nvPr/>
          </p:nvCxnSpPr>
          <p:spPr>
            <a:xfrm>
              <a:off x="0" y="4437112"/>
              <a:ext cx="6660232" cy="0"/>
            </a:xfrm>
            <a:prstGeom prst="line">
              <a:avLst/>
            </a:prstGeom>
            <a:ln w="12700">
              <a:solidFill>
                <a:srgbClr val="F2F2F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07192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556" y="668881"/>
            <a:ext cx="8100900" cy="4524315"/>
          </a:xfrm>
          <a:prstGeom prst="rect">
            <a:avLst/>
          </a:prstGeom>
        </p:spPr>
        <p:txBody>
          <a:bodyPr wrap="square">
            <a:spAutoFit/>
          </a:bodyPr>
          <a:lstStyle/>
          <a:p>
            <a:pPr algn="ctr">
              <a:defRPr/>
            </a:pPr>
            <a:r>
              <a:rPr lang="en-US" sz="9600" b="1" dirty="0">
                <a:solidFill>
                  <a:srgbClr val="B41A1B"/>
                </a:solidFill>
                <a:latin typeface="Avenir Heavy"/>
                <a:cs typeface="Avenir Heavy"/>
                <a:sym typeface="Wingdings" pitchFamily="2" charset="2"/>
              </a:rPr>
              <a:t>I DON’T HAVE TIME TO COACH!</a:t>
            </a:r>
          </a:p>
        </p:txBody>
      </p:sp>
      <p:sp>
        <p:nvSpPr>
          <p:cNvPr id="6" name="Rectangle 5"/>
          <p:cNvSpPr/>
          <p:nvPr/>
        </p:nvSpPr>
        <p:spPr>
          <a:xfrm>
            <a:off x="575556" y="476672"/>
            <a:ext cx="8100900" cy="5148572"/>
          </a:xfrm>
          <a:prstGeom prst="rect">
            <a:avLst/>
          </a:prstGeom>
          <a:noFill/>
          <a:ln w="63500">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6408204" y="5625244"/>
            <a:ext cx="936104" cy="936104"/>
          </a:xfrm>
          <a:prstGeom prst="line">
            <a:avLst/>
          </a:prstGeom>
          <a:ln w="63500">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200292" y="5625244"/>
            <a:ext cx="144016" cy="936104"/>
          </a:xfrm>
          <a:prstGeom prst="line">
            <a:avLst/>
          </a:prstGeom>
          <a:ln w="63500">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516216" y="5481228"/>
            <a:ext cx="64807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6048164" y="5157192"/>
            <a:ext cx="936104" cy="936104"/>
          </a:xfrm>
          <a:prstGeom prst="line">
            <a:avLst/>
          </a:prstGeom>
          <a:ln w="920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56276" y="5229200"/>
            <a:ext cx="180020" cy="1116124"/>
          </a:xfrm>
          <a:prstGeom prst="line">
            <a:avLst/>
          </a:prstGeom>
          <a:ln w="920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1851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5596" y="1313473"/>
            <a:ext cx="6773882" cy="1323439"/>
          </a:xfrm>
          <a:prstGeom prst="rect">
            <a:avLst/>
          </a:prstGeom>
          <a:noFill/>
        </p:spPr>
        <p:txBody>
          <a:bodyPr wrap="square" rtlCol="0">
            <a:spAutoFit/>
          </a:bodyPr>
          <a:lstStyle/>
          <a:p>
            <a:r>
              <a:rPr lang="en-US" sz="4000" dirty="0">
                <a:solidFill>
                  <a:srgbClr val="606060"/>
                </a:solidFill>
              </a:rPr>
              <a:t>There’s time to fight </a:t>
            </a:r>
            <a:r>
              <a:rPr lang="en-US" sz="4000" dirty="0">
                <a:solidFill>
                  <a:srgbClr val="B41A1B"/>
                </a:solidFill>
                <a:latin typeface="Avenir Heavy"/>
                <a:cs typeface="Avenir Heavy"/>
              </a:rPr>
              <a:t>FIRES</a:t>
            </a:r>
            <a:r>
              <a:rPr lang="en-US" sz="4000" dirty="0">
                <a:solidFill>
                  <a:srgbClr val="606060"/>
                </a:solidFill>
              </a:rPr>
              <a:t>, but not time to coach? </a:t>
            </a:r>
          </a:p>
        </p:txBody>
      </p:sp>
      <p:pic>
        <p:nvPicPr>
          <p:cNvPr id="7" name="Picture 6" descr="Fire-Vector-Slide-Base-Larg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6" y="3356991"/>
            <a:ext cx="9309144" cy="3556093"/>
          </a:xfrm>
          <a:prstGeom prst="rect">
            <a:avLst/>
          </a:prstGeom>
        </p:spPr>
      </p:pic>
    </p:spTree>
    <p:extLst>
      <p:ext uri="{BB962C8B-B14F-4D97-AF65-F5344CB8AC3E}">
        <p14:creationId xmlns:p14="http://schemas.microsoft.com/office/powerpoint/2010/main" val="221364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0" y="29665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18" name="Straight Connector 17"/>
          <p:cNvCxnSpPr/>
          <p:nvPr/>
        </p:nvCxnSpPr>
        <p:spPr>
          <a:xfrm flipV="1">
            <a:off x="188767" y="393341"/>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8767" y="1016732"/>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67544" y="1088740"/>
            <a:ext cx="9334037" cy="677108"/>
            <a:chOff x="467544" y="1772816"/>
            <a:chExt cx="9334037" cy="677108"/>
          </a:xfrm>
        </p:grpSpPr>
        <p:sp>
          <p:nvSpPr>
            <p:cNvPr id="6" name="Oval 5"/>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36" name="TextBox 35"/>
            <p:cNvSpPr txBox="1"/>
            <p:nvPr/>
          </p:nvSpPr>
          <p:spPr>
            <a:xfrm>
              <a:off x="1187624" y="1772816"/>
              <a:ext cx="8613957" cy="677108"/>
            </a:xfrm>
            <a:prstGeom prst="rect">
              <a:avLst/>
            </a:prstGeom>
            <a:noFill/>
          </p:spPr>
          <p:txBody>
            <a:bodyPr wrap="square" rtlCol="0">
              <a:spAutoFit/>
            </a:bodyPr>
            <a:lstStyle/>
            <a:p>
              <a:r>
                <a:rPr lang="en-US" sz="3800" dirty="0">
                  <a:solidFill>
                    <a:srgbClr val="606060"/>
                  </a:solidFill>
                  <a:latin typeface="Avenir Book"/>
                  <a:cs typeface="Avenir Book"/>
                </a:rPr>
                <a:t>Improve performance</a:t>
              </a:r>
            </a:p>
          </p:txBody>
        </p:sp>
      </p:grpSp>
      <p:grpSp>
        <p:nvGrpSpPr>
          <p:cNvPr id="16" name="Group 15"/>
          <p:cNvGrpSpPr/>
          <p:nvPr/>
        </p:nvGrpSpPr>
        <p:grpSpPr>
          <a:xfrm>
            <a:off x="467544" y="1867471"/>
            <a:ext cx="9334037" cy="677108"/>
            <a:chOff x="467544" y="2780928"/>
            <a:chExt cx="9334037" cy="677108"/>
          </a:xfrm>
        </p:grpSpPr>
        <p:sp>
          <p:nvSpPr>
            <p:cNvPr id="32" name="Oval 31"/>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37" name="TextBox 36"/>
            <p:cNvSpPr txBox="1"/>
            <p:nvPr/>
          </p:nvSpPr>
          <p:spPr>
            <a:xfrm>
              <a:off x="1187624" y="2780928"/>
              <a:ext cx="8613957" cy="677108"/>
            </a:xfrm>
            <a:prstGeom prst="rect">
              <a:avLst/>
            </a:prstGeom>
            <a:noFill/>
          </p:spPr>
          <p:txBody>
            <a:bodyPr wrap="square" rtlCol="0">
              <a:spAutoFit/>
            </a:bodyPr>
            <a:lstStyle/>
            <a:p>
              <a:r>
                <a:rPr lang="en-US" sz="3700" dirty="0">
                  <a:solidFill>
                    <a:srgbClr val="606060"/>
                  </a:solidFill>
                  <a:latin typeface="Avenir Book"/>
                  <a:cs typeface="Avenir Book"/>
                </a:rPr>
                <a:t>Minimize mistakes &amp; accelerate sales</a:t>
              </a:r>
            </a:p>
          </p:txBody>
        </p:sp>
      </p:grpSp>
      <p:grpSp>
        <p:nvGrpSpPr>
          <p:cNvPr id="20" name="Group 19"/>
          <p:cNvGrpSpPr/>
          <p:nvPr/>
        </p:nvGrpSpPr>
        <p:grpSpPr>
          <a:xfrm>
            <a:off x="467544" y="2528900"/>
            <a:ext cx="8676456" cy="1261884"/>
            <a:chOff x="467544" y="3735034"/>
            <a:chExt cx="9937104" cy="1261884"/>
          </a:xfrm>
        </p:grpSpPr>
        <p:sp>
          <p:nvSpPr>
            <p:cNvPr id="33" name="Oval 32"/>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38" name="TextBox 37"/>
            <p:cNvSpPr txBox="1"/>
            <p:nvPr/>
          </p:nvSpPr>
          <p:spPr>
            <a:xfrm>
              <a:off x="1187624" y="3735034"/>
              <a:ext cx="9217024" cy="1261884"/>
            </a:xfrm>
            <a:prstGeom prst="rect">
              <a:avLst/>
            </a:prstGeom>
            <a:noFill/>
          </p:spPr>
          <p:txBody>
            <a:bodyPr wrap="square" rtlCol="0">
              <a:spAutoFit/>
            </a:bodyPr>
            <a:lstStyle/>
            <a:p>
              <a:r>
                <a:rPr lang="en-US" sz="3800" dirty="0">
                  <a:solidFill>
                    <a:srgbClr val="606060"/>
                  </a:solidFill>
                  <a:latin typeface="Avenir Book"/>
                  <a:cs typeface="Avenir Book"/>
                </a:rPr>
                <a:t>Become an elite leader &amp; coach, </a:t>
              </a:r>
            </a:p>
            <a:p>
              <a:r>
                <a:rPr lang="en-US" sz="3800" dirty="0">
                  <a:solidFill>
                    <a:srgbClr val="606060"/>
                  </a:solidFill>
                  <a:latin typeface="Avenir Book"/>
                  <a:cs typeface="Avenir Book"/>
                </a:rPr>
                <a:t>while reducing your workload</a:t>
              </a:r>
            </a:p>
          </p:txBody>
        </p:sp>
      </p:grpSp>
      <p:grpSp>
        <p:nvGrpSpPr>
          <p:cNvPr id="21" name="Group 20"/>
          <p:cNvGrpSpPr/>
          <p:nvPr/>
        </p:nvGrpSpPr>
        <p:grpSpPr>
          <a:xfrm>
            <a:off x="467544" y="3753036"/>
            <a:ext cx="9334037" cy="1261884"/>
            <a:chOff x="467544" y="4617132"/>
            <a:chExt cx="9334037" cy="1261884"/>
          </a:xfrm>
        </p:grpSpPr>
        <p:sp>
          <p:nvSpPr>
            <p:cNvPr id="34" name="Oval 3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39" name="TextBox 38"/>
            <p:cNvSpPr txBox="1"/>
            <p:nvPr/>
          </p:nvSpPr>
          <p:spPr>
            <a:xfrm>
              <a:off x="1187624" y="4617132"/>
              <a:ext cx="8613957" cy="1261884"/>
            </a:xfrm>
            <a:prstGeom prst="rect">
              <a:avLst/>
            </a:prstGeom>
            <a:noFill/>
          </p:spPr>
          <p:txBody>
            <a:bodyPr wrap="square" rtlCol="0">
              <a:spAutoFit/>
            </a:bodyPr>
            <a:lstStyle/>
            <a:p>
              <a:r>
                <a:rPr lang="en-US" sz="3800" dirty="0">
                  <a:solidFill>
                    <a:srgbClr val="606060"/>
                  </a:solidFill>
                  <a:latin typeface="Avenir Book"/>
                  <a:cs typeface="Avenir Book"/>
                </a:rPr>
                <a:t>Retain your best people, turnaround underperformers</a:t>
              </a:r>
            </a:p>
          </p:txBody>
        </p:sp>
      </p:grpSp>
      <p:grpSp>
        <p:nvGrpSpPr>
          <p:cNvPr id="41" name="Group 40"/>
          <p:cNvGrpSpPr/>
          <p:nvPr/>
        </p:nvGrpSpPr>
        <p:grpSpPr>
          <a:xfrm>
            <a:off x="467545" y="4941168"/>
            <a:ext cx="8676456" cy="1261884"/>
            <a:chOff x="467544" y="5589240"/>
            <a:chExt cx="9334037" cy="1261884"/>
          </a:xfrm>
        </p:grpSpPr>
        <p:sp>
          <p:nvSpPr>
            <p:cNvPr id="35" name="Oval 34"/>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40" name="TextBox 39"/>
            <p:cNvSpPr txBox="1"/>
            <p:nvPr/>
          </p:nvSpPr>
          <p:spPr>
            <a:xfrm>
              <a:off x="1187625" y="5589240"/>
              <a:ext cx="8613956" cy="1261884"/>
            </a:xfrm>
            <a:prstGeom prst="rect">
              <a:avLst/>
            </a:prstGeom>
            <a:noFill/>
          </p:spPr>
          <p:txBody>
            <a:bodyPr wrap="square" rtlCol="0">
              <a:spAutoFit/>
            </a:bodyPr>
            <a:lstStyle/>
            <a:p>
              <a:r>
                <a:rPr lang="en-US" sz="3800" dirty="0">
                  <a:solidFill>
                    <a:srgbClr val="606060"/>
                  </a:solidFill>
                  <a:latin typeface="Avenir Book"/>
                  <a:cs typeface="Avenir Book"/>
                </a:rPr>
                <a:t>Gain Buy-In around coaching, change, and continued development</a:t>
              </a:r>
            </a:p>
          </p:txBody>
        </p:sp>
      </p:grpSp>
      <p:sp>
        <p:nvSpPr>
          <p:cNvPr id="2" name="TextBox 1"/>
          <p:cNvSpPr txBox="1"/>
          <p:nvPr/>
        </p:nvSpPr>
        <p:spPr>
          <a:xfrm>
            <a:off x="1187624" y="6203052"/>
            <a:ext cx="7344816" cy="461665"/>
          </a:xfrm>
          <a:prstGeom prst="rect">
            <a:avLst/>
          </a:prstGeom>
          <a:noFill/>
        </p:spPr>
        <p:txBody>
          <a:bodyPr wrap="square" rtlCol="0">
            <a:spAutoFit/>
          </a:bodyPr>
          <a:lstStyle/>
          <a:p>
            <a:r>
              <a:rPr lang="en-US" sz="2400" b="1" dirty="0">
                <a:solidFill>
                  <a:srgbClr val="9B0518"/>
                </a:solidFill>
                <a:latin typeface="+mj-lt"/>
              </a:rPr>
              <a:t>Are these Objectives Aligned with Your Business Goals? </a:t>
            </a:r>
          </a:p>
        </p:txBody>
      </p:sp>
    </p:spTree>
    <p:extLst>
      <p:ext uri="{BB962C8B-B14F-4D97-AF65-F5344CB8AC3E}">
        <p14:creationId xmlns:p14="http://schemas.microsoft.com/office/powerpoint/2010/main" val="3530099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41A1B"/>
          </a:solidFill>
          <a:ln>
            <a:solidFill>
              <a:srgbClr val="7C0D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7" name="TextBox 6"/>
          <p:cNvSpPr txBox="1"/>
          <p:nvPr/>
        </p:nvSpPr>
        <p:spPr>
          <a:xfrm>
            <a:off x="3743908" y="1059123"/>
            <a:ext cx="1695528" cy="461665"/>
          </a:xfrm>
          <a:prstGeom prst="rect">
            <a:avLst/>
          </a:prstGeom>
          <a:noFill/>
        </p:spPr>
        <p:txBody>
          <a:bodyPr wrap="none" rtlCol="0">
            <a:spAutoFit/>
          </a:bodyPr>
          <a:lstStyle/>
          <a:p>
            <a:r>
              <a:rPr lang="en-US" sz="2400" dirty="0">
                <a:solidFill>
                  <a:srgbClr val="F2F2F2"/>
                </a:solidFill>
                <a:latin typeface="Avenir Light"/>
                <a:cs typeface="Avenir Light"/>
              </a:rPr>
              <a:t>PARADOX:</a:t>
            </a:r>
          </a:p>
        </p:txBody>
      </p:sp>
      <p:grpSp>
        <p:nvGrpSpPr>
          <p:cNvPr id="13" name="Group 12"/>
          <p:cNvGrpSpPr/>
          <p:nvPr/>
        </p:nvGrpSpPr>
        <p:grpSpPr>
          <a:xfrm>
            <a:off x="2162634" y="1311151"/>
            <a:ext cx="4818733" cy="0"/>
            <a:chOff x="2165535" y="980728"/>
            <a:chExt cx="4818733" cy="0"/>
          </a:xfrm>
        </p:grpSpPr>
        <p:cxnSp>
          <p:nvCxnSpPr>
            <p:cNvPr id="11" name="Straight Connector 10"/>
            <p:cNvCxnSpPr/>
            <p:nvPr/>
          </p:nvCxnSpPr>
          <p:spPr>
            <a:xfrm>
              <a:off x="2165535" y="980728"/>
              <a:ext cx="15423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41899" y="980728"/>
              <a:ext cx="15423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845586" y="1676400"/>
            <a:ext cx="7452828" cy="4020852"/>
            <a:chOff x="845586" y="1676400"/>
            <a:chExt cx="7452828" cy="4020852"/>
          </a:xfrm>
        </p:grpSpPr>
        <p:sp>
          <p:nvSpPr>
            <p:cNvPr id="4" name="Rectangle 3"/>
            <p:cNvSpPr/>
            <p:nvPr/>
          </p:nvSpPr>
          <p:spPr>
            <a:xfrm>
              <a:off x="845586" y="1676400"/>
              <a:ext cx="7452828" cy="1938992"/>
            </a:xfrm>
            <a:prstGeom prst="rect">
              <a:avLst/>
            </a:prstGeom>
          </p:spPr>
          <p:txBody>
            <a:bodyPr wrap="square">
              <a:spAutoFit/>
            </a:bodyPr>
            <a:lstStyle/>
            <a:p>
              <a:pPr algn="ctr">
                <a:defRPr/>
              </a:pPr>
              <a:r>
                <a:rPr lang="en-US" sz="6000" b="1" dirty="0">
                  <a:solidFill>
                    <a:srgbClr val="F2F2F2"/>
                  </a:solidFill>
                  <a:sym typeface="Wingdings" pitchFamily="2" charset="2"/>
                </a:rPr>
                <a:t>Believing You Have No Time Costs You </a:t>
              </a:r>
            </a:p>
          </p:txBody>
        </p:sp>
        <p:grpSp>
          <p:nvGrpSpPr>
            <p:cNvPr id="15" name="Group 14"/>
            <p:cNvGrpSpPr/>
            <p:nvPr/>
          </p:nvGrpSpPr>
          <p:grpSpPr>
            <a:xfrm>
              <a:off x="2630679" y="3465004"/>
              <a:ext cx="3882643" cy="1446550"/>
              <a:chOff x="2275298" y="4905164"/>
              <a:chExt cx="3882643" cy="1446550"/>
            </a:xfrm>
          </p:grpSpPr>
          <p:sp>
            <p:nvSpPr>
              <p:cNvPr id="3" name="Rectangle 2"/>
              <p:cNvSpPr/>
              <p:nvPr/>
            </p:nvSpPr>
            <p:spPr>
              <a:xfrm>
                <a:off x="2290405" y="5121188"/>
                <a:ext cx="3852428" cy="108012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275298" y="4905164"/>
                <a:ext cx="3882643" cy="1446550"/>
              </a:xfrm>
              <a:prstGeom prst="rect">
                <a:avLst/>
              </a:prstGeom>
              <a:noFill/>
            </p:spPr>
            <p:txBody>
              <a:bodyPr wrap="none" rtlCol="0">
                <a:spAutoFit/>
              </a:bodyPr>
              <a:lstStyle/>
              <a:p>
                <a:r>
                  <a:rPr lang="en-US" sz="8800" b="1" dirty="0">
                    <a:solidFill>
                      <a:srgbClr val="B41A1B"/>
                    </a:solidFill>
                    <a:latin typeface="Arial Black"/>
                    <a:cs typeface="Arial Black"/>
                  </a:rPr>
                  <a:t>MORE</a:t>
                </a:r>
              </a:p>
            </p:txBody>
          </p:sp>
        </p:grpSp>
        <p:sp>
          <p:nvSpPr>
            <p:cNvPr id="17" name="Rectangle 16"/>
            <p:cNvSpPr/>
            <p:nvPr/>
          </p:nvSpPr>
          <p:spPr>
            <a:xfrm>
              <a:off x="845586" y="4681589"/>
              <a:ext cx="7452828" cy="1015663"/>
            </a:xfrm>
            <a:prstGeom prst="rect">
              <a:avLst/>
            </a:prstGeom>
          </p:spPr>
          <p:txBody>
            <a:bodyPr wrap="square">
              <a:spAutoFit/>
            </a:bodyPr>
            <a:lstStyle/>
            <a:p>
              <a:pPr algn="ctr">
                <a:defRPr/>
              </a:pPr>
              <a:r>
                <a:rPr lang="en-US" sz="6000" b="1" dirty="0">
                  <a:solidFill>
                    <a:srgbClr val="F2F2F2"/>
                  </a:solidFill>
                  <a:sym typeface="Wingdings" pitchFamily="2" charset="2"/>
                </a:rPr>
                <a:t>Time.</a:t>
              </a:r>
            </a:p>
          </p:txBody>
        </p:sp>
      </p:grpSp>
    </p:spTree>
    <p:extLst>
      <p:ext uri="{BB962C8B-B14F-4D97-AF65-F5344CB8AC3E}">
        <p14:creationId xmlns:p14="http://schemas.microsoft.com/office/powerpoint/2010/main" val="29186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61"/>
          <p:cNvCxnSpPr/>
          <p:nvPr/>
        </p:nvCxnSpPr>
        <p:spPr>
          <a:xfrm flipV="1">
            <a:off x="2447764" y="908720"/>
            <a:ext cx="1008112" cy="360040"/>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75788" name="Group 75787"/>
          <p:cNvGrpSpPr/>
          <p:nvPr/>
        </p:nvGrpSpPr>
        <p:grpSpPr>
          <a:xfrm>
            <a:off x="107504" y="1232756"/>
            <a:ext cx="3240360" cy="1656184"/>
            <a:chOff x="143508" y="1232756"/>
            <a:chExt cx="3240360" cy="1656184"/>
          </a:xfrm>
        </p:grpSpPr>
        <p:cxnSp>
          <p:nvCxnSpPr>
            <p:cNvPr id="63" name="Straight Arrow Connector 62"/>
            <p:cNvCxnSpPr/>
            <p:nvPr/>
          </p:nvCxnSpPr>
          <p:spPr>
            <a:xfrm flipV="1">
              <a:off x="1619672" y="2492896"/>
              <a:ext cx="0" cy="39604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6" name="Process 35"/>
            <p:cNvSpPr/>
            <p:nvPr/>
          </p:nvSpPr>
          <p:spPr>
            <a:xfrm>
              <a:off x="143508" y="1232756"/>
              <a:ext cx="3240360" cy="1260140"/>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This is your agenda </a:t>
              </a:r>
              <a:r>
                <a:rPr lang="en-US" dirty="0">
                  <a:latin typeface="Arial"/>
                  <a:cs typeface="Arial"/>
                  <a:sym typeface="Wingdings"/>
                </a:rPr>
                <a:t> Not getting to the root cause  Solving the wrong problem  Repetitive conversations</a:t>
              </a:r>
              <a:endParaRPr lang="en-US" dirty="0">
                <a:latin typeface="Arial"/>
                <a:cs typeface="Arial"/>
              </a:endParaRPr>
            </a:p>
          </p:txBody>
        </p:sp>
      </p:grpSp>
      <p:grpSp>
        <p:nvGrpSpPr>
          <p:cNvPr id="75787" name="Group 75786"/>
          <p:cNvGrpSpPr/>
          <p:nvPr/>
        </p:nvGrpSpPr>
        <p:grpSpPr>
          <a:xfrm>
            <a:off x="107504" y="2636912"/>
            <a:ext cx="3240360" cy="1764196"/>
            <a:chOff x="143508" y="2636912"/>
            <a:chExt cx="3240360" cy="1764196"/>
          </a:xfrm>
        </p:grpSpPr>
        <p:cxnSp>
          <p:nvCxnSpPr>
            <p:cNvPr id="59" name="Straight Arrow Connector 58"/>
            <p:cNvCxnSpPr/>
            <p:nvPr/>
          </p:nvCxnSpPr>
          <p:spPr>
            <a:xfrm flipH="1" flipV="1">
              <a:off x="1907704" y="3825044"/>
              <a:ext cx="540060" cy="57606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7" name="Process 36"/>
            <p:cNvSpPr/>
            <p:nvPr/>
          </p:nvSpPr>
          <p:spPr>
            <a:xfrm>
              <a:off x="143508" y="2636912"/>
              <a:ext cx="3240360" cy="1188132"/>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Telling people what to do limits people’s true potential. Creates more dependency = Takes MORE time!</a:t>
              </a:r>
            </a:p>
          </p:txBody>
        </p:sp>
      </p:grpSp>
      <p:grpSp>
        <p:nvGrpSpPr>
          <p:cNvPr id="75786" name="Group 75785"/>
          <p:cNvGrpSpPr/>
          <p:nvPr/>
        </p:nvGrpSpPr>
        <p:grpSpPr>
          <a:xfrm>
            <a:off x="1475656" y="3717032"/>
            <a:ext cx="6192688" cy="2772308"/>
            <a:chOff x="1475656" y="3717032"/>
            <a:chExt cx="6192688" cy="2772308"/>
          </a:xfrm>
        </p:grpSpPr>
        <p:cxnSp>
          <p:nvCxnSpPr>
            <p:cNvPr id="53" name="Straight Arrow Connector 52"/>
            <p:cNvCxnSpPr/>
            <p:nvPr/>
          </p:nvCxnSpPr>
          <p:spPr>
            <a:xfrm flipH="1">
              <a:off x="6804248" y="3717032"/>
              <a:ext cx="468052" cy="540060"/>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1475656" y="3861048"/>
              <a:ext cx="6192688" cy="2628292"/>
              <a:chOff x="-504564" y="4113076"/>
              <a:chExt cx="6192688" cy="2628292"/>
            </a:xfrm>
          </p:grpSpPr>
          <p:sp>
            <p:nvSpPr>
              <p:cNvPr id="35" name="Oval Callout 34"/>
              <p:cNvSpPr/>
              <p:nvPr/>
            </p:nvSpPr>
            <p:spPr>
              <a:xfrm>
                <a:off x="-504564" y="4113076"/>
                <a:ext cx="6192688" cy="2628292"/>
              </a:xfrm>
              <a:prstGeom prst="wedgeEllipseCallout">
                <a:avLst>
                  <a:gd name="adj1" fmla="val 44301"/>
                  <a:gd name="adj2" fmla="val 52836"/>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dirty="0">
                  <a:latin typeface="Arial"/>
                  <a:cs typeface="Arial"/>
                </a:endParaRPr>
              </a:p>
            </p:txBody>
          </p:sp>
          <p:sp>
            <p:nvSpPr>
              <p:cNvPr id="34" name="TextBox 33"/>
              <p:cNvSpPr txBox="1"/>
              <p:nvPr/>
            </p:nvSpPr>
            <p:spPr>
              <a:xfrm>
                <a:off x="107504" y="4617132"/>
                <a:ext cx="5458908" cy="1754327"/>
              </a:xfrm>
              <a:prstGeom prst="rect">
                <a:avLst/>
              </a:prstGeom>
              <a:noFill/>
            </p:spPr>
            <p:txBody>
              <a:bodyPr wrap="square" rtlCol="0">
                <a:spAutoFit/>
              </a:bodyPr>
              <a:lstStyle/>
              <a:p>
                <a:pPr marL="285750" indent="-285750">
                  <a:buFont typeface="Arial"/>
                  <a:buChar char="•"/>
                </a:pPr>
                <a:r>
                  <a:rPr lang="en-US" dirty="0">
                    <a:solidFill>
                      <a:srgbClr val="F2F2F2"/>
                    </a:solidFill>
                    <a:latin typeface="Arial"/>
                    <a:cs typeface="Arial"/>
                  </a:rPr>
                  <a:t>“Here’s what you should do.”</a:t>
                </a:r>
              </a:p>
              <a:p>
                <a:pPr marL="285750" indent="-285750">
                  <a:buFont typeface="Arial"/>
                  <a:buChar char="•"/>
                </a:pPr>
                <a:r>
                  <a:rPr lang="en-US" dirty="0">
                    <a:solidFill>
                      <a:srgbClr val="F2F2F2"/>
                    </a:solidFill>
                    <a:latin typeface="Arial"/>
                    <a:cs typeface="Arial"/>
                  </a:rPr>
                  <a:t>“When I was in your role this is how I handled it.”</a:t>
                </a:r>
              </a:p>
              <a:p>
                <a:pPr marL="285750" indent="-285750">
                  <a:buFont typeface="Arial"/>
                  <a:buChar char="•"/>
                </a:pPr>
                <a:r>
                  <a:rPr lang="en-US" dirty="0">
                    <a:solidFill>
                      <a:srgbClr val="F2F2F2"/>
                    </a:solidFill>
                    <a:latin typeface="Arial"/>
                    <a:cs typeface="Arial"/>
                  </a:rPr>
                  <a:t>“Wouldn’t it be a good idea if we get the project done more efficiently this year?”</a:t>
                </a:r>
              </a:p>
              <a:p>
                <a:pPr marL="285750" indent="-285750">
                  <a:buFont typeface="Arial"/>
                  <a:buChar char="•"/>
                </a:pPr>
                <a:r>
                  <a:rPr lang="en-US" dirty="0">
                    <a:solidFill>
                      <a:srgbClr val="F2F2F2"/>
                    </a:solidFill>
                    <a:latin typeface="Arial"/>
                    <a:cs typeface="Arial"/>
                  </a:rPr>
                  <a:t>“Do you think it would be a good idea if you qualify better next time?”</a:t>
                </a:r>
              </a:p>
            </p:txBody>
          </p:sp>
        </p:grpSp>
      </p:grpSp>
      <p:grpSp>
        <p:nvGrpSpPr>
          <p:cNvPr id="75785" name="Group 75784"/>
          <p:cNvGrpSpPr/>
          <p:nvPr/>
        </p:nvGrpSpPr>
        <p:grpSpPr>
          <a:xfrm>
            <a:off x="5472100" y="2276872"/>
            <a:ext cx="3564396" cy="1548172"/>
            <a:chOff x="5508104" y="2276872"/>
            <a:chExt cx="3564396" cy="1548172"/>
          </a:xfrm>
        </p:grpSpPr>
        <p:cxnSp>
          <p:nvCxnSpPr>
            <p:cNvPr id="48" name="Straight Arrow Connector 47"/>
            <p:cNvCxnSpPr/>
            <p:nvPr/>
          </p:nvCxnSpPr>
          <p:spPr>
            <a:xfrm>
              <a:off x="7344308" y="2276872"/>
              <a:ext cx="0" cy="57606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2" name="Process 31"/>
            <p:cNvSpPr/>
            <p:nvPr/>
          </p:nvSpPr>
          <p:spPr>
            <a:xfrm>
              <a:off x="5508104" y="2852936"/>
              <a:ext cx="3564396" cy="972108"/>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Assume vs. Assess Facts </a:t>
              </a:r>
              <a:r>
                <a:rPr lang="en-US" dirty="0">
                  <a:latin typeface="Arial"/>
                  <a:cs typeface="Arial"/>
                  <a:sym typeface="Wingdings"/>
                </a:rPr>
                <a:t> You ask guided or loaded questions &amp; coach in your own image.</a:t>
              </a:r>
              <a:endParaRPr lang="en-US" dirty="0">
                <a:latin typeface="Arial"/>
                <a:cs typeface="Arial"/>
              </a:endParaRPr>
            </a:p>
          </p:txBody>
        </p:sp>
      </p:grpSp>
      <p:sp>
        <p:nvSpPr>
          <p:cNvPr id="24" name="Oval Callout 23"/>
          <p:cNvSpPr/>
          <p:nvPr/>
        </p:nvSpPr>
        <p:spPr>
          <a:xfrm>
            <a:off x="3419872" y="80628"/>
            <a:ext cx="2340260" cy="1332148"/>
          </a:xfrm>
          <a:prstGeom prst="wedgeEllipseCallout">
            <a:avLst>
              <a:gd name="adj1" fmla="val -70759"/>
              <a:gd name="adj2" fmla="val -25971"/>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“Hey, I need your help with something...”</a:t>
            </a:r>
          </a:p>
        </p:txBody>
      </p:sp>
      <p:grpSp>
        <p:nvGrpSpPr>
          <p:cNvPr id="14" name="Group 13"/>
          <p:cNvGrpSpPr/>
          <p:nvPr/>
        </p:nvGrpSpPr>
        <p:grpSpPr>
          <a:xfrm>
            <a:off x="-532852" y="117793"/>
            <a:ext cx="3138277" cy="430887"/>
            <a:chOff x="-560142" y="116632"/>
            <a:chExt cx="3138277" cy="430887"/>
          </a:xfrm>
        </p:grpSpPr>
        <p:sp>
          <p:nvSpPr>
            <p:cNvPr id="2" name="TextBox 1"/>
            <p:cNvSpPr txBox="1"/>
            <p:nvPr/>
          </p:nvSpPr>
          <p:spPr>
            <a:xfrm>
              <a:off x="-560142" y="116632"/>
              <a:ext cx="2569935" cy="430887"/>
            </a:xfrm>
            <a:prstGeom prst="rect">
              <a:avLst/>
            </a:prstGeom>
            <a:noFill/>
          </p:spPr>
          <p:txBody>
            <a:bodyPr wrap="none" rtlCol="0">
              <a:spAutoFit/>
            </a:bodyPr>
            <a:lstStyle/>
            <a:p>
              <a:pPr algn="ctr"/>
              <a:r>
                <a:rPr lang="en-US" sz="2200" b="1" dirty="0">
                  <a:solidFill>
                    <a:srgbClr val="B41A1B"/>
                  </a:solidFill>
                </a:rPr>
                <a:t>                 DIRECT</a:t>
              </a:r>
            </a:p>
          </p:txBody>
        </p:sp>
        <p:cxnSp>
          <p:nvCxnSpPr>
            <p:cNvPr id="25" name="Straight Connector 24"/>
            <p:cNvCxnSpPr/>
            <p:nvPr/>
          </p:nvCxnSpPr>
          <p:spPr>
            <a:xfrm>
              <a:off x="129863" y="530097"/>
              <a:ext cx="244827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29863" y="134053"/>
              <a:ext cx="244827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pic>
        <p:nvPicPr>
          <p:cNvPr id="16" name="Picture 15" descr="Angry-Icon-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776" y="476672"/>
            <a:ext cx="1575904" cy="1572913"/>
          </a:xfrm>
          <a:prstGeom prst="rect">
            <a:avLst/>
          </a:prstGeom>
        </p:spPr>
      </p:pic>
      <p:cxnSp>
        <p:nvCxnSpPr>
          <p:cNvPr id="30" name="Straight Connector 29"/>
          <p:cNvCxnSpPr/>
          <p:nvPr/>
        </p:nvCxnSpPr>
        <p:spPr>
          <a:xfrm>
            <a:off x="-2772816" y="2780928"/>
            <a:ext cx="0" cy="2268252"/>
          </a:xfrm>
          <a:prstGeom prst="line">
            <a:avLst/>
          </a:prstGeom>
        </p:spPr>
        <p:style>
          <a:lnRef idx="2">
            <a:schemeClr val="accent1"/>
          </a:lnRef>
          <a:fillRef idx="0">
            <a:schemeClr val="accent1"/>
          </a:fillRef>
          <a:effectRef idx="1">
            <a:schemeClr val="accent1"/>
          </a:effectRef>
          <a:fontRef idx="minor">
            <a:schemeClr val="tx1"/>
          </a:fontRef>
        </p:style>
      </p:cxnSp>
      <p:sp>
        <p:nvSpPr>
          <p:cNvPr id="75776" name="TextBox 75775"/>
          <p:cNvSpPr txBox="1"/>
          <p:nvPr/>
        </p:nvSpPr>
        <p:spPr>
          <a:xfrm>
            <a:off x="9875520" y="2966720"/>
            <a:ext cx="184666" cy="369332"/>
          </a:xfrm>
          <a:prstGeom prst="rect">
            <a:avLst/>
          </a:prstGeom>
          <a:noFill/>
        </p:spPr>
        <p:txBody>
          <a:bodyPr wrap="none" rtlCol="0">
            <a:spAutoFit/>
          </a:bodyPr>
          <a:lstStyle/>
          <a:p>
            <a:endParaRPr lang="en-US" dirty="0"/>
          </a:p>
        </p:txBody>
      </p:sp>
      <p:grpSp>
        <p:nvGrpSpPr>
          <p:cNvPr id="75779" name="Group 75778"/>
          <p:cNvGrpSpPr/>
          <p:nvPr/>
        </p:nvGrpSpPr>
        <p:grpSpPr>
          <a:xfrm>
            <a:off x="5472100" y="117793"/>
            <a:ext cx="3564396" cy="2375103"/>
            <a:chOff x="5472100" y="117793"/>
            <a:chExt cx="3564396" cy="2375103"/>
          </a:xfrm>
        </p:grpSpPr>
        <p:grpSp>
          <p:nvGrpSpPr>
            <p:cNvPr id="15" name="Group 14"/>
            <p:cNvGrpSpPr/>
            <p:nvPr/>
          </p:nvGrpSpPr>
          <p:grpSpPr>
            <a:xfrm>
              <a:off x="5472100" y="117793"/>
              <a:ext cx="3564396" cy="2375103"/>
              <a:chOff x="5472100" y="117793"/>
              <a:chExt cx="3564396" cy="2375103"/>
            </a:xfrm>
          </p:grpSpPr>
          <p:grpSp>
            <p:nvGrpSpPr>
              <p:cNvPr id="75789" name="Group 75788"/>
              <p:cNvGrpSpPr/>
              <p:nvPr/>
            </p:nvGrpSpPr>
            <p:grpSpPr>
              <a:xfrm>
                <a:off x="5472100" y="764704"/>
                <a:ext cx="3564396" cy="1728192"/>
                <a:chOff x="5508104" y="764704"/>
                <a:chExt cx="3564396" cy="1728192"/>
              </a:xfrm>
            </p:grpSpPr>
            <p:cxnSp>
              <p:nvCxnSpPr>
                <p:cNvPr id="42" name="Straight Arrow Connector 41"/>
                <p:cNvCxnSpPr/>
                <p:nvPr/>
              </p:nvCxnSpPr>
              <p:spPr>
                <a:xfrm>
                  <a:off x="5616116" y="764704"/>
                  <a:ext cx="756084" cy="432048"/>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0" name="Process 69"/>
                <p:cNvSpPr/>
                <p:nvPr/>
              </p:nvSpPr>
              <p:spPr>
                <a:xfrm>
                  <a:off x="5508104" y="1232756"/>
                  <a:ext cx="3564396" cy="1260140"/>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I already know the answer and I don’t have time to coach.</a:t>
                  </a:r>
                </a:p>
              </p:txBody>
            </p:sp>
          </p:grpSp>
          <p:grpSp>
            <p:nvGrpSpPr>
              <p:cNvPr id="12" name="Group 11"/>
              <p:cNvGrpSpPr/>
              <p:nvPr/>
            </p:nvGrpSpPr>
            <p:grpSpPr>
              <a:xfrm>
                <a:off x="7380312" y="117793"/>
                <a:ext cx="1642284" cy="430887"/>
                <a:chOff x="7358208" y="6309320"/>
                <a:chExt cx="1642284" cy="430887"/>
              </a:xfrm>
            </p:grpSpPr>
            <p:sp>
              <p:nvSpPr>
                <p:cNvPr id="38" name="TextBox 37"/>
                <p:cNvSpPr txBox="1"/>
                <p:nvPr/>
              </p:nvSpPr>
              <p:spPr>
                <a:xfrm>
                  <a:off x="7358208" y="6309320"/>
                  <a:ext cx="1642284" cy="430887"/>
                </a:xfrm>
                <a:prstGeom prst="rect">
                  <a:avLst/>
                </a:prstGeom>
                <a:noFill/>
              </p:spPr>
              <p:txBody>
                <a:bodyPr wrap="none" rtlCol="0">
                  <a:spAutoFit/>
                </a:bodyPr>
                <a:lstStyle/>
                <a:p>
                  <a:r>
                    <a:rPr lang="en-US" sz="2200" b="1" dirty="0">
                      <a:solidFill>
                        <a:srgbClr val="606060"/>
                      </a:solidFill>
                    </a:rPr>
                    <a:t>MANAGER</a:t>
                  </a:r>
                </a:p>
              </p:txBody>
            </p:sp>
            <p:cxnSp>
              <p:nvCxnSpPr>
                <p:cNvPr id="40" name="Straight Connector 39"/>
                <p:cNvCxnSpPr/>
                <p:nvPr/>
              </p:nvCxnSpPr>
              <p:spPr>
                <a:xfrm>
                  <a:off x="7398442" y="6722785"/>
                  <a:ext cx="1561817" cy="0"/>
                </a:xfrm>
                <a:prstGeom prst="line">
                  <a:avLst/>
                </a:prstGeom>
                <a:ln w="50800" cmpd="dbl">
                  <a:solidFill>
                    <a:srgbClr val="60606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398442" y="6345324"/>
                  <a:ext cx="1561817" cy="0"/>
                </a:xfrm>
                <a:prstGeom prst="line">
                  <a:avLst/>
                </a:prstGeom>
                <a:ln w="50800" cmpd="dbl">
                  <a:solidFill>
                    <a:srgbClr val="606060"/>
                  </a:solidFill>
                </a:ln>
                <a:effectLst/>
              </p:spPr>
              <p:style>
                <a:lnRef idx="2">
                  <a:schemeClr val="accent1"/>
                </a:lnRef>
                <a:fillRef idx="0">
                  <a:schemeClr val="accent1"/>
                </a:fillRef>
                <a:effectRef idx="1">
                  <a:schemeClr val="accent1"/>
                </a:effectRef>
                <a:fontRef idx="minor">
                  <a:schemeClr val="tx1"/>
                </a:fontRef>
              </p:style>
            </p:cxnSp>
          </p:grpSp>
        </p:grpSp>
        <p:grpSp>
          <p:nvGrpSpPr>
            <p:cNvPr id="75778" name="Group 75777"/>
            <p:cNvGrpSpPr/>
            <p:nvPr/>
          </p:nvGrpSpPr>
          <p:grpSpPr>
            <a:xfrm>
              <a:off x="7164288" y="584684"/>
              <a:ext cx="648072" cy="576064"/>
              <a:chOff x="7164288" y="584684"/>
              <a:chExt cx="648072" cy="576064"/>
            </a:xfrm>
          </p:grpSpPr>
          <p:sp>
            <p:nvSpPr>
              <p:cNvPr id="75777" name="Oval 75776"/>
              <p:cNvSpPr/>
              <p:nvPr/>
            </p:nvSpPr>
            <p:spPr>
              <a:xfrm>
                <a:off x="7164288" y="944724"/>
                <a:ext cx="504056" cy="216024"/>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sp>
            <p:nvSpPr>
              <p:cNvPr id="75" name="Oval 74"/>
              <p:cNvSpPr/>
              <p:nvPr/>
            </p:nvSpPr>
            <p:spPr>
              <a:xfrm>
                <a:off x="7452320" y="750894"/>
                <a:ext cx="324036" cy="144016"/>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sp>
            <p:nvSpPr>
              <p:cNvPr id="76" name="Oval 75"/>
              <p:cNvSpPr/>
              <p:nvPr/>
            </p:nvSpPr>
            <p:spPr>
              <a:xfrm>
                <a:off x="7668344" y="584684"/>
                <a:ext cx="144016" cy="116396"/>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grpSp>
      </p:grpSp>
      <p:grpSp>
        <p:nvGrpSpPr>
          <p:cNvPr id="58" name="Group 57"/>
          <p:cNvGrpSpPr/>
          <p:nvPr/>
        </p:nvGrpSpPr>
        <p:grpSpPr>
          <a:xfrm>
            <a:off x="-2592796" y="2492896"/>
            <a:ext cx="1980220" cy="1980220"/>
            <a:chOff x="-2956763" y="2394049"/>
            <a:chExt cx="2088232" cy="2088232"/>
          </a:xfrm>
        </p:grpSpPr>
        <p:sp>
          <p:nvSpPr>
            <p:cNvPr id="3" name="Oval 2"/>
            <p:cNvSpPr/>
            <p:nvPr/>
          </p:nvSpPr>
          <p:spPr>
            <a:xfrm>
              <a:off x="-2956763" y="2394049"/>
              <a:ext cx="2088232" cy="2088232"/>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2380699" y="2988116"/>
              <a:ext cx="936104" cy="990110"/>
              <a:chOff x="-7979321" y="4140244"/>
              <a:chExt cx="936104" cy="990110"/>
            </a:xfrm>
          </p:grpSpPr>
          <p:cxnSp>
            <p:nvCxnSpPr>
              <p:cNvPr id="5" name="Straight Connector 4"/>
              <p:cNvCxnSpPr/>
              <p:nvPr/>
            </p:nvCxnSpPr>
            <p:spPr>
              <a:xfrm>
                <a:off x="-7979321" y="4140244"/>
                <a:ext cx="324036" cy="324036"/>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7367253" y="4140244"/>
                <a:ext cx="324036" cy="324036"/>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7889312" y="4482281"/>
                <a:ext cx="756086" cy="144017"/>
                <a:chOff x="-7889312" y="4482281"/>
                <a:chExt cx="756086" cy="144017"/>
              </a:xfrm>
            </p:grpSpPr>
            <p:sp>
              <p:nvSpPr>
                <p:cNvPr id="10" name="Oval 9"/>
                <p:cNvSpPr/>
                <p:nvPr/>
              </p:nvSpPr>
              <p:spPr>
                <a:xfrm>
                  <a:off x="-7889312" y="4482281"/>
                  <a:ext cx="144016" cy="144016"/>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7277242" y="4482282"/>
                  <a:ext cx="144016" cy="144016"/>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65" name="Straight Connector 64"/>
              <p:cNvCxnSpPr/>
              <p:nvPr/>
            </p:nvCxnSpPr>
            <p:spPr>
              <a:xfrm>
                <a:off x="-7889310" y="5130354"/>
                <a:ext cx="756084" cy="0"/>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p:cNvGrpSpPr/>
          <p:nvPr/>
        </p:nvGrpSpPr>
        <p:grpSpPr>
          <a:xfrm>
            <a:off x="-72516" y="33205"/>
            <a:ext cx="9216516" cy="6921388"/>
            <a:chOff x="3276110" y="297813"/>
            <a:chExt cx="9216516" cy="6921388"/>
          </a:xfrm>
        </p:grpSpPr>
        <p:sp>
          <p:nvSpPr>
            <p:cNvPr id="75780" name="Rectangle 75779"/>
            <p:cNvSpPr/>
            <p:nvPr/>
          </p:nvSpPr>
          <p:spPr>
            <a:xfrm>
              <a:off x="3276110" y="297813"/>
              <a:ext cx="9216516" cy="6921388"/>
            </a:xfrm>
            <a:prstGeom prst="rect">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Block Arc 8"/>
            <p:cNvSpPr/>
            <p:nvPr/>
          </p:nvSpPr>
          <p:spPr>
            <a:xfrm>
              <a:off x="5004302" y="692696"/>
              <a:ext cx="5472608" cy="5472608"/>
            </a:xfrm>
            <a:prstGeom prst="blockArc">
              <a:avLst>
                <a:gd name="adj1" fmla="val 10831495"/>
                <a:gd name="adj2" fmla="val 0"/>
                <a:gd name="adj3" fmla="val 25000"/>
              </a:avLst>
            </a:prstGeom>
            <a:solidFill>
              <a:srgbClr val="9B05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4" name="Block Arc 53"/>
            <p:cNvSpPr/>
            <p:nvPr/>
          </p:nvSpPr>
          <p:spPr>
            <a:xfrm rot="10800000">
              <a:off x="5112314" y="692696"/>
              <a:ext cx="5472608" cy="5472608"/>
            </a:xfrm>
            <a:prstGeom prst="blockArc">
              <a:avLst>
                <a:gd name="adj1" fmla="val 10831495"/>
                <a:gd name="adj2" fmla="val 0"/>
                <a:gd name="adj3" fmla="val 25000"/>
              </a:avLst>
            </a:prstGeom>
            <a:solidFill>
              <a:srgbClr val="9B05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4428238" y="2921169"/>
              <a:ext cx="6892858" cy="1015663"/>
            </a:xfrm>
            <a:prstGeom prst="rect">
              <a:avLst/>
            </a:prstGeom>
            <a:solidFill>
              <a:schemeClr val="bg1"/>
            </a:solidFill>
            <a:ln w="53975">
              <a:solidFill>
                <a:srgbClr val="535353"/>
              </a:solidFill>
              <a:miter lim="800000"/>
            </a:ln>
          </p:spPr>
          <p:txBody>
            <a:bodyPr wrap="none" rtlCol="0">
              <a:spAutoFit/>
            </a:bodyPr>
            <a:lstStyle/>
            <a:p>
              <a:r>
                <a:rPr lang="en-US" sz="6000" dirty="0">
                  <a:solidFill>
                    <a:srgbClr val="535353"/>
                  </a:solidFill>
                  <a:latin typeface="Arial Black"/>
                  <a:cs typeface="Arial Black"/>
                </a:rPr>
                <a:t>VICIOUS CYCLE</a:t>
              </a:r>
            </a:p>
          </p:txBody>
        </p:sp>
      </p:grpSp>
    </p:spTree>
    <p:extLst>
      <p:ext uri="{BB962C8B-B14F-4D97-AF65-F5344CB8AC3E}">
        <p14:creationId xmlns:p14="http://schemas.microsoft.com/office/powerpoint/2010/main" val="25953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7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2" name="Straight Arrow Connector 61"/>
          <p:cNvCxnSpPr/>
          <p:nvPr/>
        </p:nvCxnSpPr>
        <p:spPr>
          <a:xfrm flipV="1">
            <a:off x="2447764" y="908720"/>
            <a:ext cx="1008112" cy="360040"/>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75788" name="Group 75787"/>
          <p:cNvGrpSpPr/>
          <p:nvPr/>
        </p:nvGrpSpPr>
        <p:grpSpPr>
          <a:xfrm>
            <a:off x="107504" y="1232756"/>
            <a:ext cx="3240360" cy="1656184"/>
            <a:chOff x="143508" y="1232756"/>
            <a:chExt cx="3240360" cy="1656184"/>
          </a:xfrm>
        </p:grpSpPr>
        <p:cxnSp>
          <p:nvCxnSpPr>
            <p:cNvPr id="63" name="Straight Arrow Connector 62"/>
            <p:cNvCxnSpPr/>
            <p:nvPr/>
          </p:nvCxnSpPr>
          <p:spPr>
            <a:xfrm flipV="1">
              <a:off x="1619672" y="2492896"/>
              <a:ext cx="0" cy="39604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6" name="Process 35"/>
            <p:cNvSpPr/>
            <p:nvPr/>
          </p:nvSpPr>
          <p:spPr>
            <a:xfrm>
              <a:off x="143508" y="1232756"/>
              <a:ext cx="3240360" cy="1260140"/>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This is your agenda </a:t>
              </a:r>
              <a:r>
                <a:rPr lang="en-US" dirty="0">
                  <a:latin typeface="Arial"/>
                  <a:cs typeface="Arial"/>
                  <a:sym typeface="Wingdings"/>
                </a:rPr>
                <a:t> Not getting to the root cause  Solving the wrong problem  Repetitive conversations</a:t>
              </a:r>
              <a:endParaRPr lang="en-US" dirty="0">
                <a:latin typeface="Arial"/>
                <a:cs typeface="Arial"/>
              </a:endParaRPr>
            </a:p>
          </p:txBody>
        </p:sp>
      </p:grpSp>
      <p:grpSp>
        <p:nvGrpSpPr>
          <p:cNvPr id="75787" name="Group 75786"/>
          <p:cNvGrpSpPr/>
          <p:nvPr/>
        </p:nvGrpSpPr>
        <p:grpSpPr>
          <a:xfrm>
            <a:off x="107504" y="2636912"/>
            <a:ext cx="3240360" cy="1764196"/>
            <a:chOff x="143508" y="2636912"/>
            <a:chExt cx="3240360" cy="1764196"/>
          </a:xfrm>
        </p:grpSpPr>
        <p:cxnSp>
          <p:nvCxnSpPr>
            <p:cNvPr id="59" name="Straight Arrow Connector 58"/>
            <p:cNvCxnSpPr/>
            <p:nvPr/>
          </p:nvCxnSpPr>
          <p:spPr>
            <a:xfrm flipH="1" flipV="1">
              <a:off x="1907704" y="3825044"/>
              <a:ext cx="540060" cy="57606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7" name="Process 36"/>
            <p:cNvSpPr/>
            <p:nvPr/>
          </p:nvSpPr>
          <p:spPr>
            <a:xfrm>
              <a:off x="143508" y="2636912"/>
              <a:ext cx="3240360" cy="1188132"/>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Telling people what to do limits people’s true potential. Creates more dependency = Takes MORE time!</a:t>
              </a:r>
            </a:p>
          </p:txBody>
        </p:sp>
      </p:grpSp>
      <p:grpSp>
        <p:nvGrpSpPr>
          <p:cNvPr id="75786" name="Group 75785"/>
          <p:cNvGrpSpPr/>
          <p:nvPr/>
        </p:nvGrpSpPr>
        <p:grpSpPr>
          <a:xfrm>
            <a:off x="1475656" y="3717032"/>
            <a:ext cx="6192688" cy="2772308"/>
            <a:chOff x="1475656" y="3717032"/>
            <a:chExt cx="6192688" cy="2772308"/>
          </a:xfrm>
        </p:grpSpPr>
        <p:cxnSp>
          <p:nvCxnSpPr>
            <p:cNvPr id="53" name="Straight Arrow Connector 52"/>
            <p:cNvCxnSpPr/>
            <p:nvPr/>
          </p:nvCxnSpPr>
          <p:spPr>
            <a:xfrm flipH="1">
              <a:off x="6804248" y="3717032"/>
              <a:ext cx="468052" cy="540060"/>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1475656" y="3861048"/>
              <a:ext cx="6192688" cy="2628292"/>
              <a:chOff x="-504564" y="4113076"/>
              <a:chExt cx="6192688" cy="2628292"/>
            </a:xfrm>
          </p:grpSpPr>
          <p:sp>
            <p:nvSpPr>
              <p:cNvPr id="35" name="Oval Callout 34"/>
              <p:cNvSpPr/>
              <p:nvPr/>
            </p:nvSpPr>
            <p:spPr>
              <a:xfrm>
                <a:off x="-504564" y="4113076"/>
                <a:ext cx="6192688" cy="2628292"/>
              </a:xfrm>
              <a:prstGeom prst="wedgeEllipseCallout">
                <a:avLst>
                  <a:gd name="adj1" fmla="val 44301"/>
                  <a:gd name="adj2" fmla="val 52836"/>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dirty="0">
                  <a:latin typeface="Arial"/>
                  <a:cs typeface="Arial"/>
                </a:endParaRPr>
              </a:p>
            </p:txBody>
          </p:sp>
          <p:sp>
            <p:nvSpPr>
              <p:cNvPr id="34" name="TextBox 33"/>
              <p:cNvSpPr txBox="1"/>
              <p:nvPr/>
            </p:nvSpPr>
            <p:spPr>
              <a:xfrm>
                <a:off x="107504" y="4617132"/>
                <a:ext cx="5458908" cy="1754327"/>
              </a:xfrm>
              <a:prstGeom prst="rect">
                <a:avLst/>
              </a:prstGeom>
              <a:noFill/>
            </p:spPr>
            <p:txBody>
              <a:bodyPr wrap="square" rtlCol="0">
                <a:spAutoFit/>
              </a:bodyPr>
              <a:lstStyle/>
              <a:p>
                <a:pPr marL="285750" indent="-285750">
                  <a:buFont typeface="Arial"/>
                  <a:buChar char="•"/>
                </a:pPr>
                <a:r>
                  <a:rPr lang="en-US" dirty="0">
                    <a:solidFill>
                      <a:srgbClr val="F2F2F2"/>
                    </a:solidFill>
                    <a:latin typeface="Arial"/>
                    <a:cs typeface="Arial"/>
                  </a:rPr>
                  <a:t>“Here’s what you should do.”</a:t>
                </a:r>
              </a:p>
              <a:p>
                <a:pPr marL="285750" indent="-285750">
                  <a:buFont typeface="Arial"/>
                  <a:buChar char="•"/>
                </a:pPr>
                <a:r>
                  <a:rPr lang="en-US" dirty="0">
                    <a:solidFill>
                      <a:srgbClr val="F2F2F2"/>
                    </a:solidFill>
                    <a:latin typeface="Arial"/>
                    <a:cs typeface="Arial"/>
                  </a:rPr>
                  <a:t>“When I was in your role this is how I handled it.”</a:t>
                </a:r>
              </a:p>
              <a:p>
                <a:pPr marL="285750" indent="-285750">
                  <a:buFont typeface="Arial"/>
                  <a:buChar char="•"/>
                </a:pPr>
                <a:r>
                  <a:rPr lang="en-US" dirty="0">
                    <a:solidFill>
                      <a:srgbClr val="F2F2F2"/>
                    </a:solidFill>
                    <a:latin typeface="Arial"/>
                    <a:cs typeface="Arial"/>
                  </a:rPr>
                  <a:t>“Wouldn’t it be a good idea if we get the project done more efficiently this year?”</a:t>
                </a:r>
              </a:p>
              <a:p>
                <a:pPr marL="285750" indent="-285750">
                  <a:buFont typeface="Arial"/>
                  <a:buChar char="•"/>
                </a:pPr>
                <a:r>
                  <a:rPr lang="en-US" dirty="0">
                    <a:solidFill>
                      <a:srgbClr val="F2F2F2"/>
                    </a:solidFill>
                    <a:latin typeface="Arial"/>
                    <a:cs typeface="Arial"/>
                  </a:rPr>
                  <a:t>“Do you think it would be a good idea if you qualify better next time?”</a:t>
                </a:r>
              </a:p>
            </p:txBody>
          </p:sp>
        </p:grpSp>
      </p:grpSp>
      <p:grpSp>
        <p:nvGrpSpPr>
          <p:cNvPr id="75785" name="Group 75784"/>
          <p:cNvGrpSpPr/>
          <p:nvPr/>
        </p:nvGrpSpPr>
        <p:grpSpPr>
          <a:xfrm>
            <a:off x="5472100" y="2276872"/>
            <a:ext cx="3564396" cy="1548172"/>
            <a:chOff x="5508104" y="2276872"/>
            <a:chExt cx="3564396" cy="1548172"/>
          </a:xfrm>
        </p:grpSpPr>
        <p:cxnSp>
          <p:nvCxnSpPr>
            <p:cNvPr id="48" name="Straight Arrow Connector 47"/>
            <p:cNvCxnSpPr/>
            <p:nvPr/>
          </p:nvCxnSpPr>
          <p:spPr>
            <a:xfrm>
              <a:off x="7344308" y="2276872"/>
              <a:ext cx="0" cy="57606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2" name="Process 31"/>
            <p:cNvSpPr/>
            <p:nvPr/>
          </p:nvSpPr>
          <p:spPr>
            <a:xfrm>
              <a:off x="5508104" y="2852936"/>
              <a:ext cx="3564396" cy="972108"/>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Assume vs. Assess Facts </a:t>
              </a:r>
              <a:r>
                <a:rPr lang="en-US" dirty="0">
                  <a:latin typeface="Arial"/>
                  <a:cs typeface="Arial"/>
                  <a:sym typeface="Wingdings"/>
                </a:rPr>
                <a:t> You ask guided or loaded questions &amp; coach in your own image.</a:t>
              </a:r>
              <a:endParaRPr lang="en-US" dirty="0">
                <a:latin typeface="Arial"/>
                <a:cs typeface="Arial"/>
              </a:endParaRPr>
            </a:p>
          </p:txBody>
        </p:sp>
      </p:grpSp>
      <p:sp>
        <p:nvSpPr>
          <p:cNvPr id="24" name="Oval Callout 23"/>
          <p:cNvSpPr/>
          <p:nvPr/>
        </p:nvSpPr>
        <p:spPr>
          <a:xfrm>
            <a:off x="3419872" y="80628"/>
            <a:ext cx="2340260" cy="1332148"/>
          </a:xfrm>
          <a:prstGeom prst="wedgeEllipseCallout">
            <a:avLst>
              <a:gd name="adj1" fmla="val -70759"/>
              <a:gd name="adj2" fmla="val -25971"/>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“Hey, I need your help with something...”</a:t>
            </a:r>
          </a:p>
        </p:txBody>
      </p:sp>
      <p:grpSp>
        <p:nvGrpSpPr>
          <p:cNvPr id="14" name="Group 13"/>
          <p:cNvGrpSpPr/>
          <p:nvPr/>
        </p:nvGrpSpPr>
        <p:grpSpPr>
          <a:xfrm>
            <a:off x="134794" y="117793"/>
            <a:ext cx="2470631" cy="430887"/>
            <a:chOff x="107504" y="116632"/>
            <a:chExt cx="2470631" cy="430887"/>
          </a:xfrm>
        </p:grpSpPr>
        <p:sp>
          <p:nvSpPr>
            <p:cNvPr id="2" name="TextBox 1"/>
            <p:cNvSpPr txBox="1"/>
            <p:nvPr/>
          </p:nvSpPr>
          <p:spPr>
            <a:xfrm>
              <a:off x="107504" y="116632"/>
              <a:ext cx="1808380" cy="430887"/>
            </a:xfrm>
            <a:prstGeom prst="rect">
              <a:avLst/>
            </a:prstGeom>
            <a:noFill/>
          </p:spPr>
          <p:txBody>
            <a:bodyPr wrap="none" rtlCol="0">
              <a:spAutoFit/>
            </a:bodyPr>
            <a:lstStyle/>
            <a:p>
              <a:r>
                <a:rPr lang="en-US" sz="2200" b="1" dirty="0">
                  <a:solidFill>
                    <a:srgbClr val="B41A1B"/>
                  </a:solidFill>
                </a:rPr>
                <a:t>ASSOCIATE</a:t>
              </a:r>
            </a:p>
          </p:txBody>
        </p:sp>
        <p:cxnSp>
          <p:nvCxnSpPr>
            <p:cNvPr id="25" name="Straight Connector 24"/>
            <p:cNvCxnSpPr/>
            <p:nvPr/>
          </p:nvCxnSpPr>
          <p:spPr>
            <a:xfrm>
              <a:off x="129863" y="530097"/>
              <a:ext cx="244827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29863" y="134053"/>
              <a:ext cx="244827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pic>
        <p:nvPicPr>
          <p:cNvPr id="16" name="Picture 15" descr="Angry-Icon-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776" y="476672"/>
            <a:ext cx="1575904" cy="1572913"/>
          </a:xfrm>
          <a:prstGeom prst="rect">
            <a:avLst/>
          </a:prstGeom>
        </p:spPr>
      </p:pic>
      <p:cxnSp>
        <p:nvCxnSpPr>
          <p:cNvPr id="30" name="Straight Connector 29"/>
          <p:cNvCxnSpPr/>
          <p:nvPr/>
        </p:nvCxnSpPr>
        <p:spPr>
          <a:xfrm>
            <a:off x="-2772816" y="2780928"/>
            <a:ext cx="0" cy="2268252"/>
          </a:xfrm>
          <a:prstGeom prst="line">
            <a:avLst/>
          </a:prstGeom>
        </p:spPr>
        <p:style>
          <a:lnRef idx="2">
            <a:schemeClr val="accent1"/>
          </a:lnRef>
          <a:fillRef idx="0">
            <a:schemeClr val="accent1"/>
          </a:fillRef>
          <a:effectRef idx="1">
            <a:schemeClr val="accent1"/>
          </a:effectRef>
          <a:fontRef idx="minor">
            <a:schemeClr val="tx1"/>
          </a:fontRef>
        </p:style>
      </p:cxnSp>
      <p:sp>
        <p:nvSpPr>
          <p:cNvPr id="75776" name="TextBox 75775"/>
          <p:cNvSpPr txBox="1"/>
          <p:nvPr/>
        </p:nvSpPr>
        <p:spPr>
          <a:xfrm>
            <a:off x="9875520" y="2966720"/>
            <a:ext cx="184666" cy="369332"/>
          </a:xfrm>
          <a:prstGeom prst="rect">
            <a:avLst/>
          </a:prstGeom>
          <a:noFill/>
        </p:spPr>
        <p:txBody>
          <a:bodyPr wrap="none" rtlCol="0">
            <a:spAutoFit/>
          </a:bodyPr>
          <a:lstStyle/>
          <a:p>
            <a:endParaRPr lang="en-US" dirty="0"/>
          </a:p>
        </p:txBody>
      </p:sp>
      <p:grpSp>
        <p:nvGrpSpPr>
          <p:cNvPr id="75779" name="Group 75778"/>
          <p:cNvGrpSpPr/>
          <p:nvPr/>
        </p:nvGrpSpPr>
        <p:grpSpPr>
          <a:xfrm>
            <a:off x="5472100" y="117793"/>
            <a:ext cx="3564396" cy="2375103"/>
            <a:chOff x="5472100" y="117793"/>
            <a:chExt cx="3564396" cy="2375103"/>
          </a:xfrm>
        </p:grpSpPr>
        <p:grpSp>
          <p:nvGrpSpPr>
            <p:cNvPr id="15" name="Group 14"/>
            <p:cNvGrpSpPr/>
            <p:nvPr/>
          </p:nvGrpSpPr>
          <p:grpSpPr>
            <a:xfrm>
              <a:off x="5472100" y="117793"/>
              <a:ext cx="3564396" cy="2375103"/>
              <a:chOff x="5472100" y="117793"/>
              <a:chExt cx="3564396" cy="2375103"/>
            </a:xfrm>
          </p:grpSpPr>
          <p:grpSp>
            <p:nvGrpSpPr>
              <p:cNvPr id="75789" name="Group 75788"/>
              <p:cNvGrpSpPr/>
              <p:nvPr/>
            </p:nvGrpSpPr>
            <p:grpSpPr>
              <a:xfrm>
                <a:off x="5472100" y="764704"/>
                <a:ext cx="3564396" cy="1728192"/>
                <a:chOff x="5508104" y="764704"/>
                <a:chExt cx="3564396" cy="1728192"/>
              </a:xfrm>
            </p:grpSpPr>
            <p:cxnSp>
              <p:nvCxnSpPr>
                <p:cNvPr id="42" name="Straight Arrow Connector 41"/>
                <p:cNvCxnSpPr/>
                <p:nvPr/>
              </p:nvCxnSpPr>
              <p:spPr>
                <a:xfrm>
                  <a:off x="5616116" y="764704"/>
                  <a:ext cx="756084" cy="432048"/>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0" name="Process 69"/>
                <p:cNvSpPr/>
                <p:nvPr/>
              </p:nvSpPr>
              <p:spPr>
                <a:xfrm>
                  <a:off x="5508104" y="1232756"/>
                  <a:ext cx="3564396" cy="1260140"/>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I already know the answer and I don’t have time to coach.</a:t>
                  </a:r>
                </a:p>
              </p:txBody>
            </p:sp>
          </p:grpSp>
          <p:grpSp>
            <p:nvGrpSpPr>
              <p:cNvPr id="12" name="Group 11"/>
              <p:cNvGrpSpPr/>
              <p:nvPr/>
            </p:nvGrpSpPr>
            <p:grpSpPr>
              <a:xfrm>
                <a:off x="7380312" y="117793"/>
                <a:ext cx="1642284" cy="430887"/>
                <a:chOff x="7358208" y="6309320"/>
                <a:chExt cx="1642284" cy="430887"/>
              </a:xfrm>
            </p:grpSpPr>
            <p:sp>
              <p:nvSpPr>
                <p:cNvPr id="38" name="TextBox 37"/>
                <p:cNvSpPr txBox="1"/>
                <p:nvPr/>
              </p:nvSpPr>
              <p:spPr>
                <a:xfrm>
                  <a:off x="7358208" y="6309320"/>
                  <a:ext cx="1642284" cy="430887"/>
                </a:xfrm>
                <a:prstGeom prst="rect">
                  <a:avLst/>
                </a:prstGeom>
                <a:noFill/>
              </p:spPr>
              <p:txBody>
                <a:bodyPr wrap="none" rtlCol="0">
                  <a:spAutoFit/>
                </a:bodyPr>
                <a:lstStyle/>
                <a:p>
                  <a:r>
                    <a:rPr lang="en-US" sz="2200" b="1" dirty="0">
                      <a:solidFill>
                        <a:srgbClr val="606060"/>
                      </a:solidFill>
                    </a:rPr>
                    <a:t>MANAGER</a:t>
                  </a:r>
                </a:p>
              </p:txBody>
            </p:sp>
            <p:cxnSp>
              <p:nvCxnSpPr>
                <p:cNvPr id="40" name="Straight Connector 39"/>
                <p:cNvCxnSpPr/>
                <p:nvPr/>
              </p:nvCxnSpPr>
              <p:spPr>
                <a:xfrm>
                  <a:off x="7398442" y="6722785"/>
                  <a:ext cx="1561817" cy="0"/>
                </a:xfrm>
                <a:prstGeom prst="line">
                  <a:avLst/>
                </a:prstGeom>
                <a:ln w="50800" cmpd="dbl">
                  <a:solidFill>
                    <a:srgbClr val="60606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398442" y="6345324"/>
                  <a:ext cx="1561817" cy="0"/>
                </a:xfrm>
                <a:prstGeom prst="line">
                  <a:avLst/>
                </a:prstGeom>
                <a:ln w="50800" cmpd="dbl">
                  <a:solidFill>
                    <a:srgbClr val="606060"/>
                  </a:solidFill>
                </a:ln>
                <a:effectLst/>
              </p:spPr>
              <p:style>
                <a:lnRef idx="2">
                  <a:schemeClr val="accent1"/>
                </a:lnRef>
                <a:fillRef idx="0">
                  <a:schemeClr val="accent1"/>
                </a:fillRef>
                <a:effectRef idx="1">
                  <a:schemeClr val="accent1"/>
                </a:effectRef>
                <a:fontRef idx="minor">
                  <a:schemeClr val="tx1"/>
                </a:fontRef>
              </p:style>
            </p:cxnSp>
          </p:grpSp>
        </p:grpSp>
        <p:grpSp>
          <p:nvGrpSpPr>
            <p:cNvPr id="75778" name="Group 75777"/>
            <p:cNvGrpSpPr/>
            <p:nvPr/>
          </p:nvGrpSpPr>
          <p:grpSpPr>
            <a:xfrm>
              <a:off x="7164288" y="584684"/>
              <a:ext cx="648072" cy="576064"/>
              <a:chOff x="7164288" y="584684"/>
              <a:chExt cx="648072" cy="576064"/>
            </a:xfrm>
          </p:grpSpPr>
          <p:sp>
            <p:nvSpPr>
              <p:cNvPr id="75777" name="Oval 75776"/>
              <p:cNvSpPr/>
              <p:nvPr/>
            </p:nvSpPr>
            <p:spPr>
              <a:xfrm>
                <a:off x="7164288" y="944724"/>
                <a:ext cx="504056" cy="216024"/>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sp>
            <p:nvSpPr>
              <p:cNvPr id="75" name="Oval 74"/>
              <p:cNvSpPr/>
              <p:nvPr/>
            </p:nvSpPr>
            <p:spPr>
              <a:xfrm>
                <a:off x="7452320" y="750894"/>
                <a:ext cx="324036" cy="144016"/>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sp>
            <p:nvSpPr>
              <p:cNvPr id="76" name="Oval 75"/>
              <p:cNvSpPr/>
              <p:nvPr/>
            </p:nvSpPr>
            <p:spPr>
              <a:xfrm>
                <a:off x="7668344" y="584684"/>
                <a:ext cx="144016" cy="116396"/>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grpSp>
      </p:grpSp>
      <p:grpSp>
        <p:nvGrpSpPr>
          <p:cNvPr id="58" name="Group 57"/>
          <p:cNvGrpSpPr/>
          <p:nvPr/>
        </p:nvGrpSpPr>
        <p:grpSpPr>
          <a:xfrm>
            <a:off x="-2592796" y="2492896"/>
            <a:ext cx="1980220" cy="1980220"/>
            <a:chOff x="-2956763" y="2394049"/>
            <a:chExt cx="2088232" cy="2088232"/>
          </a:xfrm>
        </p:grpSpPr>
        <p:sp>
          <p:nvSpPr>
            <p:cNvPr id="3" name="Oval 2"/>
            <p:cNvSpPr/>
            <p:nvPr/>
          </p:nvSpPr>
          <p:spPr>
            <a:xfrm>
              <a:off x="-2956763" y="2394049"/>
              <a:ext cx="2088232" cy="2088232"/>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2380699" y="2988116"/>
              <a:ext cx="936104" cy="990110"/>
              <a:chOff x="-7979321" y="4140244"/>
              <a:chExt cx="936104" cy="990110"/>
            </a:xfrm>
          </p:grpSpPr>
          <p:cxnSp>
            <p:nvCxnSpPr>
              <p:cNvPr id="5" name="Straight Connector 4"/>
              <p:cNvCxnSpPr/>
              <p:nvPr/>
            </p:nvCxnSpPr>
            <p:spPr>
              <a:xfrm>
                <a:off x="-7979321" y="4140244"/>
                <a:ext cx="324036" cy="324036"/>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7367253" y="4140244"/>
                <a:ext cx="324036" cy="324036"/>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7889312" y="4482281"/>
                <a:ext cx="756086" cy="144017"/>
                <a:chOff x="-7889312" y="4482281"/>
                <a:chExt cx="756086" cy="144017"/>
              </a:xfrm>
            </p:grpSpPr>
            <p:sp>
              <p:nvSpPr>
                <p:cNvPr id="10" name="Oval 9"/>
                <p:cNvSpPr/>
                <p:nvPr/>
              </p:nvSpPr>
              <p:spPr>
                <a:xfrm>
                  <a:off x="-7889312" y="4482281"/>
                  <a:ext cx="144016" cy="144016"/>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7277242" y="4482282"/>
                  <a:ext cx="144016" cy="144016"/>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65" name="Straight Connector 64"/>
              <p:cNvCxnSpPr/>
              <p:nvPr/>
            </p:nvCxnSpPr>
            <p:spPr>
              <a:xfrm>
                <a:off x="-7889310" y="5130354"/>
                <a:ext cx="756084" cy="0"/>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p:cNvGrpSpPr/>
          <p:nvPr/>
        </p:nvGrpSpPr>
        <p:grpSpPr>
          <a:xfrm>
            <a:off x="144016" y="22312"/>
            <a:ext cx="9216516" cy="6921388"/>
            <a:chOff x="3276110" y="297813"/>
            <a:chExt cx="9216516" cy="6921388"/>
          </a:xfrm>
        </p:grpSpPr>
        <p:sp>
          <p:nvSpPr>
            <p:cNvPr id="75780" name="Rectangle 75779"/>
            <p:cNvSpPr/>
            <p:nvPr/>
          </p:nvSpPr>
          <p:spPr>
            <a:xfrm>
              <a:off x="3276110" y="297813"/>
              <a:ext cx="9216516" cy="6921388"/>
            </a:xfrm>
            <a:prstGeom prst="rect">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Block Arc 8"/>
            <p:cNvSpPr/>
            <p:nvPr/>
          </p:nvSpPr>
          <p:spPr>
            <a:xfrm>
              <a:off x="4895782" y="692696"/>
              <a:ext cx="5472608" cy="5472608"/>
            </a:xfrm>
            <a:prstGeom prst="blockArc">
              <a:avLst>
                <a:gd name="adj1" fmla="val 10831495"/>
                <a:gd name="adj2" fmla="val 0"/>
                <a:gd name="adj3" fmla="val 25000"/>
              </a:avLst>
            </a:prstGeom>
            <a:solidFill>
              <a:srgbClr val="9B05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4" name="Block Arc 53"/>
            <p:cNvSpPr/>
            <p:nvPr/>
          </p:nvSpPr>
          <p:spPr>
            <a:xfrm rot="10800000">
              <a:off x="4751766" y="692696"/>
              <a:ext cx="5472608" cy="5472608"/>
            </a:xfrm>
            <a:prstGeom prst="blockArc">
              <a:avLst>
                <a:gd name="adj1" fmla="val 10831495"/>
                <a:gd name="adj2" fmla="val 0"/>
                <a:gd name="adj3" fmla="val 25000"/>
              </a:avLst>
            </a:prstGeom>
            <a:solidFill>
              <a:srgbClr val="9B05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4195612" y="2921169"/>
              <a:ext cx="6892858" cy="1015663"/>
            </a:xfrm>
            <a:prstGeom prst="rect">
              <a:avLst/>
            </a:prstGeom>
            <a:solidFill>
              <a:schemeClr val="bg1"/>
            </a:solidFill>
            <a:ln w="53975">
              <a:solidFill>
                <a:srgbClr val="535353"/>
              </a:solidFill>
              <a:miter lim="800000"/>
            </a:ln>
          </p:spPr>
          <p:txBody>
            <a:bodyPr wrap="none" rtlCol="0">
              <a:spAutoFit/>
            </a:bodyPr>
            <a:lstStyle/>
            <a:p>
              <a:r>
                <a:rPr lang="en-US" sz="6000" dirty="0">
                  <a:solidFill>
                    <a:srgbClr val="535353"/>
                  </a:solidFill>
                  <a:latin typeface="Arial Black"/>
                  <a:cs typeface="Arial Black"/>
                </a:rPr>
                <a:t>VICIOUS CYCLE</a:t>
              </a:r>
            </a:p>
          </p:txBody>
        </p:sp>
      </p:grpSp>
    </p:spTree>
    <p:extLst>
      <p:ext uri="{BB962C8B-B14F-4D97-AF65-F5344CB8AC3E}">
        <p14:creationId xmlns:p14="http://schemas.microsoft.com/office/powerpoint/2010/main" val="1560019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7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2" name="Straight Arrow Connector 61"/>
          <p:cNvCxnSpPr/>
          <p:nvPr/>
        </p:nvCxnSpPr>
        <p:spPr>
          <a:xfrm flipV="1">
            <a:off x="2447764" y="908720"/>
            <a:ext cx="1008112" cy="360040"/>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75788" name="Group 75787"/>
          <p:cNvGrpSpPr/>
          <p:nvPr/>
        </p:nvGrpSpPr>
        <p:grpSpPr>
          <a:xfrm>
            <a:off x="107504" y="1232756"/>
            <a:ext cx="3240360" cy="1656184"/>
            <a:chOff x="143508" y="1232756"/>
            <a:chExt cx="3240360" cy="1656184"/>
          </a:xfrm>
        </p:grpSpPr>
        <p:cxnSp>
          <p:nvCxnSpPr>
            <p:cNvPr id="63" name="Straight Arrow Connector 62"/>
            <p:cNvCxnSpPr/>
            <p:nvPr/>
          </p:nvCxnSpPr>
          <p:spPr>
            <a:xfrm flipV="1">
              <a:off x="1619672" y="2492896"/>
              <a:ext cx="0" cy="39604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6" name="Process 35"/>
            <p:cNvSpPr/>
            <p:nvPr/>
          </p:nvSpPr>
          <p:spPr>
            <a:xfrm>
              <a:off x="143508" y="1232756"/>
              <a:ext cx="3240360" cy="1260140"/>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This is your agenda </a:t>
              </a:r>
              <a:r>
                <a:rPr lang="en-US" dirty="0">
                  <a:latin typeface="Arial"/>
                  <a:cs typeface="Arial"/>
                  <a:sym typeface="Wingdings"/>
                </a:rPr>
                <a:t> Not getting to the root cause  Solving the wrong problem  Repetitive conversations</a:t>
              </a:r>
              <a:endParaRPr lang="en-US" dirty="0">
                <a:latin typeface="Arial"/>
                <a:cs typeface="Arial"/>
              </a:endParaRPr>
            </a:p>
          </p:txBody>
        </p:sp>
      </p:grpSp>
      <p:grpSp>
        <p:nvGrpSpPr>
          <p:cNvPr id="75787" name="Group 75786"/>
          <p:cNvGrpSpPr/>
          <p:nvPr/>
        </p:nvGrpSpPr>
        <p:grpSpPr>
          <a:xfrm>
            <a:off x="107504" y="2636912"/>
            <a:ext cx="3240360" cy="1764196"/>
            <a:chOff x="143508" y="2636912"/>
            <a:chExt cx="3240360" cy="1764196"/>
          </a:xfrm>
        </p:grpSpPr>
        <p:cxnSp>
          <p:nvCxnSpPr>
            <p:cNvPr id="59" name="Straight Arrow Connector 58"/>
            <p:cNvCxnSpPr/>
            <p:nvPr/>
          </p:nvCxnSpPr>
          <p:spPr>
            <a:xfrm flipH="1" flipV="1">
              <a:off x="1907704" y="3825044"/>
              <a:ext cx="540060" cy="57606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7" name="Process 36"/>
            <p:cNvSpPr/>
            <p:nvPr/>
          </p:nvSpPr>
          <p:spPr>
            <a:xfrm>
              <a:off x="143508" y="2636912"/>
              <a:ext cx="3240360" cy="1188132"/>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Telling people what to do limits people’s true potential. Creates more dependency = Takes MORE time!</a:t>
              </a:r>
            </a:p>
          </p:txBody>
        </p:sp>
      </p:grpSp>
      <p:grpSp>
        <p:nvGrpSpPr>
          <p:cNvPr id="75786" name="Group 75785"/>
          <p:cNvGrpSpPr/>
          <p:nvPr/>
        </p:nvGrpSpPr>
        <p:grpSpPr>
          <a:xfrm>
            <a:off x="1475656" y="3717032"/>
            <a:ext cx="6192688" cy="2772308"/>
            <a:chOff x="1475656" y="3717032"/>
            <a:chExt cx="6192688" cy="2772308"/>
          </a:xfrm>
        </p:grpSpPr>
        <p:cxnSp>
          <p:nvCxnSpPr>
            <p:cNvPr id="53" name="Straight Arrow Connector 52"/>
            <p:cNvCxnSpPr/>
            <p:nvPr/>
          </p:nvCxnSpPr>
          <p:spPr>
            <a:xfrm flipH="1">
              <a:off x="6804248" y="3717032"/>
              <a:ext cx="468052" cy="540060"/>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1475656" y="3861048"/>
              <a:ext cx="6192688" cy="2628292"/>
              <a:chOff x="-504564" y="4113076"/>
              <a:chExt cx="6192688" cy="2628292"/>
            </a:xfrm>
          </p:grpSpPr>
          <p:sp>
            <p:nvSpPr>
              <p:cNvPr id="35" name="Oval Callout 34"/>
              <p:cNvSpPr/>
              <p:nvPr/>
            </p:nvSpPr>
            <p:spPr>
              <a:xfrm>
                <a:off x="-504564" y="4113076"/>
                <a:ext cx="6192688" cy="2628292"/>
              </a:xfrm>
              <a:prstGeom prst="wedgeEllipseCallout">
                <a:avLst>
                  <a:gd name="adj1" fmla="val 44301"/>
                  <a:gd name="adj2" fmla="val 52836"/>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dirty="0">
                  <a:latin typeface="Arial"/>
                  <a:cs typeface="Arial"/>
                </a:endParaRPr>
              </a:p>
            </p:txBody>
          </p:sp>
          <p:sp>
            <p:nvSpPr>
              <p:cNvPr id="34" name="TextBox 33"/>
              <p:cNvSpPr txBox="1"/>
              <p:nvPr/>
            </p:nvSpPr>
            <p:spPr>
              <a:xfrm>
                <a:off x="107504" y="4617132"/>
                <a:ext cx="5458908" cy="1754327"/>
              </a:xfrm>
              <a:prstGeom prst="rect">
                <a:avLst/>
              </a:prstGeom>
              <a:noFill/>
            </p:spPr>
            <p:txBody>
              <a:bodyPr wrap="square" rtlCol="0">
                <a:spAutoFit/>
              </a:bodyPr>
              <a:lstStyle/>
              <a:p>
                <a:pPr marL="285750" indent="-285750">
                  <a:buFont typeface="Arial"/>
                  <a:buChar char="•"/>
                </a:pPr>
                <a:r>
                  <a:rPr lang="en-US" dirty="0">
                    <a:solidFill>
                      <a:srgbClr val="F2F2F2"/>
                    </a:solidFill>
                    <a:latin typeface="Arial"/>
                    <a:cs typeface="Arial"/>
                  </a:rPr>
                  <a:t>“Here’s what you should do.”</a:t>
                </a:r>
              </a:p>
              <a:p>
                <a:pPr marL="285750" indent="-285750">
                  <a:buFont typeface="Arial"/>
                  <a:buChar char="•"/>
                </a:pPr>
                <a:r>
                  <a:rPr lang="en-US" dirty="0">
                    <a:solidFill>
                      <a:srgbClr val="F2F2F2"/>
                    </a:solidFill>
                    <a:latin typeface="Arial"/>
                    <a:cs typeface="Arial"/>
                  </a:rPr>
                  <a:t>“When I was in your role this is how I handled it.”</a:t>
                </a:r>
              </a:p>
              <a:p>
                <a:pPr marL="285750" indent="-285750">
                  <a:buFont typeface="Arial"/>
                  <a:buChar char="•"/>
                </a:pPr>
                <a:r>
                  <a:rPr lang="en-US" dirty="0">
                    <a:solidFill>
                      <a:srgbClr val="F2F2F2"/>
                    </a:solidFill>
                    <a:latin typeface="Arial"/>
                    <a:cs typeface="Arial"/>
                  </a:rPr>
                  <a:t>“Wouldn’t it be a good idea if we get the project done more efficiently this year?”</a:t>
                </a:r>
              </a:p>
              <a:p>
                <a:pPr marL="285750" indent="-285750">
                  <a:buFont typeface="Arial"/>
                  <a:buChar char="•"/>
                </a:pPr>
                <a:r>
                  <a:rPr lang="en-US" dirty="0">
                    <a:solidFill>
                      <a:srgbClr val="F2F2F2"/>
                    </a:solidFill>
                    <a:latin typeface="Arial"/>
                    <a:cs typeface="Arial"/>
                  </a:rPr>
                  <a:t>“Do you think it would be a good idea if you qualify better next time?”</a:t>
                </a:r>
              </a:p>
            </p:txBody>
          </p:sp>
        </p:grpSp>
      </p:grpSp>
      <p:grpSp>
        <p:nvGrpSpPr>
          <p:cNvPr id="75785" name="Group 75784"/>
          <p:cNvGrpSpPr/>
          <p:nvPr/>
        </p:nvGrpSpPr>
        <p:grpSpPr>
          <a:xfrm>
            <a:off x="5472100" y="2276872"/>
            <a:ext cx="3564396" cy="1548172"/>
            <a:chOff x="5508104" y="2276872"/>
            <a:chExt cx="3564396" cy="1548172"/>
          </a:xfrm>
        </p:grpSpPr>
        <p:cxnSp>
          <p:nvCxnSpPr>
            <p:cNvPr id="48" name="Straight Arrow Connector 47"/>
            <p:cNvCxnSpPr/>
            <p:nvPr/>
          </p:nvCxnSpPr>
          <p:spPr>
            <a:xfrm>
              <a:off x="7344308" y="2276872"/>
              <a:ext cx="0" cy="576064"/>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32" name="Process 31"/>
            <p:cNvSpPr/>
            <p:nvPr/>
          </p:nvSpPr>
          <p:spPr>
            <a:xfrm>
              <a:off x="5508104" y="2852936"/>
              <a:ext cx="3564396" cy="972108"/>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Assume vs. Assess Facts </a:t>
              </a:r>
              <a:r>
                <a:rPr lang="en-US" dirty="0">
                  <a:latin typeface="Arial"/>
                  <a:cs typeface="Arial"/>
                  <a:sym typeface="Wingdings"/>
                </a:rPr>
                <a:t> You ask guided or loaded questions &amp; coach in your own image.</a:t>
              </a:r>
              <a:endParaRPr lang="en-US" dirty="0">
                <a:latin typeface="Arial"/>
                <a:cs typeface="Arial"/>
              </a:endParaRPr>
            </a:p>
          </p:txBody>
        </p:sp>
      </p:grpSp>
      <p:sp>
        <p:nvSpPr>
          <p:cNvPr id="24" name="Oval Callout 23"/>
          <p:cNvSpPr/>
          <p:nvPr/>
        </p:nvSpPr>
        <p:spPr>
          <a:xfrm>
            <a:off x="3419872" y="80628"/>
            <a:ext cx="2340260" cy="1332148"/>
          </a:xfrm>
          <a:prstGeom prst="wedgeEllipseCallout">
            <a:avLst>
              <a:gd name="adj1" fmla="val -70759"/>
              <a:gd name="adj2" fmla="val -25971"/>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“Hey, I need your help with something...”</a:t>
            </a:r>
          </a:p>
        </p:txBody>
      </p:sp>
      <p:grpSp>
        <p:nvGrpSpPr>
          <p:cNvPr id="14" name="Group 13"/>
          <p:cNvGrpSpPr/>
          <p:nvPr/>
        </p:nvGrpSpPr>
        <p:grpSpPr>
          <a:xfrm>
            <a:off x="134794" y="117793"/>
            <a:ext cx="2566728" cy="430887"/>
            <a:chOff x="107504" y="116632"/>
            <a:chExt cx="2566728" cy="430887"/>
          </a:xfrm>
        </p:grpSpPr>
        <p:sp>
          <p:nvSpPr>
            <p:cNvPr id="2" name="TextBox 1"/>
            <p:cNvSpPr txBox="1"/>
            <p:nvPr/>
          </p:nvSpPr>
          <p:spPr>
            <a:xfrm>
              <a:off x="107504" y="116632"/>
              <a:ext cx="2566728" cy="430887"/>
            </a:xfrm>
            <a:prstGeom prst="rect">
              <a:avLst/>
            </a:prstGeom>
            <a:noFill/>
          </p:spPr>
          <p:txBody>
            <a:bodyPr wrap="none" rtlCol="0">
              <a:spAutoFit/>
            </a:bodyPr>
            <a:lstStyle/>
            <a:p>
              <a:r>
                <a:rPr lang="en-US" sz="2200" b="1" dirty="0">
                  <a:solidFill>
                    <a:srgbClr val="B41A1B"/>
                  </a:solidFill>
                </a:rPr>
                <a:t>DIRECT REPORT</a:t>
              </a:r>
            </a:p>
          </p:txBody>
        </p:sp>
        <p:cxnSp>
          <p:nvCxnSpPr>
            <p:cNvPr id="25" name="Straight Connector 24"/>
            <p:cNvCxnSpPr/>
            <p:nvPr/>
          </p:nvCxnSpPr>
          <p:spPr>
            <a:xfrm>
              <a:off x="129863" y="530097"/>
              <a:ext cx="244827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29863" y="134053"/>
              <a:ext cx="244827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pic>
        <p:nvPicPr>
          <p:cNvPr id="16" name="Picture 15" descr="Angry-Icon-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776" y="476672"/>
            <a:ext cx="1575904" cy="1572913"/>
          </a:xfrm>
          <a:prstGeom prst="rect">
            <a:avLst/>
          </a:prstGeom>
        </p:spPr>
      </p:pic>
      <p:cxnSp>
        <p:nvCxnSpPr>
          <p:cNvPr id="30" name="Straight Connector 29"/>
          <p:cNvCxnSpPr/>
          <p:nvPr/>
        </p:nvCxnSpPr>
        <p:spPr>
          <a:xfrm>
            <a:off x="-2772816" y="2780928"/>
            <a:ext cx="0" cy="2268252"/>
          </a:xfrm>
          <a:prstGeom prst="line">
            <a:avLst/>
          </a:prstGeom>
        </p:spPr>
        <p:style>
          <a:lnRef idx="2">
            <a:schemeClr val="accent1"/>
          </a:lnRef>
          <a:fillRef idx="0">
            <a:schemeClr val="accent1"/>
          </a:fillRef>
          <a:effectRef idx="1">
            <a:schemeClr val="accent1"/>
          </a:effectRef>
          <a:fontRef idx="minor">
            <a:schemeClr val="tx1"/>
          </a:fontRef>
        </p:style>
      </p:cxnSp>
      <p:sp>
        <p:nvSpPr>
          <p:cNvPr id="75776" name="TextBox 75775"/>
          <p:cNvSpPr txBox="1"/>
          <p:nvPr/>
        </p:nvSpPr>
        <p:spPr>
          <a:xfrm>
            <a:off x="9875520" y="2966720"/>
            <a:ext cx="184666" cy="369332"/>
          </a:xfrm>
          <a:prstGeom prst="rect">
            <a:avLst/>
          </a:prstGeom>
          <a:noFill/>
        </p:spPr>
        <p:txBody>
          <a:bodyPr wrap="none" rtlCol="0">
            <a:spAutoFit/>
          </a:bodyPr>
          <a:lstStyle/>
          <a:p>
            <a:endParaRPr lang="en-US" dirty="0"/>
          </a:p>
        </p:txBody>
      </p:sp>
      <p:grpSp>
        <p:nvGrpSpPr>
          <p:cNvPr id="75779" name="Group 75778"/>
          <p:cNvGrpSpPr/>
          <p:nvPr/>
        </p:nvGrpSpPr>
        <p:grpSpPr>
          <a:xfrm>
            <a:off x="5472100" y="117793"/>
            <a:ext cx="3564396" cy="2375103"/>
            <a:chOff x="5472100" y="117793"/>
            <a:chExt cx="3564396" cy="2375103"/>
          </a:xfrm>
        </p:grpSpPr>
        <p:grpSp>
          <p:nvGrpSpPr>
            <p:cNvPr id="15" name="Group 14"/>
            <p:cNvGrpSpPr/>
            <p:nvPr/>
          </p:nvGrpSpPr>
          <p:grpSpPr>
            <a:xfrm>
              <a:off x="5472100" y="117793"/>
              <a:ext cx="3564396" cy="2375103"/>
              <a:chOff x="5472100" y="117793"/>
              <a:chExt cx="3564396" cy="2375103"/>
            </a:xfrm>
          </p:grpSpPr>
          <p:grpSp>
            <p:nvGrpSpPr>
              <p:cNvPr id="75789" name="Group 75788"/>
              <p:cNvGrpSpPr/>
              <p:nvPr/>
            </p:nvGrpSpPr>
            <p:grpSpPr>
              <a:xfrm>
                <a:off x="5472100" y="764704"/>
                <a:ext cx="3564396" cy="1728192"/>
                <a:chOff x="5508104" y="764704"/>
                <a:chExt cx="3564396" cy="1728192"/>
              </a:xfrm>
            </p:grpSpPr>
            <p:cxnSp>
              <p:nvCxnSpPr>
                <p:cNvPr id="42" name="Straight Arrow Connector 41"/>
                <p:cNvCxnSpPr/>
                <p:nvPr/>
              </p:nvCxnSpPr>
              <p:spPr>
                <a:xfrm>
                  <a:off x="5616116" y="764704"/>
                  <a:ext cx="756084" cy="432048"/>
                </a:xfrm>
                <a:prstGeom prst="straightConnector1">
                  <a:avLst/>
                </a:prstGeom>
                <a:ln w="53975">
                  <a:solidFill>
                    <a:srgbClr val="B41A1B"/>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0" name="Process 69"/>
                <p:cNvSpPr/>
                <p:nvPr/>
              </p:nvSpPr>
              <p:spPr>
                <a:xfrm>
                  <a:off x="5508104" y="1232756"/>
                  <a:ext cx="3564396" cy="1260140"/>
                </a:xfrm>
                <a:prstGeom prst="flowChartProcess">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I already know the answer and I don’t have time to coach.</a:t>
                  </a:r>
                </a:p>
              </p:txBody>
            </p:sp>
          </p:grpSp>
          <p:grpSp>
            <p:nvGrpSpPr>
              <p:cNvPr id="12" name="Group 11"/>
              <p:cNvGrpSpPr/>
              <p:nvPr/>
            </p:nvGrpSpPr>
            <p:grpSpPr>
              <a:xfrm>
                <a:off x="7380312" y="117793"/>
                <a:ext cx="1642284" cy="430887"/>
                <a:chOff x="7358208" y="6309320"/>
                <a:chExt cx="1642284" cy="430887"/>
              </a:xfrm>
            </p:grpSpPr>
            <p:sp>
              <p:nvSpPr>
                <p:cNvPr id="38" name="TextBox 37"/>
                <p:cNvSpPr txBox="1"/>
                <p:nvPr/>
              </p:nvSpPr>
              <p:spPr>
                <a:xfrm>
                  <a:off x="7358208" y="6309320"/>
                  <a:ext cx="1642284" cy="430887"/>
                </a:xfrm>
                <a:prstGeom prst="rect">
                  <a:avLst/>
                </a:prstGeom>
                <a:noFill/>
              </p:spPr>
              <p:txBody>
                <a:bodyPr wrap="none" rtlCol="0">
                  <a:spAutoFit/>
                </a:bodyPr>
                <a:lstStyle/>
                <a:p>
                  <a:r>
                    <a:rPr lang="en-US" sz="2200" b="1" dirty="0">
                      <a:solidFill>
                        <a:srgbClr val="606060"/>
                      </a:solidFill>
                    </a:rPr>
                    <a:t>MANAGER</a:t>
                  </a:r>
                </a:p>
              </p:txBody>
            </p:sp>
            <p:cxnSp>
              <p:nvCxnSpPr>
                <p:cNvPr id="40" name="Straight Connector 39"/>
                <p:cNvCxnSpPr/>
                <p:nvPr/>
              </p:nvCxnSpPr>
              <p:spPr>
                <a:xfrm>
                  <a:off x="7398442" y="6722785"/>
                  <a:ext cx="1561817" cy="0"/>
                </a:xfrm>
                <a:prstGeom prst="line">
                  <a:avLst/>
                </a:prstGeom>
                <a:ln w="50800" cmpd="dbl">
                  <a:solidFill>
                    <a:srgbClr val="60606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398442" y="6345324"/>
                  <a:ext cx="1561817" cy="0"/>
                </a:xfrm>
                <a:prstGeom prst="line">
                  <a:avLst/>
                </a:prstGeom>
                <a:ln w="50800" cmpd="dbl">
                  <a:solidFill>
                    <a:srgbClr val="606060"/>
                  </a:solidFill>
                </a:ln>
                <a:effectLst/>
              </p:spPr>
              <p:style>
                <a:lnRef idx="2">
                  <a:schemeClr val="accent1"/>
                </a:lnRef>
                <a:fillRef idx="0">
                  <a:schemeClr val="accent1"/>
                </a:fillRef>
                <a:effectRef idx="1">
                  <a:schemeClr val="accent1"/>
                </a:effectRef>
                <a:fontRef idx="minor">
                  <a:schemeClr val="tx1"/>
                </a:fontRef>
              </p:style>
            </p:cxnSp>
          </p:grpSp>
        </p:grpSp>
        <p:grpSp>
          <p:nvGrpSpPr>
            <p:cNvPr id="75778" name="Group 75777"/>
            <p:cNvGrpSpPr/>
            <p:nvPr/>
          </p:nvGrpSpPr>
          <p:grpSpPr>
            <a:xfrm>
              <a:off x="7164288" y="584684"/>
              <a:ext cx="648072" cy="576064"/>
              <a:chOff x="7164288" y="584684"/>
              <a:chExt cx="648072" cy="576064"/>
            </a:xfrm>
          </p:grpSpPr>
          <p:sp>
            <p:nvSpPr>
              <p:cNvPr id="75777" name="Oval 75776"/>
              <p:cNvSpPr/>
              <p:nvPr/>
            </p:nvSpPr>
            <p:spPr>
              <a:xfrm>
                <a:off x="7164288" y="944724"/>
                <a:ext cx="504056" cy="216024"/>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sp>
            <p:nvSpPr>
              <p:cNvPr id="75" name="Oval 74"/>
              <p:cNvSpPr/>
              <p:nvPr/>
            </p:nvSpPr>
            <p:spPr>
              <a:xfrm>
                <a:off x="7452320" y="750894"/>
                <a:ext cx="324036" cy="144016"/>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sp>
            <p:nvSpPr>
              <p:cNvPr id="76" name="Oval 75"/>
              <p:cNvSpPr/>
              <p:nvPr/>
            </p:nvSpPr>
            <p:spPr>
              <a:xfrm>
                <a:off x="7668344" y="584684"/>
                <a:ext cx="144016" cy="116396"/>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5353"/>
                  </a:solidFill>
                </a:endParaRPr>
              </a:p>
            </p:txBody>
          </p:sp>
        </p:grpSp>
      </p:grpSp>
      <p:grpSp>
        <p:nvGrpSpPr>
          <p:cNvPr id="58" name="Group 57"/>
          <p:cNvGrpSpPr/>
          <p:nvPr/>
        </p:nvGrpSpPr>
        <p:grpSpPr>
          <a:xfrm>
            <a:off x="-2592796" y="2492896"/>
            <a:ext cx="1980220" cy="1980220"/>
            <a:chOff x="-2956763" y="2394049"/>
            <a:chExt cx="2088232" cy="2088232"/>
          </a:xfrm>
        </p:grpSpPr>
        <p:sp>
          <p:nvSpPr>
            <p:cNvPr id="3" name="Oval 2"/>
            <p:cNvSpPr/>
            <p:nvPr/>
          </p:nvSpPr>
          <p:spPr>
            <a:xfrm>
              <a:off x="-2956763" y="2394049"/>
              <a:ext cx="2088232" cy="2088232"/>
            </a:xfrm>
            <a:prstGeom prst="ellips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2380699" y="2988116"/>
              <a:ext cx="936104" cy="990110"/>
              <a:chOff x="-7979321" y="4140244"/>
              <a:chExt cx="936104" cy="990110"/>
            </a:xfrm>
          </p:grpSpPr>
          <p:cxnSp>
            <p:nvCxnSpPr>
              <p:cNvPr id="5" name="Straight Connector 4"/>
              <p:cNvCxnSpPr/>
              <p:nvPr/>
            </p:nvCxnSpPr>
            <p:spPr>
              <a:xfrm>
                <a:off x="-7979321" y="4140244"/>
                <a:ext cx="324036" cy="324036"/>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7367253" y="4140244"/>
                <a:ext cx="324036" cy="324036"/>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7889312" y="4482281"/>
                <a:ext cx="756086" cy="144017"/>
                <a:chOff x="-7889312" y="4482281"/>
                <a:chExt cx="756086" cy="144017"/>
              </a:xfrm>
            </p:grpSpPr>
            <p:sp>
              <p:nvSpPr>
                <p:cNvPr id="10" name="Oval 9"/>
                <p:cNvSpPr/>
                <p:nvPr/>
              </p:nvSpPr>
              <p:spPr>
                <a:xfrm>
                  <a:off x="-7889312" y="4482281"/>
                  <a:ext cx="144016" cy="144016"/>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7277242" y="4482282"/>
                  <a:ext cx="144016" cy="144016"/>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65" name="Straight Connector 64"/>
              <p:cNvCxnSpPr/>
              <p:nvPr/>
            </p:nvCxnSpPr>
            <p:spPr>
              <a:xfrm>
                <a:off x="-7889310" y="5130354"/>
                <a:ext cx="756084" cy="0"/>
              </a:xfrm>
              <a:prstGeom prst="line">
                <a:avLst/>
              </a:prstGeom>
              <a:ln w="114300" cap="rnd">
                <a:solidFill>
                  <a:srgbClr val="F2F2F2"/>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p:cNvGrpSpPr/>
          <p:nvPr/>
        </p:nvGrpSpPr>
        <p:grpSpPr>
          <a:xfrm>
            <a:off x="-2276604" y="22312"/>
            <a:ext cx="11367055" cy="6921388"/>
            <a:chOff x="1125571" y="297813"/>
            <a:chExt cx="11367055" cy="6921388"/>
          </a:xfrm>
        </p:grpSpPr>
        <p:sp>
          <p:nvSpPr>
            <p:cNvPr id="75780" name="Rectangle 75779"/>
            <p:cNvSpPr/>
            <p:nvPr/>
          </p:nvSpPr>
          <p:spPr>
            <a:xfrm>
              <a:off x="3276110" y="297813"/>
              <a:ext cx="9216516" cy="6921388"/>
            </a:xfrm>
            <a:prstGeom prst="rect">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Block Arc 8"/>
            <p:cNvSpPr/>
            <p:nvPr/>
          </p:nvSpPr>
          <p:spPr>
            <a:xfrm>
              <a:off x="1835696" y="692696"/>
              <a:ext cx="5472608" cy="5472608"/>
            </a:xfrm>
            <a:prstGeom prst="blockArc">
              <a:avLst>
                <a:gd name="adj1" fmla="val 10831495"/>
                <a:gd name="adj2" fmla="val 0"/>
                <a:gd name="adj3" fmla="val 25000"/>
              </a:avLst>
            </a:prstGeom>
            <a:solidFill>
              <a:srgbClr val="9B05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4" name="Block Arc 53"/>
            <p:cNvSpPr/>
            <p:nvPr/>
          </p:nvSpPr>
          <p:spPr>
            <a:xfrm rot="10800000">
              <a:off x="1835697" y="692696"/>
              <a:ext cx="5472608" cy="5472608"/>
            </a:xfrm>
            <a:prstGeom prst="blockArc">
              <a:avLst>
                <a:gd name="adj1" fmla="val 10831495"/>
                <a:gd name="adj2" fmla="val 0"/>
                <a:gd name="adj3" fmla="val 25000"/>
              </a:avLst>
            </a:prstGeom>
            <a:solidFill>
              <a:srgbClr val="9B05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1125571" y="2921169"/>
              <a:ext cx="6892858" cy="1015663"/>
            </a:xfrm>
            <a:prstGeom prst="rect">
              <a:avLst/>
            </a:prstGeom>
            <a:solidFill>
              <a:schemeClr val="bg1"/>
            </a:solidFill>
            <a:ln w="53975">
              <a:solidFill>
                <a:srgbClr val="535353"/>
              </a:solidFill>
              <a:miter lim="800000"/>
            </a:ln>
          </p:spPr>
          <p:txBody>
            <a:bodyPr wrap="none" rtlCol="0">
              <a:spAutoFit/>
            </a:bodyPr>
            <a:lstStyle/>
            <a:p>
              <a:r>
                <a:rPr lang="en-US" sz="6000" dirty="0">
                  <a:solidFill>
                    <a:srgbClr val="535353"/>
                  </a:solidFill>
                  <a:latin typeface="Arial Black"/>
                  <a:cs typeface="Arial Black"/>
                </a:rPr>
                <a:t>VICIOUS CYCLE</a:t>
              </a:r>
            </a:p>
          </p:txBody>
        </p:sp>
      </p:grpSp>
    </p:spTree>
    <p:extLst>
      <p:ext uri="{BB962C8B-B14F-4D97-AF65-F5344CB8AC3E}">
        <p14:creationId xmlns:p14="http://schemas.microsoft.com/office/powerpoint/2010/main" val="16569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7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7524" y="-159789"/>
            <a:ext cx="8712460" cy="2400657"/>
            <a:chOff x="431540" y="-267801"/>
            <a:chExt cx="8712460" cy="2400657"/>
          </a:xfrm>
        </p:grpSpPr>
        <p:sp>
          <p:nvSpPr>
            <p:cNvPr id="7" name="TextBox 6"/>
            <p:cNvSpPr txBox="1"/>
            <p:nvPr/>
          </p:nvSpPr>
          <p:spPr>
            <a:xfrm>
              <a:off x="431540" y="-267801"/>
              <a:ext cx="2427618" cy="2400657"/>
            </a:xfrm>
            <a:prstGeom prst="rect">
              <a:avLst/>
            </a:prstGeom>
            <a:noFill/>
          </p:spPr>
          <p:txBody>
            <a:bodyPr wrap="none" rtlCol="0">
              <a:spAutoFit/>
            </a:bodyPr>
            <a:lstStyle/>
            <a:p>
              <a:r>
                <a:rPr lang="en-US" sz="15000" dirty="0">
                  <a:solidFill>
                    <a:srgbClr val="535353"/>
                  </a:solidFill>
                  <a:latin typeface="Arial Black"/>
                  <a:cs typeface="Arial Black"/>
                </a:rPr>
                <a:t>Q:</a:t>
              </a:r>
            </a:p>
          </p:txBody>
        </p:sp>
        <p:sp>
          <p:nvSpPr>
            <p:cNvPr id="8" name="TextBox 7"/>
            <p:cNvSpPr txBox="1"/>
            <p:nvPr/>
          </p:nvSpPr>
          <p:spPr>
            <a:xfrm>
              <a:off x="3059832" y="368660"/>
              <a:ext cx="6084168" cy="1446550"/>
            </a:xfrm>
            <a:prstGeom prst="rect">
              <a:avLst/>
            </a:prstGeom>
            <a:noFill/>
          </p:spPr>
          <p:txBody>
            <a:bodyPr wrap="square" rtlCol="0">
              <a:spAutoFit/>
            </a:bodyPr>
            <a:lstStyle/>
            <a:p>
              <a:r>
                <a:rPr lang="en-US" sz="4400" dirty="0">
                  <a:solidFill>
                    <a:srgbClr val="535353"/>
                  </a:solidFill>
                </a:rPr>
                <a:t>How do you break the cycle </a:t>
              </a:r>
              <a:r>
                <a:rPr lang="en-US" sz="4400" b="1" dirty="0">
                  <a:solidFill>
                    <a:srgbClr val="535353"/>
                  </a:solidFill>
                </a:rPr>
                <a:t>YOU</a:t>
              </a:r>
              <a:r>
                <a:rPr lang="en-US" sz="4400" dirty="0">
                  <a:solidFill>
                    <a:srgbClr val="535353"/>
                  </a:solidFill>
                </a:rPr>
                <a:t> created?</a:t>
              </a:r>
              <a:endParaRPr lang="en-US" sz="4400" b="1" dirty="0">
                <a:solidFill>
                  <a:srgbClr val="535353"/>
                </a:solidFill>
              </a:endParaRPr>
            </a:p>
          </p:txBody>
        </p:sp>
      </p:grpSp>
      <p:grpSp>
        <p:nvGrpSpPr>
          <p:cNvPr id="9" name="Group 8"/>
          <p:cNvGrpSpPr/>
          <p:nvPr/>
        </p:nvGrpSpPr>
        <p:grpSpPr>
          <a:xfrm>
            <a:off x="242519" y="2276872"/>
            <a:ext cx="8658962" cy="4535349"/>
            <a:chOff x="242519" y="3753036"/>
            <a:chExt cx="8658962" cy="4535349"/>
          </a:xfrm>
        </p:grpSpPr>
        <p:grpSp>
          <p:nvGrpSpPr>
            <p:cNvPr id="10" name="Group 9"/>
            <p:cNvGrpSpPr/>
            <p:nvPr/>
          </p:nvGrpSpPr>
          <p:grpSpPr>
            <a:xfrm>
              <a:off x="414315" y="3753036"/>
              <a:ext cx="8406157" cy="4535349"/>
              <a:chOff x="594335" y="3212398"/>
              <a:chExt cx="8406157" cy="4535349"/>
            </a:xfrm>
          </p:grpSpPr>
          <p:sp>
            <p:nvSpPr>
              <p:cNvPr id="12" name="TextBox 11"/>
              <p:cNvSpPr txBox="1"/>
              <p:nvPr/>
            </p:nvSpPr>
            <p:spPr>
              <a:xfrm>
                <a:off x="594335" y="3212398"/>
                <a:ext cx="2321481" cy="2400657"/>
              </a:xfrm>
              <a:prstGeom prst="rect">
                <a:avLst/>
              </a:prstGeom>
              <a:noFill/>
            </p:spPr>
            <p:txBody>
              <a:bodyPr wrap="none" rtlCol="0">
                <a:spAutoFit/>
              </a:bodyPr>
              <a:lstStyle/>
              <a:p>
                <a:r>
                  <a:rPr lang="en-US" sz="15000" dirty="0">
                    <a:solidFill>
                      <a:srgbClr val="B41A1B"/>
                    </a:solidFill>
                    <a:latin typeface="Arial Black"/>
                    <a:cs typeface="Arial Black"/>
                  </a:rPr>
                  <a:t>A:</a:t>
                </a:r>
              </a:p>
            </p:txBody>
          </p:sp>
          <p:sp>
            <p:nvSpPr>
              <p:cNvPr id="13" name="TextBox 12"/>
              <p:cNvSpPr txBox="1"/>
              <p:nvPr/>
            </p:nvSpPr>
            <p:spPr>
              <a:xfrm>
                <a:off x="3131840" y="3500430"/>
                <a:ext cx="5868652" cy="4247317"/>
              </a:xfrm>
              <a:prstGeom prst="rect">
                <a:avLst/>
              </a:prstGeom>
              <a:noFill/>
            </p:spPr>
            <p:txBody>
              <a:bodyPr wrap="square" rtlCol="0">
                <a:spAutoFit/>
              </a:bodyPr>
              <a:lstStyle/>
              <a:p>
                <a:r>
                  <a:rPr lang="en-US" sz="5400" b="1" dirty="0">
                    <a:solidFill>
                      <a:srgbClr val="B41A1B"/>
                    </a:solidFill>
                  </a:rPr>
                  <a:t>SLOW DOWN</a:t>
                </a:r>
              </a:p>
              <a:p>
                <a:r>
                  <a:rPr lang="en-US" sz="5400" b="1" dirty="0">
                    <a:solidFill>
                      <a:srgbClr val="B41A1B"/>
                    </a:solidFill>
                  </a:rPr>
                  <a:t>AND COACH</a:t>
                </a:r>
              </a:p>
              <a:p>
                <a:r>
                  <a:rPr lang="en-US" sz="5400" b="1" dirty="0">
                    <a:solidFill>
                      <a:srgbClr val="B41A1B"/>
                    </a:solidFill>
                  </a:rPr>
                  <a:t>to </a:t>
                </a:r>
                <a:r>
                  <a:rPr lang="en-US" sz="5400" b="1" i="1" dirty="0">
                    <a:solidFill>
                      <a:srgbClr val="B41A1B"/>
                    </a:solidFill>
                  </a:rPr>
                  <a:t>Accelerate</a:t>
                </a:r>
              </a:p>
              <a:p>
                <a:r>
                  <a:rPr lang="en-US" sz="5400" b="1" i="1" dirty="0">
                    <a:solidFill>
                      <a:srgbClr val="B41A1B"/>
                    </a:solidFill>
                  </a:rPr>
                  <a:t>&amp; Achieve</a:t>
                </a:r>
              </a:p>
              <a:p>
                <a:r>
                  <a:rPr lang="en-US" sz="5400" b="1" dirty="0">
                    <a:solidFill>
                      <a:srgbClr val="B41A1B"/>
                    </a:solidFill>
                  </a:rPr>
                  <a:t>desired results.</a:t>
                </a:r>
              </a:p>
            </p:txBody>
          </p:sp>
        </p:grpSp>
        <p:cxnSp>
          <p:nvCxnSpPr>
            <p:cNvPr id="11" name="Straight Connector 10"/>
            <p:cNvCxnSpPr/>
            <p:nvPr/>
          </p:nvCxnSpPr>
          <p:spPr>
            <a:xfrm>
              <a:off x="242519" y="3861048"/>
              <a:ext cx="8658962" cy="0"/>
            </a:xfrm>
            <a:prstGeom prst="line">
              <a:avLst/>
            </a:prstGeom>
            <a:ln w="69850">
              <a:solidFill>
                <a:srgbClr val="B41A1B"/>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794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1428750" y="10287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dirty="0">
                <a:solidFill>
                  <a:prstClr val="white"/>
                </a:solidFill>
                <a:latin typeface="Franklin Gothic Medium" pitchFamily="34" charset="0"/>
              </a:rPr>
              <a:t>How Do You Assess Talent?</a:t>
            </a:r>
          </a:p>
          <a:p>
            <a:pPr algn="ctr"/>
            <a:r>
              <a:rPr lang="en-US" dirty="0">
                <a:solidFill>
                  <a:prstClr val="white"/>
                </a:solidFill>
                <a:latin typeface="Franklin Gothic Medium" pitchFamily="34" charset="0"/>
              </a:rPr>
              <a:t>Do You Really Know What Your People Are Doing? </a:t>
            </a:r>
          </a:p>
        </p:txBody>
      </p:sp>
      <p:grpSp>
        <p:nvGrpSpPr>
          <p:cNvPr id="30" name="Group 29"/>
          <p:cNvGrpSpPr/>
          <p:nvPr/>
        </p:nvGrpSpPr>
        <p:grpSpPr>
          <a:xfrm>
            <a:off x="89502" y="980728"/>
            <a:ext cx="4282282" cy="4321891"/>
            <a:chOff x="-304800" y="703784"/>
            <a:chExt cx="5257800" cy="5257800"/>
          </a:xfrm>
        </p:grpSpPr>
        <p:sp>
          <p:nvSpPr>
            <p:cNvPr id="29" name="Oval 28"/>
            <p:cNvSpPr/>
            <p:nvPr/>
          </p:nvSpPr>
          <p:spPr>
            <a:xfrm>
              <a:off x="-304800" y="703784"/>
              <a:ext cx="5257800" cy="5257800"/>
            </a:xfrm>
            <a:prstGeom prst="ellipse">
              <a:avLst/>
            </a:prstGeom>
            <a:solidFill>
              <a:srgbClr val="AC1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349497" y="1966755"/>
              <a:ext cx="4131681" cy="3139321"/>
            </a:xfrm>
            <a:prstGeom prst="rect">
              <a:avLst/>
            </a:prstGeom>
            <a:noFill/>
          </p:spPr>
          <p:txBody>
            <a:bodyPr wrap="square" rtlCol="0">
              <a:spAutoFit/>
            </a:bodyPr>
            <a:lstStyle/>
            <a:p>
              <a:r>
                <a:rPr lang="en-US" sz="2100" b="1" dirty="0">
                  <a:solidFill>
                    <a:prstClr val="white"/>
                  </a:solidFill>
                </a:rPr>
                <a:t>“</a:t>
              </a:r>
              <a:r>
                <a:rPr lang="en-US" sz="2100" dirty="0">
                  <a:solidFill>
                    <a:prstClr val="white"/>
                  </a:solidFill>
                </a:rPr>
                <a:t>I’m happy to share my opinion with you, Tim. However you’re much closer to this (client/situation) than I am and I trust you and your judgment on this.”</a:t>
              </a:r>
            </a:p>
          </p:txBody>
        </p:sp>
      </p:grpSp>
      <p:sp>
        <p:nvSpPr>
          <p:cNvPr id="18" name="TextBox 17"/>
          <p:cNvSpPr txBox="1"/>
          <p:nvPr/>
        </p:nvSpPr>
        <p:spPr>
          <a:xfrm>
            <a:off x="190330" y="314548"/>
            <a:ext cx="9216516" cy="461665"/>
          </a:xfrm>
          <a:prstGeom prst="rect">
            <a:avLst/>
          </a:prstGeom>
          <a:noFill/>
        </p:spPr>
        <p:txBody>
          <a:bodyPr wrap="square" rtlCol="0">
            <a:spAutoFit/>
          </a:bodyPr>
          <a:lstStyle/>
          <a:p>
            <a:pPr algn="ctr"/>
            <a:r>
              <a:rPr lang="en-US" sz="2400" dirty="0">
                <a:solidFill>
                  <a:srgbClr val="B41A1B"/>
                </a:solidFill>
                <a:latin typeface="Avenir Heavy"/>
                <a:cs typeface="Avenir Heavy"/>
              </a:rPr>
              <a:t>#1 FAST AND EFFECTIVE COACHING STRATEGY</a:t>
            </a:r>
          </a:p>
        </p:txBody>
      </p:sp>
      <p:cxnSp>
        <p:nvCxnSpPr>
          <p:cNvPr id="19" name="Straight Connector 18"/>
          <p:cNvCxnSpPr/>
          <p:nvPr/>
        </p:nvCxnSpPr>
        <p:spPr>
          <a:xfrm>
            <a:off x="0" y="188640"/>
            <a:ext cx="9144000" cy="4281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944724"/>
            <a:ext cx="918051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4343400" y="1052736"/>
            <a:ext cx="4477072" cy="4153746"/>
            <a:chOff x="4052488" y="2140616"/>
            <a:chExt cx="5486400" cy="5486400"/>
          </a:xfrm>
        </p:grpSpPr>
        <p:sp>
          <p:nvSpPr>
            <p:cNvPr id="33" name="Oval 32"/>
            <p:cNvSpPr/>
            <p:nvPr/>
          </p:nvSpPr>
          <p:spPr>
            <a:xfrm>
              <a:off x="4052488" y="2140616"/>
              <a:ext cx="5486400" cy="5486400"/>
            </a:xfrm>
            <a:prstGeom prst="ellipse">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4558378" y="3770548"/>
              <a:ext cx="4852483" cy="2800126"/>
            </a:xfrm>
            <a:prstGeom prst="rect">
              <a:avLst/>
            </a:prstGeom>
            <a:noFill/>
          </p:spPr>
          <p:txBody>
            <a:bodyPr wrap="square" rtlCol="0">
              <a:spAutoFit/>
            </a:bodyPr>
            <a:lstStyle/>
            <a:p>
              <a:r>
                <a:rPr lang="en-US" sz="2100" dirty="0">
                  <a:solidFill>
                    <a:prstClr val="white"/>
                  </a:solidFill>
                </a:rPr>
                <a:t>“So, what’s your </a:t>
              </a:r>
              <a:r>
                <a:rPr lang="en-US" sz="2100" i="1" u="sng" dirty="0">
                  <a:solidFill>
                    <a:srgbClr val="F79646">
                      <a:lumMod val="60000"/>
                      <a:lumOff val="40000"/>
                    </a:srgbClr>
                  </a:solidFill>
                </a:rPr>
                <a:t>opinion</a:t>
              </a:r>
              <a:r>
                <a:rPr lang="en-US" sz="2100" dirty="0">
                  <a:solidFill>
                    <a:srgbClr val="F79646">
                      <a:lumMod val="60000"/>
                      <a:lumOff val="40000"/>
                    </a:srgbClr>
                  </a:solidFill>
                </a:rPr>
                <a:t> </a:t>
              </a:r>
              <a:r>
                <a:rPr lang="en-US" sz="2100" dirty="0">
                  <a:solidFill>
                    <a:prstClr val="white"/>
                  </a:solidFill>
                </a:rPr>
                <a:t>on how to (handle this, move forward, resolve this, deeply serve this particular client, communicate to the team in a way they would be open to your ideas)?”</a:t>
              </a:r>
            </a:p>
          </p:txBody>
        </p:sp>
      </p:grpSp>
      <p:sp>
        <p:nvSpPr>
          <p:cNvPr id="2" name="TextBox 1"/>
          <p:cNvSpPr txBox="1"/>
          <p:nvPr/>
        </p:nvSpPr>
        <p:spPr>
          <a:xfrm>
            <a:off x="35496" y="5265204"/>
            <a:ext cx="9108504" cy="1477328"/>
          </a:xfrm>
          <a:prstGeom prst="rect">
            <a:avLst/>
          </a:prstGeom>
          <a:noFill/>
        </p:spPr>
        <p:txBody>
          <a:bodyPr wrap="square" rtlCol="0">
            <a:spAutoFit/>
          </a:bodyPr>
          <a:lstStyle/>
          <a:p>
            <a:r>
              <a:rPr lang="en-US" sz="2000" dirty="0"/>
              <a:t>They create it, they own it, act on it, and build self-accountability. Then, you avoid </a:t>
            </a:r>
            <a:r>
              <a:rPr lang="en-US" sz="2000" b="1" i="1" dirty="0"/>
              <a:t>repetitive</a:t>
            </a:r>
            <a:r>
              <a:rPr lang="en-US" sz="2000" dirty="0"/>
              <a:t> conversations and get your time back. But what if their solution is fully baked, half baked or not close to what you know is effective? </a:t>
            </a:r>
          </a:p>
          <a:p>
            <a:endParaRPr lang="en-US" sz="1000" dirty="0"/>
          </a:p>
          <a:p>
            <a:r>
              <a:rPr lang="en-US" sz="2000" b="1" dirty="0"/>
              <a:t>What would the next question sound like without making them wrong? </a:t>
            </a:r>
            <a:r>
              <a:rPr lang="en-US" sz="2000" b="1" dirty="0">
                <a:sym typeface="Wingdings" panose="05000000000000000000" pitchFamily="2" charset="2"/>
              </a:rPr>
              <a:t></a:t>
            </a:r>
            <a:r>
              <a:rPr lang="en-US" sz="2000" b="1" dirty="0"/>
              <a:t> </a:t>
            </a:r>
          </a:p>
        </p:txBody>
      </p:sp>
    </p:spTree>
    <p:extLst>
      <p:ext uri="{BB962C8B-B14F-4D97-AF65-F5344CB8AC3E}">
        <p14:creationId xmlns:p14="http://schemas.microsoft.com/office/powerpoint/2010/main" val="101158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TextBox 3"/>
          <p:cNvSpPr txBox="1"/>
          <p:nvPr/>
        </p:nvSpPr>
        <p:spPr>
          <a:xfrm>
            <a:off x="323528" y="2060848"/>
            <a:ext cx="8388932" cy="3570208"/>
          </a:xfrm>
          <a:prstGeom prst="rect">
            <a:avLst/>
          </a:prstGeom>
          <a:noFill/>
        </p:spPr>
        <p:txBody>
          <a:bodyPr wrap="square" rtlCol="0">
            <a:spAutoFit/>
          </a:bodyPr>
          <a:lstStyle/>
          <a:p>
            <a:r>
              <a:rPr lang="en-US" dirty="0">
                <a:solidFill>
                  <a:srgbClr val="565656"/>
                </a:solidFill>
              </a:rPr>
              <a:t> </a:t>
            </a:r>
          </a:p>
          <a:p>
            <a:r>
              <a:rPr lang="en-US" sz="2600" b="1" i="1" dirty="0">
                <a:solidFill>
                  <a:srgbClr val="565656"/>
                </a:solidFill>
              </a:rPr>
              <a:t>“</a:t>
            </a:r>
            <a:r>
              <a:rPr lang="en-US" sz="2600" dirty="0">
                <a:solidFill>
                  <a:srgbClr val="565656"/>
                </a:solidFill>
              </a:rPr>
              <a:t>Thanks for sharing your opinion, I really appreciate it. </a:t>
            </a:r>
          </a:p>
          <a:p>
            <a:endParaRPr lang="en-US" sz="2600" dirty="0">
              <a:solidFill>
                <a:srgbClr val="565656"/>
              </a:solidFill>
            </a:endParaRPr>
          </a:p>
          <a:p>
            <a:r>
              <a:rPr lang="en-US" sz="2600" dirty="0">
                <a:solidFill>
                  <a:srgbClr val="565656"/>
                </a:solidFill>
              </a:rPr>
              <a:t>Let’s walk through your (solution, scenario, approach, strategy, etc.) together to (ensure it will achieve the results you want/see how it could play out) and together, share some best practices each of us have used in the past in similar situations in order to create the best possible outcome for you.”</a:t>
            </a:r>
          </a:p>
        </p:txBody>
      </p:sp>
      <p:sp>
        <p:nvSpPr>
          <p:cNvPr id="18" name="TextBox 17"/>
          <p:cNvSpPr txBox="1"/>
          <p:nvPr/>
        </p:nvSpPr>
        <p:spPr>
          <a:xfrm>
            <a:off x="190330" y="314548"/>
            <a:ext cx="9216516" cy="1200329"/>
          </a:xfrm>
          <a:prstGeom prst="rect">
            <a:avLst/>
          </a:prstGeom>
          <a:noFill/>
        </p:spPr>
        <p:txBody>
          <a:bodyPr wrap="square" rtlCol="0">
            <a:spAutoFit/>
          </a:bodyPr>
          <a:lstStyle/>
          <a:p>
            <a:pPr algn="ctr"/>
            <a:r>
              <a:rPr lang="en-US" sz="2400" dirty="0">
                <a:solidFill>
                  <a:srgbClr val="B41A1B"/>
                </a:solidFill>
                <a:latin typeface="Avenir Heavy"/>
                <a:cs typeface="Avenir Heavy"/>
              </a:rPr>
              <a:t>#1 FAST AND EFFECTIVE COACHING STRATEGY</a:t>
            </a:r>
          </a:p>
          <a:p>
            <a:pPr algn="ctr"/>
            <a:r>
              <a:rPr lang="en-US" sz="2400" dirty="0">
                <a:solidFill>
                  <a:srgbClr val="B41A1B"/>
                </a:solidFill>
                <a:latin typeface="Avenir Heavy"/>
                <a:cs typeface="Avenir Heavy"/>
              </a:rPr>
              <a:t>PART TWO</a:t>
            </a:r>
          </a:p>
          <a:p>
            <a:pPr algn="ctr"/>
            <a:endParaRPr lang="en-US" sz="2400" dirty="0">
              <a:solidFill>
                <a:srgbClr val="B41A1B"/>
              </a:solidFill>
              <a:latin typeface="Avenir Heavy"/>
              <a:cs typeface="Avenir Heavy"/>
            </a:endParaRPr>
          </a:p>
        </p:txBody>
      </p:sp>
      <p:cxnSp>
        <p:nvCxnSpPr>
          <p:cNvPr id="19" name="Straight Connector 18"/>
          <p:cNvCxnSpPr/>
          <p:nvPr/>
        </p:nvCxnSpPr>
        <p:spPr>
          <a:xfrm>
            <a:off x="0" y="188640"/>
            <a:ext cx="9144000" cy="4281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1232756"/>
            <a:ext cx="918051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858991"/>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23528" y="2060848"/>
            <a:ext cx="8388932" cy="2769989"/>
          </a:xfrm>
          <a:prstGeom prst="rect">
            <a:avLst/>
          </a:prstGeom>
          <a:noFill/>
        </p:spPr>
        <p:txBody>
          <a:bodyPr wrap="square" rtlCol="0">
            <a:spAutoFit/>
          </a:bodyPr>
          <a:lstStyle/>
          <a:p>
            <a:r>
              <a:rPr lang="en-US" dirty="0">
                <a:solidFill>
                  <a:srgbClr val="565656"/>
                </a:solidFill>
              </a:rPr>
              <a:t> </a:t>
            </a:r>
          </a:p>
          <a:p>
            <a:r>
              <a:rPr lang="en-US" sz="2600" b="1" i="1" dirty="0">
                <a:solidFill>
                  <a:srgbClr val="565656"/>
                </a:solidFill>
              </a:rPr>
              <a:t>“</a:t>
            </a:r>
            <a:r>
              <a:rPr lang="en-US" sz="2600" dirty="0">
                <a:solidFill>
                  <a:srgbClr val="565656"/>
                </a:solidFill>
              </a:rPr>
              <a:t>Thanks for sharing your opinion, I really appreciate it. </a:t>
            </a:r>
          </a:p>
          <a:p>
            <a:endParaRPr lang="en-US" sz="2600" dirty="0">
              <a:solidFill>
                <a:srgbClr val="565656"/>
              </a:solidFill>
            </a:endParaRPr>
          </a:p>
          <a:p>
            <a:r>
              <a:rPr lang="en-US" sz="2600" dirty="0">
                <a:solidFill>
                  <a:srgbClr val="565656"/>
                </a:solidFill>
              </a:rPr>
              <a:t>Let’s walk through your solution together to see how it could play out and together, share some best practices each of us have used in similar situations to create the best possible outcome for you.”</a:t>
            </a:r>
          </a:p>
        </p:txBody>
      </p:sp>
      <p:sp>
        <p:nvSpPr>
          <p:cNvPr id="18" name="TextBox 17"/>
          <p:cNvSpPr txBox="1"/>
          <p:nvPr/>
        </p:nvSpPr>
        <p:spPr>
          <a:xfrm>
            <a:off x="190330" y="314548"/>
            <a:ext cx="9216516" cy="1200329"/>
          </a:xfrm>
          <a:prstGeom prst="rect">
            <a:avLst/>
          </a:prstGeom>
          <a:noFill/>
        </p:spPr>
        <p:txBody>
          <a:bodyPr wrap="square" rtlCol="0">
            <a:spAutoFit/>
          </a:bodyPr>
          <a:lstStyle/>
          <a:p>
            <a:pPr algn="ctr"/>
            <a:r>
              <a:rPr lang="en-US" sz="2400" dirty="0">
                <a:solidFill>
                  <a:srgbClr val="B41A1B"/>
                </a:solidFill>
                <a:latin typeface="Avenir Heavy"/>
                <a:cs typeface="Avenir Heavy"/>
              </a:rPr>
              <a:t>#1 FAST AND EFFECTIVE COACHING STRATEGY</a:t>
            </a:r>
          </a:p>
          <a:p>
            <a:pPr algn="ctr"/>
            <a:r>
              <a:rPr lang="en-US" sz="2400" dirty="0">
                <a:solidFill>
                  <a:srgbClr val="B41A1B"/>
                </a:solidFill>
                <a:latin typeface="Avenir Heavy"/>
                <a:cs typeface="Avenir Heavy"/>
              </a:rPr>
              <a:t>PART TWO</a:t>
            </a:r>
          </a:p>
          <a:p>
            <a:pPr algn="ctr"/>
            <a:endParaRPr lang="en-US" sz="2400" dirty="0">
              <a:solidFill>
                <a:srgbClr val="B41A1B"/>
              </a:solidFill>
              <a:latin typeface="Avenir Heavy"/>
              <a:cs typeface="Avenir Heavy"/>
            </a:endParaRPr>
          </a:p>
        </p:txBody>
      </p:sp>
      <p:cxnSp>
        <p:nvCxnSpPr>
          <p:cNvPr id="19" name="Straight Connector 18"/>
          <p:cNvCxnSpPr/>
          <p:nvPr/>
        </p:nvCxnSpPr>
        <p:spPr>
          <a:xfrm>
            <a:off x="0" y="188640"/>
            <a:ext cx="9144000" cy="4281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1232756"/>
            <a:ext cx="9180512"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521874"/>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4"/>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2" name="Object 2"/>
          <p:cNvGraphicFramePr>
            <a:graphicFrameLocks/>
          </p:cNvGraphicFramePr>
          <p:nvPr>
            <p:extLst>
              <p:ext uri="{D42A27DB-BD31-4B8C-83A1-F6EECF244321}">
                <p14:modId xmlns:p14="http://schemas.microsoft.com/office/powerpoint/2010/main" val="3363386866"/>
              </p:ext>
            </p:extLst>
          </p:nvPr>
        </p:nvGraphicFramePr>
        <p:xfrm>
          <a:off x="0" y="1"/>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463759" y="5841268"/>
            <a:ext cx="424165" cy="307777"/>
          </a:xfrm>
          <a:prstGeom prst="rect">
            <a:avLst/>
          </a:prstGeom>
          <a:noFill/>
        </p:spPr>
        <p:txBody>
          <a:bodyPr wrap="none" rtlCol="0">
            <a:spAutoFit/>
          </a:bodyPr>
          <a:lstStyle/>
          <a:p>
            <a:r>
              <a:rPr lang="en-US" sz="1400" b="1" dirty="0">
                <a:solidFill>
                  <a:srgbClr val="606060"/>
                </a:solidFill>
              </a:rPr>
              <a:t>Q1</a:t>
            </a:r>
          </a:p>
        </p:txBody>
      </p:sp>
      <p:sp>
        <p:nvSpPr>
          <p:cNvPr id="9" name="TextBox 8"/>
          <p:cNvSpPr txBox="1"/>
          <p:nvPr/>
        </p:nvSpPr>
        <p:spPr>
          <a:xfrm>
            <a:off x="5076056" y="5841268"/>
            <a:ext cx="424165" cy="307777"/>
          </a:xfrm>
          <a:prstGeom prst="rect">
            <a:avLst/>
          </a:prstGeom>
          <a:noFill/>
        </p:spPr>
        <p:txBody>
          <a:bodyPr wrap="none" rtlCol="0">
            <a:spAutoFit/>
          </a:bodyPr>
          <a:lstStyle/>
          <a:p>
            <a:r>
              <a:rPr lang="en-US" sz="1400" b="1" dirty="0">
                <a:solidFill>
                  <a:srgbClr val="606060"/>
                </a:solidFill>
              </a:rPr>
              <a:t>Q2</a:t>
            </a:r>
          </a:p>
        </p:txBody>
      </p:sp>
      <p:sp>
        <p:nvSpPr>
          <p:cNvPr id="10" name="TextBox 9"/>
          <p:cNvSpPr txBox="1"/>
          <p:nvPr/>
        </p:nvSpPr>
        <p:spPr>
          <a:xfrm>
            <a:off x="6660232" y="5841268"/>
            <a:ext cx="424165" cy="307777"/>
          </a:xfrm>
          <a:prstGeom prst="rect">
            <a:avLst/>
          </a:prstGeom>
          <a:noFill/>
        </p:spPr>
        <p:txBody>
          <a:bodyPr wrap="none" rtlCol="0">
            <a:spAutoFit/>
          </a:bodyPr>
          <a:lstStyle/>
          <a:p>
            <a:r>
              <a:rPr lang="en-US" sz="1400" b="1" dirty="0">
                <a:solidFill>
                  <a:srgbClr val="606060"/>
                </a:solidFill>
              </a:rPr>
              <a:t>Q3</a:t>
            </a:r>
          </a:p>
        </p:txBody>
      </p:sp>
      <p:sp>
        <p:nvSpPr>
          <p:cNvPr id="11" name="TextBox 10"/>
          <p:cNvSpPr txBox="1"/>
          <p:nvPr/>
        </p:nvSpPr>
        <p:spPr>
          <a:xfrm>
            <a:off x="8252291" y="5841268"/>
            <a:ext cx="424165" cy="307777"/>
          </a:xfrm>
          <a:prstGeom prst="rect">
            <a:avLst/>
          </a:prstGeom>
          <a:noFill/>
        </p:spPr>
        <p:txBody>
          <a:bodyPr wrap="none" rtlCol="0">
            <a:spAutoFit/>
          </a:bodyPr>
          <a:lstStyle/>
          <a:p>
            <a:r>
              <a:rPr lang="en-US" sz="1400" b="1" dirty="0">
                <a:solidFill>
                  <a:srgbClr val="606060"/>
                </a:solidFill>
              </a:rPr>
              <a:t>Q4</a:t>
            </a:r>
          </a:p>
        </p:txBody>
      </p:sp>
      <p:sp>
        <p:nvSpPr>
          <p:cNvPr id="12" name="TextBox 11"/>
          <p:cNvSpPr txBox="1"/>
          <p:nvPr/>
        </p:nvSpPr>
        <p:spPr>
          <a:xfrm>
            <a:off x="2483768" y="6165304"/>
            <a:ext cx="5609228" cy="430887"/>
          </a:xfrm>
          <a:prstGeom prst="rect">
            <a:avLst/>
          </a:prstGeom>
          <a:noFill/>
        </p:spPr>
        <p:txBody>
          <a:bodyPr wrap="none" rtlCol="0">
            <a:spAutoFit/>
          </a:bodyPr>
          <a:lstStyle/>
          <a:p>
            <a:r>
              <a:rPr lang="en-US" sz="2200" b="1" dirty="0">
                <a:solidFill>
                  <a:srgbClr val="B41A1B"/>
                </a:solidFill>
                <a:latin typeface="Avenir Light"/>
                <a:cs typeface="Avenir Light"/>
              </a:rPr>
              <a:t>TIME INVESTED IN PROVIDING ANSWERS</a:t>
            </a:r>
          </a:p>
        </p:txBody>
      </p:sp>
      <p:cxnSp>
        <p:nvCxnSpPr>
          <p:cNvPr id="13" name="Straight Arrow Connector 12"/>
          <p:cNvCxnSpPr/>
          <p:nvPr/>
        </p:nvCxnSpPr>
        <p:spPr>
          <a:xfrm>
            <a:off x="8100392" y="6417332"/>
            <a:ext cx="360040" cy="0"/>
          </a:xfrm>
          <a:prstGeom prst="straightConnector1">
            <a:avLst/>
          </a:prstGeom>
          <a:ln w="38100">
            <a:solidFill>
              <a:srgbClr val="60606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087724" y="6417332"/>
            <a:ext cx="396044" cy="0"/>
          </a:xfrm>
          <a:prstGeom prst="straightConnector1">
            <a:avLst/>
          </a:prstGeom>
          <a:ln w="38100">
            <a:solidFill>
              <a:srgbClr val="606060"/>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7524" y="3263496"/>
            <a:ext cx="1653704" cy="1446550"/>
          </a:xfrm>
          <a:prstGeom prst="rect">
            <a:avLst/>
          </a:prstGeom>
          <a:noFill/>
        </p:spPr>
        <p:txBody>
          <a:bodyPr wrap="none" rtlCol="0">
            <a:spAutoFit/>
          </a:bodyPr>
          <a:lstStyle/>
          <a:p>
            <a:pPr algn="r"/>
            <a:r>
              <a:rPr lang="en-US" sz="2200" b="1" dirty="0">
                <a:solidFill>
                  <a:srgbClr val="B41A1B"/>
                </a:solidFill>
                <a:latin typeface="Avenir Light"/>
                <a:cs typeface="Avenir Light"/>
              </a:rPr>
              <a:t>% OF</a:t>
            </a:r>
          </a:p>
          <a:p>
            <a:pPr algn="r"/>
            <a:r>
              <a:rPr lang="en-US" sz="2200" b="1" dirty="0">
                <a:solidFill>
                  <a:srgbClr val="B41A1B"/>
                </a:solidFill>
                <a:latin typeface="Avenir Light"/>
                <a:cs typeface="Avenir Light"/>
              </a:rPr>
              <a:t>TIME</a:t>
            </a:r>
          </a:p>
          <a:p>
            <a:pPr algn="r"/>
            <a:r>
              <a:rPr lang="en-US" sz="2200" b="1" dirty="0">
                <a:solidFill>
                  <a:srgbClr val="B41A1B"/>
                </a:solidFill>
                <a:latin typeface="Avenir Light"/>
                <a:cs typeface="Avenir Light"/>
              </a:rPr>
              <a:t>SOLVING</a:t>
            </a:r>
          </a:p>
          <a:p>
            <a:pPr algn="r"/>
            <a:r>
              <a:rPr lang="en-US" sz="2200" b="1" dirty="0">
                <a:solidFill>
                  <a:srgbClr val="B41A1B"/>
                </a:solidFill>
                <a:latin typeface="Avenir Light"/>
                <a:cs typeface="Avenir Light"/>
              </a:rPr>
              <a:t>PROBLEMS</a:t>
            </a:r>
          </a:p>
        </p:txBody>
      </p:sp>
      <p:cxnSp>
        <p:nvCxnSpPr>
          <p:cNvPr id="16" name="Straight Arrow Connector 15"/>
          <p:cNvCxnSpPr/>
          <p:nvPr/>
        </p:nvCxnSpPr>
        <p:spPr>
          <a:xfrm flipV="1">
            <a:off x="1439652" y="1736812"/>
            <a:ext cx="0" cy="1512168"/>
          </a:xfrm>
          <a:prstGeom prst="straightConnector1">
            <a:avLst/>
          </a:prstGeom>
          <a:ln w="38100">
            <a:solidFill>
              <a:srgbClr val="60606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439652" y="4833156"/>
            <a:ext cx="0" cy="1008112"/>
          </a:xfrm>
          <a:prstGeom prst="straightConnector1">
            <a:avLst/>
          </a:prstGeom>
          <a:ln w="38100">
            <a:solidFill>
              <a:srgbClr val="606060"/>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0" y="224644"/>
            <a:ext cx="9144000" cy="707886"/>
          </a:xfrm>
          <a:prstGeom prst="rect">
            <a:avLst/>
          </a:prstGeom>
          <a:noFill/>
        </p:spPr>
        <p:txBody>
          <a:bodyPr wrap="square" rtlCol="0">
            <a:spAutoFit/>
          </a:bodyPr>
          <a:lstStyle/>
          <a:p>
            <a:pPr algn="ctr"/>
            <a:r>
              <a:rPr lang="en-US" sz="4000" dirty="0">
                <a:solidFill>
                  <a:srgbClr val="B41A1B"/>
                </a:solidFill>
                <a:latin typeface="Avenir Heavy"/>
                <a:cs typeface="Avenir Heavy"/>
              </a:rPr>
              <a:t>LIFE OF A CHIEF PROBLEM SOLVER</a:t>
            </a:r>
          </a:p>
        </p:txBody>
      </p:sp>
      <p:cxnSp>
        <p:nvCxnSpPr>
          <p:cNvPr id="22" name="Straight Connector 21"/>
          <p:cNvCxnSpPr/>
          <p:nvPr/>
        </p:nvCxnSpPr>
        <p:spPr>
          <a:xfrm>
            <a:off x="125506" y="284540"/>
            <a:ext cx="8892988" cy="12112"/>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25506" y="896608"/>
            <a:ext cx="8892988" cy="12112"/>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0" y="105273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161511" y="1048670"/>
            <a:ext cx="8820979" cy="400110"/>
          </a:xfrm>
          <a:prstGeom prst="rect">
            <a:avLst/>
          </a:prstGeom>
          <a:noFill/>
        </p:spPr>
        <p:txBody>
          <a:bodyPr wrap="square" rtlCol="0">
            <a:spAutoFit/>
          </a:bodyPr>
          <a:lstStyle/>
          <a:p>
            <a:pPr algn="ctr"/>
            <a:r>
              <a:rPr lang="en-US" sz="2000" dirty="0">
                <a:solidFill>
                  <a:srgbClr val="F2F2F2"/>
                </a:solidFill>
                <a:latin typeface="Avenir Heavy"/>
                <a:cs typeface="Avenir Heavy"/>
              </a:rPr>
              <a:t>{ Reactively Providing Solutions, Answering Questions, Fighting Fires }</a:t>
            </a:r>
          </a:p>
        </p:txBody>
      </p:sp>
      <p:pic>
        <p:nvPicPr>
          <p:cNvPr id="27" name="Picture 26" descr="Thumbs-Down-Icon-Gr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1811303"/>
            <a:ext cx="3996444" cy="4092910"/>
          </a:xfrm>
          <a:prstGeom prst="rect">
            <a:avLst/>
          </a:prstGeom>
        </p:spPr>
      </p:pic>
    </p:spTree>
    <p:extLst>
      <p:ext uri="{BB962C8B-B14F-4D97-AF65-F5344CB8AC3E}">
        <p14:creationId xmlns:p14="http://schemas.microsoft.com/office/powerpoint/2010/main" val="277792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2" name="Object 2"/>
          <p:cNvGraphicFramePr>
            <a:graphicFrameLocks/>
          </p:cNvGraphicFramePr>
          <p:nvPr>
            <p:extLst>
              <p:ext uri="{D42A27DB-BD31-4B8C-83A1-F6EECF244321}">
                <p14:modId xmlns:p14="http://schemas.microsoft.com/office/powerpoint/2010/main" val="41957267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463759" y="5805264"/>
            <a:ext cx="424165" cy="307777"/>
          </a:xfrm>
          <a:prstGeom prst="rect">
            <a:avLst/>
          </a:prstGeom>
          <a:noFill/>
        </p:spPr>
        <p:txBody>
          <a:bodyPr wrap="none" rtlCol="0">
            <a:spAutoFit/>
          </a:bodyPr>
          <a:lstStyle/>
          <a:p>
            <a:r>
              <a:rPr lang="en-US" sz="1400" b="1" dirty="0">
                <a:solidFill>
                  <a:srgbClr val="606060"/>
                </a:solidFill>
              </a:rPr>
              <a:t>Q1</a:t>
            </a:r>
          </a:p>
        </p:txBody>
      </p:sp>
      <p:sp>
        <p:nvSpPr>
          <p:cNvPr id="9" name="TextBox 8"/>
          <p:cNvSpPr txBox="1"/>
          <p:nvPr/>
        </p:nvSpPr>
        <p:spPr>
          <a:xfrm>
            <a:off x="5076056" y="5805264"/>
            <a:ext cx="424165" cy="307777"/>
          </a:xfrm>
          <a:prstGeom prst="rect">
            <a:avLst/>
          </a:prstGeom>
          <a:noFill/>
        </p:spPr>
        <p:txBody>
          <a:bodyPr wrap="none" rtlCol="0">
            <a:spAutoFit/>
          </a:bodyPr>
          <a:lstStyle/>
          <a:p>
            <a:r>
              <a:rPr lang="en-US" sz="1400" b="1" dirty="0">
                <a:solidFill>
                  <a:srgbClr val="606060"/>
                </a:solidFill>
              </a:rPr>
              <a:t>Q2</a:t>
            </a:r>
          </a:p>
        </p:txBody>
      </p:sp>
      <p:sp>
        <p:nvSpPr>
          <p:cNvPr id="10" name="TextBox 9"/>
          <p:cNvSpPr txBox="1"/>
          <p:nvPr/>
        </p:nvSpPr>
        <p:spPr>
          <a:xfrm>
            <a:off x="6660232" y="5805264"/>
            <a:ext cx="424165" cy="307777"/>
          </a:xfrm>
          <a:prstGeom prst="rect">
            <a:avLst/>
          </a:prstGeom>
          <a:noFill/>
        </p:spPr>
        <p:txBody>
          <a:bodyPr wrap="none" rtlCol="0">
            <a:spAutoFit/>
          </a:bodyPr>
          <a:lstStyle/>
          <a:p>
            <a:r>
              <a:rPr lang="en-US" sz="1400" b="1" dirty="0">
                <a:solidFill>
                  <a:srgbClr val="606060"/>
                </a:solidFill>
              </a:rPr>
              <a:t>Q3</a:t>
            </a:r>
          </a:p>
        </p:txBody>
      </p:sp>
      <p:sp>
        <p:nvSpPr>
          <p:cNvPr id="11" name="TextBox 10"/>
          <p:cNvSpPr txBox="1"/>
          <p:nvPr/>
        </p:nvSpPr>
        <p:spPr>
          <a:xfrm>
            <a:off x="8252291" y="5805264"/>
            <a:ext cx="424165" cy="307777"/>
          </a:xfrm>
          <a:prstGeom prst="rect">
            <a:avLst/>
          </a:prstGeom>
          <a:noFill/>
        </p:spPr>
        <p:txBody>
          <a:bodyPr wrap="none" rtlCol="0">
            <a:spAutoFit/>
          </a:bodyPr>
          <a:lstStyle/>
          <a:p>
            <a:r>
              <a:rPr lang="en-US" sz="1400" b="1" dirty="0">
                <a:solidFill>
                  <a:srgbClr val="606060"/>
                </a:solidFill>
              </a:rPr>
              <a:t>Q4</a:t>
            </a:r>
          </a:p>
        </p:txBody>
      </p:sp>
      <p:sp>
        <p:nvSpPr>
          <p:cNvPr id="4" name="TextBox 3"/>
          <p:cNvSpPr txBox="1"/>
          <p:nvPr/>
        </p:nvSpPr>
        <p:spPr>
          <a:xfrm>
            <a:off x="3167844" y="6165304"/>
            <a:ext cx="4215394" cy="430887"/>
          </a:xfrm>
          <a:prstGeom prst="rect">
            <a:avLst/>
          </a:prstGeom>
          <a:noFill/>
        </p:spPr>
        <p:txBody>
          <a:bodyPr wrap="none" rtlCol="0">
            <a:spAutoFit/>
          </a:bodyPr>
          <a:lstStyle/>
          <a:p>
            <a:r>
              <a:rPr lang="en-US" sz="2200" b="1" dirty="0">
                <a:solidFill>
                  <a:srgbClr val="B41A1B"/>
                </a:solidFill>
                <a:latin typeface="Avenir Light"/>
                <a:cs typeface="Avenir Light"/>
              </a:rPr>
              <a:t>TIME INVESTED IN COACHING</a:t>
            </a:r>
          </a:p>
        </p:txBody>
      </p:sp>
      <p:cxnSp>
        <p:nvCxnSpPr>
          <p:cNvPr id="6" name="Straight Arrow Connector 5"/>
          <p:cNvCxnSpPr/>
          <p:nvPr/>
        </p:nvCxnSpPr>
        <p:spPr>
          <a:xfrm>
            <a:off x="7380312" y="6417332"/>
            <a:ext cx="1080120" cy="0"/>
          </a:xfrm>
          <a:prstGeom prst="straightConnector1">
            <a:avLst/>
          </a:prstGeom>
          <a:ln w="38100">
            <a:solidFill>
              <a:srgbClr val="60606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087724" y="6417332"/>
            <a:ext cx="1044116" cy="0"/>
          </a:xfrm>
          <a:prstGeom prst="straightConnector1">
            <a:avLst/>
          </a:prstGeom>
          <a:ln w="38100">
            <a:solidFill>
              <a:srgbClr val="606060"/>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87524" y="3263496"/>
            <a:ext cx="1653704" cy="1446550"/>
          </a:xfrm>
          <a:prstGeom prst="rect">
            <a:avLst/>
          </a:prstGeom>
          <a:noFill/>
        </p:spPr>
        <p:txBody>
          <a:bodyPr wrap="none" rtlCol="0">
            <a:spAutoFit/>
          </a:bodyPr>
          <a:lstStyle/>
          <a:p>
            <a:pPr algn="r"/>
            <a:r>
              <a:rPr lang="en-US" sz="2200" b="1" dirty="0">
                <a:solidFill>
                  <a:srgbClr val="B41A1B"/>
                </a:solidFill>
                <a:latin typeface="Avenir Light"/>
                <a:cs typeface="Avenir Light"/>
              </a:rPr>
              <a:t>% OF</a:t>
            </a:r>
          </a:p>
          <a:p>
            <a:pPr algn="r"/>
            <a:r>
              <a:rPr lang="en-US" sz="2200" b="1" dirty="0">
                <a:solidFill>
                  <a:srgbClr val="B41A1B"/>
                </a:solidFill>
                <a:latin typeface="Avenir Light"/>
                <a:cs typeface="Avenir Light"/>
              </a:rPr>
              <a:t>TIME</a:t>
            </a:r>
          </a:p>
          <a:p>
            <a:pPr algn="r"/>
            <a:r>
              <a:rPr lang="en-US" sz="2200" b="1" dirty="0">
                <a:solidFill>
                  <a:srgbClr val="B41A1B"/>
                </a:solidFill>
                <a:latin typeface="Avenir Light"/>
                <a:cs typeface="Avenir Light"/>
              </a:rPr>
              <a:t>SOLVING</a:t>
            </a:r>
          </a:p>
          <a:p>
            <a:pPr algn="r"/>
            <a:r>
              <a:rPr lang="en-US" sz="2200" b="1" dirty="0">
                <a:solidFill>
                  <a:srgbClr val="B41A1B"/>
                </a:solidFill>
                <a:latin typeface="Avenir Light"/>
                <a:cs typeface="Avenir Light"/>
              </a:rPr>
              <a:t>PROBLEMS</a:t>
            </a:r>
          </a:p>
        </p:txBody>
      </p:sp>
      <p:cxnSp>
        <p:nvCxnSpPr>
          <p:cNvPr id="21" name="Straight Arrow Connector 20"/>
          <p:cNvCxnSpPr/>
          <p:nvPr/>
        </p:nvCxnSpPr>
        <p:spPr>
          <a:xfrm flipV="1">
            <a:off x="1439652" y="1736812"/>
            <a:ext cx="0" cy="1512168"/>
          </a:xfrm>
          <a:prstGeom prst="straightConnector1">
            <a:avLst/>
          </a:prstGeom>
          <a:ln w="38100">
            <a:solidFill>
              <a:srgbClr val="60606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439652" y="4725144"/>
            <a:ext cx="0" cy="1116124"/>
          </a:xfrm>
          <a:prstGeom prst="straightConnector1">
            <a:avLst/>
          </a:prstGeom>
          <a:ln w="38100">
            <a:solidFill>
              <a:srgbClr val="606060"/>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0" y="224644"/>
            <a:ext cx="9144000" cy="707886"/>
          </a:xfrm>
          <a:prstGeom prst="rect">
            <a:avLst/>
          </a:prstGeom>
          <a:noFill/>
        </p:spPr>
        <p:txBody>
          <a:bodyPr wrap="square" rtlCol="0">
            <a:spAutoFit/>
          </a:bodyPr>
          <a:lstStyle/>
          <a:p>
            <a:pPr algn="ctr"/>
            <a:r>
              <a:rPr lang="en-US" sz="4000" dirty="0">
                <a:solidFill>
                  <a:srgbClr val="B41A1B"/>
                </a:solidFill>
                <a:latin typeface="Avenir Heavy"/>
                <a:cs typeface="Avenir Heavy"/>
              </a:rPr>
              <a:t>LIFE OF A WORLD-CLASS COACH</a:t>
            </a:r>
          </a:p>
        </p:txBody>
      </p:sp>
      <p:cxnSp>
        <p:nvCxnSpPr>
          <p:cNvPr id="39" name="Straight Connector 38"/>
          <p:cNvCxnSpPr/>
          <p:nvPr/>
        </p:nvCxnSpPr>
        <p:spPr>
          <a:xfrm>
            <a:off x="125506" y="284540"/>
            <a:ext cx="8892988" cy="12112"/>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25506" y="896608"/>
            <a:ext cx="8892988" cy="12112"/>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0" y="105273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144524" y="1048670"/>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Proactively Empowering Direct Reports, Focusing on Higher-Level Issues }</a:t>
            </a:r>
          </a:p>
        </p:txBody>
      </p:sp>
      <p:pic>
        <p:nvPicPr>
          <p:cNvPr id="97284" name="Picture 97283" descr="Thumbs-Up-Icon-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852" y="1753324"/>
            <a:ext cx="3996444" cy="4092910"/>
          </a:xfrm>
          <a:prstGeom prst="rect">
            <a:avLst/>
          </a:prstGeom>
        </p:spPr>
      </p:pic>
    </p:spTree>
    <p:extLst>
      <p:ext uri="{BB962C8B-B14F-4D97-AF65-F5344CB8AC3E}">
        <p14:creationId xmlns:p14="http://schemas.microsoft.com/office/powerpoint/2010/main" val="36183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0" y="11663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18" name="Straight Connector 17"/>
          <p:cNvCxnSpPr/>
          <p:nvPr/>
        </p:nvCxnSpPr>
        <p:spPr>
          <a:xfrm flipV="1">
            <a:off x="188767" y="116632"/>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8767" y="800708"/>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67644" y="6351711"/>
            <a:ext cx="6120680" cy="461665"/>
          </a:xfrm>
          <a:prstGeom prst="rect">
            <a:avLst/>
          </a:prstGeom>
          <a:noFill/>
        </p:spPr>
        <p:txBody>
          <a:bodyPr wrap="square" rtlCol="0">
            <a:spAutoFit/>
          </a:bodyPr>
          <a:lstStyle/>
          <a:p>
            <a:r>
              <a:rPr lang="en-US" sz="2400" b="1" dirty="0">
                <a:solidFill>
                  <a:srgbClr val="9B0518"/>
                </a:solidFill>
                <a:latin typeface="+mj-lt"/>
              </a:rPr>
              <a:t>Are these Objectives Aligned with Your Goals? </a:t>
            </a:r>
          </a:p>
        </p:txBody>
      </p:sp>
      <p:sp>
        <p:nvSpPr>
          <p:cNvPr id="3" name="Rectangle 2"/>
          <p:cNvSpPr/>
          <p:nvPr/>
        </p:nvSpPr>
        <p:spPr>
          <a:xfrm>
            <a:off x="89502" y="764704"/>
            <a:ext cx="8964996" cy="5386090"/>
          </a:xfrm>
          <a:prstGeom prst="rect">
            <a:avLst/>
          </a:prstGeom>
        </p:spPr>
        <p:txBody>
          <a:bodyPr wrap="square">
            <a:spAutoFit/>
          </a:bodyPr>
          <a:lstStyle/>
          <a:p>
            <a:pPr marL="457200" indent="-457200">
              <a:buFont typeface="+mj-lt"/>
              <a:buAutoNum type="arabicPeriod"/>
            </a:pPr>
            <a:r>
              <a:rPr lang="en-US" sz="2000" dirty="0">
                <a:solidFill>
                  <a:srgbClr val="606060"/>
                </a:solidFill>
                <a:latin typeface="Avenir Book"/>
                <a:cs typeface="Avenir Book"/>
              </a:rPr>
              <a:t>Minimize mistakes &amp; deliver a higher level of 5-Star Client Service.</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Improve collaboration amongst your teams, peers, clients and partners.</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More effectively coach and manage up.</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Attract more business engagements and improve client retention.</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Become an elite leader &amp; coach, while reducing your workload, stress, problems, overwhelm and headaches.</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Improve performance, accelerate personal and team growth and learn faster. </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Gain Buy-In around coaching, change, and continued development.</a:t>
            </a:r>
          </a:p>
          <a:p>
            <a:pPr marL="457200" indent="-457200">
              <a:buFont typeface="+mj-lt"/>
              <a:buAutoNum type="arabicPeriod"/>
            </a:pPr>
            <a:endParaRPr lang="en-US" sz="24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Retain your best people, turnaround underperformers.</a:t>
            </a:r>
          </a:p>
        </p:txBody>
      </p:sp>
    </p:spTree>
    <p:extLst>
      <p:ext uri="{BB962C8B-B14F-4D97-AF65-F5344CB8AC3E}">
        <p14:creationId xmlns:p14="http://schemas.microsoft.com/office/powerpoint/2010/main" val="3338244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4"/>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 name="TextBox 3"/>
          <p:cNvSpPr txBox="1"/>
          <p:nvPr/>
        </p:nvSpPr>
        <p:spPr>
          <a:xfrm>
            <a:off x="719572" y="2168860"/>
            <a:ext cx="4447324" cy="707886"/>
          </a:xfrm>
          <a:prstGeom prst="rect">
            <a:avLst/>
          </a:prstGeom>
          <a:noFill/>
        </p:spPr>
        <p:txBody>
          <a:bodyPr wrap="none" rtlCol="0">
            <a:spAutoFit/>
          </a:bodyPr>
          <a:lstStyle/>
          <a:p>
            <a:r>
              <a:rPr lang="en-US" sz="4000" b="1" dirty="0">
                <a:solidFill>
                  <a:srgbClr val="606060"/>
                </a:solidFill>
                <a:latin typeface="Avenir Light"/>
                <a:cs typeface="Avenir Light"/>
              </a:rPr>
              <a:t>You CAN’T Scale...</a:t>
            </a:r>
          </a:p>
        </p:txBody>
      </p:sp>
      <p:grpSp>
        <p:nvGrpSpPr>
          <p:cNvPr id="2" name="Group 1"/>
          <p:cNvGrpSpPr/>
          <p:nvPr/>
        </p:nvGrpSpPr>
        <p:grpSpPr>
          <a:xfrm>
            <a:off x="-180528" y="-2814226"/>
            <a:ext cx="11208092" cy="11787842"/>
            <a:chOff x="-180528" y="-2814226"/>
            <a:chExt cx="11208092" cy="11787842"/>
          </a:xfrm>
        </p:grpSpPr>
        <p:sp>
          <p:nvSpPr>
            <p:cNvPr id="21" name="TextBox 20"/>
            <p:cNvSpPr txBox="1"/>
            <p:nvPr/>
          </p:nvSpPr>
          <p:spPr>
            <a:xfrm>
              <a:off x="-180528" y="6129300"/>
              <a:ext cx="594484" cy="923330"/>
            </a:xfrm>
            <a:prstGeom prst="rect">
              <a:avLst/>
            </a:prstGeom>
            <a:noFill/>
          </p:spPr>
          <p:txBody>
            <a:bodyPr wrap="none" rtlCol="0">
              <a:spAutoFit/>
            </a:bodyPr>
            <a:lstStyle/>
            <a:p>
              <a:r>
                <a:rPr lang="en-US" sz="5400" b="1" dirty="0">
                  <a:solidFill>
                    <a:srgbClr val="B41A1B"/>
                  </a:solidFill>
                  <a:latin typeface="Arial Narrow"/>
                  <a:cs typeface="Arial Narrow"/>
                </a:rPr>
                <a:t>D</a:t>
              </a:r>
            </a:p>
          </p:txBody>
        </p:sp>
        <p:sp>
          <p:nvSpPr>
            <p:cNvPr id="26" name="TextBox 25"/>
            <p:cNvSpPr txBox="1"/>
            <p:nvPr/>
          </p:nvSpPr>
          <p:spPr>
            <a:xfrm>
              <a:off x="143508" y="6111297"/>
              <a:ext cx="577402" cy="954107"/>
            </a:xfrm>
            <a:prstGeom prst="rect">
              <a:avLst/>
            </a:prstGeom>
            <a:noFill/>
          </p:spPr>
          <p:txBody>
            <a:bodyPr wrap="none" rtlCol="0">
              <a:spAutoFit/>
            </a:bodyPr>
            <a:lstStyle/>
            <a:p>
              <a:r>
                <a:rPr lang="en-US" sz="5600" b="1" dirty="0">
                  <a:solidFill>
                    <a:srgbClr val="B41A1B"/>
                  </a:solidFill>
                  <a:latin typeface="Arial Narrow"/>
                  <a:cs typeface="Arial Narrow"/>
                </a:rPr>
                <a:t>E</a:t>
              </a:r>
            </a:p>
          </p:txBody>
        </p:sp>
        <p:sp>
          <p:nvSpPr>
            <p:cNvPr id="27" name="TextBox 26"/>
            <p:cNvSpPr txBox="1"/>
            <p:nvPr/>
          </p:nvSpPr>
          <p:spPr>
            <a:xfrm>
              <a:off x="431540" y="5913276"/>
              <a:ext cx="676537" cy="1200329"/>
            </a:xfrm>
            <a:prstGeom prst="rect">
              <a:avLst/>
            </a:prstGeom>
            <a:noFill/>
          </p:spPr>
          <p:txBody>
            <a:bodyPr wrap="none" rtlCol="0">
              <a:spAutoFit/>
            </a:bodyPr>
            <a:lstStyle/>
            <a:p>
              <a:r>
                <a:rPr lang="en-US" sz="7200" b="1" dirty="0">
                  <a:solidFill>
                    <a:srgbClr val="B41A1B"/>
                  </a:solidFill>
                  <a:latin typeface="Arial Narrow"/>
                  <a:cs typeface="Arial Narrow"/>
                </a:rPr>
                <a:t>P</a:t>
              </a:r>
            </a:p>
          </p:txBody>
        </p:sp>
        <p:sp>
          <p:nvSpPr>
            <p:cNvPr id="8" name="TextBox 7"/>
            <p:cNvSpPr txBox="1"/>
            <p:nvPr/>
          </p:nvSpPr>
          <p:spPr>
            <a:xfrm>
              <a:off x="827584" y="5767806"/>
              <a:ext cx="766756" cy="1369606"/>
            </a:xfrm>
            <a:prstGeom prst="rect">
              <a:avLst/>
            </a:prstGeom>
            <a:noFill/>
          </p:spPr>
          <p:txBody>
            <a:bodyPr wrap="none" rtlCol="0">
              <a:spAutoFit/>
            </a:bodyPr>
            <a:lstStyle/>
            <a:p>
              <a:r>
                <a:rPr lang="en-US" sz="8300" b="1" dirty="0">
                  <a:solidFill>
                    <a:srgbClr val="B41A1B"/>
                  </a:solidFill>
                  <a:latin typeface="Arial Narrow"/>
                  <a:cs typeface="Arial Narrow"/>
                </a:rPr>
                <a:t>E</a:t>
              </a:r>
            </a:p>
          </p:txBody>
        </p:sp>
        <p:sp>
          <p:nvSpPr>
            <p:cNvPr id="9" name="TextBox 8"/>
            <p:cNvSpPr txBox="1"/>
            <p:nvPr/>
          </p:nvSpPr>
          <p:spPr>
            <a:xfrm>
              <a:off x="1259632" y="5553236"/>
              <a:ext cx="943588" cy="1631216"/>
            </a:xfrm>
            <a:prstGeom prst="rect">
              <a:avLst/>
            </a:prstGeom>
            <a:noFill/>
          </p:spPr>
          <p:txBody>
            <a:bodyPr wrap="none" rtlCol="0">
              <a:spAutoFit/>
            </a:bodyPr>
            <a:lstStyle/>
            <a:p>
              <a:r>
                <a:rPr lang="en-US" sz="10000" b="1" dirty="0">
                  <a:solidFill>
                    <a:srgbClr val="B41A1B"/>
                  </a:solidFill>
                  <a:latin typeface="Arial Narrow"/>
                  <a:cs typeface="Arial Narrow"/>
                </a:rPr>
                <a:t>N</a:t>
              </a:r>
            </a:p>
          </p:txBody>
        </p:sp>
        <p:sp>
          <p:nvSpPr>
            <p:cNvPr id="10" name="TextBox 9"/>
            <p:cNvSpPr txBox="1"/>
            <p:nvPr/>
          </p:nvSpPr>
          <p:spPr>
            <a:xfrm>
              <a:off x="1799692" y="5049180"/>
              <a:ext cx="1247156" cy="2246769"/>
            </a:xfrm>
            <a:prstGeom prst="rect">
              <a:avLst/>
            </a:prstGeom>
            <a:noFill/>
          </p:spPr>
          <p:txBody>
            <a:bodyPr wrap="none" rtlCol="0">
              <a:spAutoFit/>
            </a:bodyPr>
            <a:lstStyle/>
            <a:p>
              <a:r>
                <a:rPr lang="en-US" sz="14000" b="1" dirty="0">
                  <a:solidFill>
                    <a:srgbClr val="B41A1B"/>
                  </a:solidFill>
                  <a:latin typeface="Arial Narrow"/>
                  <a:cs typeface="Arial Narrow"/>
                </a:rPr>
                <a:t>D</a:t>
              </a:r>
            </a:p>
          </p:txBody>
        </p:sp>
        <p:sp>
          <p:nvSpPr>
            <p:cNvPr id="11" name="TextBox 10"/>
            <p:cNvSpPr txBox="1"/>
            <p:nvPr/>
          </p:nvSpPr>
          <p:spPr>
            <a:xfrm>
              <a:off x="2591780" y="4681006"/>
              <a:ext cx="1376899" cy="2708434"/>
            </a:xfrm>
            <a:prstGeom prst="rect">
              <a:avLst/>
            </a:prstGeom>
            <a:noFill/>
          </p:spPr>
          <p:txBody>
            <a:bodyPr wrap="none" rtlCol="0">
              <a:spAutoFit/>
            </a:bodyPr>
            <a:lstStyle/>
            <a:p>
              <a:r>
                <a:rPr lang="en-US" sz="17000" b="1" dirty="0">
                  <a:solidFill>
                    <a:srgbClr val="B41A1B"/>
                  </a:solidFill>
                  <a:latin typeface="Arial Narrow"/>
                  <a:cs typeface="Arial Narrow"/>
                </a:rPr>
                <a:t>E</a:t>
              </a:r>
            </a:p>
          </p:txBody>
        </p:sp>
        <p:sp>
          <p:nvSpPr>
            <p:cNvPr id="12" name="TextBox 11"/>
            <p:cNvSpPr txBox="1"/>
            <p:nvPr/>
          </p:nvSpPr>
          <p:spPr>
            <a:xfrm>
              <a:off x="3469906" y="3937697"/>
              <a:ext cx="1930186" cy="3631763"/>
            </a:xfrm>
            <a:prstGeom prst="rect">
              <a:avLst/>
            </a:prstGeom>
            <a:noFill/>
          </p:spPr>
          <p:txBody>
            <a:bodyPr wrap="none" rtlCol="0">
              <a:spAutoFit/>
            </a:bodyPr>
            <a:lstStyle/>
            <a:p>
              <a:r>
                <a:rPr lang="en-US" sz="23000" b="1" dirty="0">
                  <a:solidFill>
                    <a:srgbClr val="B41A1B"/>
                  </a:solidFill>
                  <a:latin typeface="Arial Narrow"/>
                  <a:cs typeface="Arial Narrow"/>
                </a:rPr>
                <a:t>N</a:t>
              </a:r>
            </a:p>
          </p:txBody>
        </p:sp>
        <p:sp>
          <p:nvSpPr>
            <p:cNvPr id="13" name="TextBox 12"/>
            <p:cNvSpPr txBox="1"/>
            <p:nvPr/>
          </p:nvSpPr>
          <p:spPr>
            <a:xfrm>
              <a:off x="4788024" y="1628800"/>
              <a:ext cx="3132347" cy="6401753"/>
            </a:xfrm>
            <a:prstGeom prst="rect">
              <a:avLst/>
            </a:prstGeom>
            <a:noFill/>
          </p:spPr>
          <p:txBody>
            <a:bodyPr wrap="square" rtlCol="0">
              <a:spAutoFit/>
            </a:bodyPr>
            <a:lstStyle/>
            <a:p>
              <a:r>
                <a:rPr lang="en-US" sz="41000" b="1" dirty="0">
                  <a:solidFill>
                    <a:srgbClr val="B41A1B"/>
                  </a:solidFill>
                  <a:latin typeface="Arial Narrow"/>
                  <a:cs typeface="Arial Narrow"/>
                </a:rPr>
                <a:t>C</a:t>
              </a:r>
            </a:p>
          </p:txBody>
        </p:sp>
        <p:sp>
          <p:nvSpPr>
            <p:cNvPr id="14" name="TextBox 13"/>
            <p:cNvSpPr txBox="1"/>
            <p:nvPr/>
          </p:nvSpPr>
          <p:spPr>
            <a:xfrm>
              <a:off x="5508104" y="-2814226"/>
              <a:ext cx="5519460" cy="11787842"/>
            </a:xfrm>
            <a:prstGeom prst="rect">
              <a:avLst/>
            </a:prstGeom>
            <a:noFill/>
          </p:spPr>
          <p:txBody>
            <a:bodyPr wrap="none" rtlCol="0">
              <a:spAutoFit/>
            </a:bodyPr>
            <a:lstStyle/>
            <a:p>
              <a:r>
                <a:rPr lang="en-US" sz="76000" b="1" kern="100" spc="-320" dirty="0">
                  <a:solidFill>
                    <a:srgbClr val="B41A1B"/>
                  </a:solidFill>
                  <a:latin typeface="Arial Narrow"/>
                  <a:cs typeface="Arial Narrow"/>
                </a:rPr>
                <a:t>Y</a:t>
              </a:r>
            </a:p>
          </p:txBody>
        </p:sp>
      </p:grpSp>
    </p:spTree>
    <p:extLst>
      <p:ext uri="{BB962C8B-B14F-4D97-AF65-F5344CB8AC3E}">
        <p14:creationId xmlns:p14="http://schemas.microsoft.com/office/powerpoint/2010/main" val="252372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535353"/>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Gears-Icon-White-Reflect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2348880"/>
            <a:ext cx="4329100" cy="4329100"/>
          </a:xfrm>
          <a:prstGeom prst="rect">
            <a:avLst/>
          </a:prstGeom>
        </p:spPr>
      </p:pic>
      <p:sp>
        <p:nvSpPr>
          <p:cNvPr id="8" name="TextBox 7"/>
          <p:cNvSpPr txBox="1"/>
          <p:nvPr/>
        </p:nvSpPr>
        <p:spPr>
          <a:xfrm>
            <a:off x="2063043" y="80628"/>
            <a:ext cx="6407323" cy="4001095"/>
          </a:xfrm>
          <a:prstGeom prst="rect">
            <a:avLst/>
          </a:prstGeom>
          <a:noFill/>
        </p:spPr>
        <p:txBody>
          <a:bodyPr wrap="none" rtlCol="0">
            <a:spAutoFit/>
          </a:bodyPr>
          <a:lstStyle/>
          <a:p>
            <a:pPr algn="r"/>
            <a:r>
              <a:rPr lang="en-US" sz="11000" b="1" dirty="0">
                <a:solidFill>
                  <a:srgbClr val="F2F2F2"/>
                </a:solidFill>
              </a:rPr>
              <a:t>How</a:t>
            </a:r>
            <a:r>
              <a:rPr lang="en-US" sz="7200" dirty="0">
                <a:solidFill>
                  <a:srgbClr val="F2F2F2"/>
                </a:solidFill>
              </a:rPr>
              <a:t> Do You</a:t>
            </a:r>
          </a:p>
          <a:p>
            <a:pPr algn="r"/>
            <a:r>
              <a:rPr lang="en-US" sz="7200" dirty="0">
                <a:solidFill>
                  <a:srgbClr val="F2F2F2"/>
                </a:solidFill>
              </a:rPr>
              <a:t>Develop Your</a:t>
            </a:r>
          </a:p>
          <a:p>
            <a:pPr algn="r"/>
            <a:r>
              <a:rPr lang="en-US" sz="7200" dirty="0">
                <a:solidFill>
                  <a:srgbClr val="F2F2F2"/>
                </a:solidFill>
              </a:rPr>
              <a:t>People?</a:t>
            </a:r>
          </a:p>
        </p:txBody>
      </p:sp>
    </p:spTree>
    <p:extLst>
      <p:ext uri="{BB962C8B-B14F-4D97-AF65-F5344CB8AC3E}">
        <p14:creationId xmlns:p14="http://schemas.microsoft.com/office/powerpoint/2010/main" val="6897170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VFhUXGBsYGBgYGBgYGBgaFxkdGBYcGhkaHCggHxwmHBcXITEhJSorLi4uGB8zODMsNygtLisBCgoKDg0OGhAQGiwkHyQsLCwsLCwsLCwsLCwsLCwsLCwsLCwsLCwsLCwsLCwsLCwsLCwsLCwsLCwsLCwsLCwsLP/AABEIAMIBAwMBIgACEQEDEQH/xAAcAAABBQEBAQAAAAAAAAAAAAAEAAIDBQYBBwj/xABIEAACAQIEAgcEBwQIBQQDAAABAhEAAwQSITFBUQUGEyJhcYEykaGxFCNCwdHh8FJicoIHM0OSssLS8RZTotPiNIOToxUXJP/EABgBAQEBAQEAAAAAAAAAAAAAAAEAAgME/8QAIBEBAQEAAgICAwEAAAAAAAAAAAERAiESMQNBEyJhUf/aAAwDAQACEQMRAD8A82s2qKtpRKYQ1ItitvObaSi7a1y3aolLdKOtLRdtaitrRNtaimtrU6rUdsUSlScAqRa6K7FRPQ0RbNDCpbbUocgouxQNtqJtPS3B0UlpqHSnipoTYWaIFmDQlp6mN6ghr9z69V1jI595WP8ACanYiqFsaGxpE+wgU8pM/GTHvq1Jo496Emeui5UBNczVvAKLU2ai7SuBqUJU1MhoVDRNupCLdE26gtiirS1loVZFF2hUFhKNRKzajhXaVKuaKlSpVJ86DDU5cFRs7CCSdgOOoG/P86LFqty64YrPocUhZqy7E1w2PCtAAEqVVojsacLFSRpUyV0WTT1tGonoKflriqafSXAtOUU5BUqpUj7S0XbFRJpUmalqCbb0RNU+Pv5bZMxqvAE+0NgSKsjcHA0feNJqixGJCCWIA5nYaE6+6ozdqp6x4vJbU66Op4RpJ3Ogq5dTUquhULXbjZjmL66DKXNxYMbxLHWZEelbG24YTXn/AEJmOZw+UBlOY5h3txMjLlMcdJitf0E31QGgOZtAIAlyQAOVcPh5d2Ncp0sGalNVp6TXQllEIxKBgdRBUSQNYnTTf1o9dQDXollZdp6U3LTlpSdKJtGhbdE26kMtUdZFA2RVjhlrLQ2wKJqK1FS1yqKlSpUIqVKlUnzrjbhVk0nxAmDIIOtXtsxz9fDT9bVl8RiFkRcMlo013mBtpw0FF3WcgPbdlC23YyWg5WGkNzDA8qxx5/szePTSK1PDVlLfS124pTKGJ45Tw14GKusL0ghVcxysQN9B6e7jFdpzluMeNzVhpypyKKDxt4qoKjNLAaGRrJ0IkcKItGQDzAPwrWy3B3mjFUU8WxyoO9iQiMzTCiTAk+gFVmB6cY3CHJKsTlCpEDhJzHUCJ9dKOXKcfbXGavmQUw2xUtOW1XTAGNunKDRS4c0VZwJPA1YsAqKfl51oLPQkgeNZPrrjRZYWbTAvIzmfZ8JDSDzBEQaxy5zjNbnG1Q9OY3tTlhsikgrG5IMTlYiBB7w011rQdAYvtFKsSWTQmDryM7GfCspZuPa0R7Ek69oxUCYAy6axDabba1LhMabN/tRBUtl3E5YGnskiNzHoda8vH5LOW11vGWY3RSq7p8RZ2nvrpBM+grUYHAC6i3E1VhI0I0PhQnTuFNu0TtqByr1c7LxrlJ2oerfTatexCZWJNsqVymAF3mRoJYDbiONTPdNqzbICyco1MDadOe3OqHqU2S/cJVFZQC5zAKFW/azZVgagKSNT5Ve4rEgow7pUF37upMszAzPeBEEaDfjE15OPPNrreKquNqFEyEPfB2GilPcSY8zvrWl6NuG4s5SCCV3mY4g7n1isg2PslFcwDJUfVtHdthogSB3W9/jVljsQFwj20OQOQQwYzDCGWAswCBOoMHYgGr4vk8b2uXHfTTmyaS2qb1Kws4O2ZJkvqZ/bPPlR+KurbtG6ZKgBu7BkGIjUA7869k57Nc7xwOlmibVmjUsCiBaC6nTUDXmTAHqSBVqxHh7FEk5QWOw+8xTlFUvXfpPsMMCvtPdtqPRs7fBCPWs25C0yJFSCoExAYAjYgEeREino1ZpS0qVZX+kHrKMFhg4fKxuKhjKXAIJJUNpMCdRWQtr/AFjwiMVfE2FYbg3FBHxrlfM/WHpv6RiLl4dqQxEFjLGAFk97SY24bUqzp6XTvJAZrcBljnx/eidqm+mzaYdorMyN3QQCZyyQo8o9PCoMICp0tprl3JMcAQABrA+NS4G2e6MqAZTAAYtLZjAJJ5AbbmvPKcM6MtMAD3pOYAqitsuZpY7aePlTr1rQwGn2lnTYkOIkjhPpx2qWzdgJBTTMVJDvMr3iCANlWicCPrE9n2iQVRxxeTqY3Dj0qnK7rVkzFThOkWXVWIq3wvWLusbighQNoBMsFAHDiTtwNZc2jpl1mNNj4niD5QKkwuDlwzbL4SJBB115TvXonyf45X47Pa7xeLa+2Yd1I7qyxmZnNBAn8KEDXGLK+UZSRKggtJYRObfugx571G+NcXQqhChAJJU83/ej7A18aLu3zBKlCwk7a5gdzrrz0rnbbe2pBuC6aayFWFYa/Vz3oAksDE6mdINazoHpnDYghRcyOfsvAnyMwfKZ8K89wWIa4pJcK/7qgaMqnjP7VQYy19pQQDoBpw46aEEzTPl5cempx48nvmF6FHGrjD4UKIgRXhvVrr3i8IMpBu2x9hgTA4ZWGq+Wo8K0Vj+ltr1wratqgbKqZ8zQ2bvEwAWkHYbRxrp+XReOLXr71ku4PFL2ZOTsCMkSrXHchdIjMO6dYkSJ1ry28bul9zcMvMS5beToW20qx6cxIxr3sRcZQ8hVIJCoFI0ZhbXNGok+FE2rpVwT2QtRAuFgAQFwwHeLA65b3mEHPXjyulDfxNvMCC652OiAbsWbvSRA7y94T7NCdKOD2du3qWObgQwyqN5Maox1j2pq1sXba93NaWZ07QLoRiIgZxPeddp3HIRLbCEQezzZp0aT7ScmnZTrtBPMyFef0UdZsrthLrAakqNBlae8Jgb66knYVs+vF4fRmgiQ4B1Eg5SYPIwQfWvH2t3BeVrZcZEVlKqzd8ATqASDznlW0xmOno+7dZSj3rzOQZHeFhUjXXgAOfrW5y6wZ2yPUi0QbrAEI6jIxAiM+bjx0X9a1ZYjH2wXtsxzKrB4QxC2w7bsRADKdjvzoDoTpZLeEsSxH1QEZW3CgHbkeMURdFlnc51DFWzSGmGRVaSIGwAPKBtXCthbvYdmJZQuZ9wwEhFDezGoBHhEVcLdRm7NSrsM0pqD3Vg7roRI48vOqu/h7Btj6y3lzPl/rBJaJE5t+6NOHIUZbRbd97gdCxLZgWCgZoJlW1ju7E8KkfjesD2cKuGtkqoR88AliL19gACTIIRSJ/eNTdAdJtew4R2HY2yxB5htFXb2Vk/DlVN06VLK6hZuXbaaQZBLPqQY2A+FW2I6NuLb7G2jFcqeyDMi6s6b+yD+tK7Tlcc87ehdXukUe0ysZu2RDjjGuRpgDvBZrJ9I9fEv2LbImT65WZWKsQlorc1hhBLQI2gNrVAvWvs7rrlYuxdGWQo0zrbOYGAAGkyJ4VJ0NctWbKllzTlnKubIBAViJMAc66XncWPU8LiRcAZDIIB0IO+usEia84/pE6TF6/hrYgqFztrp9Y0D4J/1VbdX+kmtYfpBFeWt22e1MnKFtwBI0gHLA33rzJsQ3bJqBOUCeGUabnb8aeXPYzj3vqi/aYS0xOy5dDPsEqPgBRfSvSyYc2Q/9rcFsHgCVLSSeGnxrxPE9b72HsYe5bjMj3Soyt2YzhVGbWDs8DQjyIqh6X6yvjBOKv3WBHHKirJI0TUDZhz21q8tiesdeevlpQtvCXw91bgZxalu4skjMNJJgQDtNef9c+vN/GwnYi3h5UskKzMV74zNEjhoK8/wt1eLMGlSABodds06c9qmwF8s6CTqLhaeSySZ14A0UBbmKuT7SDwyj8KVabCdApcRXGWGEiQ8+vfpVjYUyMpK/VDR1E5+ex9n4UZ0ZiB2iMLKKQhbRvFtPZ45SZoazfEiAdx9mfZPd+1tJNFdG41c6RPs5py/ZUsNpOslq4tn2MSAEAIMB4+u9oFSGOgMgDMZ8DUtjFAFTpojHR2JKk3CTqoEAkjcezQ9u6qi3ucquCMjicykAewI1bw33o7DsuZJGVRbylWDBQMzkyxHiOPOrSzdq1IMgTHd46899D60WrKqiQQSQs5eMExodyFOp8aJw9sCYy5pOzBtMqwdSY1zctjXDhg+7AAmZ8SI0M66N8BW4zUaXFZ+znvAA6KSYBJ1MR+0Oe9IMGdgrSVPfGRpG8ySIPsnbxou3hvrA4KSFiADoJP737x1qTD4KHdgVl4zbwCJjQNPGlKy1ikhrhZQD7JVGgA5F2PeOwE7Ca7iMpUOFZQwUk9n9lo58CSNPHjRR6LVB2YIyZdzOwKcZga0sa6WbQQ94QFG8gIRqTOh0qQW0yqAxBy6EDKIHIiDpvtuaC6EwzJfsBu6HuJvmH2gI28RtzFWOGZLmVS0KBscx2iNj+vWrW9h0e4slO7fFy2FRwRbDLkVpXUyrjSdCNdqLWuOhBEAktluSSO5E9nduTl22tc9dPGiF6PRsR2bAhc47vZ28rDtLSROaf7SAdxB3gTVt0ldVShu387EFXJYsFyM4+3+yCI8anweMusWRMQUcM0t38xbtMhlizbsk7DhOtST2Aty01y4WZraFkm2uYfV9oCALkHcGCRy8aICLHaFjnLFGIVlJAuXVjuvt9TuDOkxrADTHvcTOlzLaVFLqYOYFUOkpwW9bBFOv410JbtFNo5iFYDTL2rMSVt6/wBXfbXeTzFSFJh7aDMMua6qliVuGSUs6iQY1vHnuNdCaN6wYFl6PW2mloC+w1J/q2RRAIBkBpnQaHwoAvdByubcmBahU3LpbQEhY9oWhryHAUN/SB0g56PwSAEse2a4ygZMrMqRK6AEgD3cxTxgruFwQfB4b+sEWW1UKZDAQfbB0j41LicEGe4c9xcwugSpESFURluHYjkPa0qBm7PC4bu3ZOHUnJpwtrr4ywPkDUmO6Qhrwz3ly5tdNPr1s6DMPtbeBNc7utdGYzowlGC3FBzOSSLugZl0gI3AEeHDQ6SYnAvnuEXE7xMAq05fpCkgza/YEcdffUR6T0SLr94mAUUzN8Wte9EaZfI05elmLP8AXEgNAlPZzXium++TL/LPjT2ujnwhFrDzBdM7ArsSWEAagEQW0j3U3pLHYm9mmEn9gKpI2guDmjwkj0iL/onEf/ytelHIstcUlQFnNmUkGI2k7UHhunScNdutZw5a21pQA6ZTn3liSAe8RB39RWpaLAXUnoxe1YkbQY32zDhpE8DWn6w4e43YLZVgi3MzhZAyEywIB1BMkigOq9xna5eKi39XARWVgChbvEjckR/vQXRnT7lMQ+XEDLbDEFluNJcAZNAMwGnLUeNOqdRe9YMOoUsgCuxysdDmW4AjjUEezHDh51ih0IrtOd1adJRDHpM1oFxpuYK45Zxkca3F73cIJ2OoJBg8iKobOOZgWGJuHKNyz9wggcRrIzDjxplkZs0291Tv7piICkkSjAzBnUTpB2rP4noW4AQbiQRG1zgSZ9iONX64u42v0jNGoJC907Scy7EEjX51AcTcdT9ZbI1ju2uR1MDQQTqfCteUZysunRwEZrqxMzDHUfyjn8KmwPZrcaMxhGgwIgoc2nmatrGHbKAexfUwSAzE6nvMp5SfQVXXrYRmMKoKESJAG06Hfb51WyrtpujbgW1bAkDKIE8I0pUHYuZUQCdFUcf2RSrBS2HXQ513X7Y5yeNNwcfSLS5u61lxvIntY+81msLjJIAvNABEkkDcFdd5319Jq/6D6RW3iEzNafukd9S+hOpgRx8ZmOdXhh36EdGntLKtDCRcB+sJ1UXBvHgI9OVE3Uygnvd20xnMTszSYjUwDrQLItu4tu1dXsgrlmkAlpJXQsTuZ5VNN1g4LhlNq5MHdirBRofEVm8ToLA9YO1kw9wwVIK6gEELrJEfnQmOtM2HNrKwaZWVIAgg7jXaeFB9DWDbD23LW8wXM2QyoIOaDoSwJSF466jjrsT0P2tpXGJACOuQ5S3awn2sp0acoI1jMdNNemSehikF8/SbV3K8IuV5UgkbaD3nU1LhLuTEX7mRglzLsjTMd4kQOLHXxqwdHt3brtpbKnICZzRsyhQQOIJk+0Jiobjslq4WxCsr3GRGAYZMwYKsMgbNmUDbQSeBg1ZWfTEKmHOGzZiwYBgO7JdWMceHyqwxd9WwyWj7QtoNQQCV3147VZph3N1FF1UEE57kd/s7yZwxVdNG3jUio+lne4FFrJmUqToGBB4bELOpG05TG4Bta8L9IehLUkhGGbsWAh8hzQIgkjWeXnVhdxt23ibK5rpVlzu4uOUXKbsSJIIyhGOvKq3D4W/mVl7Be1RnTPAHcmdSIB0jeZI51Z9J4fEWrio1q3ctLa+suqhdkO0ASYUMyAAjZvMByexlibMDbVheGULlLTcyz2XZjQrr3/xqDF9JnDvnJa4jl8oDkQO0dl0YbZGtjTaI5VXvdIDBXs/1nZ9mbQnKEzM8xEZ0ygjcnwoKy12+wL2+4C6IVSB9WCd9tGZff4GszirVx0N0v2ma0C+qjvMyxo1nMOcxbdo/ePqfjGdrKqrIzhbgKk2jBNq+BIbQS9xBx35TWavXXsy4tarlDZw+XMxMHulSNBESdvGrXBYmAl1lDF7fav2WYlBmKwwa6pzGAQBJINN499CVf4olrtpgbRRSkt9SwAGIznXh3VU+Gh3rJ9aWYoUDATlVgcoXdXEHhqo28qLwPSkkW1splZ0Qgs5PfFwts44Jv4nyrO9d8ajXsiIE7MFSRPeOkTJjSCNKOM7ata6x0o9m1YVbQeLNsFlDQfZTWDEwcxJ4A7TNS/8AELywNhxG0G6N7uQ8dNAH46H1oKzhrF1LTM7BktoIUAjuPn100kiD76ns9A2ZYi45DR9hNIvG7xbXcj0rn+v212MsdMsyo/ZPBIBBuOCpzQdCN+M6H1oW31issCTbI1XfKfaDOu6RIyk67T4mqXFHssVYtLdfIoVTqRPeYsSgaNj8Ktl6DZU/9S+pWGIcTltlSB9ZrLOracuetWSe1q+6Ky3rLogVFe0qiTlhW2gKkDQ7bUxeraizctdpbi49tye1XQ24gQVGhIFO7d7GDvdkSbqpbUGN2JZePGTWb6n9YcU11lus920bdx20WfqxLZSABIB9JFa4+hc+2wwTZGvLKmUJkXEgZix011iqPCdViti9aGb61UXZG0QzwbXQVN0b0vhjhsSYKF7TBbbsC5gNIBHCTFZbB2LRwmIJtMCbmGT2xMxI7xTbXXnHCaeM6FrV3cG2GwF22yv3rhMlBAzsNCCeZ+Iqk6MsK2GuaSDJ/q0X+0MEqNNMu/rRWEw9sdFooCq9y73cxVmgXAGgwJAEbDjUNrA2xaNoXoUMpzjSYZyynbSWApBDCWwl8ECDM90TJYe0B4jhzoS9hraWr4UACOOYHvFJmNRrO3A03BWDF5O2IGdQLmssFOZh7Wx2obpO5clbasGzjvHvAtDLuTM7D461BLfwqpZugaEncZgd1011Gs1TnDyhg94lhO+nz0natl0TgS+GxIuFXcoEVpU/WG52hyzrpbtsSdO7NY8OyDKSpYEmRzJmfKPlWsS5KfIDbkIpUPhL7sgME+OUHjzzilWcG4D+n4df7G0f4Rr8Klt4vDGG7CDwIYqfh41nfogbhFSWujwSF4xM1voNHbuYT/kEfzt9y0fhL+GScikeTAn/AKhNZBujhO/x/OnjARJzNtwJo6TaPjLLqQTcgfwafr7q50VgsIrgZWdREqQveGi7jUDbWKxuFtEah2Hr+NEi1daALr6njH4UpqsT9He4eyQIp73iukZQC8amCTx8NqlSxame115QTr5BoO595qgboTGtbF0JfZCSFZbOeSJ0AVZ3BE7ToaVzo3GEIRYvrpqGsvJYe023dE8PxozGu60NjB2l2ujTbRwROp8t5qHE4FSMqXwpkHTMPZEDbXaR5E0L0B0JijmvN2YFvU27q3Az6GVCx4cSILKavsB0emIWewW27E5SLl60I4ArcDMSY8IzDWNaDONVNroYrbytfBMAGSQCOA1Gw5UXhcPeVXR8SGFxQLjsys9wkZWVmdSxUKEAk6SasLGAw5vI4DIo9u3DkNoQ0Fbhhj5ROoin9GdVTrea8HshTlADrdMe1Ns22J4wQCeWwNW0zj/VQ/Rak5u0tltNc6SY24VNZ6OhDblGUktGdd2ABPwHuonCdXX17d2yx3OysYhWkj7TXMOq77THnVhj+rmpNs20Qhckk6SsjMpZrk5hB3idqbsmjx23tSXuiS4IZVIMA96dAZH2hyBqMdBOoHZl0O0q0aQBz1EKNPAGrjA9UrpaLlxBI7nZIbysTO7GMsGPszBNY/H9I3bVx0VGKqzLMDK0NEg6SDGhgVds2ND/APj70sTBZmLMxQAliSSZDCDJJ05mq7F9U+0uG46NmMbaTAAnjqYmedVDdO3C0m2ywDsAdxPON6mHT7hCIYHh3RGn8x1onSFp1UZCCvbgrpw2mf2PjRGI6GuPmk3YYiR3yBE8I8arP+I3gasPT7964vWd+dz/AKvjBq9rR+G6AKoVi5B11Bn2QP2fDnRJ6EvGwltcQyhCzDuAkToQZaTrrrVKnWu6Pt3PXN61Pb65PxL+5o++rFLi2bCvasvbuO7K4ALKmgIaR3ZOpPHbQjjVTgewsG4zZnBRkh81oS5BzZ1k8xEceW8+H63kglmaeEI0esjzqRutwCklp8Mh/wBMUoD9FV1slPqltDLcIzP2uVszPE90wyjUATtV3iunlW33Hls1sAEECCVVpEnYZz4SOWtWeuJYCMkzxTh5kU49ZrbL9YUIJ9nINYg6x4/KrFobG289+1dN5CqmSDnEiQTlGWBx41y+iFfoyuMol85MAlrmbKZEcB7/ACq1udYLOSSbTHX7Kg/EVXp1osa5rdueZUaHxA8BUjj0cvY9m91BLFjDrqDBAnwI8KFvdF9wqrLDMAWFxSQM2djv5CAPfRzdYsMf7Ow3u056GKanWHDTBtWh5ECTznNoKVra4bpPo7CYe4ll8xyMzMQc11+OrexMZY0EHfSvPMJ0T7NxxBVYKhg0kywY+IkLHMetFXOlMGcxNq2YWPa34kAFudE4fHYRokWl82IjwqvcM5Yrkv4lJW3aLICcphdQSSN/OlRT47CA/wBVPkwj/FSqkgttusxbFT2GhpA1iKHRqIstrMbD9aVhHE08T4bfCopM7en6FSgzxgxoRy8d/D4UJAgpwxGSGmIrlmBp76aX0A4+nD3UpsurXTWIt24UWWXMY7QsDwmIkRPzNaW11oxYH/pbDeV9l+duK8xs9IOq5FchRqR3Z57xPxqfDdJ3CO7cuDyYjfyp0yvVLHW/EccCv8uKH+ipH66XhvgLp/hxKn8K8jTpbEowAuO3GDqPjvR13rNfBDQgJGuVfAxueB10p2nXp567XOOBxH/zof8ANUN7rwQNcDiP76N8ASa85w/Wa80hwGA10BQ+9IJo89Yx2c5SHHAEwZOneJMe40eS1p8T14O46PvzzBUf5aqMV15vHbo+4f43JHuW399VB6fZmChDqQNSDuY2yjj4ir89D3WBKOpYDNlAeSvgSMpaeE+tF5ye1NvqKk9bbly4WuBkYIAEXuqrAEjQ67mqY2yzAcWytwg5zFd6WxIuHtF5BdQASQrEEgE8RG+w8KjuXO+sAcOX7a6H+U8+dWsm28zNAUmZGknWNhA1ovrPFjsreV1cqC4a2UMk8Mxlh4wvrV11SxYt3bjMRmGUDgQMikxxkmfdVz16xFq5gGnvut9ChYyUlwjBJ2Urw8fCsfk/bHT8e8dYB4zBcwnkZ/ZzbxG1cVARIZfUgcJ+WtQ3lYuxCnjrHIZeVNsYUsCCQNt/4cvDWtMYfIzFeIGu0CBO9TPbgCQBIkTEbxwqK/gjLab76zxBqJsO2mZZ0G2v2p2nwFXSxa3LAVJIjWNoG0786jsKHVsonLEiNvy391WGHh0KvlKs2gI30jj5VEi27YK25UnXYfe9GrAt/CBbWYrGoAJ0EnhQtwAKh0hpjxjlVlinL4cWxA7+pObhqI0/GgDg2a0iuVBTN4e0fLkD76ZRRGNUKixsRNBIqx7P635UV03fYpaXQBUO3lHGOdB4m9kA7pIgkkf3RMaxoOFMSbsQUzBSQPaMSBO06aVCQuYab+H4VXYTpS5bBjs2BEHMzcfAMKmwGOXMGuEIRsFhgfEh2I/Qrfizq1xuFti0zKvIbERO+4oOwyj7Kn3UF0njGuXCy3NCZggKIGgEKSNuFO7fkQfTWixS6NbCryA9QKVTXGIMCNhvvtSrOtYpQaJtHUCTx+VbNOr+EP2f/sf/AFVKnVzCf7XD95rWDWHDbHlMcNtqcy6EfuwfnyrcHq7g+JI/9z38aevVjCcGflow+8UYXniGnSZFbwdS8Kx0a/6FfvSnf8B2f+ZeHnkP+SnAwttoPCPjSt3GkyfL7q2y9QbQ/trvqF/Cu/8AAacL7eqA/fV4lh3J58vh51y45kVtT1B5Yjbnb/8AOl/+vWP9uPCbf/nV41McbuUzuIgjmCINOtXQAFEwA2um2p14VrH/AKPLnC+n9wj/ADU5uoFwLC3LebYsc/rAA0q8amZwjZLgY65dTqNfd61sejes7IG+rGQAknWB613or+jW4zA3ryC2NwmYu3lmAC+evlWzbqfg2TsWFzKdPaWd538/CvP8vt2+PlJ7eM4ptWI9gsSBOoktE+8+6oEckktpxJG/6mvQOtX9HTWCDh3D22nS4QrIZEAnZgQDrptWbboW7buZHChyhKwwY6FUB950nka6y9a5e6F6MtXGZsmpIBMyDHPnz18Kl6aF4NbVlYopVmIBKyxgZjw9k7xsatbHSdpEdLgshlkw47Qtl1ErA3k7mRm8BVr1c6X7paxaC2nkkBEtptENEq5G20/KuW5dd+vHGHNzUgk8ePrTfpBHH4eH5VfYzqneLs9lVa0WJQh0jK2wieG3pUI6o4v/AJS//In410kcFNcxB10B4/I/Kum+SV4SRPvH3Vdr1TxY/s1886cPWnDqjiyT9Wv99NvfTn8Sn6WfuIJ4v+FMxd4i4RrAVUnkAATV8eq2O2yIAJjv2+PrTb3VHGv7SW/POk7+FPjUrukZ7ALzbN5UA6v2VuJ0LDTxOlau/wBVMQwAyqI/fHD51KvVnEQAAkD94D5VZf8AAy/Sz5hbOg7u0DwoK+5MbQBHx1rV47qdiXIjs48X/LyoW31FxXE2vRz/AKaZxqZO9gkiZadNBtHGZqS2gXRfPXXfx9PjWlfqJiudmOZdv9GlNPULE/tWP77f6K12GWvpJk6mZ3091dstLAnx/Me6tM3UDFft2P79z/t11OoOIEfWWND+0/8A26cKjxdw5zHzHKlWnHU29xazPm/+ilWMRWgeJ84H30UlvnM8u8KjS/IAGseA/Ci8M8QZ94PLxqCXCWGGmqjy0/XoatcjRLHhoJJJ+ZHlUWHurBJI14SYkfy6+lO+lqAY08M23npUXXYjQQAeY1qTCwIBbNrJAGvvNR3MdmABgDgMoXfjIEneu2rsQBG+8a78IqK27e23sK4jicpn3tp8fKm2ojUE8u8APVp2oF7yjYqfDY+PCAKjztO0aeMnyp0iM4Uk5VnfcncRpJPKp1vqFG23dGYySN512oRL44eokbjf/amswJBj3kyB4GraOh63J3JB304e/wDX3xvebNo2nKPvPzqFH1+z/MAY99NNsjiW8YjX361m1pafSLgtB0OgJDDhJ1HzHubyp2JxWZWYHgG9HEg+hBHpVHex+Qtagg3bbBdBExoTm8TI0507AYlmsEsuVgrow8xntkeHtCvNdlZssmro412ty5JlgBO/dB/OsV1hwufFK7Ehcq5I3Ugmc0CQO8Dy51dYbE9ooAkBTPtcWk6aePxqs61u30K7lkmF18DcUH4V14d8cayy9stYxuFS5fuXMrnO0HLmnMd1B7vyqToTH3LqXLFlCxaXVZjUKxcTnA3APnw1obqxh17QIyuMyHNkIJI01IcaA6azxitCvRww+TEYey1t0YSbjoAUZspDKhIghiAdCCOQqvjuVqa1PV5CmHtq9s29wFAOms97MSZkk760VduZRpsIBkfmKatwAwBppvOnl+jtUdy4M2kwY2J+IjbQV13GfYg3eRHyMbzTheBIEweGs+nL9CgHddCBB5GSPUE7Vy2510k+7bUQfWKvJD1uyYHHiYEeYOvuprXzMCdPAcN/SgReM6HQ++af2zbzqBtB15EGnyA6Tw18tvQkRUXbARJPw/Q9aEt4uN58NIA950OtR/SSWiQdNhAkcx+uVHkRnbyDG/hp8wYpLiYMHXTlx86D+lr5Dxn11NMu3rZJUgrPnPmKfKgY2MjjrxGkecxtUSXFWTJlvHTw8KE1AkNInfh6ndT50M94yc3+FZB8QIkeI1o1LVsV+9r76ibF83HnVat0RIgjy+/n5waSX53WY9/u3+BFNoWRvrxb4n8aVVgKHZTHl+BilRqZ5bg+zA110HwFGW9efuJP5VV6TAk+6KOshucfrlNTK0tqVWTt+uQriXgdt+QVpPPYULassdmnxg/DXX5Uagy6DU8YB/HeglnBgHQ8JBXbfenh4/ePDwNc7cagDXmQCfdXLaae+SN9fGYpQzDhjrlBHnp8TRAWQT5yZ3jfjFAqCIBDEaGNBPlxjxFSoytqSoE7dwec+GlXUKdXk97QDlxHmRAGtddJ4mInXiI08/KuEFjvoBrt8dtKGfFaiI9YM+On61rO6fQh3CjczG0GPHh401b0bCfiNOYj5+NQviABmcAwfA8YAAI8vWmpcEHUieAjT4a1LS619JDs+1vQuUDKyqSfa7uk89K50bjO2so9tv6wQ2oBG8iPA8+dVfWpTcwtwHcCRBzE5dR8QPdWb6I6NP0C/mDLdLL2ZYEd0FS2WRIB70nw8Kzy+Ocpuuvx/JOOzlNje9C4629t+xaezZgxIjUExvv3VU6aa1B05YLYZkRnznLlAI+yQSCY5A+sVSdR8KbVpkcqM9wGQZIEceH2fjWlxTZSpU5gDJ22/RNOSemOVu7WJ6N+kIxa5mKDTWO6NzoNY+HPw1WCwHa2risCilMsBcvM7AmefpUvSuFXJdAkqyFguo1iRB4qfCrTq9bJUTvldteLEQAPhWc26pUdy5mBiZ14CPDSuXXAKkFYOhywZzRl3HOB600gTxM66E6eBCzA399Qkl1KnXL3B6CRIjfUH3V1rES5tWUnU6gkQfTyMH1rgbjpIkETJ8oPhr6+NM7YkBhw1iNwdx9/pTiO8Cx7p0Mc/sn7vdWTqR2UGCwIYRoRv68/n51zIdhGYbEyCfPSuAQxXQgjuzIPltv+VNYkiCRmGx+XpwP+1KK7c/iIOjqRqJ48j5ceHi1rggBoK6ZWEEg7efkdeXm2JkquVhuBGv4+B/OmhT3jBYfaWCfcI5cOPzkja4wBAGvPUAjx/Xv0qMNl0jMN42KnmpHDyP4UWbYI/aG4iPTXj+udd7hGqgGNwACKQCziDJE6DNx5d5Y0/W1Md2GjAx/Ew/umKKOGDHSQeP5iufRhEFp8NQI8IMUIKMTM8Y32FweYHtDy9xodrg20y7TJEfHQ0ViMLyHlw9x+7ag7jxOYZSdZHHnmH3/KlEzDis+JQE+8GlQrI/AGOEMwHwcUqlqvtuF1ke6rDCXFMSZ8BPD/AGqrw9/ks6aTI3+dPZiTqTPIGB6fjSwvBczRDBQDxEyfdtRSAsRMRH2QAKpcIOepnTjv99GOxQSQfQj8fCi1qLS9aGgULHuJ/Kmsw4EefD0EfGhrVwnf3a/GpPLfn+jV6VE2wTJaT4aD/f4VxrhIOxBqJbwGmgPy9Dx8aja2GELvuToYo0yJGvOfFeUwCfcZ/Ku3b7PpqAOO+vhwgfqKFuXCIUMB6RpxIk/GuNbUCFAkiBHPfWhRIoBPfGcDwET5TTmguAqhQvgAZ4bcI+dcjKuuUAeP5UkZF3KyeOms+PwAo04ixlzKVJZtWEz5Hw8PhU6nMMxJgmZn0/GqnpRczZEK6MDAO0SJPD8Klzd0nl3RDAiF7oI8Tvtxqk/bW7yz48/pvVxzbxFy2YISRvHHux4xw8602J6QtrBuwqwfa23HIcyPfWU6DATtH7QtcIICFGhWJElmIjRS0ak66RQPWbppu7ahTO8TrrJAmdZy+gq8fqC3e62+IxVtlC23VlkkhTKiREaGOdN6t9OJZZrfeZlOqwT/ANR2B0251n8FiVVVBHsoJHJpOb1oDo7FO+Iu3FgAkBYIJMQCCCZ9gEiBvE6TRlUxs7Zy6jTMfTTb5/CuYe3mY+0NNQI4SJ1B4R6Cm55UnTSNIG+3v1NOJIEiQ2nrJGkH5Vtn7C3QUZgBMmdYB/eHDY/Op8KRGVgNufOfdtw8KWNIhX+0jGRA0U6NwmeO3CuYi6ohlKTtoy6hjGseMH0NQTMSyFTBIO5B3Gqk68dNvGmMARqQCD6COB02/GnXLLjvbDiQQfKRHiaibunMSSCdeMGIU+RgD3c6oq5BbvKpB20gbcPTwpwZli4hJ/aU/aA9JDDX5VGcVkJaDG5mR6zGnj+VMv4hg+YoMpHeKnNHIxA8j+WoUtzEEsHywDvBn+Yae/8AHdX0B4SD5ceM0JisYFXMhkTqADp+8oj9b1xbw1b2gRw18486QlzlSBJjQBo15QT9/HjUdyc2p0Gs0O+KCjRlKngTt5bnL4cPlyxcynMRmQ6yCWZZHxX5eNWoRdaInb5VE7pMSDx4SOGonapSRllCMvvEeHOg3uEnvQVO3P8AOmCuHEKPsH0Aj50qiDzsRHDuE/GaVI1S4ZiBvz+6lZPealSovsRcYEa+gqLpZjmXWlSrP219IsLdYjUk6nieYq+teyT4VylTyXFNYPdX0+ddtb3P4j/iFKlQkJGh8xTX0YRy+81ylVfSns+99n+I/JqGxp0Hp86VKs8W6A6RwyG6QUUjtdioI91J0E7Df765SrpXOJcN7Hq3zNZnp5yrkgkETBGhHdFKlRx9t1Z9WtbBJ1Obj5IfmaG6kKDj2kfZf7qVKmeqHo90aP8Awn/DQLIMh0G5/wAIpUqzDTsSx7L3/I1y8xyjXcf5TSpVchBeHM4dJ1lFnxkCaqMSx+j7/Y+6lSoh5DcP9n0+I1oZP6pP4o9K7SpiqPDjccAWAHLvGqtTDOBoA50Gg4UqVarMG2B3GPGTrQuAb2xyYx4eVKlQRFlQC0DjQLHvMPH7qVKmChb/ALRrlKlUy//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TEhUUExQVFhUXGBsYGBgYGBgYGBgaFxkdGBYcGhkaHCggHxwmHBcXITEhJSorLi4uGB8zODMsNygtLisBCgoKDg0OGhAQGiwkHyQsLCwsLCwsLCwsLCwsLCwsLCwsLCwsLCwsLCwsLCwsLCwsLCwsLCwsLCwsLCwsLCwsLP/AABEIAMIBAwMBIgACEQEDEQH/xAAcAAABBQEBAQAAAAAAAAAAAAAEAAIDBQYBBwj/xABIEAACAQIEAgcEBwQIBQQDAAABAhEAAwQSITFBUQUGEyJhcYEykaGxFCNCwdHh8FJicoIHM0OSssLS8RZTotPiNIOToxUXJP/EABgBAQEBAQEAAAAAAAAAAAAAAAEAAgME/8QAIBEBAQEAAgICAwEAAAAAAAAAAAERAiESMQNBEyJhUf/aAAwDAQACEQMRAD8A82s2qKtpRKYQ1ItitvObaSi7a1y3aolLdKOtLRdtaitrRNtaimtrU6rUdsUSlScAqRa6K7FRPQ0RbNDCpbbUocgouxQNtqJtPS3B0UlpqHSnipoTYWaIFmDQlp6mN6ghr9z69V1jI595WP8ACanYiqFsaGxpE+wgU8pM/GTHvq1Jo496Emeui5UBNczVvAKLU2ai7SuBqUJU1MhoVDRNupCLdE26gtiirS1loVZFF2hUFhKNRKzajhXaVKuaKlSpVJ86DDU5cFRs7CCSdgOOoG/P86LFqty64YrPocUhZqy7E1w2PCtAAEqVVojsacLFSRpUyV0WTT1tGonoKflriqafSXAtOUU5BUqpUj7S0XbFRJpUmalqCbb0RNU+Pv5bZMxqvAE+0NgSKsjcHA0feNJqixGJCCWIA5nYaE6+6ozdqp6x4vJbU66Op4RpJ3Ogq5dTUquhULXbjZjmL66DKXNxYMbxLHWZEelbG24YTXn/AEJmOZw+UBlOY5h3txMjLlMcdJitf0E31QGgOZtAIAlyQAOVcPh5d2Ncp0sGalNVp6TXQllEIxKBgdRBUSQNYnTTf1o9dQDXollZdp6U3LTlpSdKJtGhbdE26kMtUdZFA2RVjhlrLQ2wKJqK1FS1yqKlSpUIqVKlUnzrjbhVk0nxAmDIIOtXtsxz9fDT9bVl8RiFkRcMlo013mBtpw0FF3WcgPbdlC23YyWg5WGkNzDA8qxx5/szePTSK1PDVlLfS124pTKGJ45Tw14GKusL0ghVcxysQN9B6e7jFdpzluMeNzVhpypyKKDxt4qoKjNLAaGRrJ0IkcKItGQDzAPwrWy3B3mjFUU8WxyoO9iQiMzTCiTAk+gFVmB6cY3CHJKsTlCpEDhJzHUCJ9dKOXKcfbXGavmQUw2xUtOW1XTAGNunKDRS4c0VZwJPA1YsAqKfl51oLPQkgeNZPrrjRZYWbTAvIzmfZ8JDSDzBEQaxy5zjNbnG1Q9OY3tTlhsikgrG5IMTlYiBB7w011rQdAYvtFKsSWTQmDryM7GfCspZuPa0R7Ek69oxUCYAy6axDabba1LhMabN/tRBUtl3E5YGnskiNzHoda8vH5LOW11vGWY3RSq7p8RZ2nvrpBM+grUYHAC6i3E1VhI0I0PhQnTuFNu0TtqByr1c7LxrlJ2oerfTatexCZWJNsqVymAF3mRoJYDbiONTPdNqzbICyco1MDadOe3OqHqU2S/cJVFZQC5zAKFW/azZVgagKSNT5Ve4rEgow7pUF37upMszAzPeBEEaDfjE15OPPNrreKquNqFEyEPfB2GilPcSY8zvrWl6NuG4s5SCCV3mY4g7n1isg2PslFcwDJUfVtHdthogSB3W9/jVljsQFwj20OQOQQwYzDCGWAswCBOoMHYgGr4vk8b2uXHfTTmyaS2qb1Kws4O2ZJkvqZ/bPPlR+KurbtG6ZKgBu7BkGIjUA7869k57Nc7xwOlmibVmjUsCiBaC6nTUDXmTAHqSBVqxHh7FEk5QWOw+8xTlFUvXfpPsMMCvtPdtqPRs7fBCPWs25C0yJFSCoExAYAjYgEeREino1ZpS0qVZX+kHrKMFhg4fKxuKhjKXAIJJUNpMCdRWQtr/AFjwiMVfE2FYbg3FBHxrlfM/WHpv6RiLl4dqQxEFjLGAFk97SY24bUqzp6XTvJAZrcBljnx/eidqm+mzaYdorMyN3QQCZyyQo8o9PCoMICp0tprl3JMcAQABrA+NS4G2e6MqAZTAAYtLZjAJJ5AbbmvPKcM6MtMAD3pOYAqitsuZpY7aePlTr1rQwGn2lnTYkOIkjhPpx2qWzdgJBTTMVJDvMr3iCANlWicCPrE9n2iQVRxxeTqY3Dj0qnK7rVkzFThOkWXVWIq3wvWLusbighQNoBMsFAHDiTtwNZc2jpl1mNNj4niD5QKkwuDlwzbL4SJBB115TvXonyf45X47Pa7xeLa+2Yd1I7qyxmZnNBAn8KEDXGLK+UZSRKggtJYRObfugx571G+NcXQqhChAJJU83/ej7A18aLu3zBKlCwk7a5gdzrrz0rnbbe2pBuC6aayFWFYa/Vz3oAksDE6mdINazoHpnDYghRcyOfsvAnyMwfKZ8K89wWIa4pJcK/7qgaMqnjP7VQYy19pQQDoBpw46aEEzTPl5cempx48nvmF6FHGrjD4UKIgRXhvVrr3i8IMpBu2x9hgTA4ZWGq+Wo8K0Vj+ltr1wratqgbKqZ8zQ2bvEwAWkHYbRxrp+XReOLXr71ku4PFL2ZOTsCMkSrXHchdIjMO6dYkSJ1ry28bul9zcMvMS5beToW20qx6cxIxr3sRcZQ8hVIJCoFI0ZhbXNGok+FE2rpVwT2QtRAuFgAQFwwHeLA65b3mEHPXjyulDfxNvMCC652OiAbsWbvSRA7y94T7NCdKOD2du3qWObgQwyqN5Maox1j2pq1sXba93NaWZ07QLoRiIgZxPeddp3HIRLbCEQezzZp0aT7ScmnZTrtBPMyFef0UdZsrthLrAakqNBlae8Jgb66knYVs+vF4fRmgiQ4B1Eg5SYPIwQfWvH2t3BeVrZcZEVlKqzd8ATqASDznlW0xmOno+7dZSj3rzOQZHeFhUjXXgAOfrW5y6wZ2yPUi0QbrAEI6jIxAiM+bjx0X9a1ZYjH2wXtsxzKrB4QxC2w7bsRADKdjvzoDoTpZLeEsSxH1QEZW3CgHbkeMURdFlnc51DFWzSGmGRVaSIGwAPKBtXCthbvYdmJZQuZ9wwEhFDezGoBHhEVcLdRm7NSrsM0pqD3Vg7roRI48vOqu/h7Btj6y3lzPl/rBJaJE5t+6NOHIUZbRbd97gdCxLZgWCgZoJlW1ju7E8KkfjesD2cKuGtkqoR88AliL19gACTIIRSJ/eNTdAdJtew4R2HY2yxB5htFXb2Vk/DlVN06VLK6hZuXbaaQZBLPqQY2A+FW2I6NuLb7G2jFcqeyDMi6s6b+yD+tK7Tlcc87ehdXukUe0ysZu2RDjjGuRpgDvBZrJ9I9fEv2LbImT65WZWKsQlorc1hhBLQI2gNrVAvWvs7rrlYuxdGWQo0zrbOYGAAGkyJ4VJ0NctWbKllzTlnKubIBAViJMAc66XncWPU8LiRcAZDIIB0IO+usEia84/pE6TF6/hrYgqFztrp9Y0D4J/1VbdX+kmtYfpBFeWt22e1MnKFtwBI0gHLA33rzJsQ3bJqBOUCeGUabnb8aeXPYzj3vqi/aYS0xOy5dDPsEqPgBRfSvSyYc2Q/9rcFsHgCVLSSeGnxrxPE9b72HsYe5bjMj3Soyt2YzhVGbWDs8DQjyIqh6X6yvjBOKv3WBHHKirJI0TUDZhz21q8tiesdeevlpQtvCXw91bgZxalu4skjMNJJgQDtNef9c+vN/GwnYi3h5UskKzMV74zNEjhoK8/wt1eLMGlSABodds06c9qmwF8s6CTqLhaeSySZ14A0UBbmKuT7SDwyj8KVabCdApcRXGWGEiQ8+vfpVjYUyMpK/VDR1E5+ex9n4UZ0ZiB2iMLKKQhbRvFtPZ45SZoazfEiAdx9mfZPd+1tJNFdG41c6RPs5py/ZUsNpOslq4tn2MSAEAIMB4+u9oFSGOgMgDMZ8DUtjFAFTpojHR2JKk3CTqoEAkjcezQ9u6qi3ucquCMjicykAewI1bw33o7DsuZJGVRbylWDBQMzkyxHiOPOrSzdq1IMgTHd46899D60WrKqiQQSQs5eMExodyFOp8aJw9sCYy5pOzBtMqwdSY1zctjXDhg+7AAmZ8SI0M66N8BW4zUaXFZ+znvAA6KSYBJ1MR+0Oe9IMGdgrSVPfGRpG8ySIPsnbxou3hvrA4KSFiADoJP737x1qTD4KHdgVl4zbwCJjQNPGlKy1ikhrhZQD7JVGgA5F2PeOwE7Ca7iMpUOFZQwUk9n9lo58CSNPHjRR6LVB2YIyZdzOwKcZga0sa6WbQQ94QFG8gIRqTOh0qQW0yqAxBy6EDKIHIiDpvtuaC6EwzJfsBu6HuJvmH2gI28RtzFWOGZLmVS0KBscx2iNj+vWrW9h0e4slO7fFy2FRwRbDLkVpXUyrjSdCNdqLWuOhBEAktluSSO5E9nduTl22tc9dPGiF6PRsR2bAhc47vZ28rDtLSROaf7SAdxB3gTVt0ldVShu387EFXJYsFyM4+3+yCI8anweMusWRMQUcM0t38xbtMhlizbsk7DhOtST2Aty01y4WZraFkm2uYfV9oCALkHcGCRy8aICLHaFjnLFGIVlJAuXVjuvt9TuDOkxrADTHvcTOlzLaVFLqYOYFUOkpwW9bBFOv410JbtFNo5iFYDTL2rMSVt6/wBXfbXeTzFSFJh7aDMMua6qliVuGSUs6iQY1vHnuNdCaN6wYFl6PW2mloC+w1J/q2RRAIBkBpnQaHwoAvdByubcmBahU3LpbQEhY9oWhryHAUN/SB0g56PwSAEse2a4ygZMrMqRK6AEgD3cxTxgruFwQfB4b+sEWW1UKZDAQfbB0j41LicEGe4c9xcwugSpESFURluHYjkPa0qBm7PC4bu3ZOHUnJpwtrr4ywPkDUmO6Qhrwz3ly5tdNPr1s6DMPtbeBNc7utdGYzowlGC3FBzOSSLugZl0gI3AEeHDQ6SYnAvnuEXE7xMAq05fpCkgza/YEcdffUR6T0SLr94mAUUzN8Wte9EaZfI05elmLP8AXEgNAlPZzXium++TL/LPjT2ujnwhFrDzBdM7ArsSWEAagEQW0j3U3pLHYm9mmEn9gKpI2guDmjwkj0iL/onEf/ytelHIstcUlQFnNmUkGI2k7UHhunScNdutZw5a21pQA6ZTn3liSAe8RB39RWpaLAXUnoxe1YkbQY32zDhpE8DWn6w4e43YLZVgi3MzhZAyEywIB1BMkigOq9xna5eKi39XARWVgChbvEjckR/vQXRnT7lMQ+XEDLbDEFluNJcAZNAMwGnLUeNOqdRe9YMOoUsgCuxysdDmW4AjjUEezHDh51ih0IrtOd1adJRDHpM1oFxpuYK45Zxkca3F73cIJ2OoJBg8iKobOOZgWGJuHKNyz9wggcRrIzDjxplkZs0291Tv7piICkkSjAzBnUTpB2rP4noW4AQbiQRG1zgSZ9iONX64u42v0jNGoJC907Scy7EEjX51AcTcdT9ZbI1ju2uR1MDQQTqfCteUZysunRwEZrqxMzDHUfyjn8KmwPZrcaMxhGgwIgoc2nmatrGHbKAexfUwSAzE6nvMp5SfQVXXrYRmMKoKESJAG06Hfb51WyrtpujbgW1bAkDKIE8I0pUHYuZUQCdFUcf2RSrBS2HXQ513X7Y5yeNNwcfSLS5u61lxvIntY+81msLjJIAvNABEkkDcFdd5319Jq/6D6RW3iEzNafukd9S+hOpgRx8ZmOdXhh36EdGntLKtDCRcB+sJ1UXBvHgI9OVE3Uygnvd20xnMTszSYjUwDrQLItu4tu1dXsgrlmkAlpJXQsTuZ5VNN1g4LhlNq5MHdirBRofEVm8ToLA9YO1kw9wwVIK6gEELrJEfnQmOtM2HNrKwaZWVIAgg7jXaeFB9DWDbD23LW8wXM2QyoIOaDoSwJSF466jjrsT0P2tpXGJACOuQ5S3awn2sp0acoI1jMdNNemSehikF8/SbV3K8IuV5UgkbaD3nU1LhLuTEX7mRglzLsjTMd4kQOLHXxqwdHt3brtpbKnICZzRsyhQQOIJk+0Jiobjslq4WxCsr3GRGAYZMwYKsMgbNmUDbQSeBg1ZWfTEKmHOGzZiwYBgO7JdWMceHyqwxd9WwyWj7QtoNQQCV3147VZph3N1FF1UEE57kd/s7yZwxVdNG3jUio+lne4FFrJmUqToGBB4bELOpG05TG4Bta8L9IehLUkhGGbsWAh8hzQIgkjWeXnVhdxt23ibK5rpVlzu4uOUXKbsSJIIyhGOvKq3D4W/mVl7Be1RnTPAHcmdSIB0jeZI51Z9J4fEWrio1q3ctLa+suqhdkO0ASYUMyAAjZvMByexlibMDbVheGULlLTcyz2XZjQrr3/xqDF9JnDvnJa4jl8oDkQO0dl0YbZGtjTaI5VXvdIDBXs/1nZ9mbQnKEzM8xEZ0ygjcnwoKy12+wL2+4C6IVSB9WCd9tGZff4GszirVx0N0v2ma0C+qjvMyxo1nMOcxbdo/ePqfjGdrKqrIzhbgKk2jBNq+BIbQS9xBx35TWavXXsy4tarlDZw+XMxMHulSNBESdvGrXBYmAl1lDF7fav2WYlBmKwwa6pzGAQBJINN499CVf4olrtpgbRRSkt9SwAGIznXh3VU+Gh3rJ9aWYoUDATlVgcoXdXEHhqo28qLwPSkkW1splZ0Qgs5PfFwts44Jv4nyrO9d8ajXsiIE7MFSRPeOkTJjSCNKOM7ata6x0o9m1YVbQeLNsFlDQfZTWDEwcxJ4A7TNS/8AELywNhxG0G6N7uQ8dNAH46H1oKzhrF1LTM7BktoIUAjuPn100kiD76ns9A2ZYi45DR9hNIvG7xbXcj0rn+v212MsdMsyo/ZPBIBBuOCpzQdCN+M6H1oW31issCTbI1XfKfaDOu6RIyk67T4mqXFHssVYtLdfIoVTqRPeYsSgaNj8Ktl6DZU/9S+pWGIcTltlSB9ZrLOracuetWSe1q+6Ky3rLogVFe0qiTlhW2gKkDQ7bUxeraizctdpbi49tye1XQ24gQVGhIFO7d7GDvdkSbqpbUGN2JZePGTWb6n9YcU11lus920bdx20WfqxLZSABIB9JFa4+hc+2wwTZGvLKmUJkXEgZix011iqPCdViti9aGb61UXZG0QzwbXQVN0b0vhjhsSYKF7TBbbsC5gNIBHCTFZbB2LRwmIJtMCbmGT2xMxI7xTbXXnHCaeM6FrV3cG2GwF22yv3rhMlBAzsNCCeZ+Iqk6MsK2GuaSDJ/q0X+0MEqNNMu/rRWEw9sdFooCq9y73cxVmgXAGgwJAEbDjUNrA2xaNoXoUMpzjSYZyynbSWApBDCWwl8ECDM90TJYe0B4jhzoS9hraWr4UACOOYHvFJmNRrO3A03BWDF5O2IGdQLmssFOZh7Wx2obpO5clbasGzjvHvAtDLuTM7D461BLfwqpZugaEncZgd1011Gs1TnDyhg94lhO+nz0natl0TgS+GxIuFXcoEVpU/WG52hyzrpbtsSdO7NY8OyDKSpYEmRzJmfKPlWsS5KfIDbkIpUPhL7sgME+OUHjzzilWcG4D+n4df7G0f4Rr8Klt4vDGG7CDwIYqfh41nfogbhFSWujwSF4xM1voNHbuYT/kEfzt9y0fhL+GScikeTAn/AKhNZBujhO/x/OnjARJzNtwJo6TaPjLLqQTcgfwafr7q50VgsIrgZWdREqQveGi7jUDbWKxuFtEah2Hr+NEi1daALr6njH4UpqsT9He4eyQIp73iukZQC8amCTx8NqlSxame115QTr5BoO595qgboTGtbF0JfZCSFZbOeSJ0AVZ3BE7ToaVzo3GEIRYvrpqGsvJYe023dE8PxozGu60NjB2l2ujTbRwROp8t5qHE4FSMqXwpkHTMPZEDbXaR5E0L0B0JijmvN2YFvU27q3Az6GVCx4cSILKavsB0emIWewW27E5SLl60I4ArcDMSY8IzDWNaDONVNroYrbytfBMAGSQCOA1Gw5UXhcPeVXR8SGFxQLjsys9wkZWVmdSxUKEAk6SasLGAw5vI4DIo9u3DkNoQ0Fbhhj5ROoin9GdVTrea8HshTlADrdMe1Ns22J4wQCeWwNW0zj/VQ/Rak5u0tltNc6SY24VNZ6OhDblGUktGdd2ABPwHuonCdXX17d2yx3OysYhWkj7TXMOq77THnVhj+rmpNs20Qhckk6SsjMpZrk5hB3idqbsmjx23tSXuiS4IZVIMA96dAZH2hyBqMdBOoHZl0O0q0aQBz1EKNPAGrjA9UrpaLlxBI7nZIbysTO7GMsGPszBNY/H9I3bVx0VGKqzLMDK0NEg6SDGhgVds2ND/APj70sTBZmLMxQAliSSZDCDJJ05mq7F9U+0uG46NmMbaTAAnjqYmedVDdO3C0m2ywDsAdxPON6mHT7hCIYHh3RGn8x1onSFp1UZCCvbgrpw2mf2PjRGI6GuPmk3YYiR3yBE8I8arP+I3gasPT7964vWd+dz/AKvjBq9rR+G6AKoVi5B11Bn2QP2fDnRJ6EvGwltcQyhCzDuAkToQZaTrrrVKnWu6Pt3PXN61Pb65PxL+5o++rFLi2bCvasvbuO7K4ALKmgIaR3ZOpPHbQjjVTgewsG4zZnBRkh81oS5BzZ1k8xEceW8+H63kglmaeEI0esjzqRutwCklp8Mh/wBMUoD9FV1slPqltDLcIzP2uVszPE90wyjUATtV3iunlW33Hls1sAEECCVVpEnYZz4SOWtWeuJYCMkzxTh5kU49ZrbL9YUIJ9nINYg6x4/KrFobG289+1dN5CqmSDnEiQTlGWBx41y+iFfoyuMol85MAlrmbKZEcB7/ACq1udYLOSSbTHX7Kg/EVXp1osa5rdueZUaHxA8BUjj0cvY9m91BLFjDrqDBAnwI8KFvdF9wqrLDMAWFxSQM2djv5CAPfRzdYsMf7Ow3u056GKanWHDTBtWh5ECTznNoKVra4bpPo7CYe4ll8xyMzMQc11+OrexMZY0EHfSvPMJ0T7NxxBVYKhg0kywY+IkLHMetFXOlMGcxNq2YWPa34kAFudE4fHYRokWl82IjwqvcM5Yrkv4lJW3aLICcphdQSSN/OlRT47CA/wBVPkwj/FSqkgttusxbFT2GhpA1iKHRqIstrMbD9aVhHE08T4bfCopM7en6FSgzxgxoRy8d/D4UJAgpwxGSGmIrlmBp76aX0A4+nD3UpsurXTWIt24UWWXMY7QsDwmIkRPzNaW11oxYH/pbDeV9l+duK8xs9IOq5FchRqR3Z57xPxqfDdJ3CO7cuDyYjfyp0yvVLHW/EccCv8uKH+ipH66XhvgLp/hxKn8K8jTpbEowAuO3GDqPjvR13rNfBDQgJGuVfAxueB10p2nXp567XOOBxH/zof8ANUN7rwQNcDiP76N8ASa85w/Wa80hwGA10BQ+9IJo89Yx2c5SHHAEwZOneJMe40eS1p8T14O46PvzzBUf5aqMV15vHbo+4f43JHuW399VB6fZmChDqQNSDuY2yjj4ir89D3WBKOpYDNlAeSvgSMpaeE+tF5ye1NvqKk9bbly4WuBkYIAEXuqrAEjQ67mqY2yzAcWytwg5zFd6WxIuHtF5BdQASQrEEgE8RG+w8KjuXO+sAcOX7a6H+U8+dWsm28zNAUmZGknWNhA1ovrPFjsreV1cqC4a2UMk8Mxlh4wvrV11SxYt3bjMRmGUDgQMikxxkmfdVz16xFq5gGnvut9ChYyUlwjBJ2Urw8fCsfk/bHT8e8dYB4zBcwnkZ/ZzbxG1cVARIZfUgcJ+WtQ3lYuxCnjrHIZeVNsYUsCCQNt/4cvDWtMYfIzFeIGu0CBO9TPbgCQBIkTEbxwqK/gjLab76zxBqJsO2mZZ0G2v2p2nwFXSxa3LAVJIjWNoG0786jsKHVsonLEiNvy391WGHh0KvlKs2gI30jj5VEi27YK25UnXYfe9GrAt/CBbWYrGoAJ0EnhQtwAKh0hpjxjlVlinL4cWxA7+pObhqI0/GgDg2a0iuVBTN4e0fLkD76ZRRGNUKixsRNBIqx7P635UV03fYpaXQBUO3lHGOdB4m9kA7pIgkkf3RMaxoOFMSbsQUzBSQPaMSBO06aVCQuYab+H4VXYTpS5bBjs2BEHMzcfAMKmwGOXMGuEIRsFhgfEh2I/Qrfizq1xuFti0zKvIbERO+4oOwyj7Kn3UF0njGuXCy3NCZggKIGgEKSNuFO7fkQfTWixS6NbCryA9QKVTXGIMCNhvvtSrOtYpQaJtHUCTx+VbNOr+EP2f/sf/AFVKnVzCf7XD95rWDWHDbHlMcNtqcy6EfuwfnyrcHq7g+JI/9z38aevVjCcGflow+8UYXniGnSZFbwdS8Kx0a/6FfvSnf8B2f+ZeHnkP+SnAwttoPCPjSt3GkyfL7q2y9QbQ/trvqF/Cu/8AAacL7eqA/fV4lh3J58vh51y45kVtT1B5Yjbnb/8AOl/+vWP9uPCbf/nV41McbuUzuIgjmCINOtXQAFEwA2um2p14VrH/AKPLnC+n9wj/ADU5uoFwLC3LebYsc/rAA0q8amZwjZLgY65dTqNfd61sejes7IG+rGQAknWB613or+jW4zA3ryC2NwmYu3lmAC+evlWzbqfg2TsWFzKdPaWd538/CvP8vt2+PlJ7eM4ptWI9gsSBOoktE+8+6oEckktpxJG/6mvQOtX9HTWCDh3D22nS4QrIZEAnZgQDrptWbboW7buZHChyhKwwY6FUB950nka6y9a5e6F6MtXGZsmpIBMyDHPnz18Kl6aF4NbVlYopVmIBKyxgZjw9k7xsatbHSdpEdLgshlkw47Qtl1ErA3k7mRm8BVr1c6X7paxaC2nkkBEtptENEq5G20/KuW5dd+vHGHNzUgk8ePrTfpBHH4eH5VfYzqneLs9lVa0WJQh0jK2wieG3pUI6o4v/AJS//In410kcFNcxB10B4/I/Kum+SV4SRPvH3Vdr1TxY/s1886cPWnDqjiyT9Wv99NvfTn8Sn6WfuIJ4v+FMxd4i4RrAVUnkAATV8eq2O2yIAJjv2+PrTb3VHGv7SW/POk7+FPjUrukZ7ALzbN5UA6v2VuJ0LDTxOlau/wBVMQwAyqI/fHD51KvVnEQAAkD94D5VZf8AAy/Sz5hbOg7u0DwoK+5MbQBHx1rV47qdiXIjs48X/LyoW31FxXE2vRz/AKaZxqZO9gkiZadNBtHGZqS2gXRfPXXfx9PjWlfqJiudmOZdv9GlNPULE/tWP77f6K12GWvpJk6mZ3091dstLAnx/Me6tM3UDFft2P79z/t11OoOIEfWWND+0/8A26cKjxdw5zHzHKlWnHU29xazPm/+ilWMRWgeJ84H30UlvnM8u8KjS/IAGseA/Ci8M8QZ94PLxqCXCWGGmqjy0/XoatcjRLHhoJJJ+ZHlUWHurBJI14SYkfy6+lO+lqAY08M23npUXXYjQQAeY1qTCwIBbNrJAGvvNR3MdmABgDgMoXfjIEneu2rsQBG+8a78IqK27e23sK4jicpn3tp8fKm2ojUE8u8APVp2oF7yjYqfDY+PCAKjztO0aeMnyp0iM4Uk5VnfcncRpJPKp1vqFG23dGYySN512oRL44eokbjf/amswJBj3kyB4GraOh63J3JB304e/wDX3xvebNo2nKPvPzqFH1+z/MAY99NNsjiW8YjX361m1pafSLgtB0OgJDDhJ1HzHubyp2JxWZWYHgG9HEg+hBHpVHex+Qtagg3bbBdBExoTm8TI0507AYlmsEsuVgrow8xntkeHtCvNdlZssmro412ty5JlgBO/dB/OsV1hwufFK7Ehcq5I3Ugmc0CQO8Dy51dYbE9ooAkBTPtcWk6aePxqs61u30K7lkmF18DcUH4V14d8cayy9stYxuFS5fuXMrnO0HLmnMd1B7vyqToTH3LqXLFlCxaXVZjUKxcTnA3APnw1obqxh17QIyuMyHNkIJI01IcaA6azxitCvRww+TEYey1t0YSbjoAUZspDKhIghiAdCCOQqvjuVqa1PV5CmHtq9s29wFAOms97MSZkk760VduZRpsIBkfmKatwAwBppvOnl+jtUdy4M2kwY2J+IjbQV13GfYg3eRHyMbzTheBIEweGs+nL9CgHddCBB5GSPUE7Vy2510k+7bUQfWKvJD1uyYHHiYEeYOvuprXzMCdPAcN/SgReM6HQ++af2zbzqBtB15EGnyA6Tw18tvQkRUXbARJPw/Q9aEt4uN58NIA950OtR/SSWiQdNhAkcx+uVHkRnbyDG/hp8wYpLiYMHXTlx86D+lr5Dxn11NMu3rZJUgrPnPmKfKgY2MjjrxGkecxtUSXFWTJlvHTw8KE1AkNInfh6ndT50M94yc3+FZB8QIkeI1o1LVsV+9r76ibF83HnVat0RIgjy+/n5waSX53WY9/u3+BFNoWRvrxb4n8aVVgKHZTHl+BilRqZ5bg+zA110HwFGW9efuJP5VV6TAk+6KOshucfrlNTK0tqVWTt+uQriXgdt+QVpPPYULassdmnxg/DXX5Uagy6DU8YB/HeglnBgHQ8JBXbfenh4/ePDwNc7cagDXmQCfdXLaae+SN9fGYpQzDhjrlBHnp8TRAWQT5yZ3jfjFAqCIBDEaGNBPlxjxFSoytqSoE7dwec+GlXUKdXk97QDlxHmRAGtddJ4mInXiI08/KuEFjvoBrt8dtKGfFaiI9YM+On61rO6fQh3CjczG0GPHh401b0bCfiNOYj5+NQviABmcAwfA8YAAI8vWmpcEHUieAjT4a1LS619JDs+1vQuUDKyqSfa7uk89K50bjO2so9tv6wQ2oBG8iPA8+dVfWpTcwtwHcCRBzE5dR8QPdWb6I6NP0C/mDLdLL2ZYEd0FS2WRIB70nw8Kzy+Ocpuuvx/JOOzlNje9C4629t+xaezZgxIjUExvv3VU6aa1B05YLYZkRnznLlAI+yQSCY5A+sVSdR8KbVpkcqM9wGQZIEceH2fjWlxTZSpU5gDJ22/RNOSemOVu7WJ6N+kIxa5mKDTWO6NzoNY+HPw1WCwHa2risCilMsBcvM7AmefpUvSuFXJdAkqyFguo1iRB4qfCrTq9bJUTvldteLEQAPhWc26pUdy5mBiZ14CPDSuXXAKkFYOhywZzRl3HOB600gTxM66E6eBCzA399Qkl1KnXL3B6CRIjfUH3V1rES5tWUnU6gkQfTyMH1rgbjpIkETJ8oPhr6+NM7YkBhw1iNwdx9/pTiO8Cx7p0Mc/sn7vdWTqR2UGCwIYRoRv68/n51zIdhGYbEyCfPSuAQxXQgjuzIPltv+VNYkiCRmGx+XpwP+1KK7c/iIOjqRqJ48j5ceHi1rggBoK6ZWEEg7efkdeXm2JkquVhuBGv4+B/OmhT3jBYfaWCfcI5cOPzkja4wBAGvPUAjx/Xv0qMNl0jMN42KnmpHDyP4UWbYI/aG4iPTXj+udd7hGqgGNwACKQCziDJE6DNx5d5Y0/W1Md2GjAx/Ew/umKKOGDHSQeP5iufRhEFp8NQI8IMUIKMTM8Y32FweYHtDy9xodrg20y7TJEfHQ0ViMLyHlw9x+7ag7jxOYZSdZHHnmH3/KlEzDis+JQE+8GlQrI/AGOEMwHwcUqlqvtuF1ke6rDCXFMSZ8BPD/AGqrw9/ks6aTI3+dPZiTqTPIGB6fjSwvBczRDBQDxEyfdtRSAsRMRH2QAKpcIOepnTjv99GOxQSQfQj8fCi1qLS9aGgULHuJ/Kmsw4EefD0EfGhrVwnf3a/GpPLfn+jV6VE2wTJaT4aD/f4VxrhIOxBqJbwGmgPy9Dx8aja2GELvuToYo0yJGvOfFeUwCfcZ/Ku3b7PpqAOO+vhwgfqKFuXCIUMB6RpxIk/GuNbUCFAkiBHPfWhRIoBPfGcDwET5TTmguAqhQvgAZ4bcI+dcjKuuUAeP5UkZF3KyeOms+PwAo04ixlzKVJZtWEz5Hw8PhU6nMMxJgmZn0/GqnpRczZEK6MDAO0SJPD8Klzd0nl3RDAiF7oI8Tvtxqk/bW7yz48/pvVxzbxFy2YISRvHHux4xw8602J6QtrBuwqwfa23HIcyPfWU6DATtH7QtcIICFGhWJElmIjRS0ak66RQPWbppu7ahTO8TrrJAmdZy+gq8fqC3e62+IxVtlC23VlkkhTKiREaGOdN6t9OJZZrfeZlOqwT/ANR2B0251n8FiVVVBHsoJHJpOb1oDo7FO+Iu3FgAkBYIJMQCCCZ9gEiBvE6TRlUxs7Zy6jTMfTTb5/CuYe3mY+0NNQI4SJ1B4R6Cm55UnTSNIG+3v1NOJIEiQ2nrJGkH5Vtn7C3QUZgBMmdYB/eHDY/Op8KRGVgNufOfdtw8KWNIhX+0jGRA0U6NwmeO3CuYi6ohlKTtoy6hjGseMH0NQTMSyFTBIO5B3Gqk68dNvGmMARqQCD6COB02/GnXLLjvbDiQQfKRHiaibunMSSCdeMGIU+RgD3c6oq5BbvKpB20gbcPTwpwZli4hJ/aU/aA9JDDX5VGcVkJaDG5mR6zGnj+VMv4hg+YoMpHeKnNHIxA8j+WoUtzEEsHywDvBn+Yae/8AHdX0B4SD5ceM0JisYFXMhkTqADp+8oj9b1xbw1b2gRw18486QlzlSBJjQBo15QT9/HjUdyc2p0Gs0O+KCjRlKngTt5bnL4cPlyxcynMRmQ6yCWZZHxX5eNWoRdaInb5VE7pMSDx4SOGonapSRllCMvvEeHOg3uEnvQVO3P8AOmCuHEKPsH0Aj50qiDzsRHDuE/GaVI1S4ZiBvz+6lZPealSovsRcYEa+gqLpZjmXWlSrP219IsLdYjUk6nieYq+teyT4VylTyXFNYPdX0+ddtb3P4j/iFKlQkJGh8xTX0YRy+81ylVfSns+99n+I/JqGxp0Hp86VKs8W6A6RwyG6QUUjtdioI91J0E7Df765SrpXOJcN7Hq3zNZnp5yrkgkETBGhHdFKlRx9t1Z9WtbBJ1Obj5IfmaG6kKDj2kfZf7qVKmeqHo90aP8Awn/DQLIMh0G5/wAIpUqzDTsSx7L3/I1y8xyjXcf5TSpVchBeHM4dJ1lFnxkCaqMSx+j7/Y+6lSoh5DcP9n0+I1oZP6pP4o9K7SpiqPDjccAWAHLvGqtTDOBoA50Gg4UqVarMG2B3GPGTrQuAb2xyYx4eVKlQRFlQC0DjQLHvMPH7qVKmChb/ALRrlKlUy//Z"/>
          <p:cNvSpPr>
            <a:spLocks noChangeAspect="1" noChangeArrowheads="1"/>
          </p:cNvSpPr>
          <p:nvPr/>
        </p:nvSpPr>
        <p:spPr bwMode="auto">
          <a:xfrm>
            <a:off x="307975" y="105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QTEhUUExQWFhUXFxwXFxgYGBgcFxccGBwYHRcaHRwcHCggHBslHBUXITEhJSkrLi4uGB8zODMsNygtLiwBCgoKDg0OGxAQGywkHyYvLCwtLCwsLCwsLy8sLCwsLCwsLCwsLCwsLCwsLCwsLCwsLCwsLCwsLCwsLCwsLCwsLP/AABEIALQBFwMBIgACEQEDEQH/xAAcAAABBQEBAQAAAAAAAAAAAAAEAAECAwUGBwj/xABBEAACAQMDAgQEBAMGBAUFAAABAhEAAyEEEjEFQRMiUWEGMnGBI0KRobHB8BQzUmJy0Qck4fFDgqLC0hVUkpOy/8QAGgEAAwEBAQEAAAAAAAAAAAAAAAECAwQFBv/EAC8RAAICAQMCBQMDBAMAAAAAAAABAhEDEiExBEETUWHB8HGR0QUiMoGCobEUM/H/2gAMAwEAAhEDEQA/AK3UxVJSi7toiqor6pHjlPhVbp7BYgAZJipgUV03SG5cVA5SZlhzABJ/hU5ZOMHJdkOCTkkyGnkXlAMGVImccQc57Uvi3w/7aGfi2kYEk+a4PUdtv6VVpENrVOtxmfw2gMoBMoYjOORQnUtT4t3ejMXdramQA0lxIAGI2r29a+e6jLqjG+a9z1MUKk68wnrT3v7OjFEFl/KMEETAnkmSLf7H7x6f0mdNduPcPhi2zWlmYJJUGOFMrEiDirvisv8A/TrFt1bciLuYkEFl34wZzu7ijbcWdI1jlgttmPoWYMcHjyxxPNZY6bSNJbJswzEADiKjFCpqw13AwAV5HM0cVr6nFkU06PFyRceSuKarYpba2MyK08VLZTxTAZRVipSUVfbpAUslV7s0bcGKFYUwLVNQYUrVWslIYOaVWlaYLQIiFpt1X7Kl4X0pjBtppeATROymxSAGGmqxljiiBUfC9aABgKUGiwoFUXbtICk4oPWadQVu3GCqslZ5JyDjuQR6H6d6KOayhpVCXrt5Tde03yKQB4bgxOJwSxnMEV536i5KCS4OrpEnJhT9W0u4QLrmSQQJAwZ5YRgngcVO1dR1VkIIMj3kc4Oe4/WiNL1D/mNMipbFu5aDklZPy7ctPIVQOwMmRQr6LaqJtVCc4mASTkHmuPoZS112NupS0WQuj3p6Ee4V+fj/ABdvv6H9qVezaPP3OrVJ70LdtQcUbZYFZUgg8EGQapuzUxLYLuii+m61bbF2uKhAIAIJncCCeRgT+9BFTNbfwzobb+KbqhlAXn3aT/6VNYdbtglRp0//AGKyHw1cFzVO8hgrXbkjhjDGQO3INc11mV1FxrawqNc4GBsDhY9MgV0fwmq2yZKiUIyYkvANV6PRLds3HLKWdmlOWg5JbI2j5vfIrwurtaYvskenhp215syfi/orWI/EZiwypkydqHucybkfY/Sgbl837jvuI3FRgmIVcd+0D966X4wveNfsAgKBe2mWEGWHfmIT0/SsCzokVboRpcXGVMwSqqwB+5IzR0yTyRTXywytqDZRounhHE5MB/uwB/nWizVj9GuuzZUgkyTJgKqkRB9SR+grZZK97oN8f9TzOq/kRAqYpgKkBXcc1jlaVtakKkWpgMVqVsVHdUpooLFdNVRUnM0kFOhWRC1ei1HbVqCkMiQKQHtUysVUXzQkFkoqcVTvmnn3ooLJlqiluahRAUCkBWfao/erQKgVoGLEc0Ndq5j7VD7UUFlFu0Z9Ki2lXe4JIFy2wbMCFEd8fn70YpA4msPXdVKXVuDzD8S1t9WAXcec5YQR6d6879RmlCmdPSxblYbYIPg7VB8MwPNuYKTzCg+8Z/Sr9TctuvmZ92THhsRlsDNuYOcTVGp1ertAN/Z2A5XcztAEDMEAwTyfaaHsXNZdB22rQIEy0j3kS+cnsO9eK87vbb6HorHsK8Bb5Ix3IEe2DNPQWvW7d8K6EJlRgKeYiTGOZ/qKVegv1BJJab2OL/iXuYfSuoXUb8JoJPygeUzwdpxXUaD4pRvLdAU8bhlD/MVyZsstswwAcwpmGG0gkfw/WmsFUUueQRCH1MyfoIn71yYupnj4Z1TwxnyejbgwlSCPUZFaGg1dq2AnjQXjeAcjDCP7oifOe5P0rzfpuue0N24iMH/MccDg8z7V6B8GC3d1Kl0PiASu2NpI7kcyB7xiter6xZcWnh/7JwdPonfKLNde8AKgssQ45bcu7zTABQEn5c8Z47nc1PTdU1uLcWfPkI7bgDJI3AKABu4A7d67c6VXALosr8pIBI449OKptKAT6bgZ+p9q8uVt2daqjwf4pS9afw7tx3AlhLFhEkSJODiqenahbaK29Wl/lmWVYO8kczKpHPejf+IV6b5jsiD9VBP8axdVG22BhvNJ9ZiP6962xScGmiJJSTTNv4dEg/T+ZrYe1WN0VmcoCoC29x3DdMvHMk+naBzXQpH1r6LoJN4Vt5nldUqyALWiKfbJoy9BqjbXcjlBzikTVoWk61SEVhqcNS2U4SnQrEG9qsD1AipKlFBZNWmrFNVhauRftUMpDbZqt9PVxb0qpiaFYA5xUSata2TTrYq9idxWE71NxThfY1bbtVDZSKrdkmrLikCrVcjHaoXDNTbsoDJHfNWrdB7VMaaeasXTD+hTbQtykCuU1ejNvWLdcAhrqsqrJ/PxB9eT9TXYPg5wD74P9e9YHxhp/LafsG78eo78c15nXaZwfmvc6+nuMl6+xt/E/WmtC2Le1Cy+a4QCQtsCNoiN3m7z7RJNY/Sus3LVw258RAGAD/3lsqAWIIX5RuXGTAHHAt+IdjW1UkbhuAU7gWDqywAMCdv9GKxNRrANVb3YS7bDloGfEtgNGJyVUY9K8JxVnpJukRXWmb9sSNrh15ICnnjt5lg8Uqz9KqBrN69t8Jg4aVJysgSM5yhwO9Km0g1V2BL1jyWyWAOSgJ54B/gB60r96VQEYk78TzG3P6/tUdRbVypVtu1iFVpICzuBLeuYgA5HvRYs3na2ttDs8IEgAQcsCx/1GPc1NlUMyx4SgyQC4ByMnaQT6+Sul+HepGxqLT5CLHOeZD5HorHHtXN6gIHVFB3BFbdIjIyI+9aGlUi45MHcfbEARj3EVMi4n0L1LVm1p7lxBuKoWUQYJjAwZOaqi4LTH5WgE4xjLAD3AIrH+E+qPqNPaAeCoCuQBI24zM5MD7TW11jSr4TEyTB+Yk5ggEAmB+lQJo8I+N9w1LKx3EMikxElVAJjtkcVl6g/iIPY/wAq0/iMA6m76C6wUdoBMRQnUbQFxIxFtZ+reb+FaxJN7oS+Rvr/ACFaq1k9E1SQbcjfMxmYgR7flNbCrX1HRteCqPF6i/EY4ApFc4prRB4zmPuOaitz8Rl9AP3n/pW7ktvUypkh9KjcWiCJqGztVJiaBjTRRD2arNurTRDRXU0NOEpFaGwJhqdagBTqKkqy1RUXf0FTFMyVKGQSpAE0ttWKpobBDOIqoyfWjltepqRtAd6jWkXpMsKTRmns+tXeCvrSCgUSnfAKNE0Mciq7l8THrTXNYOwmhmu7uRipUHyDkinquhN7bDhIwfKGMHiJ4IIHFZfXRFoWSSxbaiTgeWciFjmP1ovqNm4SgQgebbLAsvmgSRwSD3PqfvzHX+pbCVA/EgISAV27WDKw7Encw+ma8brnpyNVzR6HTLVFPyNo9QtG2n4if3aEgakW9jwAYWeYk8e0ZNBdZ1enINxLoZ7Lq4/EuHfBT5Q08ye+D68kH4b6alzTXrjLuZZ2yxGVWexzJrkLrRXnSkdcVsW67WFz6LJKpJKrJ7e/An2pUNtpUDDbTSBj+v4elb/wzqAjOxJjwrhgBjJ2nbMSIBMyYArnkjH7TW50pWFu8wP5Nh9w5yP0BqZPYpIHe+r5dBuljuHlmVAVcCNoI4HYkelbfT9KpF/UB9x3A7SAOYiSWgCWMD/Ia5qzcIGMcz6fetzS39uluiVG65bwB5jG4yMwADHbuKUkNHoH/CbWsC9m6DLAXBIicD+KlDXonWbv4cDMwO3dk9a8D6Tr3Qgq3B7z3gHv6KvB7V6k95LlhHa7DSr4uATBVjycjcm37kVldbFSXc8i6juu6kBRJd2gesmn1t0m8RiAicZBhQAQe8xP3oViRdIPdYyMjOfpxz703ULsai4p5lUkduBWsFJzE6UV5gOv1pS7KEqYAkGB/U+9dR8LfHItMRqbfiIy7SRAZcggwRDZHGK4rqp/FaO0D9hVCvXXGclFxT2OaUU3bR6x0zVKLW+RBJIkxPMD6mhuldRD3WOPOQAM/wC3YVyXw5r820ZgEFxWMwBgiCT+tdj0G2hO6VwxjgTMwB+v7V2LqHLw4raqObwktbe5tUttFpZmpGwK9bWjh0ggWoFaOOnqtrcUKaFpAWt1HbRpt1HwqvWTpBGFMFovwafwaetBpKUWpbavWzV9uxWbmilECW1NXpaijlsCKRVV5rN5bLUQcR6VB1PpRL3I4qi9J70kwYI89qjsJ5mrthpwreprbURRSbYHaKrKCi0setPftgIxb5QCx+gzP7UnkSGo2A6i5tXifQesc9j2rzjr/mvEkEFwHUEyQGG7M+mR9ozzXbdW1TGx41geZQ0NcEM1sqQxUAZzzkDyzXnWk3Xb6zJLOJPJzyf0mvD6vL4mRNcHpYI6INM7L/hqgIvqe4H25rgLulaSP8J2n6if9jXofwno2tJevArukqiGfMVBJkDI4H6/Ssu1pBtvNcEllF8gAboFxw5HEYJMfSuKa4o6IPn6mXo+jk2gwMHxCjTx8oIM/wD5Y/701ag1CuuotggyLN22DIkkDcYJ52mlUmsYt8HJs4FsDvIP6A1v6JkXQ3csH3IFiYyrzPY8Rn1rnSswP6/rNHOPwCc8gD0Pr+0frQ4kplS3CEDc9o+xP8q3r6bdGjFSNztDdpG0RMz2btXOODtVfTn+Fa/UNY39ntW/y7yQZ5PlJx2ieff2qZJlJlmjbI75j9a9W12vc2FClYUBOBzlP/ef3ryXp1weOhIwsT2mCD/DvXpd1tOlsC4FhjayzQ0b2aZnkLJ54mspvcvseesYuFY/MRj64p9ZYK3n3QW3ZPqYBkTVXTWLagAMPnWC/Akj5j3FWdadjfuyBIfadvHlET9wP3raMt6M2tjD1ukLXD2k9xQb2WHIx61ta1gLzBCeYjIM4mQeMzSDA8j9K0TJ0mRpbkN+1eh/DelZmsqbhg3DIjA2gN+/Fcjc06tERI+x7966foOvKPbgBis5J+aRAGPv+tXGtSsiSai6PR2txTbasviFY+g7+vb96lp08qzzAn6xmvX8T92k8ytrKhaJ/lUWsV0Gj0COqnzExEhiAvb8sdweTNc1p3ZXvpdkeHcbaWmTbOVYk5PcT/l9a5cPWueSUXslwb5en0wUkT8MVAgelNqLblmKuIRdxGy4YAAJJhJAg/1io6e74gO35hMr3G3n/vXRDqscr34MfCltXccn2pgfairejdgSokD/ADASeSB6mBOY+vNSsWQ3BBPoDxyM/cH9DWyzQtq+CHCSSYKhPYURbQnk1Xq7Vwsi2VB/MSTAMT5frjj+NWG/G2RBKkkGZEAmDAPpFYvqoOTXkaeDKky0rVeoAVTgk+gol7mMVXYsXbiugRBbkkuzGTAGIEQPN61l1GSUcdx+g8cU5AkTmCJ9altmnu6G6lxSWVre08NxBjAJOZiTPertsjBFaYMznBOXIskNL2BzbqISiPBqD6f1NdGoyooZlHv9Kov6kkEDAiiGtrkTJHNA9QvsglFU4YmT6Akcc5x/U05ThGLk+AjGUpJI5DXdVuJp7QAWNxQLBLxk7jgAHMRJnd9aw+kaZrNxbuBseMjjBzmM4aukbQgIWuHjYyDMCVHI9d1y2Pt9ax+u3lL6jbEgi6scBSyk5nuLo9flNfPpy4PXcYsPsdQNnWLbNwCy8P5pjzid2fzNAEkZxgYjHGtY3zZALSLtjMZRz5IMjOO9Q6krk6a+5ksqZxyj7TwABAK0T8R/h9SFztvtXf0KE/zp0LgzfhLVFNXbLGR5kM+gQlR+oFKh+r6drOovKMFWkfQz/I0qE6InGTezKRbQzHvxx3/2q42gEIDctEEY5EH2OKz7mGAHt+81fqPKo7iePf8Ar+NZWdFE/BYeh/of70Zqf7q2NpB8x7EHJBPtwo+1ANdIIHft/X2o24xUJIOR5Z4MGTH6/vQ5AkS0AG8ZgkxJ9/WvTOu3UaxErG2AMY22wYH7cetecae/kYBgjnjHrXoHxh1K3/Z/BlAwIJWAI2KoAAHuTx/hrKUraLrY856e4FwEjBKz24Of51Yzne+5pJuNJ9ckUrKqSIBmcR+31zFOLMtO7JYzPr39K1TRLQPdvC7eLMMszM0e5EcCo27ciQfyyZ+/8aj+bHrHH6/zqaARx2Ax7Z/6VexO5b4bCAR6ce8kff8A2ra6EnnsSCfMkiDmWWf2rF35mSOP2H/Wa1ND1EWglw52bWiCJ25Ant6U1Vid0avxv1xb1y34VxXVN3lgFZ3mD6MCqqf+9dd0Kw6KCbi7CjOy8bAotksIHo5P/lOK8g6drAjq22drAwSYMHvEV6l0/wCJGNxP+XtwwMqshiCOBvvFc+m3j0rPLmmpqSDHijo0su1/VNO9xm8a82cAJcYgQgjzRHyT/wCc0Rrus2NysLbm4qlAtwOgAKAEsFDT+Yx7j0qi18QI53JoySxYkFiu5kADdiVnGJ7D0FDdU151NvcyPZdgdpDKMQyqWLMhJndiIgCubVRu42gy18QXg7OLjbiIKm0dh9RHIxGeT3qxeuEspt6eHuNtuFd3hkMu0scSpyGnifqaE8ZPELeYEiI32p4HYXD2Bz701jqFtLNxEUMD8xDowgxiPcepqo5K3TJeNcUa3VdY6tcVHcKlkXFG2GtkyrXBgbctzzEepqw3nV0e35g1pTcDCSRHlYHfIUkmCR344nnbvWgS/lGdOLXzqBtlYEbTxIxxiiNL1ckqVFveLaoCWVj5QIEeHkcn+HAq1OSeruS4Ra0h+u6rcst4aQQy+JJUEyFuECR2BtgY9TUrQe/aF2JfIKjcAQCQe5EkQPqagdVqT34B/wDDGOeZsd/epXX1JUgu4UKQYtxtB3TnaImnrlz3FpjwXjXMsyp8h2t5T7j75HarV10KVZCSbdwEyAALnhxkmZ/D4Fctd0Ko18F0m0wGfEJy6r65wwqzTaK2922h2ENaW4AFIJLIDy3vPP6VvLqJSW5munSext6jXKbYQqAAWBO9Z87o5wRx5D+o4oYa4IHUNMYO502mZHlzxwftWb1bRWkseIpUeeJ2IT8r4GM8D+uIajTqr6hQY8JVYAW0GCbM5jPlu/1FQsvkV4SOs6dq1uJIYN2O0g55jGBzxUtRcADFmCgKWyewiY9eeKo+H9Oo09tlyWUM0wJMAGY+lB6m+L7MgtuPDJYmEPla0flzEndPp5a9FdQoYk+/4OLwdWRrsA6jrKQxt3FZi/lDKQpUIC43c7pIj/VQepdy14lUOwMggZ4Kg+vec+1crpdYFUK5lpnjiAwAkcSGMx6Zo3TdVctcaNxYDOdq7f3bAiT6d64smWc+51wxRiDX9TcvAFjG+w8wIlrRJ+390KztTAa2zCVfThRH+UFFP2ZR+lbukCAWWZ1Kh7quZkAOoJ4yfnPFAXdMXt2UVSWtKVJIgedyRHflSMgc0RaG0/nz0MfU6gtp7SzhQwA9DMn+C10HxbbF02WDL/c+aMlSY2yBxM96k2gt2raeI+wAncBuJAdfMIEncI+U9ww7VZ1i/asMrFNy3ECGW8gEmSpGZUhCB6AjvITl5EpptL6mX1iL1y7eFsgeRXDGY5g44koe55pUNqur3bDqVKjcvmCjDr5QN3qAySM8ie9KobdmiowfAbfhWj6E/wAqlryQVBn1yIo3pGmDM3b8N5MTA2kE49jU+j2ibgUMfzesSFMH6YpWOjO3S4/rsf8AejtZeJe0p4Vcffv9TFWdOtFrgUsD83JJWQpjMcTGafQ6YuxHlLBW7LyBjMesd6GND9GUu7e7RH3/AOten/8AFjSW1NlgoDtv3Ed9uwCvOeklk3XUVSyMr945ySAeJArqOo9fu6xRcvBJRLkbQwXhTnzH1/as2tyuxyvRNhvfiAFTcyCYgGO+IAmh/wAjMpMiWE+mYqN1BJXAzmKk1uLTqPQgferS3E3sCacMSIIyJz7bv9qsWY4/Kv6FiKptWmGfaO+Of96mA3r6D7Az/GtKIsKPIlSOB/6Z/epXW/CP+n/21UbrT9DP6CB/Gnuaom0yxG0BfrMH+NJ7D5Mu2ciPb/rXoHwdaXfpiRwHnNsTO7OX4H0rib9xDbtADzAtuP3EDn7/AHrs/hxre2zgGLbjJ+bczeJOcCOBGZPsa5ZPVHjzNnDw5aeeDV0fS3Dqz3LcI90HddWYuLC8n1NHdK6UGs2rRNslN25xsuIDuJ257xcBrB09vTh7bQv5zAMySvynkAgZzFXbbI0wu27aQsrLJumI5/w5bn/cVFU7+dxvdHQ3NEFZrgZSQrqBtRd0C0oz6EMx54X61b1AW9PacBhekNK/hrEHBgR7Hv39qwP7OgvIm1YZSY8JQcKTyVx7g8fepaa2rJe3Ko2lknwyNo2jdgCZgmQJ7VV+xNER1NJxYWTb2/MuQCfWc45qzRdU867bVtTswZUwBPYAGcRMigVtWVYQ4O22Rm3eMxvafljuce1X6G3aUqVlm27QAjjdJY8txmc0beoGk/xNdbhl88Dlc8EzBz/eHiqn6/eYqN3z4+dTOFOfLn5/3rJsFRs26a4DuhcNhvw+ZbA+XPsfSp2r3yRp2B3bVkHDRbGZOBG3P+U+lA6NO/qbO68XS4HYTdBup5QDbMgBCRlUyZHmPqKH1OqSLYtKAxtKqkuHPhoH7eCPNAbIMYHpUNet3x9R5ZnTkztXJ22zyRkeU4NLQW7rXNIQDBRgxA/zXl5AxyKL9R16EL/VLVwTCOihS0l8SdqEEWhGTGOe9E3eqKXdvDtlnsbnk3jNsJbM4I/LbTjPl+tZfRUvlLwO6fDU4jlbqzxx5a27Fu8blpWD+bRbPzfOLV1Z/wBUhc03sCRbptZeOnBUpbt7oBUMPKC6sCXJMSPXsax9d1FLjixaZgo8u5fKHAQBcnPYyYz+9b2n07/2NVvBxLsDO6cs7Kc5Igx9Kzurvpk09q9YEqLwk7SGYKG3CD9Rz7VTbaonGoqa1cWrMbUdMBuofyh0EmB5VkkdgJA7+tWaBraEk4DKQN7AdwY79ooX4hvs6qqJtUqp4ksTBGYwT/Op2OkfjFY8o3EmeYGBP1itE2yWkBaTVKr3BtUh7u1SZhd2V8vPKxzwT9ahd607bGY+Vn8K4oEKY2Qfc5VueVonqfS2SxuEzvRyYECGurg+xj+orndbZf8AGBOBtukdvOVG4f8A7B+tUuCZcmravRp9XZLKCjggT5id21o9gJ4/xUP1PUi5orJlmdHZGkGBgQAeOAP1NT+HLA8e4lzHiaZvm7FlVhM+4q7odgXNDqbZIDB1dAe5AOBP6ferIS3v5uc9q9QHtWxB3IChPYjcWX9AxH2pVqaXo5CXBdViPIylCv8AmkZ/1CfpSrDWn3OuXS5U94v7A2i6iqbtqDzIyEEkwGESJ7ireja5bNwO3mADCIImVIHHoTNdR0f4QtNaDM8Fiw+Qt8jFZncBMg4iqut/CVq1Ya4jFjKqmNoJLQ4IJJOIiMczSlHJd7pf0oMWTFGOlpSf91+xzvw++2+J8ygNJWeNjSfXjNS+Hr396CszZdeYAkYJPpOPvVVnSvaZ9ylTtPPoRP6QR9jUdDaZPEVgVMAEHnOQD+xirX1MX3CdJdjT35BkFII+Wd3B+okj6Vq6HV/8sduD4d7fMbWEW4jvunv9axrdlhZIM+Zg2ZyIMH6ROa2k07WtPeR1hmseUMcgFhMCeSY7H6dxLCtmcxYmZGYz+9adxCEJMRmPoM0N0/plyT5D5hIkRIEEnPYCDPFanVdC6IAQfMkjHdpAB9DI7xxVRkkDi6MpNV+GXjg/x/71Y18Dw8fNx/XvNCvpXFo+VoLQMckASB6n2o+10y4622VG2oqlm4VQWwSTgVSkxUQ3D8THyTuyMwe1EoqeSQSHtsTBGJ3gRjBxOfUU+g6Rfu2rm1C0ttHE7t2REzU7fTnW0HfCmbazM7ggkGBiC3HPtU6r7j00uDlkOa7/AOE9Rem2222qgSuGkxj/ABiRIn71z+n+G7twgj5YSSA2JGO3oJmup6Vp3t+Eks8c5jvgfNGDA78VE1aCOzoJ0nUZZQNPaG5rkHw38pCjcf7zG7ie9NqderaeGVLauD5drKACZ/xETK8VPU3jY3BnBZJZlCAYaFWfJyDPB+tC9P6h/aEubEDeGA7BgAInaCBETLgQBOawlqizqwY45buSVefxhh6nYN1XNzIBAgGTuXacRP6e9WdN11p0vQwLOS5OQoLLB8xACyAImgrIVtjWdPbuHeEGDAYAnacc+kmOSeDV3TdGQLloWnY3PwghKnY4kFVkiQJH6TVPj7GUopSpev8Aj8ll97ZkBkBa2wn+0W8HawJ4E8e0fahen6NQ1pzcWFBMC4hJzcgD15pr/RXtOttkQH5WW4ih8gkFcEbZ7g+nrU9J08ppjqLtuNpPmCgKGk4iI/lScmi1iTqu49voirt89yVfxcIB/g8oz834fPGalZ6Eggb3G1vFEiJPk8vHzeQZ496E01jV3bYdLsgmAxW0q5IBIMzEHuBVAvXTO3V3HIYKQm0HIkEebgdz9Km3Xz8Gqwxur/1+TfPUNWThk27NoJRy0RAUxgjETUE12tATbcURzttDGfy7h7/rVVw3y+xN021lxsWIUDcFLMPPALQc+1Z+j1Woe4LSMGa4YsgBQGETJLLBxiJBBHpSWuXHua6Onilqu/7TUNzVD5dQu4Da+xLZIJJIJGIEQIMZFRN7VbkLX7mBBhbQJOYg78dsfX1oLR6PZcvMGl7m6CCkA7lIWGEBpxJhYmtROj3Ll7wbV5nflgptnZ2MnwwPKwIJGMrHNVom1a4IisUdp8/VL2YtIGIb+137jrtMTtCgmMYYxI3Z96y/ia9YFgaaxDGd4I3FgSYaIMcDie/HetfU/DmpsWLjalzsYbQw2+WSACPNOR7YrT+D/hxXUOwXz2ngMZKPuABIhTuIDQRxM+lXG+HyYZIRf74qo3W+/wBd6OL6jr9tlbRQ+RQNyxuMbYPBAOOx7H6UGNddRmi2AWbEqTEkTI+k+ldLc+ErwteJ4TOJMLuLMMtBcKPvJxA984Gps2rl1bM3PFLFGIJbJZY2qOTMyMcH1gGtrZot4YabUkwHQag3rlzxAN7Wbm4REbFJUQfWF/SrtVow1xv8+gL9h8kbeMf+GtSs9FOkv/iXADtuo0E70YKVJI7SWBHqM1t9A6TqNRdUKl02gnhM6kQCwMmTgfN6/wAa6INOKaOKaqRxWh3tdG2AzWyBJ58pkd+QCKP6PZvalmtoyKUEncYESAYhT3I/Wug13SEs37NwMJW6AUBEAF+QxORDEkCeRk81R0XS+Fqjd4W4jrE+ZYyJn1Cqf9u70q1J8mksknieLZpb/PP0syejNdvXfBDAEKTOYO0wcAUqL+HtLeOpG1QxXeDCohPOZAGOKVZLpMb5T/yeg/1zrY0ozVfSJ0HT9M1tAl20XKFiNt0AncxJwJzLHINE626q3NM91Nun3FnUlnBIZGbesCYCgdxmt7TXQ9x1tG3cIEwHWQJAk5xlorB/4iG8lm2wgBbxUjysBjAZTIIlDyI/WuycMai2m39vwePHJLUrSX3/ACYfx31m3qm/5dYs27eV2IgDYUhQokrEc+naue6N4mq1AW4zEkZb5mhFOwDcQOYGT3rovhK/acas6tFI8BntrtFsF1xjwwonzCqvgfpDP5hd2Fg3afKsSPYkK30meRWbmpYnGv8Aw1g3CdpnoHw7pm1t78ayFt27YV2KwzqwhEDcwZLY7R61R1ptDpdX4b2WNtgHywZCEWdqqxA5AOTkxXRanryJ408WpIPAG2BJ9YiB+nevKdZ8SnU3wzBQ0kIX5UEyg9/oI+tYyyqT3Go1wT0nXmtaprxtP4VqdlkhVWLp824GSJJnE+kxitfSdbXUaDVvdSyzWlQKrKpHmdjCjlQNoiMDNYOp01zwmtkbnZg5uCQCBA2Ru5kTNQ0/w3cQLuS5tlbpO1grLJEnPAEZ7feqxrdhOWy+fcHveJqlVDchbJLW4j88MciDIMD2IMVofD/VrxsjTpcI8UoDgADe5QCczIgQRgH2qXUmXwzbt/M/l8ufmgFmPsvc+lS6Uo0zMiz4TDcCROxhAOe04YH1Bq7V3Xb2Jvlevua3VOslNfcgBbex2FxAQHCoxWOwmFkx795JHw710/2W/bkG5v8AETcYaG5ZMQTAc7h3YGuR6BqLl7VuXY3fKVLHzG4slAvuGUsK1Pil92ptG2rId4UW2I8qJg8YgFblZw2ehLzf2/JUqdSfoiu91DUbripcIs23VAsABh5lU7VICnaoHapanqqw0uTgwQynOfy7t0e0flPE1V1KxddwwQCGDEgJmAJGGHO0dozxzWEty+LkqrKdxgi3ETOZCT7fek0mibL9brndbgVt27aIFuJlmwOT24mjvgzVXNC7XnVlBSMgdykSDk4kx9KJ+D9CjydRbZ15glkiCIjaBkZxxnvRPVOgulgXQguAkwrkPEyFCk5BgZ+lYSm4zSRqk1G+x0fw91xBq/7RAZblr5lSGQbvljAJLBRjtMEzW907pDLdvXEhWksOW3m75jzx8sd4rzz4XsXbLFmGPLCyDADKxH1gc967TpXVzbF8X33DYsEFTwrTG0AHJPaa13lL9xo5Rptc7GHrNKdXq2vwrIlxNw3kHmSoBw3Denv2rI+OtbeA8MsBbkKUETK7tuBIAVSBz3HNamjvKAsbwxdDu5UAYjuSMgz2giql0tttRcL2ldShuFWBK7wQCe0yXxA7+1TG1Ldepl40nBJ9tkZPRLN59Kp8QhA5VfMo2xJ2wTMwC3HBq/R6G5bG5VVjO7JUn8seacCB27EelGfEt02bps27UBYYraTbb3ECcZAbbtmMzImgk1VwH+6bsRgsBIBxBjj2rOak5tpbEvJsk5OvKjWN0JqfJLuQ7QpBJdkIkDsC7gj6HM1i9F1BOqAUtb23DJ721BKzIkHEcetQ1Gk1dtzqrZCFlX5XTeBI/Lu3L8o7T9iRQ3RbjHUO5BIZZkQYkzJkgx6xJ+tdWLI4KvNUwyRU1q8jtbuoW0Llt1dSnkZ3SZUHkuIDA7iQcfOa5F+v3NHfLWwkjcOD5gxQiY+YAIAOBJJya0+o3wtw7CyW4J+sATyZEnP19qtuadLg3bQcZBAMcZE9sD6RTUnJU+BXp3DLbvqrWmS87Dc5UqMAP+KwPpygxGJ+lQ6d1fwrRa4rOrWirBSFYlyDuB7ENkHmh0UDgAZngc+v1ojR3UVwXUlcyAYOQf5xUrHpbY3mcoqL4TsO6X1UJpdRYuTucCAwLEE4ZWPBJ2tn2+gri7mpu29ZNrkRqFHO5kEKCBBIEQB23H1Nb16CzFYIJmTz39McE1l6rp+64lzdBScBcEH1O760pQTW4/Erj58RWlsahjqXC+JdlmiQJJM4muv+EfiKzpV8K9fRBuLBdjyA0SQw8uSDiCRHoa5mxpwgIBJG5mziNxJj96B1HSw93eZggg+cjtAxtMDvVKMarsZSuTL+t2vGvtcRhs3MQyyC43eUmYkQJgjBJoK7pnXatxmm8GNsn5oESRnIOY7YNdB8IaEeKEeCqqTG0kDIyZJ7z2iTxFY/UdWdVq2tW7hYXX2qoALjYMZMsMqWwcD9DTarbd2OLbvUbXwFp1sC4pVTNzlmVWI2DChjESTn2NKu2+GOjaa/YRWtb/Bd0UksACNofhokknP1pVUpyjtGidKe7OGHxdpbW9rNtVbAItqttipyYJ35G0A5gwuDmKB/xMBx4IImRucLPcf3aLBHqD64zXmd++Nx5WfWcVGwJPDMJ/Lyf2NYqzVtcnp2o+Mbd0FLnhbG3SGe84Bbkx4oAOTkAc5oP4Y6nYsTBYgZ3A5MqwMAmABAPrLHmK5jTaZP/trx/wBRP8MTWzoLQg/gbMcwn/yJquCDr31q35ujzKx3AsBOczHY1wXWdcRrMbfyrO0e3fmc11HSh4du2mY8NRP2EVn9OgteJj+8xx2Va48e82dE9kaAJ7kfpH86mpqqalNdhzFlJgCCCAQQQR9ahNOKYgbS6DY25HdT5siBIZmYiQJ5du+BHpVb9M/EDq8EGcicxt7niP40fTzQtgY1sHu0/YCrZqE0806EWK9PvqoGnmigL0erA9Chqlup0FlpaiembF3nALAAY5lhOfYGfsaB3U4alQF/V9abuousFIUuYacEdsRP7VRIqLPJpg1NASrLsWWS62xIQ5kkRnmAJIz24rR3VGaGhqVENTa3d4+yn/8AoH0q7TsUiDkd8fwiKgTTg0kgsKa3uG5Rx8w9Pf8A0/wobdTJcIII5q68m4b1A/zAdj6geh5xxVCKC1R3VBjT9qQCY1HfTMaiTSGTF0jg0OY9BUiarak0NM1OldSa0my2xRZLQpIEmJOPoKVZQelSpeQ7fYC2DMgH6ir0UenpT0qkZYKmrYpUqokztXaJcEO6x4SeViMMADjjvS0zm34wGYfvkmFUZpUq5MP8zqyfxG0vUmZgpCwfY/71rrzSpV2M5WImpgUqVAuxOaS5pUqEDJotMaVKqQhi1TTNPSoAiTSNPSoAZjUppUqAGBpLSpUAyRWoTmnpU2JEWpE0qVJjHbmp6dyriPUD9aVKgB9faCuQPQHt3FDsMU1KkgIA1BzTUqEMi5qjdSpUCFSpUqllrg//2Q=="/>
          <p:cNvSpPr>
            <a:spLocks noChangeAspect="1" noChangeArrowheads="1"/>
          </p:cNvSpPr>
          <p:nvPr/>
        </p:nvSpPr>
        <p:spPr bwMode="auto">
          <a:xfrm>
            <a:off x="460375" y="2137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QTEhUUExQWFhUXFxwXFxgYGBgcFxccGBwYHRcaHRwcHCggHBslHBUXITEhJSkrLi4uGB8zODMsNygtLiwBCgoKDg0OGxAQGywkHyYvLCwtLCwsLCwsLy8sLCwsLCwsLCwsLCwsLCwsLCwsLCwsLCwsLCwsLCwsLCwsLCwsLP/AABEIALQBFwMBIgACEQEDEQH/xAAcAAABBQEBAQAAAAAAAAAAAAAEAAECAwUGBwj/xABBEAACAQMDAgQEBAMGBAUFAAABAhEAAyEEEjEFQRMiUWEGMnGBI0KRobHB8BQzUmJy0Qck4fFDgqLC0hVUkpOy/8QAGgEAAwEBAQEAAAAAAAAAAAAAAAECAwQFBv/EAC8RAAICAQMCBQMDBAMAAAAAAAABAhEDEiExBEETUWHB8HGR0QUiMoGCobEUM/H/2gAMAwEAAhEDEQA/AK3UxVJSi7toiqor6pHjlPhVbp7BYgAZJipgUV03SG5cVA5SZlhzABJ/hU5ZOMHJdkOCTkkyGnkXlAMGVImccQc57Uvi3w/7aGfi2kYEk+a4PUdtv6VVpENrVOtxmfw2gMoBMoYjOORQnUtT4t3ejMXdramQA0lxIAGI2r29a+e6jLqjG+a9z1MUKk68wnrT3v7OjFEFl/KMEETAnkmSLf7H7x6f0mdNduPcPhi2zWlmYJJUGOFMrEiDirvisv8A/TrFt1bciLuYkEFl34wZzu7ijbcWdI1jlgttmPoWYMcHjyxxPNZY6bSNJbJswzEADiKjFCpqw13AwAV5HM0cVr6nFkU06PFyRceSuKarYpba2MyK08VLZTxTAZRVipSUVfbpAUslV7s0bcGKFYUwLVNQYUrVWslIYOaVWlaYLQIiFpt1X7Kl4X0pjBtppeATROymxSAGGmqxljiiBUfC9aABgKUGiwoFUXbtICk4oPWadQVu3GCqslZ5JyDjuQR6H6d6KOayhpVCXrt5Tde03yKQB4bgxOJwSxnMEV536i5KCS4OrpEnJhT9W0u4QLrmSQQJAwZ5YRgngcVO1dR1VkIIMj3kc4Oe4/WiNL1D/mNMipbFu5aDklZPy7ctPIVQOwMmRQr6LaqJtVCc4mASTkHmuPoZS112NupS0WQuj3p6Ee4V+fj/ABdvv6H9qVezaPP3OrVJ70LdtQcUbZYFZUgg8EGQapuzUxLYLuii+m61bbF2uKhAIAIJncCCeRgT+9BFTNbfwzobb+KbqhlAXn3aT/6VNYdbtglRp0//AGKyHw1cFzVO8hgrXbkjhjDGQO3INc11mV1FxrawqNc4GBsDhY9MgV0fwmq2yZKiUIyYkvANV6PRLds3HLKWdmlOWg5JbI2j5vfIrwurtaYvskenhp215syfi/orWI/EZiwypkydqHucybkfY/Sgbl837jvuI3FRgmIVcd+0D966X4wveNfsAgKBe2mWEGWHfmIT0/SsCzokVboRpcXGVMwSqqwB+5IzR0yTyRTXywytqDZRounhHE5MB/uwB/nWizVj9GuuzZUgkyTJgKqkRB9SR+grZZK97oN8f9TzOq/kRAqYpgKkBXcc1jlaVtakKkWpgMVqVsVHdUpooLFdNVRUnM0kFOhWRC1ei1HbVqCkMiQKQHtUysVUXzQkFkoqcVTvmnn3ooLJlqiluahRAUCkBWfao/erQKgVoGLEc0Ndq5j7VD7UUFlFu0Z9Ki2lXe4JIFy2wbMCFEd8fn70YpA4msPXdVKXVuDzD8S1t9WAXcec5YQR6d6879RmlCmdPSxblYbYIPg7VB8MwPNuYKTzCg+8Z/Sr9TctuvmZ92THhsRlsDNuYOcTVGp1ertAN/Z2A5XcztAEDMEAwTyfaaHsXNZdB22rQIEy0j3kS+cnsO9eK87vbb6HorHsK8Bb5Ix3IEe2DNPQWvW7d8K6EJlRgKeYiTGOZ/qKVegv1BJJab2OL/iXuYfSuoXUb8JoJPygeUzwdpxXUaD4pRvLdAU8bhlD/MVyZsstswwAcwpmGG0gkfw/WmsFUUueQRCH1MyfoIn71yYupnj4Z1TwxnyejbgwlSCPUZFaGg1dq2AnjQXjeAcjDCP7oifOe5P0rzfpuue0N24iMH/MccDg8z7V6B8GC3d1Kl0PiASu2NpI7kcyB7xiter6xZcWnh/7JwdPonfKLNde8AKgssQ45bcu7zTABQEn5c8Z47nc1PTdU1uLcWfPkI7bgDJI3AKABu4A7d67c6VXALosr8pIBI449OKptKAT6bgZ+p9q8uVt2daqjwf4pS9afw7tx3AlhLFhEkSJODiqenahbaK29Wl/lmWVYO8kczKpHPejf+IV6b5jsiD9VBP8axdVG22BhvNJ9ZiP6962xScGmiJJSTTNv4dEg/T+ZrYe1WN0VmcoCoC29x3DdMvHMk+naBzXQpH1r6LoJN4Vt5nldUqyALWiKfbJoy9BqjbXcjlBzikTVoWk61SEVhqcNS2U4SnQrEG9qsD1AipKlFBZNWmrFNVhauRftUMpDbZqt9PVxb0qpiaFYA5xUSata2TTrYq9idxWE71NxThfY1bbtVDZSKrdkmrLikCrVcjHaoXDNTbsoDJHfNWrdB7VMaaeasXTD+hTbQtykCuU1ejNvWLdcAhrqsqrJ/PxB9eT9TXYPg5wD74P9e9YHxhp/LafsG78eo78c15nXaZwfmvc6+nuMl6+xt/E/WmtC2Le1Cy+a4QCQtsCNoiN3m7z7RJNY/Sus3LVw258RAGAD/3lsqAWIIX5RuXGTAHHAt+IdjW1UkbhuAU7gWDqywAMCdv9GKxNRrANVb3YS7bDloGfEtgNGJyVUY9K8JxVnpJukRXWmb9sSNrh15ICnnjt5lg8Uqz9KqBrN69t8Jg4aVJysgSM5yhwO9Km0g1V2BL1jyWyWAOSgJ54B/gB60r96VQEYk78TzG3P6/tUdRbVypVtu1iFVpICzuBLeuYgA5HvRYs3na2ttDs8IEgAQcsCx/1GPc1NlUMyx4SgyQC4ByMnaQT6+Sul+HepGxqLT5CLHOeZD5HorHHtXN6gIHVFB3BFbdIjIyI+9aGlUi45MHcfbEARj3EVMi4n0L1LVm1p7lxBuKoWUQYJjAwZOaqi4LTH5WgE4xjLAD3AIrH+E+qPqNPaAeCoCuQBI24zM5MD7TW11jSr4TEyTB+Yk5ggEAmB+lQJo8I+N9w1LKx3EMikxElVAJjtkcVl6g/iIPY/wAq0/iMA6m76C6wUdoBMRQnUbQFxIxFtZ+reb+FaxJN7oS+Rvr/ACFaq1k9E1SQbcjfMxmYgR7flNbCrX1HRteCqPF6i/EY4ApFc4prRB4zmPuOaitz8Rl9AP3n/pW7ktvUypkh9KjcWiCJqGztVJiaBjTRRD2arNurTRDRXU0NOEpFaGwJhqdagBTqKkqy1RUXf0FTFMyVKGQSpAE0ttWKpobBDOIqoyfWjltepqRtAd6jWkXpMsKTRmns+tXeCvrSCgUSnfAKNE0Mciq7l8THrTXNYOwmhmu7uRipUHyDkinquhN7bDhIwfKGMHiJ4IIHFZfXRFoWSSxbaiTgeWciFjmP1ovqNm4SgQgebbLAsvmgSRwSD3PqfvzHX+pbCVA/EgISAV27WDKw7Encw+ma8brnpyNVzR6HTLVFPyNo9QtG2n4if3aEgakW9jwAYWeYk8e0ZNBdZ1enINxLoZ7Lq4/EuHfBT5Q08ye+D68kH4b6alzTXrjLuZZ2yxGVWexzJrkLrRXnSkdcVsW67WFz6LJKpJKrJ7e/An2pUNtpUDDbTSBj+v4elb/wzqAjOxJjwrhgBjJ2nbMSIBMyYArnkjH7TW50pWFu8wP5Nh9w5yP0BqZPYpIHe+r5dBuljuHlmVAVcCNoI4HYkelbfT9KpF/UB9x3A7SAOYiSWgCWMD/Ia5qzcIGMcz6fetzS39uluiVG65bwB5jG4yMwADHbuKUkNHoH/CbWsC9m6DLAXBIicD+KlDXonWbv4cDMwO3dk9a8D6Tr3Qgq3B7z3gHv6KvB7V6k95LlhHa7DSr4uATBVjycjcm37kVldbFSXc8i6juu6kBRJd2gesmn1t0m8RiAicZBhQAQe8xP3oViRdIPdYyMjOfpxz703ULsai4p5lUkduBWsFJzE6UV5gOv1pS7KEqYAkGB/U+9dR8LfHItMRqbfiIy7SRAZcggwRDZHGK4rqp/FaO0D9hVCvXXGclFxT2OaUU3bR6x0zVKLW+RBJIkxPMD6mhuldRD3WOPOQAM/wC3YVyXw5r820ZgEFxWMwBgiCT+tdj0G2hO6VwxjgTMwB+v7V2LqHLw4raqObwktbe5tUttFpZmpGwK9bWjh0ggWoFaOOnqtrcUKaFpAWt1HbRpt1HwqvWTpBGFMFovwafwaetBpKUWpbavWzV9uxWbmilECW1NXpaijlsCKRVV5rN5bLUQcR6VB1PpRL3I4qi9J70kwYI89qjsJ5mrthpwreprbURRSbYHaKrKCi0setPftgIxb5QCx+gzP7UnkSGo2A6i5tXifQesc9j2rzjr/mvEkEFwHUEyQGG7M+mR9ozzXbdW1TGx41geZQ0NcEM1sqQxUAZzzkDyzXnWk3Xb6zJLOJPJzyf0mvD6vL4mRNcHpYI6INM7L/hqgIvqe4H25rgLulaSP8J2n6if9jXofwno2tJevArukqiGfMVBJkDI4H6/Ssu1pBtvNcEllF8gAboFxw5HEYJMfSuKa4o6IPn6mXo+jk2gwMHxCjTx8oIM/wD5Y/701ag1CuuotggyLN22DIkkDcYJ52mlUmsYt8HJs4FsDvIP6A1v6JkXQ3csH3IFiYyrzPY8Rn1rnSswP6/rNHOPwCc8gD0Pr+0frQ4kplS3CEDc9o+xP8q3r6bdGjFSNztDdpG0RMz2btXOODtVfTn+Fa/UNY39ntW/y7yQZ5PlJx2ieff2qZJlJlmjbI75j9a9W12vc2FClYUBOBzlP/ef3ryXp1weOhIwsT2mCD/DvXpd1tOlsC4FhjayzQ0b2aZnkLJ54mspvcvseesYuFY/MRj64p9ZYK3n3QW3ZPqYBkTVXTWLagAMPnWC/Akj5j3FWdadjfuyBIfadvHlET9wP3raMt6M2tjD1ukLXD2k9xQb2WHIx61ta1gLzBCeYjIM4mQeMzSDA8j9K0TJ0mRpbkN+1eh/DelZmsqbhg3DIjA2gN+/Fcjc06tERI+x7966foOvKPbgBis5J+aRAGPv+tXGtSsiSai6PR2txTbasviFY+g7+vb96lp08qzzAn6xmvX8T92k8ytrKhaJ/lUWsV0Gj0COqnzExEhiAvb8sdweTNc1p3ZXvpdkeHcbaWmTbOVYk5PcT/l9a5cPWueSUXslwb5en0wUkT8MVAgelNqLblmKuIRdxGy4YAAJJhJAg/1io6e74gO35hMr3G3n/vXRDqscr34MfCltXccn2pgfairejdgSokD/ADASeSB6mBOY+vNSsWQ3BBPoDxyM/cH9DWyzQtq+CHCSSYKhPYURbQnk1Xq7Vwsi2VB/MSTAMT5frjj+NWG/G2RBKkkGZEAmDAPpFYvqoOTXkaeDKky0rVeoAVTgk+gol7mMVXYsXbiugRBbkkuzGTAGIEQPN61l1GSUcdx+g8cU5AkTmCJ9altmnu6G6lxSWVre08NxBjAJOZiTPertsjBFaYMznBOXIskNL2BzbqISiPBqD6f1NdGoyooZlHv9Kov6kkEDAiiGtrkTJHNA9QvsglFU4YmT6Akcc5x/U05ThGLk+AjGUpJI5DXdVuJp7QAWNxQLBLxk7jgAHMRJnd9aw+kaZrNxbuBseMjjBzmM4aukbQgIWuHjYyDMCVHI9d1y2Pt9ax+u3lL6jbEgi6scBSyk5nuLo9flNfPpy4PXcYsPsdQNnWLbNwCy8P5pjzid2fzNAEkZxgYjHGtY3zZALSLtjMZRz5IMjOO9Q6krk6a+5ksqZxyj7TwABAK0T8R/h9SFztvtXf0KE/zp0LgzfhLVFNXbLGR5kM+gQlR+oFKh+r6drOovKMFWkfQz/I0qE6InGTezKRbQzHvxx3/2q42gEIDctEEY5EH2OKz7mGAHt+81fqPKo7iePf8Ar+NZWdFE/BYeh/of70Zqf7q2NpB8x7EHJBPtwo+1ANdIIHft/X2o24xUJIOR5Z4MGTH6/vQ5AkS0AG8ZgkxJ9/WvTOu3UaxErG2AMY22wYH7cetecae/kYBgjnjHrXoHxh1K3/Z/BlAwIJWAI2KoAAHuTx/hrKUraLrY856e4FwEjBKz24Of51Yzne+5pJuNJ9ckUrKqSIBmcR+31zFOLMtO7JYzPr39K1TRLQPdvC7eLMMszM0e5EcCo27ciQfyyZ+/8aj+bHrHH6/zqaARx2Ax7Z/6VexO5b4bCAR6ce8kff8A2ra6EnnsSCfMkiDmWWf2rF35mSOP2H/Wa1ND1EWglw52bWiCJ25Ant6U1Vid0avxv1xb1y34VxXVN3lgFZ3mD6MCqqf+9dd0Kw6KCbi7CjOy8bAotksIHo5P/lOK8g6drAjq22drAwSYMHvEV6l0/wCJGNxP+XtwwMqshiCOBvvFc+m3j0rPLmmpqSDHijo0su1/VNO9xm8a82cAJcYgQgjzRHyT/wCc0Rrus2NysLbm4qlAtwOgAKAEsFDT+Yx7j0qi18QI53JoySxYkFiu5kADdiVnGJ7D0FDdU151NvcyPZdgdpDKMQyqWLMhJndiIgCubVRu42gy18QXg7OLjbiIKm0dh9RHIxGeT3qxeuEspt6eHuNtuFd3hkMu0scSpyGnifqaE8ZPELeYEiI32p4HYXD2Bz701jqFtLNxEUMD8xDowgxiPcepqo5K3TJeNcUa3VdY6tcVHcKlkXFG2GtkyrXBgbctzzEepqw3nV0e35g1pTcDCSRHlYHfIUkmCR344nnbvWgS/lGdOLXzqBtlYEbTxIxxiiNL1ckqVFveLaoCWVj5QIEeHkcn+HAq1OSeruS4Ra0h+u6rcst4aQQy+JJUEyFuECR2BtgY9TUrQe/aF2JfIKjcAQCQe5EkQPqagdVqT34B/wDDGOeZsd/epXX1JUgu4UKQYtxtB3TnaImnrlz3FpjwXjXMsyp8h2t5T7j75HarV10KVZCSbdwEyAALnhxkmZ/D4Fctd0Ko18F0m0wGfEJy6r65wwqzTaK2922h2ENaW4AFIJLIDy3vPP6VvLqJSW5munSext6jXKbYQqAAWBO9Z87o5wRx5D+o4oYa4IHUNMYO502mZHlzxwftWb1bRWkseIpUeeJ2IT8r4GM8D+uIajTqr6hQY8JVYAW0GCbM5jPlu/1FQsvkV4SOs6dq1uJIYN2O0g55jGBzxUtRcADFmCgKWyewiY9eeKo+H9Oo09tlyWUM0wJMAGY+lB6m+L7MgtuPDJYmEPla0flzEndPp5a9FdQoYk+/4OLwdWRrsA6jrKQxt3FZi/lDKQpUIC43c7pIj/VQepdy14lUOwMggZ4Kg+vec+1crpdYFUK5lpnjiAwAkcSGMx6Zo3TdVctcaNxYDOdq7f3bAiT6d64smWc+51wxRiDX9TcvAFjG+w8wIlrRJ+390KztTAa2zCVfThRH+UFFP2ZR+lbukCAWWZ1Kh7quZkAOoJ4yfnPFAXdMXt2UVSWtKVJIgedyRHflSMgc0RaG0/nz0MfU6gtp7SzhQwA9DMn+C10HxbbF02WDL/c+aMlSY2yBxM96k2gt2raeI+wAncBuJAdfMIEncI+U9ww7VZ1i/asMrFNy3ECGW8gEmSpGZUhCB6AjvITl5EpptL6mX1iL1y7eFsgeRXDGY5g44koe55pUNqur3bDqVKjcvmCjDr5QN3qAySM8ie9KobdmiowfAbfhWj6E/wAqlryQVBn1yIo3pGmDM3b8N5MTA2kE49jU+j2ibgUMfzesSFMH6YpWOjO3S4/rsf8AejtZeJe0p4Vcffv9TFWdOtFrgUsD83JJWQpjMcTGafQ6YuxHlLBW7LyBjMesd6GND9GUu7e7RH3/AOten/8AFjSW1NlgoDtv3Ed9uwCvOeklk3XUVSyMr945ySAeJArqOo9fu6xRcvBJRLkbQwXhTnzH1/as2tyuxyvRNhvfiAFTcyCYgGO+IAmh/wAjMpMiWE+mYqN1BJXAzmKk1uLTqPQgferS3E3sCacMSIIyJz7bv9qsWY4/Kv6FiKptWmGfaO+Of96mA3r6D7Az/GtKIsKPIlSOB/6Z/epXW/CP+n/21UbrT9DP6CB/Gnuaom0yxG0BfrMH+NJ7D5Mu2ciPb/rXoHwdaXfpiRwHnNsTO7OX4H0rib9xDbtADzAtuP3EDn7/AHrs/hxre2zgGLbjJ+bczeJOcCOBGZPsa5ZPVHjzNnDw5aeeDV0fS3Dqz3LcI90HddWYuLC8n1NHdK6UGs2rRNslN25xsuIDuJ257xcBrB09vTh7bQv5zAMySvynkAgZzFXbbI0wu27aQsrLJumI5/w5bn/cVFU7+dxvdHQ3NEFZrgZSQrqBtRd0C0oz6EMx54X61b1AW9PacBhekNK/hrEHBgR7Hv39qwP7OgvIm1YZSY8JQcKTyVx7g8fepaa2rJe3Ko2lknwyNo2jdgCZgmQJ7VV+xNER1NJxYWTb2/MuQCfWc45qzRdU867bVtTswZUwBPYAGcRMigVtWVYQ4O22Rm3eMxvafljuce1X6G3aUqVlm27QAjjdJY8txmc0beoGk/xNdbhl88Dlc8EzBz/eHiqn6/eYqN3z4+dTOFOfLn5/3rJsFRs26a4DuhcNhvw+ZbA+XPsfSp2r3yRp2B3bVkHDRbGZOBG3P+U+lA6NO/qbO68XS4HYTdBup5QDbMgBCRlUyZHmPqKH1OqSLYtKAxtKqkuHPhoH7eCPNAbIMYHpUNet3x9R5ZnTkztXJ22zyRkeU4NLQW7rXNIQDBRgxA/zXl5AxyKL9R16EL/VLVwTCOihS0l8SdqEEWhGTGOe9E3eqKXdvDtlnsbnk3jNsJbM4I/LbTjPl+tZfRUvlLwO6fDU4jlbqzxx5a27Fu8blpWD+bRbPzfOLV1Z/wBUhc03sCRbptZeOnBUpbt7oBUMPKC6sCXJMSPXsax9d1FLjixaZgo8u5fKHAQBcnPYyYz+9b2n07/2NVvBxLsDO6cs7Kc5Igx9Kzurvpk09q9YEqLwk7SGYKG3CD9Rz7VTbaonGoqa1cWrMbUdMBuofyh0EmB5VkkdgJA7+tWaBraEk4DKQN7AdwY79ooX4hvs6qqJtUqp4ksTBGYwT/Op2OkfjFY8o3EmeYGBP1itE2yWkBaTVKr3BtUh7u1SZhd2V8vPKxzwT9ahd607bGY+Vn8K4oEKY2Qfc5VueVonqfS2SxuEzvRyYECGurg+xj+orndbZf8AGBOBtukdvOVG4f8A7B+tUuCZcmravRp9XZLKCjggT5id21o9gJ4/xUP1PUi5orJlmdHZGkGBgQAeOAP1NT+HLA8e4lzHiaZvm7FlVhM+4q7odgXNDqbZIDB1dAe5AOBP6ferIS3v5uc9q9QHtWxB3IChPYjcWX9AxH2pVqaXo5CXBdViPIylCv8AmkZ/1CfpSrDWn3OuXS5U94v7A2i6iqbtqDzIyEEkwGESJ7ireja5bNwO3mADCIImVIHHoTNdR0f4QtNaDM8Fiw+Qt8jFZncBMg4iqut/CVq1Ya4jFjKqmNoJLQ4IJJOIiMczSlHJd7pf0oMWTFGOlpSf91+xzvw++2+J8ygNJWeNjSfXjNS+Hr396CszZdeYAkYJPpOPvVVnSvaZ9ylTtPPoRP6QR9jUdDaZPEVgVMAEHnOQD+xirX1MX3CdJdjT35BkFII+Wd3B+okj6Vq6HV/8sduD4d7fMbWEW4jvunv9axrdlhZIM+Zg2ZyIMH6ROa2k07WtPeR1hmseUMcgFhMCeSY7H6dxLCtmcxYmZGYz+9adxCEJMRmPoM0N0/plyT5D5hIkRIEEnPYCDPFanVdC6IAQfMkjHdpAB9DI7xxVRkkDi6MpNV+GXjg/x/71Y18Dw8fNx/XvNCvpXFo+VoLQMckASB6n2o+10y4622VG2oqlm4VQWwSTgVSkxUQ3D8THyTuyMwe1EoqeSQSHtsTBGJ3gRjBxOfUU+g6Rfu2rm1C0ttHE7t2REzU7fTnW0HfCmbazM7ggkGBiC3HPtU6r7j00uDlkOa7/AOE9Rem2222qgSuGkxj/ABiRIn71z+n+G7twgj5YSSA2JGO3oJmup6Vp3t+Eks8c5jvgfNGDA78VE1aCOzoJ0nUZZQNPaG5rkHw38pCjcf7zG7ie9NqderaeGVLauD5drKACZ/xETK8VPU3jY3BnBZJZlCAYaFWfJyDPB+tC9P6h/aEubEDeGA7BgAInaCBETLgQBOawlqizqwY45buSVefxhh6nYN1XNzIBAgGTuXacRP6e9WdN11p0vQwLOS5OQoLLB8xACyAImgrIVtjWdPbuHeEGDAYAnacc+kmOSeDV3TdGQLloWnY3PwghKnY4kFVkiQJH6TVPj7GUopSpev8Aj8ll97ZkBkBa2wn+0W8HawJ4E8e0fahen6NQ1pzcWFBMC4hJzcgD15pr/RXtOttkQH5WW4ih8gkFcEbZ7g+nrU9J08ppjqLtuNpPmCgKGk4iI/lScmi1iTqu49voirt89yVfxcIB/g8oz834fPGalZ6Eggb3G1vFEiJPk8vHzeQZ496E01jV3bYdLsgmAxW0q5IBIMzEHuBVAvXTO3V3HIYKQm0HIkEebgdz9Km3Xz8Gqwxur/1+TfPUNWThk27NoJRy0RAUxgjETUE12tATbcURzttDGfy7h7/rVVw3y+xN021lxsWIUDcFLMPPALQc+1Z+j1Woe4LSMGa4YsgBQGETJLLBxiJBBHpSWuXHua6Onilqu/7TUNzVD5dQu4Da+xLZIJJIJGIEQIMZFRN7VbkLX7mBBhbQJOYg78dsfX1oLR6PZcvMGl7m6CCkA7lIWGEBpxJhYmtROj3Ll7wbV5nflgptnZ2MnwwPKwIJGMrHNVom1a4IisUdp8/VL2YtIGIb+137jrtMTtCgmMYYxI3Z96y/ia9YFgaaxDGd4I3FgSYaIMcDie/HetfU/DmpsWLjalzsYbQw2+WSACPNOR7YrT+D/hxXUOwXz2ngMZKPuABIhTuIDQRxM+lXG+HyYZIRf74qo3W+/wBd6OL6jr9tlbRQ+RQNyxuMbYPBAOOx7H6UGNddRmi2AWbEqTEkTI+k+ldLc+ErwteJ4TOJMLuLMMtBcKPvJxA984Gps2rl1bM3PFLFGIJbJZY2qOTMyMcH1gGtrZot4YabUkwHQag3rlzxAN7Wbm4REbFJUQfWF/SrtVow1xv8+gL9h8kbeMf+GtSs9FOkv/iXADtuo0E70YKVJI7SWBHqM1t9A6TqNRdUKl02gnhM6kQCwMmTgfN6/wAa6INOKaOKaqRxWh3tdG2AzWyBJ58pkd+QCKP6PZvalmtoyKUEncYESAYhT3I/Wug13SEs37NwMJW6AUBEAF+QxORDEkCeRk81R0XS+Fqjd4W4jrE+ZYyJn1Cqf9u70q1J8mksknieLZpb/PP0syejNdvXfBDAEKTOYO0wcAUqL+HtLeOpG1QxXeDCohPOZAGOKVZLpMb5T/yeg/1zrY0ozVfSJ0HT9M1tAl20XKFiNt0AncxJwJzLHINE626q3NM91Nun3FnUlnBIZGbesCYCgdxmt7TXQ9x1tG3cIEwHWQJAk5xlorB/4iG8lm2wgBbxUjysBjAZTIIlDyI/WuycMai2m39vwePHJLUrSX3/ACYfx31m3qm/5dYs27eV2IgDYUhQokrEc+naue6N4mq1AW4zEkZb5mhFOwDcQOYGT3rovhK/acas6tFI8BntrtFsF1xjwwonzCqvgfpDP5hd2Fg3afKsSPYkK30meRWbmpYnGv8Aw1g3CdpnoHw7pm1t78ayFt27YV2KwzqwhEDcwZLY7R61R1ptDpdX4b2WNtgHywZCEWdqqxA5AOTkxXRanryJ408WpIPAG2BJ9YiB+nevKdZ8SnU3wzBQ0kIX5UEyg9/oI+tYyyqT3Go1wT0nXmtaprxtP4VqdlkhVWLp824GSJJnE+kxitfSdbXUaDVvdSyzWlQKrKpHmdjCjlQNoiMDNYOp01zwmtkbnZg5uCQCBA2Ru5kTNQ0/w3cQLuS5tlbpO1grLJEnPAEZ7feqxrdhOWy+fcHveJqlVDchbJLW4j88MciDIMD2IMVofD/VrxsjTpcI8UoDgADe5QCczIgQRgH2qXUmXwzbt/M/l8ufmgFmPsvc+lS6Uo0zMiz4TDcCROxhAOe04YH1Bq7V3Xb2Jvlevua3VOslNfcgBbex2FxAQHCoxWOwmFkx795JHw710/2W/bkG5v8AETcYaG5ZMQTAc7h3YGuR6BqLl7VuXY3fKVLHzG4slAvuGUsK1Pil92ptG2rId4UW2I8qJg8YgFblZw2ehLzf2/JUqdSfoiu91DUbripcIs23VAsABh5lU7VICnaoHapanqqw0uTgwQynOfy7t0e0flPE1V1KxddwwQCGDEgJmAJGGHO0dozxzWEty+LkqrKdxgi3ETOZCT7fek0mibL9brndbgVt27aIFuJlmwOT24mjvgzVXNC7XnVlBSMgdykSDk4kx9KJ+D9CjydRbZ15glkiCIjaBkZxxnvRPVOgulgXQguAkwrkPEyFCk5BgZ+lYSm4zSRqk1G+x0fw91xBq/7RAZblr5lSGQbvljAJLBRjtMEzW907pDLdvXEhWksOW3m75jzx8sd4rzz4XsXbLFmGPLCyDADKxH1gc967TpXVzbF8X33DYsEFTwrTG0AHJPaa13lL9xo5Rptc7GHrNKdXq2vwrIlxNw3kHmSoBw3Denv2rI+OtbeA8MsBbkKUETK7tuBIAVSBz3HNamjvKAsbwxdDu5UAYjuSMgz2giql0tttRcL2ldShuFWBK7wQCe0yXxA7+1TG1Ldepl40nBJ9tkZPRLN59Kp8QhA5VfMo2xJ2wTMwC3HBq/R6G5bG5VVjO7JUn8seacCB27EelGfEt02bps27UBYYraTbb3ECcZAbbtmMzImgk1VwH+6bsRgsBIBxBjj2rOak5tpbEvJsk5OvKjWN0JqfJLuQ7QpBJdkIkDsC7gj6HM1i9F1BOqAUtb23DJ721BKzIkHEcetQ1Gk1dtzqrZCFlX5XTeBI/Lu3L8o7T9iRQ3RbjHUO5BIZZkQYkzJkgx6xJ+tdWLI4KvNUwyRU1q8jtbuoW0Llt1dSnkZ3SZUHkuIDA7iQcfOa5F+v3NHfLWwkjcOD5gxQiY+YAIAOBJJya0+o3wtw7CyW4J+sATyZEnP19qtuadLg3bQcZBAMcZE9sD6RTUnJU+BXp3DLbvqrWmS87Dc5UqMAP+KwPpygxGJ+lQ6d1fwrRa4rOrWirBSFYlyDuB7ENkHmh0UDgAZngc+v1ojR3UVwXUlcyAYOQf5xUrHpbY3mcoqL4TsO6X1UJpdRYuTucCAwLEE4ZWPBJ2tn2+gri7mpu29ZNrkRqFHO5kEKCBBIEQB23H1Nb16CzFYIJmTz39McE1l6rp+64lzdBScBcEH1O760pQTW4/Erj58RWlsahjqXC+JdlmiQJJM4muv+EfiKzpV8K9fRBuLBdjyA0SQw8uSDiCRHoa5mxpwgIBJG5mziNxJj96B1HSw93eZggg+cjtAxtMDvVKMarsZSuTL+t2vGvtcRhs3MQyyC43eUmYkQJgjBJoK7pnXatxmm8GNsn5oESRnIOY7YNdB8IaEeKEeCqqTG0kDIyZJ7z2iTxFY/UdWdVq2tW7hYXX2qoALjYMZMsMqWwcD9DTarbd2OLbvUbXwFp1sC4pVTNzlmVWI2DChjESTn2NKu2+GOjaa/YRWtb/Bd0UksACNofhokknP1pVUpyjtGidKe7OGHxdpbW9rNtVbAItqttipyYJ35G0A5gwuDmKB/xMBx4IImRucLPcf3aLBHqD64zXmd++Nx5WfWcVGwJPDMJ/Lyf2NYqzVtcnp2o+Mbd0FLnhbG3SGe84Bbkx4oAOTkAc5oP4Y6nYsTBYgZ3A5MqwMAmABAPrLHmK5jTaZP/trx/wBRP8MTWzoLQg/gbMcwn/yJquCDr31q35ujzKx3AsBOczHY1wXWdcRrMbfyrO0e3fmc11HSh4du2mY8NRP2EVn9OgteJj+8xx2Va48e82dE9kaAJ7kfpH86mpqqalNdhzFlJgCCCAQQQR9ahNOKYgbS6DY25HdT5siBIZmYiQJ5du+BHpVb9M/EDq8EGcicxt7niP40fTzQtgY1sHu0/YCrZqE0806EWK9PvqoGnmigL0erA9Chqlup0FlpaiembF3nALAAY5lhOfYGfsaB3U4alQF/V9abuousFIUuYacEdsRP7VRIqLPJpg1NASrLsWWS62xIQ5kkRnmAJIz24rR3VGaGhqVENTa3d4+yn/8AoH0q7TsUiDkd8fwiKgTTg0kgsKa3uG5Rx8w9Pf8A0/wobdTJcIII5q68m4b1A/zAdj6geh5xxVCKC1R3VBjT9qQCY1HfTMaiTSGTF0jg0OY9BUiarak0NM1OldSa0my2xRZLQpIEmJOPoKVZQelSpeQ7fYC2DMgH6ir0UenpT0qkZYKmrYpUqokztXaJcEO6x4SeViMMADjjvS0zm34wGYfvkmFUZpUq5MP8zqyfxG0vUmZgpCwfY/71rrzSpV2M5WImpgUqVAuxOaS5pUqEDJotMaVKqQhi1TTNPSoAiTSNPSoAZjUppUqAGBpLSpUAyRWoTmnpU2JEWpE0qVJjHbmp6dyriPUD9aVKgB9faCuQPQHt3FDsMU1KkgIA1BzTUqEMi5qjdSpUCFSpUqllrg//2Q=="/>
          <p:cNvSpPr>
            <a:spLocks noChangeAspect="1" noChangeArrowheads="1"/>
          </p:cNvSpPr>
          <p:nvPr/>
        </p:nvSpPr>
        <p:spPr bwMode="auto">
          <a:xfrm>
            <a:off x="155576" y="-2550584"/>
            <a:ext cx="6181725" cy="5321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719572" y="512676"/>
            <a:ext cx="3825063" cy="1661993"/>
          </a:xfrm>
          <a:prstGeom prst="rect">
            <a:avLst/>
          </a:prstGeom>
          <a:noFill/>
        </p:spPr>
        <p:txBody>
          <a:bodyPr wrap="none" rtlCol="0">
            <a:spAutoFit/>
          </a:bodyPr>
          <a:lstStyle/>
          <a:p>
            <a:r>
              <a:rPr lang="en-US" sz="4800" dirty="0">
                <a:solidFill>
                  <a:srgbClr val="606060"/>
                </a:solidFill>
                <a:latin typeface="Avenir Medium"/>
                <a:cs typeface="Avenir Medium"/>
              </a:rPr>
              <a:t>Developing</a:t>
            </a:r>
          </a:p>
          <a:p>
            <a:r>
              <a:rPr lang="en-US" sz="5400" dirty="0">
                <a:solidFill>
                  <a:srgbClr val="606060"/>
                </a:solidFill>
                <a:latin typeface="Avenir Black"/>
                <a:cs typeface="Avenir Black"/>
              </a:rPr>
              <a:t>SOMEONE</a:t>
            </a:r>
          </a:p>
        </p:txBody>
      </p:sp>
      <p:grpSp>
        <p:nvGrpSpPr>
          <p:cNvPr id="11" name="Group 10"/>
          <p:cNvGrpSpPr/>
          <p:nvPr/>
        </p:nvGrpSpPr>
        <p:grpSpPr>
          <a:xfrm>
            <a:off x="-508" y="0"/>
            <a:ext cx="18325528" cy="6858000"/>
            <a:chOff x="0" y="0"/>
            <a:chExt cx="18325528" cy="6858000"/>
          </a:xfrm>
        </p:grpSpPr>
        <p:sp>
          <p:nvSpPr>
            <p:cNvPr id="9" name="Extract 8"/>
            <p:cNvSpPr/>
            <p:nvPr/>
          </p:nvSpPr>
          <p:spPr>
            <a:xfrm>
              <a:off x="0" y="0"/>
              <a:ext cx="18325528" cy="6858000"/>
            </a:xfrm>
            <a:prstGeom prst="flowChartExtract">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780420" y="4554993"/>
              <a:ext cx="5133875" cy="1661993"/>
            </a:xfrm>
            <a:prstGeom prst="rect">
              <a:avLst/>
            </a:prstGeom>
            <a:noFill/>
          </p:spPr>
          <p:txBody>
            <a:bodyPr wrap="none" rtlCol="0">
              <a:spAutoFit/>
            </a:bodyPr>
            <a:lstStyle/>
            <a:p>
              <a:pPr algn="r"/>
              <a:r>
                <a:rPr lang="en-US" sz="4800" dirty="0">
                  <a:solidFill>
                    <a:srgbClr val="F2F2F2"/>
                  </a:solidFill>
                  <a:latin typeface="Avenir Medium"/>
                  <a:cs typeface="Avenir Medium"/>
                </a:rPr>
                <a:t>Sharing an</a:t>
              </a:r>
            </a:p>
            <a:p>
              <a:pPr algn="r"/>
              <a:r>
                <a:rPr lang="en-US" sz="5400" dirty="0">
                  <a:solidFill>
                    <a:srgbClr val="F2F2F2"/>
                  </a:solidFill>
                  <a:latin typeface="Avenir Black"/>
                  <a:cs typeface="Avenir Black"/>
                </a:rPr>
                <a:t>OBSERVATION</a:t>
              </a:r>
            </a:p>
          </p:txBody>
        </p:sp>
        <p:sp>
          <p:nvSpPr>
            <p:cNvPr id="10" name="Rectangle 9"/>
            <p:cNvSpPr/>
            <p:nvPr/>
          </p:nvSpPr>
          <p:spPr>
            <a:xfrm>
              <a:off x="3833918" y="2996952"/>
              <a:ext cx="1476164" cy="864096"/>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F2F2F2"/>
                  </a:solidFill>
                  <a:latin typeface="Arial Black"/>
                  <a:cs typeface="Arial Black"/>
                </a:rPr>
                <a:t>VS.</a:t>
              </a:r>
            </a:p>
          </p:txBody>
        </p:sp>
      </p:grpSp>
    </p:spTree>
    <p:extLst>
      <p:ext uri="{BB962C8B-B14F-4D97-AF65-F5344CB8AC3E}">
        <p14:creationId xmlns:p14="http://schemas.microsoft.com/office/powerpoint/2010/main" val="27250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ctangular Callout 31"/>
          <p:cNvSpPr/>
          <p:nvPr/>
        </p:nvSpPr>
        <p:spPr>
          <a:xfrm>
            <a:off x="2231740" y="5553236"/>
            <a:ext cx="4716524" cy="1044116"/>
          </a:xfrm>
          <a:prstGeom prst="wedgeRectCallout">
            <a:avLst>
              <a:gd name="adj1" fmla="val -54659"/>
              <a:gd name="adj2" fmla="val -48630"/>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5400" dirty="0">
                <a:solidFill>
                  <a:prstClr val="white"/>
                </a:solidFill>
                <a:latin typeface="Arial Black"/>
                <a:cs typeface="Arial Black"/>
              </a:rPr>
              <a:t>“MY HERO!”</a:t>
            </a:r>
          </a:p>
        </p:txBody>
      </p:sp>
      <p:sp>
        <p:nvSpPr>
          <p:cNvPr id="83972" name="Rectangle 2"/>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solidFill>
                <a:prstClr val="black"/>
              </a:solidFill>
            </a:endParaRPr>
          </a:p>
        </p:txBody>
      </p:sp>
      <p:grpSp>
        <p:nvGrpSpPr>
          <p:cNvPr id="16" name="Group 15"/>
          <p:cNvGrpSpPr/>
          <p:nvPr/>
        </p:nvGrpSpPr>
        <p:grpSpPr>
          <a:xfrm>
            <a:off x="-396552" y="-58925"/>
            <a:ext cx="7344816" cy="4856077"/>
            <a:chOff x="-144524" y="-58925"/>
            <a:chExt cx="7344816" cy="4856077"/>
          </a:xfrm>
        </p:grpSpPr>
        <p:grpSp>
          <p:nvGrpSpPr>
            <p:cNvPr id="18" name="Group 17"/>
            <p:cNvGrpSpPr/>
            <p:nvPr/>
          </p:nvGrpSpPr>
          <p:grpSpPr>
            <a:xfrm>
              <a:off x="-144524" y="-58925"/>
              <a:ext cx="2448272" cy="4856077"/>
              <a:chOff x="242090" y="161670"/>
              <a:chExt cx="3457575" cy="6858000"/>
            </a:xfrm>
          </p:grpSpPr>
          <p:pic>
            <p:nvPicPr>
              <p:cNvPr id="20" name="Picture 19" descr="Salesperson-Icon-Charco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90" y="161670"/>
                <a:ext cx="3457575" cy="6858000"/>
              </a:xfrm>
              <a:prstGeom prst="rect">
                <a:avLst/>
              </a:prstGeom>
            </p:spPr>
          </p:pic>
          <p:sp>
            <p:nvSpPr>
              <p:cNvPr id="21" name="TextBox 20"/>
              <p:cNvSpPr txBox="1"/>
              <p:nvPr/>
            </p:nvSpPr>
            <p:spPr>
              <a:xfrm>
                <a:off x="494118" y="1868481"/>
                <a:ext cx="2952329" cy="695453"/>
              </a:xfrm>
              <a:prstGeom prst="rect">
                <a:avLst/>
              </a:prstGeom>
              <a:noFill/>
            </p:spPr>
            <p:txBody>
              <a:bodyPr wrap="square" rtlCol="0">
                <a:spAutoFit/>
              </a:bodyPr>
              <a:lstStyle/>
              <a:p>
                <a:pPr algn="ctr"/>
                <a:r>
                  <a:rPr lang="en-US" sz="2600" dirty="0">
                    <a:solidFill>
                      <a:prstClr val="white"/>
                    </a:solidFill>
                    <a:latin typeface="Arial Black"/>
                    <a:cs typeface="Arial Black"/>
                  </a:rPr>
                  <a:t>DIRECT</a:t>
                </a:r>
              </a:p>
            </p:txBody>
          </p:sp>
        </p:grpSp>
        <p:sp>
          <p:nvSpPr>
            <p:cNvPr id="19" name="Rectangular Callout 18"/>
            <p:cNvSpPr/>
            <p:nvPr/>
          </p:nvSpPr>
          <p:spPr>
            <a:xfrm>
              <a:off x="2483768" y="152636"/>
              <a:ext cx="4716524" cy="3096344"/>
            </a:xfrm>
            <a:prstGeom prst="wedgeRectCallout">
              <a:avLst>
                <a:gd name="adj1" fmla="val -53582"/>
                <a:gd name="adj2" fmla="val -22357"/>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prstClr val="white"/>
                  </a:solidFill>
                  <a:latin typeface="Arial"/>
                  <a:cs typeface="Arial"/>
                </a:rPr>
                <a:t>“Boss, </a:t>
              </a:r>
              <a:r>
                <a:rPr lang="en-US" sz="2400" b="1" i="1" dirty="0">
                  <a:solidFill>
                    <a:prstClr val="white"/>
                  </a:solidFill>
                  <a:latin typeface="Arial"/>
                  <a:cs typeface="Arial"/>
                </a:rPr>
                <a:t>just a heads up</a:t>
              </a:r>
              <a:r>
                <a:rPr lang="en-US" sz="2400" dirty="0">
                  <a:solidFill>
                    <a:prstClr val="white"/>
                  </a:solidFill>
                  <a:latin typeface="Arial"/>
                  <a:cs typeface="Arial"/>
                </a:rPr>
                <a:t>. You know that account I was working on that was going to give us more business? Well there was a change in procurement and now, they’re asking for a bigger discount. What do you want me to do? ”</a:t>
              </a:r>
            </a:p>
          </p:txBody>
        </p:sp>
      </p:grpSp>
      <p:grpSp>
        <p:nvGrpSpPr>
          <p:cNvPr id="22" name="Group 21"/>
          <p:cNvGrpSpPr/>
          <p:nvPr/>
        </p:nvGrpSpPr>
        <p:grpSpPr>
          <a:xfrm>
            <a:off x="2231740" y="2092558"/>
            <a:ext cx="7434825" cy="4828830"/>
            <a:chOff x="1961710" y="2092558"/>
            <a:chExt cx="7434825" cy="4828830"/>
          </a:xfrm>
        </p:grpSpPr>
        <p:grpSp>
          <p:nvGrpSpPr>
            <p:cNvPr id="23" name="Group 22"/>
            <p:cNvGrpSpPr/>
            <p:nvPr/>
          </p:nvGrpSpPr>
          <p:grpSpPr>
            <a:xfrm>
              <a:off x="6732240" y="2092558"/>
              <a:ext cx="2664295" cy="4828830"/>
              <a:chOff x="5127563" y="0"/>
              <a:chExt cx="3783886" cy="6858000"/>
            </a:xfrm>
          </p:grpSpPr>
          <p:pic>
            <p:nvPicPr>
              <p:cNvPr id="25" name="Picture 24" descr="Manager-Icon-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0"/>
                <a:ext cx="3457575" cy="6858000"/>
              </a:xfrm>
              <a:prstGeom prst="rect">
                <a:avLst/>
              </a:prstGeom>
            </p:spPr>
          </p:pic>
          <p:sp>
            <p:nvSpPr>
              <p:cNvPr id="26" name="TextBox 25"/>
              <p:cNvSpPr txBox="1"/>
              <p:nvPr/>
            </p:nvSpPr>
            <p:spPr>
              <a:xfrm>
                <a:off x="5127563" y="1717424"/>
                <a:ext cx="3783886" cy="611954"/>
              </a:xfrm>
              <a:prstGeom prst="rect">
                <a:avLst/>
              </a:prstGeom>
              <a:noFill/>
            </p:spPr>
            <p:txBody>
              <a:bodyPr wrap="square" rtlCol="0">
                <a:spAutoFit/>
              </a:bodyPr>
              <a:lstStyle/>
              <a:p>
                <a:pPr algn="ctr"/>
                <a:r>
                  <a:rPr lang="en-US" sz="2200" dirty="0">
                    <a:solidFill>
                      <a:prstClr val="white"/>
                    </a:solidFill>
                    <a:latin typeface="Arial Black"/>
                    <a:cs typeface="Arial Black"/>
                  </a:rPr>
                  <a:t>MANAGER</a:t>
                </a:r>
              </a:p>
            </p:txBody>
          </p:sp>
        </p:grpSp>
        <p:sp>
          <p:nvSpPr>
            <p:cNvPr id="24" name="Rectangular Callout 23"/>
            <p:cNvSpPr/>
            <p:nvPr/>
          </p:nvSpPr>
          <p:spPr>
            <a:xfrm>
              <a:off x="1961710" y="3429000"/>
              <a:ext cx="4716524" cy="1944216"/>
            </a:xfrm>
            <a:prstGeom prst="wedgeRectCallout">
              <a:avLst>
                <a:gd name="adj1" fmla="val 53158"/>
                <a:gd name="adj2" fmla="val -20716"/>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prstClr val="white"/>
                  </a:solidFill>
                  <a:latin typeface="Arial"/>
                  <a:cs typeface="Arial"/>
                </a:rPr>
                <a:t>“What? We really need this deal. I’m sure you tried everything. Call the customer and try to build more value and I’ll call the CFO to see what we can work out.”</a:t>
              </a:r>
            </a:p>
          </p:txBody>
        </p:sp>
      </p:grpSp>
      <p:grpSp>
        <p:nvGrpSpPr>
          <p:cNvPr id="28" name="Group 27"/>
          <p:cNvGrpSpPr/>
          <p:nvPr/>
        </p:nvGrpSpPr>
        <p:grpSpPr>
          <a:xfrm>
            <a:off x="7944" y="0"/>
            <a:ext cx="9128112" cy="6858000"/>
            <a:chOff x="7944" y="0"/>
            <a:chExt cx="9128112" cy="6858000"/>
          </a:xfrm>
        </p:grpSpPr>
        <p:sp>
          <p:nvSpPr>
            <p:cNvPr id="30" name="Rectangle 29"/>
            <p:cNvSpPr/>
            <p:nvPr/>
          </p:nvSpPr>
          <p:spPr>
            <a:xfrm>
              <a:off x="7944" y="0"/>
              <a:ext cx="9128112" cy="6858000"/>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solidFill>
                  <a:prstClr val="white"/>
                </a:solidFill>
                <a:latin typeface="Avenir Book"/>
                <a:cs typeface="Avenir Book"/>
              </a:endParaRPr>
            </a:p>
          </p:txBody>
        </p:sp>
        <p:sp>
          <p:nvSpPr>
            <p:cNvPr id="31" name="Rectangle 30"/>
            <p:cNvSpPr/>
            <p:nvPr/>
          </p:nvSpPr>
          <p:spPr>
            <a:xfrm>
              <a:off x="2339752" y="2060848"/>
              <a:ext cx="4464496" cy="2736304"/>
            </a:xfrm>
            <a:prstGeom prst="rect">
              <a:avLst/>
            </a:prstGeom>
            <a:solidFill>
              <a:schemeClr val="bg1"/>
            </a:solidFill>
            <a:ln w="66675" cmpd="dbl">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535353"/>
                  </a:solidFill>
                  <a:latin typeface="Avenir Black"/>
                  <a:cs typeface="Avenir Black"/>
                </a:rPr>
                <a:t>This is </a:t>
              </a:r>
              <a:r>
                <a:rPr lang="en-US" sz="3200" dirty="0">
                  <a:solidFill>
                    <a:srgbClr val="9B0518"/>
                  </a:solidFill>
                  <a:latin typeface="Avenir Black"/>
                  <a:cs typeface="Avenir Black"/>
                </a:rPr>
                <a:t>NOT</a:t>
              </a:r>
              <a:r>
                <a:rPr lang="en-US" sz="3200" dirty="0">
                  <a:solidFill>
                    <a:srgbClr val="535353"/>
                  </a:solidFill>
                  <a:latin typeface="Avenir Black"/>
                  <a:cs typeface="Avenir Black"/>
                </a:rPr>
                <a:t> Coaching!</a:t>
              </a:r>
            </a:p>
          </p:txBody>
        </p:sp>
      </p:grpSp>
    </p:spTree>
    <p:extLst>
      <p:ext uri="{BB962C8B-B14F-4D97-AF65-F5344CB8AC3E}">
        <p14:creationId xmlns:p14="http://schemas.microsoft.com/office/powerpoint/2010/main" val="19362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3972" name="Rectangle 2"/>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solidFill>
                <a:prstClr val="black"/>
              </a:solidFill>
            </a:endParaRPr>
          </a:p>
        </p:txBody>
      </p:sp>
      <p:grpSp>
        <p:nvGrpSpPr>
          <p:cNvPr id="13" name="Group 12"/>
          <p:cNvGrpSpPr/>
          <p:nvPr/>
        </p:nvGrpSpPr>
        <p:grpSpPr>
          <a:xfrm>
            <a:off x="-144524" y="69023"/>
            <a:ext cx="1476164" cy="2927929"/>
            <a:chOff x="242090" y="161670"/>
            <a:chExt cx="3457575" cy="6858000"/>
          </a:xfrm>
        </p:grpSpPr>
        <p:pic>
          <p:nvPicPr>
            <p:cNvPr id="14" name="Picture 13" descr="Salesperson-Icon-Charco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90" y="161670"/>
              <a:ext cx="3457575" cy="6858000"/>
            </a:xfrm>
            <a:prstGeom prst="rect">
              <a:avLst/>
            </a:prstGeom>
          </p:spPr>
        </p:pic>
        <p:sp>
          <p:nvSpPr>
            <p:cNvPr id="15" name="TextBox 14"/>
            <p:cNvSpPr txBox="1"/>
            <p:nvPr/>
          </p:nvSpPr>
          <p:spPr>
            <a:xfrm>
              <a:off x="494118" y="1868482"/>
              <a:ext cx="2952329" cy="720897"/>
            </a:xfrm>
            <a:prstGeom prst="rect">
              <a:avLst/>
            </a:prstGeom>
            <a:noFill/>
          </p:spPr>
          <p:txBody>
            <a:bodyPr wrap="square" rtlCol="0">
              <a:spAutoFit/>
            </a:bodyPr>
            <a:lstStyle/>
            <a:p>
              <a:pPr algn="ctr"/>
              <a:r>
                <a:rPr lang="en-US" sz="1400" dirty="0">
                  <a:solidFill>
                    <a:prstClr val="white"/>
                  </a:solidFill>
                  <a:latin typeface="Arial Black"/>
                  <a:cs typeface="Arial Black"/>
                </a:rPr>
                <a:t>Associate</a:t>
              </a:r>
              <a:endParaRPr lang="en-US" dirty="0">
                <a:solidFill>
                  <a:prstClr val="white"/>
                </a:solidFill>
                <a:latin typeface="Arial Black"/>
                <a:cs typeface="Arial Black"/>
              </a:endParaRPr>
            </a:p>
          </p:txBody>
        </p:sp>
      </p:grpSp>
      <p:grpSp>
        <p:nvGrpSpPr>
          <p:cNvPr id="17" name="Group 16"/>
          <p:cNvGrpSpPr/>
          <p:nvPr/>
        </p:nvGrpSpPr>
        <p:grpSpPr>
          <a:xfrm>
            <a:off x="7668345" y="0"/>
            <a:ext cx="1656183" cy="3001704"/>
            <a:chOff x="5127563" y="0"/>
            <a:chExt cx="3783886" cy="6858000"/>
          </a:xfrm>
        </p:grpSpPr>
        <p:pic>
          <p:nvPicPr>
            <p:cNvPr id="27" name="Picture 26" descr="Manager-Icon-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0"/>
              <a:ext cx="3457575" cy="6858000"/>
            </a:xfrm>
            <a:prstGeom prst="rect">
              <a:avLst/>
            </a:prstGeom>
          </p:spPr>
        </p:pic>
        <p:sp>
          <p:nvSpPr>
            <p:cNvPr id="28" name="TextBox 27"/>
            <p:cNvSpPr txBox="1"/>
            <p:nvPr/>
          </p:nvSpPr>
          <p:spPr>
            <a:xfrm>
              <a:off x="5127563" y="1664863"/>
              <a:ext cx="3783886" cy="843814"/>
            </a:xfrm>
            <a:prstGeom prst="rect">
              <a:avLst/>
            </a:prstGeom>
            <a:noFill/>
          </p:spPr>
          <p:txBody>
            <a:bodyPr wrap="square" rtlCol="0">
              <a:spAutoFit/>
            </a:bodyPr>
            <a:lstStyle/>
            <a:p>
              <a:pPr algn="ctr"/>
              <a:r>
                <a:rPr lang="en-US" dirty="0">
                  <a:solidFill>
                    <a:prstClr val="white"/>
                  </a:solidFill>
                  <a:latin typeface="Arial Black"/>
                  <a:cs typeface="Arial Black"/>
                </a:rPr>
                <a:t>Manager</a:t>
              </a:r>
            </a:p>
          </p:txBody>
        </p:sp>
      </p:grpSp>
      <p:sp>
        <p:nvSpPr>
          <p:cNvPr id="29" name="Rectangular Callout 28"/>
          <p:cNvSpPr/>
          <p:nvPr/>
        </p:nvSpPr>
        <p:spPr>
          <a:xfrm>
            <a:off x="1691680" y="144016"/>
            <a:ext cx="3168351" cy="2996952"/>
          </a:xfrm>
          <a:prstGeom prst="wedgeRectCallout">
            <a:avLst>
              <a:gd name="adj1" fmla="val -59065"/>
              <a:gd name="adj2" fmla="val -20814"/>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000"/>
              </a:spcAft>
              <a:defRPr/>
            </a:pPr>
            <a:endParaRPr lang="en-US" kern="0" dirty="0"/>
          </a:p>
          <a:p>
            <a:pPr>
              <a:spcAft>
                <a:spcPts val="1000"/>
              </a:spcAft>
              <a:defRPr/>
            </a:pPr>
            <a:r>
              <a:rPr lang="en-US" kern="0" dirty="0"/>
              <a:t>“Boss</a:t>
            </a:r>
            <a:r>
              <a:rPr lang="en-US" kern="0" dirty="0">
                <a:solidFill>
                  <a:schemeClr val="bg1"/>
                </a:solidFill>
              </a:rPr>
              <a:t>, </a:t>
            </a:r>
            <a:r>
              <a:rPr lang="en-US" b="1" i="1" kern="0" dirty="0">
                <a:solidFill>
                  <a:schemeClr val="bg1"/>
                </a:solidFill>
              </a:rPr>
              <a:t>just a heads up</a:t>
            </a:r>
            <a:r>
              <a:rPr lang="en-US" kern="0" dirty="0">
                <a:solidFill>
                  <a:schemeClr val="bg1"/>
                </a:solidFill>
              </a:rPr>
              <a:t>. </a:t>
            </a:r>
            <a:r>
              <a:rPr lang="en-US" kern="0" dirty="0"/>
              <a:t>Y</a:t>
            </a:r>
            <a:r>
              <a:rPr lang="en-US" dirty="0"/>
              <a:t>ou know that new client I was working on?  Well, I just found out they have all sorts of foreign filing requirement issues they never mentioned when we brought them in. I’m not even sure they have all the information we need. What do you want me to do about it?”</a:t>
            </a:r>
          </a:p>
          <a:p>
            <a:pPr>
              <a:spcAft>
                <a:spcPts val="1000"/>
              </a:spcAft>
              <a:defRPr/>
            </a:pPr>
            <a:endParaRPr lang="en-US" dirty="0"/>
          </a:p>
        </p:txBody>
      </p:sp>
      <p:sp>
        <p:nvSpPr>
          <p:cNvPr id="30" name="Rectangular Callout 29"/>
          <p:cNvSpPr/>
          <p:nvPr/>
        </p:nvSpPr>
        <p:spPr>
          <a:xfrm>
            <a:off x="4932039" y="159482"/>
            <a:ext cx="2412269" cy="2909478"/>
          </a:xfrm>
          <a:prstGeom prst="wedgeRectCallout">
            <a:avLst>
              <a:gd name="adj1" fmla="val 61549"/>
              <a:gd name="adj2" fmla="val -22829"/>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000"/>
              </a:spcAft>
            </a:pPr>
            <a:r>
              <a:rPr lang="en-US" dirty="0"/>
              <a:t>“What? We really have to get our arms around that quickly—the deadline’s really soon and the penalties are huge.  I’ll give them a call and see what information I can get and figure out our best filing position.</a:t>
            </a:r>
          </a:p>
        </p:txBody>
      </p:sp>
      <p:grpSp>
        <p:nvGrpSpPr>
          <p:cNvPr id="31" name="Group 30"/>
          <p:cNvGrpSpPr/>
          <p:nvPr/>
        </p:nvGrpSpPr>
        <p:grpSpPr>
          <a:xfrm>
            <a:off x="1187624" y="3356992"/>
            <a:ext cx="5905901" cy="432048"/>
            <a:chOff x="647564" y="1844824"/>
            <a:chExt cx="5905901" cy="432048"/>
          </a:xfrm>
        </p:grpSpPr>
        <p:sp>
          <p:nvSpPr>
            <p:cNvPr id="32" name="Oval 31"/>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33" name="TextBox 32"/>
            <p:cNvSpPr txBox="1"/>
            <p:nvPr/>
          </p:nvSpPr>
          <p:spPr>
            <a:xfrm>
              <a:off x="1403648" y="1876182"/>
              <a:ext cx="5149817" cy="369332"/>
            </a:xfrm>
            <a:prstGeom prst="rect">
              <a:avLst/>
            </a:prstGeom>
            <a:noFill/>
          </p:spPr>
          <p:txBody>
            <a:bodyPr wrap="none" rtlCol="0">
              <a:spAutoFit/>
            </a:bodyPr>
            <a:lstStyle/>
            <a:p>
              <a:r>
                <a:rPr lang="en-US" dirty="0">
                  <a:solidFill>
                    <a:srgbClr val="606060"/>
                  </a:solidFill>
                </a:rPr>
                <a:t>Did the </a:t>
              </a:r>
              <a:r>
                <a:rPr lang="en-US" b="1" dirty="0">
                  <a:solidFill>
                    <a:srgbClr val="B41A1B"/>
                  </a:solidFill>
                </a:rPr>
                <a:t>MANAGER</a:t>
              </a:r>
              <a:r>
                <a:rPr lang="en-US" dirty="0">
                  <a:solidFill>
                    <a:srgbClr val="606060"/>
                  </a:solidFill>
                </a:rPr>
                <a:t> learn </a:t>
              </a:r>
              <a:r>
                <a:rPr lang="en-US" b="1" dirty="0">
                  <a:solidFill>
                    <a:srgbClr val="606060"/>
                  </a:solidFill>
                </a:rPr>
                <a:t>why</a:t>
              </a:r>
              <a:r>
                <a:rPr lang="en-US" dirty="0">
                  <a:solidFill>
                    <a:srgbClr val="606060"/>
                  </a:solidFill>
                </a:rPr>
                <a:t> this is happening?</a:t>
              </a:r>
            </a:p>
          </p:txBody>
        </p:sp>
      </p:grpSp>
      <p:grpSp>
        <p:nvGrpSpPr>
          <p:cNvPr id="34" name="Group 33"/>
          <p:cNvGrpSpPr/>
          <p:nvPr/>
        </p:nvGrpSpPr>
        <p:grpSpPr>
          <a:xfrm>
            <a:off x="1187624" y="3935185"/>
            <a:ext cx="6662644" cy="432048"/>
            <a:chOff x="647564" y="2569259"/>
            <a:chExt cx="6662644" cy="432048"/>
          </a:xfrm>
        </p:grpSpPr>
        <p:sp>
          <p:nvSpPr>
            <p:cNvPr id="35" name="TextBox 34"/>
            <p:cNvSpPr txBox="1"/>
            <p:nvPr/>
          </p:nvSpPr>
          <p:spPr>
            <a:xfrm>
              <a:off x="1403648" y="2600617"/>
              <a:ext cx="5906560" cy="369332"/>
            </a:xfrm>
            <a:prstGeom prst="rect">
              <a:avLst/>
            </a:prstGeom>
            <a:noFill/>
          </p:spPr>
          <p:txBody>
            <a:bodyPr wrap="none" rtlCol="0">
              <a:spAutoFit/>
            </a:bodyPr>
            <a:lstStyle/>
            <a:p>
              <a:r>
                <a:rPr lang="en-US" dirty="0">
                  <a:solidFill>
                    <a:srgbClr val="606060"/>
                  </a:solidFill>
                </a:rPr>
                <a:t>Did the </a:t>
              </a:r>
              <a:r>
                <a:rPr lang="en-US" b="1" dirty="0">
                  <a:solidFill>
                    <a:srgbClr val="B41A1B"/>
                  </a:solidFill>
                </a:rPr>
                <a:t>MANAGER </a:t>
              </a:r>
              <a:r>
                <a:rPr lang="en-US" dirty="0">
                  <a:solidFill>
                    <a:srgbClr val="606060"/>
                  </a:solidFill>
                </a:rPr>
                <a:t>deliver value with his/her response?</a:t>
              </a:r>
            </a:p>
          </p:txBody>
        </p:sp>
        <p:sp>
          <p:nvSpPr>
            <p:cNvPr id="36" name="Oval 35"/>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grpSp>
        <p:nvGrpSpPr>
          <p:cNvPr id="37" name="Group 36"/>
          <p:cNvGrpSpPr/>
          <p:nvPr/>
        </p:nvGrpSpPr>
        <p:grpSpPr>
          <a:xfrm>
            <a:off x="1187624" y="4513378"/>
            <a:ext cx="6570730" cy="677689"/>
            <a:chOff x="647564" y="3329844"/>
            <a:chExt cx="6570730" cy="677689"/>
          </a:xfrm>
        </p:grpSpPr>
        <p:sp>
          <p:nvSpPr>
            <p:cNvPr id="38" name="TextBox 37"/>
            <p:cNvSpPr txBox="1"/>
            <p:nvPr/>
          </p:nvSpPr>
          <p:spPr>
            <a:xfrm>
              <a:off x="1403648" y="3361202"/>
              <a:ext cx="5814646" cy="646331"/>
            </a:xfrm>
            <a:prstGeom prst="rect">
              <a:avLst/>
            </a:prstGeom>
            <a:noFill/>
          </p:spPr>
          <p:txBody>
            <a:bodyPr wrap="square" rtlCol="0">
              <a:spAutoFit/>
            </a:bodyPr>
            <a:lstStyle/>
            <a:p>
              <a:r>
                <a:rPr lang="en-US" dirty="0">
                  <a:solidFill>
                    <a:srgbClr val="606060"/>
                  </a:solidFill>
                </a:rPr>
                <a:t>Did the </a:t>
              </a:r>
              <a:r>
                <a:rPr lang="en-US" b="1" dirty="0">
                  <a:solidFill>
                    <a:srgbClr val="B41A1B"/>
                  </a:solidFill>
                </a:rPr>
                <a:t>MANAGER </a:t>
              </a:r>
              <a:r>
                <a:rPr lang="en-US" dirty="0">
                  <a:solidFill>
                    <a:srgbClr val="606060"/>
                  </a:solidFill>
                </a:rPr>
                <a:t>identify the </a:t>
              </a:r>
              <a:r>
                <a:rPr lang="en-US" b="1" dirty="0">
                  <a:solidFill>
                    <a:srgbClr val="606060"/>
                  </a:solidFill>
                </a:rPr>
                <a:t>Gap</a:t>
              </a:r>
              <a:r>
                <a:rPr lang="en-US" dirty="0">
                  <a:solidFill>
                    <a:srgbClr val="606060"/>
                  </a:solidFill>
                </a:rPr>
                <a:t>, coaching moment or </a:t>
              </a:r>
              <a:r>
                <a:rPr lang="en-US" b="1" dirty="0">
                  <a:solidFill>
                    <a:srgbClr val="606060"/>
                  </a:solidFill>
                </a:rPr>
                <a:t>root</a:t>
              </a:r>
              <a:r>
                <a:rPr lang="en-US" dirty="0">
                  <a:solidFill>
                    <a:srgbClr val="606060"/>
                  </a:solidFill>
                </a:rPr>
                <a:t> cause?</a:t>
              </a:r>
            </a:p>
          </p:txBody>
        </p:sp>
        <p:sp>
          <p:nvSpPr>
            <p:cNvPr id="39" name="Oval 38"/>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grpSp>
        <p:nvGrpSpPr>
          <p:cNvPr id="40" name="Group 39"/>
          <p:cNvGrpSpPr/>
          <p:nvPr/>
        </p:nvGrpSpPr>
        <p:grpSpPr>
          <a:xfrm>
            <a:off x="1187624" y="5265204"/>
            <a:ext cx="7395154" cy="432048"/>
            <a:chOff x="647564" y="4113076"/>
            <a:chExt cx="7395154" cy="432048"/>
          </a:xfrm>
        </p:grpSpPr>
        <p:sp>
          <p:nvSpPr>
            <p:cNvPr id="41" name="TextBox 40"/>
            <p:cNvSpPr txBox="1"/>
            <p:nvPr/>
          </p:nvSpPr>
          <p:spPr>
            <a:xfrm>
              <a:off x="1403648" y="4144434"/>
              <a:ext cx="6639070" cy="369332"/>
            </a:xfrm>
            <a:prstGeom prst="rect">
              <a:avLst/>
            </a:prstGeom>
            <a:noFill/>
          </p:spPr>
          <p:txBody>
            <a:bodyPr wrap="none" rtlCol="0">
              <a:spAutoFit/>
            </a:bodyPr>
            <a:lstStyle/>
            <a:p>
              <a:r>
                <a:rPr lang="en-US" dirty="0">
                  <a:solidFill>
                    <a:srgbClr val="606060"/>
                  </a:solidFill>
                </a:rPr>
                <a:t>Did this exchange drive accountability or </a:t>
              </a:r>
              <a:r>
                <a:rPr lang="en-US" b="1" dirty="0">
                  <a:solidFill>
                    <a:srgbClr val="606060"/>
                  </a:solidFill>
                </a:rPr>
                <a:t>behavioral change</a:t>
              </a:r>
              <a:r>
                <a:rPr lang="en-US" dirty="0">
                  <a:solidFill>
                    <a:srgbClr val="606060"/>
                  </a:solidFill>
                </a:rPr>
                <a:t>?</a:t>
              </a:r>
            </a:p>
          </p:txBody>
        </p:sp>
        <p:sp>
          <p:nvSpPr>
            <p:cNvPr id="42" name="Oval 41"/>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pic>
        <p:nvPicPr>
          <p:cNvPr id="2" name="Picture 1" descr="Clock-Icon-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3385" y="6028134"/>
            <a:ext cx="677230" cy="677230"/>
          </a:xfrm>
          <a:prstGeom prst="rect">
            <a:avLst/>
          </a:prstGeom>
        </p:spPr>
      </p:pic>
    </p:spTree>
    <p:extLst>
      <p:ext uri="{BB962C8B-B14F-4D97-AF65-F5344CB8AC3E}">
        <p14:creationId xmlns:p14="http://schemas.microsoft.com/office/powerpoint/2010/main" val="32600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2" name="Rectangle 2"/>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solidFill>
                <a:prstClr val="black"/>
              </a:solidFill>
            </a:endParaRPr>
          </a:p>
        </p:txBody>
      </p:sp>
      <p:grpSp>
        <p:nvGrpSpPr>
          <p:cNvPr id="13" name="Group 12"/>
          <p:cNvGrpSpPr/>
          <p:nvPr/>
        </p:nvGrpSpPr>
        <p:grpSpPr>
          <a:xfrm>
            <a:off x="-144524" y="69023"/>
            <a:ext cx="1476164" cy="2927929"/>
            <a:chOff x="242090" y="161670"/>
            <a:chExt cx="3457575" cy="6858000"/>
          </a:xfrm>
        </p:grpSpPr>
        <p:pic>
          <p:nvPicPr>
            <p:cNvPr id="14" name="Picture 13" descr="Salesperson-Icon-Charco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90" y="161670"/>
              <a:ext cx="3457575" cy="6858000"/>
            </a:xfrm>
            <a:prstGeom prst="rect">
              <a:avLst/>
            </a:prstGeom>
          </p:spPr>
        </p:pic>
        <p:sp>
          <p:nvSpPr>
            <p:cNvPr id="15" name="TextBox 14"/>
            <p:cNvSpPr txBox="1"/>
            <p:nvPr/>
          </p:nvSpPr>
          <p:spPr>
            <a:xfrm>
              <a:off x="494118" y="1868482"/>
              <a:ext cx="2952329" cy="865075"/>
            </a:xfrm>
            <a:prstGeom prst="rect">
              <a:avLst/>
            </a:prstGeom>
            <a:noFill/>
          </p:spPr>
          <p:txBody>
            <a:bodyPr wrap="square" rtlCol="0">
              <a:spAutoFit/>
            </a:bodyPr>
            <a:lstStyle/>
            <a:p>
              <a:pPr algn="ctr"/>
              <a:r>
                <a:rPr lang="en-US" dirty="0">
                  <a:solidFill>
                    <a:prstClr val="white"/>
                  </a:solidFill>
                  <a:latin typeface="Arial Black"/>
                  <a:cs typeface="Arial Black"/>
                </a:rPr>
                <a:t>DIRECT</a:t>
              </a:r>
            </a:p>
          </p:txBody>
        </p:sp>
      </p:grpSp>
      <p:grpSp>
        <p:nvGrpSpPr>
          <p:cNvPr id="17" name="Group 16"/>
          <p:cNvGrpSpPr/>
          <p:nvPr/>
        </p:nvGrpSpPr>
        <p:grpSpPr>
          <a:xfrm>
            <a:off x="7668345" y="0"/>
            <a:ext cx="1656183" cy="3001704"/>
            <a:chOff x="5127563" y="0"/>
            <a:chExt cx="3783886" cy="6858000"/>
          </a:xfrm>
        </p:grpSpPr>
        <p:pic>
          <p:nvPicPr>
            <p:cNvPr id="27" name="Picture 26" descr="Manager-Icon-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0"/>
              <a:ext cx="3457575" cy="6858000"/>
            </a:xfrm>
            <a:prstGeom prst="rect">
              <a:avLst/>
            </a:prstGeom>
          </p:spPr>
        </p:pic>
        <p:sp>
          <p:nvSpPr>
            <p:cNvPr id="28" name="TextBox 27"/>
            <p:cNvSpPr txBox="1"/>
            <p:nvPr/>
          </p:nvSpPr>
          <p:spPr>
            <a:xfrm>
              <a:off x="5127563" y="1664863"/>
              <a:ext cx="3783886" cy="843814"/>
            </a:xfrm>
            <a:prstGeom prst="rect">
              <a:avLst/>
            </a:prstGeom>
            <a:noFill/>
          </p:spPr>
          <p:txBody>
            <a:bodyPr wrap="square" rtlCol="0">
              <a:spAutoFit/>
            </a:bodyPr>
            <a:lstStyle/>
            <a:p>
              <a:pPr algn="ctr"/>
              <a:r>
                <a:rPr lang="en-US" dirty="0">
                  <a:solidFill>
                    <a:prstClr val="white"/>
                  </a:solidFill>
                  <a:latin typeface="Arial Black"/>
                  <a:cs typeface="Arial Black"/>
                </a:rPr>
                <a:t>BOSS</a:t>
              </a:r>
            </a:p>
          </p:txBody>
        </p:sp>
      </p:grpSp>
      <p:sp>
        <p:nvSpPr>
          <p:cNvPr id="29" name="Rectangular Callout 28"/>
          <p:cNvSpPr/>
          <p:nvPr/>
        </p:nvSpPr>
        <p:spPr>
          <a:xfrm>
            <a:off x="1799692" y="296652"/>
            <a:ext cx="3132348" cy="2700300"/>
          </a:xfrm>
          <a:prstGeom prst="wedgeRectCallout">
            <a:avLst>
              <a:gd name="adj1" fmla="val -59065"/>
              <a:gd name="adj2" fmla="val -20814"/>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prstClr val="white"/>
                </a:solidFill>
                <a:latin typeface="Arial"/>
                <a:cs typeface="Arial"/>
              </a:rPr>
              <a:t>“Boss, </a:t>
            </a:r>
            <a:r>
              <a:rPr lang="en-US" b="1" i="1" dirty="0">
                <a:solidFill>
                  <a:prstClr val="white"/>
                </a:solidFill>
                <a:latin typeface="Arial"/>
                <a:cs typeface="Arial"/>
              </a:rPr>
              <a:t>just a heads up</a:t>
            </a:r>
            <a:r>
              <a:rPr lang="en-US" dirty="0">
                <a:solidFill>
                  <a:prstClr val="white"/>
                </a:solidFill>
                <a:latin typeface="Arial"/>
                <a:cs typeface="Arial"/>
              </a:rPr>
              <a:t>. You know that account I was working on that was going to give us more business? Well there was a change in procurement and now, they’re asking for a bigger discount. What do you want me to do?”</a:t>
            </a:r>
          </a:p>
        </p:txBody>
      </p:sp>
      <p:sp>
        <p:nvSpPr>
          <p:cNvPr id="30" name="Rectangular Callout 29"/>
          <p:cNvSpPr/>
          <p:nvPr/>
        </p:nvSpPr>
        <p:spPr>
          <a:xfrm>
            <a:off x="5112060" y="296652"/>
            <a:ext cx="2196244" cy="2700300"/>
          </a:xfrm>
          <a:prstGeom prst="wedgeRectCallout">
            <a:avLst>
              <a:gd name="adj1" fmla="val 61549"/>
              <a:gd name="adj2" fmla="val -22829"/>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prstClr val="white"/>
                </a:solidFill>
                <a:latin typeface="Arial"/>
                <a:cs typeface="Arial"/>
              </a:rPr>
              <a:t>“What? We really need this deal. I’m sure you’ve tried everything. Call the customer and try to build more value and I’ll call the CFO to see what we can work out.”</a:t>
            </a:r>
          </a:p>
        </p:txBody>
      </p:sp>
      <p:grpSp>
        <p:nvGrpSpPr>
          <p:cNvPr id="31" name="Group 30"/>
          <p:cNvGrpSpPr/>
          <p:nvPr/>
        </p:nvGrpSpPr>
        <p:grpSpPr>
          <a:xfrm>
            <a:off x="1187624" y="3356992"/>
            <a:ext cx="5905901" cy="432048"/>
            <a:chOff x="647564" y="1844824"/>
            <a:chExt cx="5905901" cy="432048"/>
          </a:xfrm>
        </p:grpSpPr>
        <p:sp>
          <p:nvSpPr>
            <p:cNvPr id="32" name="Oval 31"/>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33" name="TextBox 32"/>
            <p:cNvSpPr txBox="1"/>
            <p:nvPr/>
          </p:nvSpPr>
          <p:spPr>
            <a:xfrm>
              <a:off x="1403648" y="1876182"/>
              <a:ext cx="5149817" cy="369332"/>
            </a:xfrm>
            <a:prstGeom prst="rect">
              <a:avLst/>
            </a:prstGeom>
            <a:noFill/>
          </p:spPr>
          <p:txBody>
            <a:bodyPr wrap="none" rtlCol="0">
              <a:spAutoFit/>
            </a:bodyPr>
            <a:lstStyle/>
            <a:p>
              <a:r>
                <a:rPr lang="en-US" dirty="0">
                  <a:solidFill>
                    <a:srgbClr val="606060"/>
                  </a:solidFill>
                </a:rPr>
                <a:t>Did the </a:t>
              </a:r>
              <a:r>
                <a:rPr lang="en-US" b="1" dirty="0">
                  <a:solidFill>
                    <a:srgbClr val="B41A1B"/>
                  </a:solidFill>
                </a:rPr>
                <a:t>MANAGER</a:t>
              </a:r>
              <a:r>
                <a:rPr lang="en-US" dirty="0">
                  <a:solidFill>
                    <a:srgbClr val="606060"/>
                  </a:solidFill>
                </a:rPr>
                <a:t> learn </a:t>
              </a:r>
              <a:r>
                <a:rPr lang="en-US" b="1" dirty="0">
                  <a:solidFill>
                    <a:srgbClr val="606060"/>
                  </a:solidFill>
                </a:rPr>
                <a:t>why</a:t>
              </a:r>
              <a:r>
                <a:rPr lang="en-US" dirty="0">
                  <a:solidFill>
                    <a:srgbClr val="606060"/>
                  </a:solidFill>
                </a:rPr>
                <a:t> this is happening?</a:t>
              </a:r>
            </a:p>
          </p:txBody>
        </p:sp>
      </p:grpSp>
      <p:grpSp>
        <p:nvGrpSpPr>
          <p:cNvPr id="34" name="Group 33"/>
          <p:cNvGrpSpPr/>
          <p:nvPr/>
        </p:nvGrpSpPr>
        <p:grpSpPr>
          <a:xfrm>
            <a:off x="1187624" y="3935185"/>
            <a:ext cx="6662644" cy="432048"/>
            <a:chOff x="647564" y="2569259"/>
            <a:chExt cx="6662644" cy="432048"/>
          </a:xfrm>
        </p:grpSpPr>
        <p:sp>
          <p:nvSpPr>
            <p:cNvPr id="35" name="TextBox 34"/>
            <p:cNvSpPr txBox="1"/>
            <p:nvPr/>
          </p:nvSpPr>
          <p:spPr>
            <a:xfrm>
              <a:off x="1403648" y="2600617"/>
              <a:ext cx="5906560" cy="369332"/>
            </a:xfrm>
            <a:prstGeom prst="rect">
              <a:avLst/>
            </a:prstGeom>
            <a:noFill/>
          </p:spPr>
          <p:txBody>
            <a:bodyPr wrap="none" rtlCol="0">
              <a:spAutoFit/>
            </a:bodyPr>
            <a:lstStyle/>
            <a:p>
              <a:r>
                <a:rPr lang="en-US" dirty="0">
                  <a:solidFill>
                    <a:srgbClr val="606060"/>
                  </a:solidFill>
                </a:rPr>
                <a:t>Did the </a:t>
              </a:r>
              <a:r>
                <a:rPr lang="en-US" b="1" dirty="0">
                  <a:solidFill>
                    <a:srgbClr val="B41A1B"/>
                  </a:solidFill>
                </a:rPr>
                <a:t>MANAGER </a:t>
              </a:r>
              <a:r>
                <a:rPr lang="en-US" dirty="0">
                  <a:solidFill>
                    <a:srgbClr val="606060"/>
                  </a:solidFill>
                </a:rPr>
                <a:t>deliver value with his/her response?</a:t>
              </a:r>
            </a:p>
          </p:txBody>
        </p:sp>
        <p:sp>
          <p:nvSpPr>
            <p:cNvPr id="36" name="Oval 35"/>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grpSp>
        <p:nvGrpSpPr>
          <p:cNvPr id="37" name="Group 36"/>
          <p:cNvGrpSpPr/>
          <p:nvPr/>
        </p:nvGrpSpPr>
        <p:grpSpPr>
          <a:xfrm>
            <a:off x="1187624" y="4513378"/>
            <a:ext cx="6570730" cy="677689"/>
            <a:chOff x="647564" y="3329844"/>
            <a:chExt cx="6570730" cy="677689"/>
          </a:xfrm>
        </p:grpSpPr>
        <p:sp>
          <p:nvSpPr>
            <p:cNvPr id="38" name="TextBox 37"/>
            <p:cNvSpPr txBox="1"/>
            <p:nvPr/>
          </p:nvSpPr>
          <p:spPr>
            <a:xfrm>
              <a:off x="1403648" y="3361202"/>
              <a:ext cx="5814646" cy="646331"/>
            </a:xfrm>
            <a:prstGeom prst="rect">
              <a:avLst/>
            </a:prstGeom>
            <a:noFill/>
          </p:spPr>
          <p:txBody>
            <a:bodyPr wrap="square" rtlCol="0">
              <a:spAutoFit/>
            </a:bodyPr>
            <a:lstStyle/>
            <a:p>
              <a:r>
                <a:rPr lang="en-US" dirty="0">
                  <a:solidFill>
                    <a:srgbClr val="606060"/>
                  </a:solidFill>
                </a:rPr>
                <a:t>Did the </a:t>
              </a:r>
              <a:r>
                <a:rPr lang="en-US" b="1" dirty="0">
                  <a:solidFill>
                    <a:srgbClr val="B41A1B"/>
                  </a:solidFill>
                </a:rPr>
                <a:t>MANAGER </a:t>
              </a:r>
              <a:r>
                <a:rPr lang="en-US" dirty="0">
                  <a:solidFill>
                    <a:srgbClr val="606060"/>
                  </a:solidFill>
                </a:rPr>
                <a:t>identify the </a:t>
              </a:r>
              <a:r>
                <a:rPr lang="en-US" b="1" dirty="0">
                  <a:solidFill>
                    <a:srgbClr val="606060"/>
                  </a:solidFill>
                </a:rPr>
                <a:t>Gap</a:t>
              </a:r>
              <a:r>
                <a:rPr lang="en-US" dirty="0">
                  <a:solidFill>
                    <a:srgbClr val="606060"/>
                  </a:solidFill>
                </a:rPr>
                <a:t>, coaching moment or </a:t>
              </a:r>
              <a:r>
                <a:rPr lang="en-US" b="1" dirty="0">
                  <a:solidFill>
                    <a:srgbClr val="606060"/>
                  </a:solidFill>
                </a:rPr>
                <a:t>root</a:t>
              </a:r>
              <a:r>
                <a:rPr lang="en-US" dirty="0">
                  <a:solidFill>
                    <a:srgbClr val="606060"/>
                  </a:solidFill>
                </a:rPr>
                <a:t> cause?</a:t>
              </a:r>
            </a:p>
          </p:txBody>
        </p:sp>
        <p:sp>
          <p:nvSpPr>
            <p:cNvPr id="39" name="Oval 38"/>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grpSp>
        <p:nvGrpSpPr>
          <p:cNvPr id="40" name="Group 39"/>
          <p:cNvGrpSpPr/>
          <p:nvPr/>
        </p:nvGrpSpPr>
        <p:grpSpPr>
          <a:xfrm>
            <a:off x="1187624" y="5265204"/>
            <a:ext cx="7395154" cy="432048"/>
            <a:chOff x="647564" y="4113076"/>
            <a:chExt cx="7395154" cy="432048"/>
          </a:xfrm>
        </p:grpSpPr>
        <p:sp>
          <p:nvSpPr>
            <p:cNvPr id="41" name="TextBox 40"/>
            <p:cNvSpPr txBox="1"/>
            <p:nvPr/>
          </p:nvSpPr>
          <p:spPr>
            <a:xfrm>
              <a:off x="1403648" y="4144434"/>
              <a:ext cx="6639070" cy="369332"/>
            </a:xfrm>
            <a:prstGeom prst="rect">
              <a:avLst/>
            </a:prstGeom>
            <a:noFill/>
          </p:spPr>
          <p:txBody>
            <a:bodyPr wrap="none" rtlCol="0">
              <a:spAutoFit/>
            </a:bodyPr>
            <a:lstStyle/>
            <a:p>
              <a:r>
                <a:rPr lang="en-US" dirty="0">
                  <a:solidFill>
                    <a:srgbClr val="606060"/>
                  </a:solidFill>
                </a:rPr>
                <a:t>Did this exchange drive accountability or </a:t>
              </a:r>
              <a:r>
                <a:rPr lang="en-US" b="1" dirty="0">
                  <a:solidFill>
                    <a:srgbClr val="606060"/>
                  </a:solidFill>
                </a:rPr>
                <a:t>behavioral change</a:t>
              </a:r>
              <a:r>
                <a:rPr lang="en-US" dirty="0">
                  <a:solidFill>
                    <a:srgbClr val="606060"/>
                  </a:solidFill>
                </a:rPr>
                <a:t>?</a:t>
              </a:r>
            </a:p>
          </p:txBody>
        </p:sp>
        <p:sp>
          <p:nvSpPr>
            <p:cNvPr id="42" name="Oval 41"/>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pic>
        <p:nvPicPr>
          <p:cNvPr id="2" name="Picture 1" descr="Clock-Icon-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3385" y="6028134"/>
            <a:ext cx="677230" cy="677230"/>
          </a:xfrm>
          <a:prstGeom prst="rect">
            <a:avLst/>
          </a:prstGeom>
        </p:spPr>
      </p:pic>
    </p:spTree>
    <p:extLst>
      <p:ext uri="{BB962C8B-B14F-4D97-AF65-F5344CB8AC3E}">
        <p14:creationId xmlns:p14="http://schemas.microsoft.com/office/powerpoint/2010/main" val="41770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3063" y="1079740"/>
            <a:ext cx="6577874" cy="4524315"/>
          </a:xfrm>
          <a:prstGeom prst="rect">
            <a:avLst/>
          </a:prstGeom>
          <a:noFill/>
        </p:spPr>
        <p:txBody>
          <a:bodyPr wrap="square" rtlCol="0">
            <a:spAutoFit/>
          </a:bodyPr>
          <a:lstStyle/>
          <a:p>
            <a:pPr algn="ctr"/>
            <a:r>
              <a:rPr lang="en-US" sz="7200" dirty="0">
                <a:solidFill>
                  <a:srgbClr val="535353"/>
                </a:solidFill>
                <a:latin typeface="Avenir Light"/>
                <a:cs typeface="Avenir Light"/>
              </a:rPr>
              <a:t>The</a:t>
            </a:r>
          </a:p>
          <a:p>
            <a:pPr algn="ctr"/>
            <a:r>
              <a:rPr lang="en-US" sz="7200" dirty="0">
                <a:solidFill>
                  <a:srgbClr val="B41A1B"/>
                </a:solidFill>
                <a:latin typeface="Avenir Black"/>
                <a:cs typeface="Avenir Black"/>
              </a:rPr>
              <a:t>POWER</a:t>
            </a:r>
          </a:p>
          <a:p>
            <a:pPr algn="ctr"/>
            <a:r>
              <a:rPr lang="en-US" sz="7200" dirty="0">
                <a:solidFill>
                  <a:srgbClr val="535353"/>
                </a:solidFill>
                <a:latin typeface="Avenir Light"/>
                <a:cs typeface="Avenir Light"/>
              </a:rPr>
              <a:t>of Coaching The </a:t>
            </a:r>
            <a:r>
              <a:rPr lang="en-US" sz="7200" u="sng" dirty="0">
                <a:solidFill>
                  <a:srgbClr val="535353"/>
                </a:solidFill>
                <a:latin typeface="Avenir Light"/>
                <a:cs typeface="Avenir Light"/>
              </a:rPr>
              <a:t>Message</a:t>
            </a:r>
          </a:p>
        </p:txBody>
      </p:sp>
      <p:pic>
        <p:nvPicPr>
          <p:cNvPr id="5" name="Picture 4" descr="Lightning-Bolt-Red.pn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3005826" y="530383"/>
            <a:ext cx="3348372" cy="5598917"/>
          </a:xfrm>
          <a:prstGeom prst="rect">
            <a:avLst/>
          </a:prstGeom>
        </p:spPr>
      </p:pic>
    </p:spTree>
    <p:extLst>
      <p:ext uri="{BB962C8B-B14F-4D97-AF65-F5344CB8AC3E}">
        <p14:creationId xmlns:p14="http://schemas.microsoft.com/office/powerpoint/2010/main" val="3826832359"/>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solidFill>
                <a:prstClr val="black"/>
              </a:solidFill>
            </a:endParaRPr>
          </a:p>
        </p:txBody>
      </p:sp>
      <p:sp>
        <p:nvSpPr>
          <p:cNvPr id="9" name="Rectangle 8"/>
          <p:cNvSpPr/>
          <p:nvPr/>
        </p:nvSpPr>
        <p:spPr>
          <a:xfrm>
            <a:off x="0" y="0"/>
            <a:ext cx="4572000" cy="686551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solidFill>
                <a:prstClr val="white"/>
              </a:solidFill>
              <a:latin typeface="Avenir Book"/>
              <a:cs typeface="Avenir Book"/>
            </a:endParaRPr>
          </a:p>
        </p:txBody>
      </p:sp>
      <p:grpSp>
        <p:nvGrpSpPr>
          <p:cNvPr id="2" name="Group 1"/>
          <p:cNvGrpSpPr/>
          <p:nvPr/>
        </p:nvGrpSpPr>
        <p:grpSpPr>
          <a:xfrm>
            <a:off x="638861" y="170638"/>
            <a:ext cx="7866279" cy="1015663"/>
            <a:chOff x="626378" y="170638"/>
            <a:chExt cx="7866279" cy="1015663"/>
          </a:xfrm>
        </p:grpSpPr>
        <p:sp>
          <p:nvSpPr>
            <p:cNvPr id="20" name="TextBox 19"/>
            <p:cNvSpPr txBox="1"/>
            <p:nvPr/>
          </p:nvSpPr>
          <p:spPr>
            <a:xfrm>
              <a:off x="5400469" y="170638"/>
              <a:ext cx="3092188" cy="1015663"/>
            </a:xfrm>
            <a:prstGeom prst="rect">
              <a:avLst/>
            </a:prstGeom>
            <a:noFill/>
          </p:spPr>
          <p:txBody>
            <a:bodyPr wrap="none" rtlCol="0">
              <a:spAutoFit/>
            </a:bodyPr>
            <a:lstStyle/>
            <a:p>
              <a:pPr algn="ctr"/>
              <a:r>
                <a:rPr lang="en-US" sz="2800" b="1" dirty="0">
                  <a:solidFill>
                    <a:srgbClr val="B41A1B"/>
                  </a:solidFill>
                  <a:latin typeface="Avenir Medium"/>
                  <a:cs typeface="Avenir Medium"/>
                </a:rPr>
                <a:t>Developing</a:t>
              </a:r>
            </a:p>
            <a:p>
              <a:pPr algn="ctr"/>
              <a:r>
                <a:rPr lang="en-US" sz="3200" b="1" dirty="0">
                  <a:solidFill>
                    <a:srgbClr val="B41A1B"/>
                  </a:solidFill>
                  <a:latin typeface="Avenir Black"/>
                  <a:cs typeface="Avenir Black"/>
                </a:rPr>
                <a:t>YOUR PEOPLE</a:t>
              </a:r>
              <a:endParaRPr lang="en-US" sz="2800" b="1" dirty="0">
                <a:solidFill>
                  <a:srgbClr val="B41A1B"/>
                </a:solidFill>
                <a:latin typeface="Avenir Medium"/>
                <a:cs typeface="Avenir Medium"/>
              </a:endParaRPr>
            </a:p>
          </p:txBody>
        </p:sp>
        <p:sp>
          <p:nvSpPr>
            <p:cNvPr id="21" name="TextBox 20"/>
            <p:cNvSpPr txBox="1"/>
            <p:nvPr/>
          </p:nvSpPr>
          <p:spPr>
            <a:xfrm>
              <a:off x="626378" y="170638"/>
              <a:ext cx="3117530" cy="1015663"/>
            </a:xfrm>
            <a:prstGeom prst="rect">
              <a:avLst/>
            </a:prstGeom>
            <a:noFill/>
          </p:spPr>
          <p:txBody>
            <a:bodyPr wrap="none" rtlCol="0">
              <a:spAutoFit/>
            </a:bodyPr>
            <a:lstStyle/>
            <a:p>
              <a:pPr algn="ctr"/>
              <a:r>
                <a:rPr lang="en-US" sz="2800" dirty="0">
                  <a:solidFill>
                    <a:srgbClr val="F2F2F2"/>
                  </a:solidFill>
                  <a:latin typeface="Avenir Medium"/>
                  <a:cs typeface="Avenir Medium"/>
                </a:rPr>
                <a:t>Sharing an</a:t>
              </a:r>
            </a:p>
            <a:p>
              <a:pPr algn="ctr"/>
              <a:r>
                <a:rPr lang="en-US" sz="3200" dirty="0">
                  <a:solidFill>
                    <a:srgbClr val="F2F2F2"/>
                  </a:solidFill>
                  <a:latin typeface="Avenir Black"/>
                  <a:cs typeface="Avenir Black"/>
                </a:rPr>
                <a:t>OBSERVATION</a:t>
              </a:r>
            </a:p>
          </p:txBody>
        </p:sp>
        <p:sp>
          <p:nvSpPr>
            <p:cNvPr id="22" name="Rectangle 21"/>
            <p:cNvSpPr/>
            <p:nvPr/>
          </p:nvSpPr>
          <p:spPr>
            <a:xfrm>
              <a:off x="4194147" y="444443"/>
              <a:ext cx="756084" cy="468052"/>
            </a:xfrm>
            <a:prstGeom prst="rect">
              <a:avLst/>
            </a:prstGeom>
            <a:solidFill>
              <a:srgbClr val="535353"/>
            </a:solidFill>
            <a:ln w="381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2F2F2"/>
                  </a:solidFill>
                  <a:latin typeface="Arial Black"/>
                  <a:cs typeface="Arial Black"/>
                </a:rPr>
                <a:t>VS.</a:t>
              </a:r>
            </a:p>
          </p:txBody>
        </p:sp>
      </p:grpSp>
      <p:grpSp>
        <p:nvGrpSpPr>
          <p:cNvPr id="30" name="Group 29"/>
          <p:cNvGrpSpPr/>
          <p:nvPr/>
        </p:nvGrpSpPr>
        <p:grpSpPr>
          <a:xfrm>
            <a:off x="179512" y="1448780"/>
            <a:ext cx="4032448" cy="1372221"/>
            <a:chOff x="179512" y="1520788"/>
            <a:chExt cx="4032448" cy="1372221"/>
          </a:xfrm>
        </p:grpSpPr>
        <p:sp>
          <p:nvSpPr>
            <p:cNvPr id="10" name="TextBox 9"/>
            <p:cNvSpPr txBox="1"/>
            <p:nvPr/>
          </p:nvSpPr>
          <p:spPr>
            <a:xfrm>
              <a:off x="1227407" y="1520788"/>
              <a:ext cx="1936658" cy="400110"/>
            </a:xfrm>
            <a:prstGeom prst="rect">
              <a:avLst/>
            </a:prstGeom>
            <a:noFill/>
          </p:spPr>
          <p:txBody>
            <a:bodyPr wrap="none" rtlCol="0">
              <a:spAutoFit/>
            </a:bodyPr>
            <a:lstStyle/>
            <a:p>
              <a:pPr algn="ctr"/>
              <a:r>
                <a:rPr lang="en-US" sz="2000" b="1" dirty="0">
                  <a:solidFill>
                    <a:srgbClr val="F2F2F2"/>
                  </a:solidFill>
                  <a:latin typeface="Avenir Black"/>
                  <a:cs typeface="Avenir Black"/>
                </a:rPr>
                <a:t>SITUATION #1</a:t>
              </a:r>
            </a:p>
          </p:txBody>
        </p:sp>
        <p:sp>
          <p:nvSpPr>
            <p:cNvPr id="3" name="TextBox 2"/>
            <p:cNvSpPr txBox="1"/>
            <p:nvPr/>
          </p:nvSpPr>
          <p:spPr>
            <a:xfrm>
              <a:off x="179512" y="1969679"/>
              <a:ext cx="4032448" cy="923330"/>
            </a:xfrm>
            <a:prstGeom prst="rect">
              <a:avLst/>
            </a:prstGeom>
            <a:noFill/>
          </p:spPr>
          <p:txBody>
            <a:bodyPr wrap="square" rtlCol="0">
              <a:spAutoFit/>
            </a:bodyPr>
            <a:lstStyle/>
            <a:p>
              <a:r>
                <a:rPr lang="en-US" dirty="0">
                  <a:solidFill>
                    <a:srgbClr val="F2F2F2"/>
                  </a:solidFill>
                </a:rPr>
                <a:t>“Next time, don’t you think we need to do a better job qualifying and learning about each new customer?”</a:t>
              </a:r>
            </a:p>
          </p:txBody>
        </p:sp>
      </p:grpSp>
      <p:grpSp>
        <p:nvGrpSpPr>
          <p:cNvPr id="5" name="Group 4"/>
          <p:cNvGrpSpPr/>
          <p:nvPr/>
        </p:nvGrpSpPr>
        <p:grpSpPr>
          <a:xfrm>
            <a:off x="251520" y="4257092"/>
            <a:ext cx="4032448" cy="1908212"/>
            <a:chOff x="323528" y="4480080"/>
            <a:chExt cx="4032448" cy="1908212"/>
          </a:xfrm>
        </p:grpSpPr>
        <p:sp>
          <p:nvSpPr>
            <p:cNvPr id="23" name="TextBox 22"/>
            <p:cNvSpPr txBox="1"/>
            <p:nvPr/>
          </p:nvSpPr>
          <p:spPr>
            <a:xfrm>
              <a:off x="1296965" y="4480080"/>
              <a:ext cx="1941557" cy="400110"/>
            </a:xfrm>
            <a:prstGeom prst="rect">
              <a:avLst/>
            </a:prstGeom>
            <a:noFill/>
          </p:spPr>
          <p:txBody>
            <a:bodyPr wrap="none" rtlCol="0">
              <a:spAutoFit/>
            </a:bodyPr>
            <a:lstStyle/>
            <a:p>
              <a:pPr algn="ctr"/>
              <a:r>
                <a:rPr lang="en-US" sz="2000" b="1" dirty="0">
                  <a:solidFill>
                    <a:srgbClr val="F2F2F2"/>
                  </a:solidFill>
                  <a:latin typeface="Avenir Black"/>
                  <a:cs typeface="Avenir Black"/>
                </a:rPr>
                <a:t>SITUATION #2</a:t>
              </a:r>
            </a:p>
          </p:txBody>
        </p:sp>
        <p:sp>
          <p:nvSpPr>
            <p:cNvPr id="24" name="TextBox 23"/>
            <p:cNvSpPr txBox="1"/>
            <p:nvPr/>
          </p:nvSpPr>
          <p:spPr>
            <a:xfrm>
              <a:off x="323528" y="5187963"/>
              <a:ext cx="4032448" cy="1200329"/>
            </a:xfrm>
            <a:prstGeom prst="rect">
              <a:avLst/>
            </a:prstGeom>
            <a:noFill/>
          </p:spPr>
          <p:txBody>
            <a:bodyPr wrap="square" rtlCol="0">
              <a:spAutoFit/>
            </a:bodyPr>
            <a:lstStyle/>
            <a:p>
              <a:r>
                <a:rPr lang="en-US" dirty="0">
                  <a:solidFill>
                    <a:srgbClr val="F2F2F2"/>
                  </a:solidFill>
                </a:rPr>
                <a:t>“It may be a good idea to call the CFO and explain to them why we can’t provide the discount they’re asking for. What do you think?”</a:t>
              </a:r>
            </a:p>
          </p:txBody>
        </p:sp>
      </p:grpSp>
      <p:sp>
        <p:nvSpPr>
          <p:cNvPr id="27" name="TextBox 26"/>
          <p:cNvSpPr txBox="1"/>
          <p:nvPr/>
        </p:nvSpPr>
        <p:spPr>
          <a:xfrm>
            <a:off x="5004048" y="3092767"/>
            <a:ext cx="4032448" cy="1200329"/>
          </a:xfrm>
          <a:prstGeom prst="rect">
            <a:avLst/>
          </a:prstGeom>
          <a:noFill/>
        </p:spPr>
        <p:txBody>
          <a:bodyPr wrap="square" rtlCol="0">
            <a:spAutoFit/>
          </a:bodyPr>
          <a:lstStyle/>
          <a:p>
            <a:r>
              <a:rPr lang="en-US" dirty="0">
                <a:solidFill>
                  <a:srgbClr val="B41A1B"/>
                </a:solidFill>
              </a:rPr>
              <a:t>“What questions can you ask when qualifying each opportunity that would provide you with the information you need?”</a:t>
            </a:r>
          </a:p>
        </p:txBody>
      </p:sp>
      <p:cxnSp>
        <p:nvCxnSpPr>
          <p:cNvPr id="32" name="Straight Connector 31"/>
          <p:cNvCxnSpPr/>
          <p:nvPr/>
        </p:nvCxnSpPr>
        <p:spPr>
          <a:xfrm>
            <a:off x="1223628" y="1304764"/>
            <a:ext cx="1962218"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39163" y="1304764"/>
            <a:ext cx="196221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50176" name="Group 50175"/>
          <p:cNvGrpSpPr/>
          <p:nvPr/>
        </p:nvGrpSpPr>
        <p:grpSpPr>
          <a:xfrm>
            <a:off x="4211960" y="1412776"/>
            <a:ext cx="4824536" cy="1685224"/>
            <a:chOff x="4211960" y="1484784"/>
            <a:chExt cx="4824536" cy="1685224"/>
          </a:xfrm>
        </p:grpSpPr>
        <p:sp>
          <p:nvSpPr>
            <p:cNvPr id="25" name="TextBox 24"/>
            <p:cNvSpPr txBox="1"/>
            <p:nvPr/>
          </p:nvSpPr>
          <p:spPr>
            <a:xfrm>
              <a:off x="6051943" y="1520788"/>
              <a:ext cx="1936658" cy="400110"/>
            </a:xfrm>
            <a:prstGeom prst="rect">
              <a:avLst/>
            </a:prstGeom>
            <a:noFill/>
          </p:spPr>
          <p:txBody>
            <a:bodyPr wrap="none" rtlCol="0">
              <a:spAutoFit/>
            </a:bodyPr>
            <a:lstStyle/>
            <a:p>
              <a:pPr algn="ctr"/>
              <a:r>
                <a:rPr lang="en-US" sz="2000" b="1" dirty="0">
                  <a:solidFill>
                    <a:srgbClr val="B41A1B"/>
                  </a:solidFill>
                  <a:latin typeface="Avenir Black"/>
                  <a:cs typeface="Avenir Black"/>
                </a:rPr>
                <a:t>SITUATION #1</a:t>
              </a:r>
            </a:p>
          </p:txBody>
        </p:sp>
        <p:sp>
          <p:nvSpPr>
            <p:cNvPr id="26" name="TextBox 25"/>
            <p:cNvSpPr txBox="1"/>
            <p:nvPr/>
          </p:nvSpPr>
          <p:spPr>
            <a:xfrm>
              <a:off x="5004048" y="1969679"/>
              <a:ext cx="4032448" cy="1200329"/>
            </a:xfrm>
            <a:prstGeom prst="rect">
              <a:avLst/>
            </a:prstGeom>
            <a:noFill/>
          </p:spPr>
          <p:txBody>
            <a:bodyPr wrap="square" rtlCol="0">
              <a:spAutoFit/>
            </a:bodyPr>
            <a:lstStyle/>
            <a:p>
              <a:r>
                <a:rPr lang="en-US" dirty="0">
                  <a:solidFill>
                    <a:srgbClr val="B41A1B"/>
                  </a:solidFill>
                </a:rPr>
                <a:t>“What do you need to know about every new prospect and customer in order to earn their business and serve them best?</a:t>
              </a:r>
            </a:p>
          </p:txBody>
        </p:sp>
        <p:sp>
          <p:nvSpPr>
            <p:cNvPr id="6" name="Right Arrow 5"/>
            <p:cNvSpPr/>
            <p:nvPr/>
          </p:nvSpPr>
          <p:spPr>
            <a:xfrm>
              <a:off x="4211960" y="1484784"/>
              <a:ext cx="756084" cy="504056"/>
            </a:xfrm>
            <a:prstGeom prst="rightArrow">
              <a:avLst/>
            </a:prstGeom>
            <a:solidFill>
              <a:srgbClr val="535353"/>
            </a:solidFill>
            <a:ln w="381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0177" name="Group 50176"/>
          <p:cNvGrpSpPr/>
          <p:nvPr/>
        </p:nvGrpSpPr>
        <p:grpSpPr>
          <a:xfrm>
            <a:off x="4211960" y="4221088"/>
            <a:ext cx="4824536" cy="2516220"/>
            <a:chOff x="4211960" y="4221088"/>
            <a:chExt cx="4824536" cy="2516220"/>
          </a:xfrm>
        </p:grpSpPr>
        <p:sp>
          <p:nvSpPr>
            <p:cNvPr id="28" name="TextBox 27"/>
            <p:cNvSpPr txBox="1"/>
            <p:nvPr/>
          </p:nvSpPr>
          <p:spPr>
            <a:xfrm>
              <a:off x="6049494" y="4257092"/>
              <a:ext cx="1941557" cy="400110"/>
            </a:xfrm>
            <a:prstGeom prst="rect">
              <a:avLst/>
            </a:prstGeom>
            <a:noFill/>
          </p:spPr>
          <p:txBody>
            <a:bodyPr wrap="none" rtlCol="0">
              <a:spAutoFit/>
            </a:bodyPr>
            <a:lstStyle/>
            <a:p>
              <a:pPr algn="ctr"/>
              <a:r>
                <a:rPr lang="en-US" sz="2000" b="1" dirty="0">
                  <a:solidFill>
                    <a:srgbClr val="B41A1B"/>
                  </a:solidFill>
                  <a:latin typeface="Avenir Black"/>
                  <a:cs typeface="Avenir Black"/>
                </a:rPr>
                <a:t>SITUATION #2</a:t>
              </a:r>
            </a:p>
          </p:txBody>
        </p:sp>
        <p:sp>
          <p:nvSpPr>
            <p:cNvPr id="29" name="TextBox 28"/>
            <p:cNvSpPr txBox="1"/>
            <p:nvPr/>
          </p:nvSpPr>
          <p:spPr>
            <a:xfrm>
              <a:off x="5004048" y="4705983"/>
              <a:ext cx="4032448" cy="2031325"/>
            </a:xfrm>
            <a:prstGeom prst="rect">
              <a:avLst/>
            </a:prstGeom>
            <a:noFill/>
          </p:spPr>
          <p:txBody>
            <a:bodyPr wrap="square" rtlCol="0">
              <a:spAutoFit/>
            </a:bodyPr>
            <a:lstStyle/>
            <a:p>
              <a:r>
                <a:rPr lang="en-US" dirty="0">
                  <a:solidFill>
                    <a:srgbClr val="B41A1B"/>
                  </a:solidFill>
                </a:rPr>
                <a:t>“What happened during the last conversation you had with the CFO? What did the CFO say? How did you respond? How are you going to approach the CFO when you call them? What are going to say? Lets practice. I’m the CFO...”</a:t>
              </a:r>
            </a:p>
          </p:txBody>
        </p:sp>
        <p:sp>
          <p:nvSpPr>
            <p:cNvPr id="35" name="Right Arrow 34"/>
            <p:cNvSpPr/>
            <p:nvPr/>
          </p:nvSpPr>
          <p:spPr>
            <a:xfrm>
              <a:off x="4211960" y="4221088"/>
              <a:ext cx="756084" cy="504056"/>
            </a:xfrm>
            <a:prstGeom prst="rightArrow">
              <a:avLst/>
            </a:prstGeom>
            <a:solidFill>
              <a:srgbClr val="535353"/>
            </a:solidFill>
            <a:ln w="381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50178" name="Rectangle 50177"/>
          <p:cNvSpPr/>
          <p:nvPr/>
        </p:nvSpPr>
        <p:spPr>
          <a:xfrm>
            <a:off x="251520" y="3104964"/>
            <a:ext cx="3780420" cy="1476164"/>
          </a:xfrm>
          <a:prstGeom prst="rect">
            <a:avLst/>
          </a:prstGeom>
          <a:solidFill>
            <a:srgbClr val="F2F2F2"/>
          </a:solidFill>
          <a:ln w="92075" cmpd="dbl">
            <a:solidFill>
              <a:srgbClr val="F2F2F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B41A1B"/>
                </a:solidFill>
                <a:latin typeface="Avenir Medium"/>
                <a:cs typeface="Avenir Medium"/>
              </a:rPr>
              <a:t>Does this cause a measurable behavioral change?</a:t>
            </a:r>
          </a:p>
        </p:txBody>
      </p:sp>
    </p:spTree>
    <p:extLst>
      <p:ext uri="{BB962C8B-B14F-4D97-AF65-F5344CB8AC3E}">
        <p14:creationId xmlns:p14="http://schemas.microsoft.com/office/powerpoint/2010/main" val="150472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017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017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0178" grpId="0" animBg="1"/>
      <p:bldP spid="50178" grpId="1"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5496" y="-171400"/>
            <a:ext cx="9109012" cy="7017306"/>
          </a:xfrm>
          <a:prstGeom prst="rect">
            <a:avLst/>
          </a:prstGeom>
          <a:noFill/>
        </p:spPr>
        <p:txBody>
          <a:bodyPr wrap="square" rtlCol="0">
            <a:spAutoFit/>
          </a:bodyPr>
          <a:lstStyle/>
          <a:p>
            <a:pPr algn="ctr"/>
            <a:r>
              <a:rPr lang="en-US" sz="6000" dirty="0">
                <a:solidFill>
                  <a:srgbClr val="C00000"/>
                </a:solidFill>
                <a:latin typeface="Avenir Light"/>
                <a:cs typeface="Avenir Light"/>
              </a:rPr>
              <a:t>Phraseology:</a:t>
            </a:r>
          </a:p>
          <a:p>
            <a:pPr algn="ctr"/>
            <a:r>
              <a:rPr lang="en-US" sz="3200" b="1" dirty="0">
                <a:solidFill>
                  <a:srgbClr val="C00000"/>
                </a:solidFill>
                <a:latin typeface="Avenir Light"/>
                <a:cs typeface="Avenir Light"/>
              </a:rPr>
              <a:t>What do they </a:t>
            </a:r>
            <a:r>
              <a:rPr lang="en-US" sz="3200" b="1" i="1" u="sng" dirty="0">
                <a:solidFill>
                  <a:srgbClr val="C00000"/>
                </a:solidFill>
                <a:latin typeface="Avenir Light"/>
                <a:cs typeface="Avenir Light"/>
              </a:rPr>
              <a:t>really</a:t>
            </a:r>
            <a:r>
              <a:rPr lang="en-US" sz="3200" b="1" dirty="0">
                <a:solidFill>
                  <a:srgbClr val="C00000"/>
                </a:solidFill>
                <a:latin typeface="Avenir Light"/>
                <a:cs typeface="Avenir Light"/>
              </a:rPr>
              <a:t> mean?</a:t>
            </a:r>
          </a:p>
          <a:p>
            <a:pPr algn="ctr"/>
            <a:endParaRPr lang="en-US" sz="2000" dirty="0">
              <a:solidFill>
                <a:srgbClr val="535353"/>
              </a:solidFill>
              <a:latin typeface="Avenir Light"/>
              <a:cs typeface="Avenir Light"/>
            </a:endParaRPr>
          </a:p>
          <a:p>
            <a:pPr algn="ctr"/>
            <a:r>
              <a:rPr lang="en-US" sz="3000" dirty="0">
                <a:solidFill>
                  <a:srgbClr val="535353"/>
                </a:solidFill>
                <a:latin typeface="Avenir Light"/>
                <a:cs typeface="Avenir Light"/>
              </a:rPr>
              <a:t>Seek to Understand Their </a:t>
            </a:r>
            <a:r>
              <a:rPr lang="en-US" sz="3000" u="sng" dirty="0">
                <a:solidFill>
                  <a:srgbClr val="535353"/>
                </a:solidFill>
                <a:latin typeface="Avenir Light"/>
                <a:cs typeface="Avenir Light"/>
              </a:rPr>
              <a:t>Words</a:t>
            </a:r>
            <a:r>
              <a:rPr lang="en-US" sz="3000" dirty="0">
                <a:solidFill>
                  <a:srgbClr val="535353"/>
                </a:solidFill>
                <a:latin typeface="Avenir Light"/>
                <a:cs typeface="Avenir Light"/>
              </a:rPr>
              <a:t> to </a:t>
            </a:r>
          </a:p>
          <a:p>
            <a:pPr algn="ctr"/>
            <a:r>
              <a:rPr lang="en-US" sz="3000" dirty="0">
                <a:solidFill>
                  <a:srgbClr val="C00000"/>
                </a:solidFill>
                <a:latin typeface="Avenir Light"/>
                <a:cs typeface="Avenir Light"/>
              </a:rPr>
              <a:t>Avoid Assumptions.</a:t>
            </a:r>
          </a:p>
          <a:p>
            <a:pPr algn="ctr"/>
            <a:r>
              <a:rPr lang="en-US" sz="3000" dirty="0">
                <a:solidFill>
                  <a:srgbClr val="535353"/>
                </a:solidFill>
                <a:latin typeface="Avenir Light"/>
                <a:cs typeface="Avenir Light"/>
              </a:rPr>
              <a:t> (and coaching in your own image.)</a:t>
            </a:r>
          </a:p>
          <a:p>
            <a:endParaRPr lang="en-US" sz="2000" dirty="0">
              <a:solidFill>
                <a:srgbClr val="535353"/>
              </a:solidFill>
              <a:latin typeface="Avenir Light"/>
              <a:cs typeface="Avenir Light"/>
            </a:endParaRPr>
          </a:p>
          <a:p>
            <a:r>
              <a:rPr lang="en-US" sz="2800" b="1" dirty="0">
                <a:solidFill>
                  <a:srgbClr val="C00000"/>
                </a:solidFill>
                <a:latin typeface="Avenir Light"/>
                <a:cs typeface="Avenir Light"/>
              </a:rPr>
              <a:t>Examples?</a:t>
            </a:r>
          </a:p>
          <a:p>
            <a:endParaRPr lang="en-US" sz="2000" i="1" dirty="0">
              <a:solidFill>
                <a:srgbClr val="535353"/>
              </a:solidFill>
              <a:latin typeface="Avenir Light"/>
              <a:cs typeface="Avenir Light"/>
            </a:endParaRPr>
          </a:p>
          <a:p>
            <a:r>
              <a:rPr lang="en-US" sz="2400" i="1" dirty="0">
                <a:solidFill>
                  <a:srgbClr val="535353"/>
                </a:solidFill>
                <a:latin typeface="Avenir Light"/>
                <a:cs typeface="Avenir Light"/>
              </a:rPr>
              <a:t>Success, challenging, stressed, difficult, collaboration, selling value, objection, vision, overwhelmed, time management, spoke to the customer, built trust, not interested, no budget, price got in the way, organized, strategy</a:t>
            </a:r>
            <a:r>
              <a:rPr lang="en-US" sz="2400" b="1" i="1" dirty="0">
                <a:solidFill>
                  <a:srgbClr val="535353"/>
                </a:solidFill>
                <a:latin typeface="Avenir Light"/>
                <a:cs typeface="Avenir Light"/>
              </a:rPr>
              <a:t>. </a:t>
            </a:r>
            <a:r>
              <a:rPr lang="en-US" sz="2400" b="1" dirty="0">
                <a:solidFill>
                  <a:srgbClr val="535353"/>
                </a:solidFill>
                <a:latin typeface="Avenir Light"/>
                <a:cs typeface="Avenir Light"/>
              </a:rPr>
              <a:t> How do you respond? </a:t>
            </a:r>
          </a:p>
          <a:p>
            <a:endParaRPr lang="en-US" sz="2800" b="1" dirty="0">
              <a:solidFill>
                <a:srgbClr val="535353"/>
              </a:solidFill>
              <a:latin typeface="Avenir Light"/>
              <a:cs typeface="Avenir Light"/>
            </a:endParaRPr>
          </a:p>
          <a:p>
            <a:r>
              <a:rPr lang="en-US" sz="2800" b="1" dirty="0">
                <a:solidFill>
                  <a:srgbClr val="535353"/>
                </a:solidFill>
                <a:latin typeface="Avenir Light"/>
                <a:cs typeface="Avenir Light"/>
              </a:rPr>
              <a:t>“How do you mean when you say…”</a:t>
            </a:r>
          </a:p>
          <a:p>
            <a:r>
              <a:rPr lang="en-US" sz="2800" b="1" dirty="0">
                <a:solidFill>
                  <a:srgbClr val="535353"/>
                </a:solidFill>
                <a:latin typeface="Avenir Light"/>
                <a:cs typeface="Avenir Light"/>
              </a:rPr>
              <a:t>“How do you define…?”</a:t>
            </a:r>
          </a:p>
        </p:txBody>
      </p:sp>
      <p:pic>
        <p:nvPicPr>
          <p:cNvPr id="5" name="Picture 4" descr="Lightning-Bolt-Red.pn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3005826" y="478132"/>
            <a:ext cx="3348372" cy="5598917"/>
          </a:xfrm>
          <a:prstGeom prst="rect">
            <a:avLst/>
          </a:prstGeom>
        </p:spPr>
      </p:pic>
    </p:spTree>
    <p:extLst>
      <p:ext uri="{BB962C8B-B14F-4D97-AF65-F5344CB8AC3E}">
        <p14:creationId xmlns:p14="http://schemas.microsoft.com/office/powerpoint/2010/main" val="3861015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0"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solidFill>
                <a:prstClr val="black"/>
              </a:solidFill>
            </a:endParaRPr>
          </a:p>
        </p:txBody>
      </p:sp>
      <p:sp>
        <p:nvSpPr>
          <p:cNvPr id="9" name="Rectangle 8"/>
          <p:cNvSpPr/>
          <p:nvPr/>
        </p:nvSpPr>
        <p:spPr>
          <a:xfrm>
            <a:off x="0" y="0"/>
            <a:ext cx="4572000" cy="686551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solidFill>
                <a:prstClr val="white"/>
              </a:solidFill>
              <a:latin typeface="Avenir Book"/>
              <a:cs typeface="Avenir Book"/>
            </a:endParaRPr>
          </a:p>
        </p:txBody>
      </p:sp>
      <p:grpSp>
        <p:nvGrpSpPr>
          <p:cNvPr id="2" name="Group 1"/>
          <p:cNvGrpSpPr/>
          <p:nvPr/>
        </p:nvGrpSpPr>
        <p:grpSpPr>
          <a:xfrm>
            <a:off x="638861" y="170638"/>
            <a:ext cx="7866279" cy="1015663"/>
            <a:chOff x="626378" y="170638"/>
            <a:chExt cx="7866279" cy="1015663"/>
          </a:xfrm>
        </p:grpSpPr>
        <p:sp>
          <p:nvSpPr>
            <p:cNvPr id="20" name="TextBox 19"/>
            <p:cNvSpPr txBox="1"/>
            <p:nvPr/>
          </p:nvSpPr>
          <p:spPr>
            <a:xfrm>
              <a:off x="5400469" y="170638"/>
              <a:ext cx="3092188" cy="1015663"/>
            </a:xfrm>
            <a:prstGeom prst="rect">
              <a:avLst/>
            </a:prstGeom>
            <a:noFill/>
          </p:spPr>
          <p:txBody>
            <a:bodyPr wrap="none" rtlCol="0">
              <a:spAutoFit/>
            </a:bodyPr>
            <a:lstStyle/>
            <a:p>
              <a:pPr algn="ctr"/>
              <a:r>
                <a:rPr lang="en-US" sz="2800" b="1" dirty="0">
                  <a:solidFill>
                    <a:srgbClr val="B41A1B"/>
                  </a:solidFill>
                  <a:latin typeface="Avenir Medium"/>
                  <a:cs typeface="Avenir Medium"/>
                </a:rPr>
                <a:t>Developing</a:t>
              </a:r>
            </a:p>
            <a:p>
              <a:pPr algn="ctr"/>
              <a:r>
                <a:rPr lang="en-US" sz="3200" b="1" dirty="0">
                  <a:solidFill>
                    <a:srgbClr val="B41A1B"/>
                  </a:solidFill>
                  <a:latin typeface="Avenir Black"/>
                  <a:cs typeface="Avenir Black"/>
                </a:rPr>
                <a:t>YOUR PEOPLE</a:t>
              </a:r>
              <a:endParaRPr lang="en-US" sz="2800" b="1" dirty="0">
                <a:solidFill>
                  <a:srgbClr val="B41A1B"/>
                </a:solidFill>
                <a:latin typeface="Avenir Medium"/>
                <a:cs typeface="Avenir Medium"/>
              </a:endParaRPr>
            </a:p>
          </p:txBody>
        </p:sp>
        <p:sp>
          <p:nvSpPr>
            <p:cNvPr id="21" name="TextBox 20"/>
            <p:cNvSpPr txBox="1"/>
            <p:nvPr/>
          </p:nvSpPr>
          <p:spPr>
            <a:xfrm>
              <a:off x="626378" y="170638"/>
              <a:ext cx="3117530" cy="1015663"/>
            </a:xfrm>
            <a:prstGeom prst="rect">
              <a:avLst/>
            </a:prstGeom>
            <a:noFill/>
          </p:spPr>
          <p:txBody>
            <a:bodyPr wrap="none" rtlCol="0">
              <a:spAutoFit/>
            </a:bodyPr>
            <a:lstStyle/>
            <a:p>
              <a:pPr algn="ctr"/>
              <a:r>
                <a:rPr lang="en-US" sz="2800" dirty="0">
                  <a:solidFill>
                    <a:srgbClr val="F2F2F2"/>
                  </a:solidFill>
                  <a:latin typeface="Avenir Medium"/>
                  <a:cs typeface="Avenir Medium"/>
                </a:rPr>
                <a:t>Sharing an</a:t>
              </a:r>
            </a:p>
            <a:p>
              <a:pPr algn="ctr"/>
              <a:r>
                <a:rPr lang="en-US" sz="3200" dirty="0">
                  <a:solidFill>
                    <a:srgbClr val="F2F2F2"/>
                  </a:solidFill>
                  <a:latin typeface="Avenir Black"/>
                  <a:cs typeface="Avenir Black"/>
                </a:rPr>
                <a:t>OBSERVATION</a:t>
              </a:r>
            </a:p>
          </p:txBody>
        </p:sp>
        <p:sp>
          <p:nvSpPr>
            <p:cNvPr id="22" name="Rectangle 21"/>
            <p:cNvSpPr/>
            <p:nvPr/>
          </p:nvSpPr>
          <p:spPr>
            <a:xfrm>
              <a:off x="4194147" y="444443"/>
              <a:ext cx="756084" cy="468052"/>
            </a:xfrm>
            <a:prstGeom prst="rect">
              <a:avLst/>
            </a:prstGeom>
            <a:solidFill>
              <a:srgbClr val="535353"/>
            </a:solidFill>
            <a:ln w="381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2F2F2"/>
                  </a:solidFill>
                  <a:latin typeface="Arial Black"/>
                  <a:cs typeface="Arial Black"/>
                </a:rPr>
                <a:t>VS.</a:t>
              </a:r>
            </a:p>
          </p:txBody>
        </p:sp>
      </p:grpSp>
      <p:grpSp>
        <p:nvGrpSpPr>
          <p:cNvPr id="30" name="Group 29"/>
          <p:cNvGrpSpPr/>
          <p:nvPr/>
        </p:nvGrpSpPr>
        <p:grpSpPr>
          <a:xfrm>
            <a:off x="179512" y="1448780"/>
            <a:ext cx="4032448" cy="1372221"/>
            <a:chOff x="179512" y="1520788"/>
            <a:chExt cx="4032448" cy="1372221"/>
          </a:xfrm>
        </p:grpSpPr>
        <p:sp>
          <p:nvSpPr>
            <p:cNvPr id="10" name="TextBox 9"/>
            <p:cNvSpPr txBox="1"/>
            <p:nvPr/>
          </p:nvSpPr>
          <p:spPr>
            <a:xfrm>
              <a:off x="1227407" y="1520788"/>
              <a:ext cx="1936658" cy="400110"/>
            </a:xfrm>
            <a:prstGeom prst="rect">
              <a:avLst/>
            </a:prstGeom>
            <a:noFill/>
          </p:spPr>
          <p:txBody>
            <a:bodyPr wrap="none" rtlCol="0">
              <a:spAutoFit/>
            </a:bodyPr>
            <a:lstStyle/>
            <a:p>
              <a:pPr algn="ctr"/>
              <a:r>
                <a:rPr lang="en-US" sz="2000" b="1" dirty="0">
                  <a:solidFill>
                    <a:srgbClr val="F2F2F2"/>
                  </a:solidFill>
                  <a:latin typeface="Avenir Black"/>
                  <a:cs typeface="Avenir Black"/>
                </a:rPr>
                <a:t>SITUATION #1</a:t>
              </a:r>
            </a:p>
          </p:txBody>
        </p:sp>
        <p:sp>
          <p:nvSpPr>
            <p:cNvPr id="3" name="TextBox 2"/>
            <p:cNvSpPr txBox="1"/>
            <p:nvPr/>
          </p:nvSpPr>
          <p:spPr>
            <a:xfrm>
              <a:off x="179512" y="1969679"/>
              <a:ext cx="4032448" cy="923330"/>
            </a:xfrm>
            <a:prstGeom prst="rect">
              <a:avLst/>
            </a:prstGeom>
            <a:noFill/>
          </p:spPr>
          <p:txBody>
            <a:bodyPr wrap="square" rtlCol="0">
              <a:spAutoFit/>
            </a:bodyPr>
            <a:lstStyle/>
            <a:p>
              <a:r>
                <a:rPr lang="en-US" dirty="0">
                  <a:solidFill>
                    <a:srgbClr val="F2F2F2"/>
                  </a:solidFill>
                </a:rPr>
                <a:t>“Next time, don’t you think we need to do a better job scoping out the issues with each new customer?”</a:t>
              </a:r>
            </a:p>
          </p:txBody>
        </p:sp>
      </p:grpSp>
      <p:grpSp>
        <p:nvGrpSpPr>
          <p:cNvPr id="5" name="Group 4"/>
          <p:cNvGrpSpPr/>
          <p:nvPr/>
        </p:nvGrpSpPr>
        <p:grpSpPr>
          <a:xfrm>
            <a:off x="179512" y="4257092"/>
            <a:ext cx="4032448" cy="1649220"/>
            <a:chOff x="251520" y="4480080"/>
            <a:chExt cx="4032448" cy="1649220"/>
          </a:xfrm>
        </p:grpSpPr>
        <p:sp>
          <p:nvSpPr>
            <p:cNvPr id="23" name="TextBox 22"/>
            <p:cNvSpPr txBox="1"/>
            <p:nvPr/>
          </p:nvSpPr>
          <p:spPr>
            <a:xfrm>
              <a:off x="1296965" y="4480080"/>
              <a:ext cx="1941557" cy="400110"/>
            </a:xfrm>
            <a:prstGeom prst="rect">
              <a:avLst/>
            </a:prstGeom>
            <a:noFill/>
          </p:spPr>
          <p:txBody>
            <a:bodyPr wrap="none" rtlCol="0">
              <a:spAutoFit/>
            </a:bodyPr>
            <a:lstStyle/>
            <a:p>
              <a:pPr algn="ctr"/>
              <a:r>
                <a:rPr lang="en-US" sz="2000" b="1" dirty="0">
                  <a:solidFill>
                    <a:srgbClr val="F2F2F2"/>
                  </a:solidFill>
                  <a:latin typeface="Avenir Black"/>
                  <a:cs typeface="Avenir Black"/>
                </a:rPr>
                <a:t>SITUATION #2</a:t>
              </a:r>
            </a:p>
          </p:txBody>
        </p:sp>
        <p:sp>
          <p:nvSpPr>
            <p:cNvPr id="24" name="TextBox 23"/>
            <p:cNvSpPr txBox="1"/>
            <p:nvPr/>
          </p:nvSpPr>
          <p:spPr>
            <a:xfrm>
              <a:off x="251520" y="4928971"/>
              <a:ext cx="4032448" cy="1200329"/>
            </a:xfrm>
            <a:prstGeom prst="rect">
              <a:avLst/>
            </a:prstGeom>
            <a:noFill/>
          </p:spPr>
          <p:txBody>
            <a:bodyPr wrap="square" rtlCol="0">
              <a:spAutoFit/>
            </a:bodyPr>
            <a:lstStyle/>
            <a:p>
              <a:r>
                <a:rPr lang="en-US" dirty="0">
                  <a:solidFill>
                    <a:srgbClr val="F2F2F2"/>
                  </a:solidFill>
                </a:rPr>
                <a:t>“It may be a good idea to call the CFO and explain to them why we are sending them an invoice for the additional work. What do you think?”</a:t>
              </a:r>
            </a:p>
          </p:txBody>
        </p:sp>
      </p:grpSp>
      <p:sp>
        <p:nvSpPr>
          <p:cNvPr id="27" name="TextBox 26"/>
          <p:cNvSpPr txBox="1"/>
          <p:nvPr/>
        </p:nvSpPr>
        <p:spPr>
          <a:xfrm>
            <a:off x="5004048" y="3092767"/>
            <a:ext cx="4032448" cy="1200329"/>
          </a:xfrm>
          <a:prstGeom prst="rect">
            <a:avLst/>
          </a:prstGeom>
          <a:noFill/>
        </p:spPr>
        <p:txBody>
          <a:bodyPr wrap="square" rtlCol="0">
            <a:spAutoFit/>
          </a:bodyPr>
          <a:lstStyle/>
          <a:p>
            <a:r>
              <a:rPr lang="en-US" dirty="0">
                <a:solidFill>
                  <a:srgbClr val="B41A1B"/>
                </a:solidFill>
              </a:rPr>
              <a:t>“What questions can you ask when qualifying each opportunity that would provide you with the information you need?”</a:t>
            </a:r>
          </a:p>
        </p:txBody>
      </p:sp>
      <p:cxnSp>
        <p:nvCxnSpPr>
          <p:cNvPr id="32" name="Straight Connector 31"/>
          <p:cNvCxnSpPr/>
          <p:nvPr/>
        </p:nvCxnSpPr>
        <p:spPr>
          <a:xfrm>
            <a:off x="1223628" y="1304764"/>
            <a:ext cx="1962218"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39163" y="1304764"/>
            <a:ext cx="196221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50176" name="Group 50175"/>
          <p:cNvGrpSpPr/>
          <p:nvPr/>
        </p:nvGrpSpPr>
        <p:grpSpPr>
          <a:xfrm>
            <a:off x="4211960" y="1412776"/>
            <a:ext cx="4824536" cy="1408225"/>
            <a:chOff x="4211960" y="1484784"/>
            <a:chExt cx="4824536" cy="1408225"/>
          </a:xfrm>
        </p:grpSpPr>
        <p:sp>
          <p:nvSpPr>
            <p:cNvPr id="25" name="TextBox 24"/>
            <p:cNvSpPr txBox="1"/>
            <p:nvPr/>
          </p:nvSpPr>
          <p:spPr>
            <a:xfrm>
              <a:off x="6051943" y="1520788"/>
              <a:ext cx="1936658" cy="400110"/>
            </a:xfrm>
            <a:prstGeom prst="rect">
              <a:avLst/>
            </a:prstGeom>
            <a:noFill/>
          </p:spPr>
          <p:txBody>
            <a:bodyPr wrap="none" rtlCol="0">
              <a:spAutoFit/>
            </a:bodyPr>
            <a:lstStyle/>
            <a:p>
              <a:pPr algn="ctr"/>
              <a:r>
                <a:rPr lang="en-US" sz="2000" b="1" dirty="0">
                  <a:solidFill>
                    <a:srgbClr val="B41A1B"/>
                  </a:solidFill>
                  <a:latin typeface="Avenir Black"/>
                  <a:cs typeface="Avenir Black"/>
                </a:rPr>
                <a:t>SITUATION #1</a:t>
              </a:r>
            </a:p>
          </p:txBody>
        </p:sp>
        <p:sp>
          <p:nvSpPr>
            <p:cNvPr id="26" name="TextBox 25"/>
            <p:cNvSpPr txBox="1"/>
            <p:nvPr/>
          </p:nvSpPr>
          <p:spPr>
            <a:xfrm>
              <a:off x="5004048" y="1969679"/>
              <a:ext cx="4032448" cy="923330"/>
            </a:xfrm>
            <a:prstGeom prst="rect">
              <a:avLst/>
            </a:prstGeom>
            <a:noFill/>
          </p:spPr>
          <p:txBody>
            <a:bodyPr wrap="square" rtlCol="0">
              <a:spAutoFit/>
            </a:bodyPr>
            <a:lstStyle/>
            <a:p>
              <a:r>
                <a:rPr lang="en-US" dirty="0">
                  <a:solidFill>
                    <a:srgbClr val="B41A1B"/>
                  </a:solidFill>
                </a:rPr>
                <a:t>“What do you need to know about every new client before we even accept them?</a:t>
              </a:r>
            </a:p>
          </p:txBody>
        </p:sp>
        <p:sp>
          <p:nvSpPr>
            <p:cNvPr id="6" name="Right Arrow 5"/>
            <p:cNvSpPr/>
            <p:nvPr/>
          </p:nvSpPr>
          <p:spPr>
            <a:xfrm>
              <a:off x="4211960" y="1484784"/>
              <a:ext cx="756084" cy="504056"/>
            </a:xfrm>
            <a:prstGeom prst="rightArrow">
              <a:avLst/>
            </a:prstGeom>
            <a:solidFill>
              <a:srgbClr val="535353"/>
            </a:solidFill>
            <a:ln w="381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0177" name="Group 50176"/>
          <p:cNvGrpSpPr/>
          <p:nvPr/>
        </p:nvGrpSpPr>
        <p:grpSpPr>
          <a:xfrm>
            <a:off x="4211960" y="4221088"/>
            <a:ext cx="4824536" cy="2516220"/>
            <a:chOff x="4211960" y="4221088"/>
            <a:chExt cx="4824536" cy="2516220"/>
          </a:xfrm>
        </p:grpSpPr>
        <p:sp>
          <p:nvSpPr>
            <p:cNvPr id="28" name="TextBox 27"/>
            <p:cNvSpPr txBox="1"/>
            <p:nvPr/>
          </p:nvSpPr>
          <p:spPr>
            <a:xfrm>
              <a:off x="6049494" y="4257092"/>
              <a:ext cx="1941557" cy="400110"/>
            </a:xfrm>
            <a:prstGeom prst="rect">
              <a:avLst/>
            </a:prstGeom>
            <a:noFill/>
          </p:spPr>
          <p:txBody>
            <a:bodyPr wrap="none" rtlCol="0">
              <a:spAutoFit/>
            </a:bodyPr>
            <a:lstStyle/>
            <a:p>
              <a:pPr algn="ctr"/>
              <a:r>
                <a:rPr lang="en-US" sz="2000" b="1" dirty="0">
                  <a:solidFill>
                    <a:srgbClr val="B41A1B"/>
                  </a:solidFill>
                  <a:latin typeface="Avenir Black"/>
                  <a:cs typeface="Avenir Black"/>
                </a:rPr>
                <a:t>SITUATION #2</a:t>
              </a:r>
            </a:p>
          </p:txBody>
        </p:sp>
        <p:sp>
          <p:nvSpPr>
            <p:cNvPr id="29" name="TextBox 28"/>
            <p:cNvSpPr txBox="1"/>
            <p:nvPr/>
          </p:nvSpPr>
          <p:spPr>
            <a:xfrm>
              <a:off x="5004048" y="4705983"/>
              <a:ext cx="4032448" cy="2031325"/>
            </a:xfrm>
            <a:prstGeom prst="rect">
              <a:avLst/>
            </a:prstGeom>
            <a:noFill/>
          </p:spPr>
          <p:txBody>
            <a:bodyPr wrap="square" rtlCol="0">
              <a:spAutoFit/>
            </a:bodyPr>
            <a:lstStyle/>
            <a:p>
              <a:r>
                <a:rPr lang="en-US" dirty="0">
                  <a:solidFill>
                    <a:srgbClr val="C00000"/>
                  </a:solidFill>
                </a:rPr>
                <a:t>What did you uncover when you discussed the overruns with the CFO? What did the CFO say? How did you respond? How are you going to approach the CFO when you call them? What are you going to say? Lets practice. I’m the CFO.”</a:t>
              </a:r>
            </a:p>
          </p:txBody>
        </p:sp>
        <p:sp>
          <p:nvSpPr>
            <p:cNvPr id="35" name="Right Arrow 34"/>
            <p:cNvSpPr/>
            <p:nvPr/>
          </p:nvSpPr>
          <p:spPr>
            <a:xfrm>
              <a:off x="4211960" y="4221088"/>
              <a:ext cx="756084" cy="504056"/>
            </a:xfrm>
            <a:prstGeom prst="rightArrow">
              <a:avLst/>
            </a:prstGeom>
            <a:solidFill>
              <a:srgbClr val="535353"/>
            </a:solidFill>
            <a:ln w="381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50178" name="Rectangle 50177"/>
          <p:cNvSpPr/>
          <p:nvPr/>
        </p:nvSpPr>
        <p:spPr>
          <a:xfrm>
            <a:off x="251520" y="3104964"/>
            <a:ext cx="3780420" cy="1476164"/>
          </a:xfrm>
          <a:prstGeom prst="rect">
            <a:avLst/>
          </a:prstGeom>
          <a:solidFill>
            <a:srgbClr val="F2F2F2"/>
          </a:solidFill>
          <a:ln w="92075" cmpd="dbl">
            <a:solidFill>
              <a:srgbClr val="F2F2F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B41A1B"/>
                </a:solidFill>
                <a:latin typeface="Avenir Medium"/>
                <a:cs typeface="Avenir Medium"/>
              </a:rPr>
              <a:t>Does this cause a measurable behavioral change?</a:t>
            </a:r>
          </a:p>
        </p:txBody>
      </p:sp>
    </p:spTree>
    <p:extLst>
      <p:ext uri="{BB962C8B-B14F-4D97-AF65-F5344CB8AC3E}">
        <p14:creationId xmlns:p14="http://schemas.microsoft.com/office/powerpoint/2010/main" val="52458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017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017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0178" grpId="0" animBg="1"/>
      <p:bldP spid="5017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1663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18" name="Straight Connector 17"/>
          <p:cNvCxnSpPr/>
          <p:nvPr/>
        </p:nvCxnSpPr>
        <p:spPr>
          <a:xfrm flipV="1">
            <a:off x="188767" y="116632"/>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8767" y="800708"/>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31640" y="6063679"/>
            <a:ext cx="6120680" cy="461665"/>
          </a:xfrm>
          <a:prstGeom prst="rect">
            <a:avLst/>
          </a:prstGeom>
          <a:noFill/>
        </p:spPr>
        <p:txBody>
          <a:bodyPr wrap="square" rtlCol="0">
            <a:spAutoFit/>
          </a:bodyPr>
          <a:lstStyle/>
          <a:p>
            <a:r>
              <a:rPr lang="en-US" sz="2400" b="1" dirty="0">
                <a:solidFill>
                  <a:srgbClr val="9B0518"/>
                </a:solidFill>
                <a:latin typeface="+mj-lt"/>
              </a:rPr>
              <a:t>Are these Objectives Aligned with Your Goals? </a:t>
            </a:r>
          </a:p>
        </p:txBody>
      </p:sp>
      <p:sp>
        <p:nvSpPr>
          <p:cNvPr id="3" name="Rectangle 2"/>
          <p:cNvSpPr/>
          <p:nvPr/>
        </p:nvSpPr>
        <p:spPr>
          <a:xfrm>
            <a:off x="188868" y="1268760"/>
            <a:ext cx="8964996" cy="4770537"/>
          </a:xfrm>
          <a:prstGeom prst="rect">
            <a:avLst/>
          </a:prstGeom>
        </p:spPr>
        <p:txBody>
          <a:bodyPr wrap="square">
            <a:spAutoFit/>
          </a:bodyPr>
          <a:lstStyle/>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Improve collaboration amongst your teams, peers, clients and partners.</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More effectively coach and manage up.</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Attract more business engagements and improve client retention.</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Improve performance, accelerate personal and team growth, learn faster and give you more confidence as a leader. </a:t>
            </a:r>
          </a:p>
          <a:p>
            <a:pPr marL="228600" indent="-2286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Gain Buy-In around coaching, change, and continued development.</a:t>
            </a:r>
          </a:p>
          <a:p>
            <a:pPr marL="457200" indent="-457200">
              <a:buFont typeface="+mj-lt"/>
              <a:buAutoNum type="arabicPeriod"/>
            </a:pPr>
            <a:endParaRPr lang="en-US" sz="24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Retain your best people and turnaround underperformers fast.</a:t>
            </a:r>
          </a:p>
          <a:p>
            <a:pPr marL="457200" indent="-457200">
              <a:buFont typeface="+mj-lt"/>
              <a:buAutoNum type="arabicPeriod"/>
            </a:pPr>
            <a:endParaRPr lang="en-US" sz="2000" dirty="0">
              <a:solidFill>
                <a:srgbClr val="606060"/>
              </a:solidFill>
              <a:latin typeface="Avenir Book"/>
              <a:cs typeface="Avenir Book"/>
            </a:endParaRPr>
          </a:p>
          <a:p>
            <a:pPr marL="457200" indent="-457200">
              <a:buFont typeface="+mj-lt"/>
              <a:buAutoNum type="arabicPeriod"/>
            </a:pPr>
            <a:r>
              <a:rPr lang="en-US" sz="2000" dirty="0">
                <a:solidFill>
                  <a:srgbClr val="606060"/>
                </a:solidFill>
                <a:latin typeface="Avenir Book"/>
                <a:cs typeface="Avenir Book"/>
              </a:rPr>
              <a:t>Align performance coaching with cultural, transformational journey.</a:t>
            </a:r>
          </a:p>
        </p:txBody>
      </p:sp>
    </p:spTree>
    <p:extLst>
      <p:ext uri="{BB962C8B-B14F-4D97-AF65-F5344CB8AC3E}">
        <p14:creationId xmlns:p14="http://schemas.microsoft.com/office/powerpoint/2010/main" val="2952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86751" y="884905"/>
            <a:ext cx="8770498" cy="4524315"/>
          </a:xfrm>
          <a:prstGeom prst="rect">
            <a:avLst/>
          </a:prstGeom>
          <a:noFill/>
        </p:spPr>
        <p:txBody>
          <a:bodyPr wrap="square" rtlCol="0">
            <a:spAutoFit/>
          </a:bodyPr>
          <a:lstStyle/>
          <a:p>
            <a:pPr algn="ctr"/>
            <a:r>
              <a:rPr lang="en-US" sz="9600" dirty="0">
                <a:solidFill>
                  <a:srgbClr val="535353"/>
                </a:solidFill>
                <a:latin typeface="Avenir Light"/>
                <a:cs typeface="Avenir Light"/>
              </a:rPr>
              <a:t>The</a:t>
            </a:r>
          </a:p>
          <a:p>
            <a:pPr algn="ctr"/>
            <a:r>
              <a:rPr lang="en-US" sz="9600" dirty="0">
                <a:solidFill>
                  <a:srgbClr val="B41A1B"/>
                </a:solidFill>
                <a:latin typeface="Avenir Black"/>
                <a:cs typeface="Avenir Black"/>
              </a:rPr>
              <a:t>POWER</a:t>
            </a:r>
          </a:p>
          <a:p>
            <a:pPr algn="ctr"/>
            <a:r>
              <a:rPr lang="en-US" sz="9600" dirty="0">
                <a:solidFill>
                  <a:srgbClr val="535353"/>
                </a:solidFill>
                <a:latin typeface="Avenir Light"/>
                <a:cs typeface="Avenir Light"/>
              </a:rPr>
              <a:t>of Questions</a:t>
            </a:r>
          </a:p>
        </p:txBody>
      </p:sp>
      <p:pic>
        <p:nvPicPr>
          <p:cNvPr id="5" name="Picture 4" descr="Lightning-Bolt-Red.pn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2483768" y="-435823"/>
            <a:ext cx="4464496" cy="7465223"/>
          </a:xfrm>
          <a:prstGeom prst="rect">
            <a:avLst/>
          </a:prstGeom>
        </p:spPr>
      </p:pic>
    </p:spTree>
    <p:extLst>
      <p:ext uri="{BB962C8B-B14F-4D97-AF65-F5344CB8AC3E}">
        <p14:creationId xmlns:p14="http://schemas.microsoft.com/office/powerpoint/2010/main" val="582813006"/>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39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pSp>
        <p:nvGrpSpPr>
          <p:cNvPr id="11" name="Group 10"/>
          <p:cNvGrpSpPr/>
          <p:nvPr/>
        </p:nvGrpSpPr>
        <p:grpSpPr>
          <a:xfrm>
            <a:off x="-144524" y="-58925"/>
            <a:ext cx="6606734" cy="4856077"/>
            <a:chOff x="-144524" y="-58925"/>
            <a:chExt cx="6606734" cy="4856077"/>
          </a:xfrm>
        </p:grpSpPr>
        <p:grpSp>
          <p:nvGrpSpPr>
            <p:cNvPr id="9" name="Group 8"/>
            <p:cNvGrpSpPr/>
            <p:nvPr/>
          </p:nvGrpSpPr>
          <p:grpSpPr>
            <a:xfrm>
              <a:off x="-144524" y="-58925"/>
              <a:ext cx="2448272" cy="4856077"/>
              <a:chOff x="242090" y="161670"/>
              <a:chExt cx="3457575" cy="6858000"/>
            </a:xfrm>
          </p:grpSpPr>
          <p:pic>
            <p:nvPicPr>
              <p:cNvPr id="5" name="Picture 4" descr="Salesperson-Icon-Charco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90" y="161670"/>
                <a:ext cx="3457575" cy="6858000"/>
              </a:xfrm>
              <a:prstGeom prst="rect">
                <a:avLst/>
              </a:prstGeom>
            </p:spPr>
          </p:pic>
          <p:sp>
            <p:nvSpPr>
              <p:cNvPr id="6" name="TextBox 5"/>
              <p:cNvSpPr txBox="1"/>
              <p:nvPr/>
            </p:nvSpPr>
            <p:spPr>
              <a:xfrm>
                <a:off x="494118" y="1868481"/>
                <a:ext cx="2952329" cy="825851"/>
              </a:xfrm>
              <a:prstGeom prst="rect">
                <a:avLst/>
              </a:prstGeom>
              <a:noFill/>
            </p:spPr>
            <p:txBody>
              <a:bodyPr wrap="square" rtlCol="0">
                <a:spAutoFit/>
              </a:bodyPr>
              <a:lstStyle/>
              <a:p>
                <a:pPr algn="ctr"/>
                <a:r>
                  <a:rPr lang="en-US" sz="3200" dirty="0">
                    <a:solidFill>
                      <a:schemeClr val="bg1"/>
                    </a:solidFill>
                    <a:latin typeface="Arial Black"/>
                    <a:cs typeface="Arial Black"/>
                  </a:rPr>
                  <a:t>SALES</a:t>
                </a:r>
              </a:p>
            </p:txBody>
          </p:sp>
        </p:grpSp>
        <p:sp>
          <p:nvSpPr>
            <p:cNvPr id="10" name="Rectangular Callout 9"/>
            <p:cNvSpPr/>
            <p:nvPr/>
          </p:nvSpPr>
          <p:spPr>
            <a:xfrm>
              <a:off x="2681790" y="476672"/>
              <a:ext cx="3780420" cy="3276364"/>
            </a:xfrm>
            <a:prstGeom prst="wedgeRectCallout">
              <a:avLst>
                <a:gd name="adj1" fmla="val -56646"/>
                <a:gd name="adj2" fmla="val -22112"/>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latin typeface="Arial"/>
                  <a:cs typeface="Arial"/>
                </a:rPr>
                <a:t>(mid-conversation)</a:t>
              </a:r>
            </a:p>
            <a:p>
              <a:pPr algn="ctr"/>
              <a:endParaRPr lang="en-US" sz="800" i="1" dirty="0">
                <a:latin typeface="Arial"/>
                <a:cs typeface="Arial"/>
              </a:endParaRPr>
            </a:p>
            <a:p>
              <a:r>
                <a:rPr lang="en-US" sz="2800" dirty="0">
                  <a:latin typeface="Arial"/>
                  <a:cs typeface="Arial"/>
                </a:rPr>
                <a:t>“I know I keep cutting the customer off when I’m speaking with them, especially when I know what they’re going to say anyway.”</a:t>
              </a:r>
            </a:p>
          </p:txBody>
        </p:sp>
      </p:grpSp>
      <p:grpSp>
        <p:nvGrpSpPr>
          <p:cNvPr id="12" name="Group 11"/>
          <p:cNvGrpSpPr/>
          <p:nvPr/>
        </p:nvGrpSpPr>
        <p:grpSpPr>
          <a:xfrm>
            <a:off x="2681790" y="2092558"/>
            <a:ext cx="6714745" cy="4828830"/>
            <a:chOff x="2681790" y="2092558"/>
            <a:chExt cx="6714745" cy="4828830"/>
          </a:xfrm>
        </p:grpSpPr>
        <p:grpSp>
          <p:nvGrpSpPr>
            <p:cNvPr id="8" name="Group 7"/>
            <p:cNvGrpSpPr/>
            <p:nvPr/>
          </p:nvGrpSpPr>
          <p:grpSpPr>
            <a:xfrm>
              <a:off x="6732240" y="2092558"/>
              <a:ext cx="2664295" cy="4828830"/>
              <a:chOff x="5127563" y="0"/>
              <a:chExt cx="3783886" cy="6858000"/>
            </a:xfrm>
          </p:grpSpPr>
          <p:pic>
            <p:nvPicPr>
              <p:cNvPr id="4" name="Picture 3" descr="Manager-Icon-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0"/>
                <a:ext cx="3457575" cy="6858000"/>
              </a:xfrm>
              <a:prstGeom prst="rect">
                <a:avLst/>
              </a:prstGeom>
            </p:spPr>
          </p:pic>
          <p:sp>
            <p:nvSpPr>
              <p:cNvPr id="18" name="TextBox 17"/>
              <p:cNvSpPr txBox="1"/>
              <p:nvPr/>
            </p:nvSpPr>
            <p:spPr>
              <a:xfrm>
                <a:off x="5127563" y="1717424"/>
                <a:ext cx="3783886" cy="743087"/>
              </a:xfrm>
              <a:prstGeom prst="rect">
                <a:avLst/>
              </a:prstGeom>
              <a:noFill/>
            </p:spPr>
            <p:txBody>
              <a:bodyPr wrap="square" rtlCol="0">
                <a:spAutoFit/>
              </a:bodyPr>
              <a:lstStyle/>
              <a:p>
                <a:pPr algn="ctr"/>
                <a:r>
                  <a:rPr lang="en-US" sz="2800" dirty="0">
                    <a:solidFill>
                      <a:schemeClr val="bg1"/>
                    </a:solidFill>
                    <a:latin typeface="Arial Black"/>
                    <a:cs typeface="Arial Black"/>
                  </a:rPr>
                  <a:t>MANAGER</a:t>
                </a:r>
              </a:p>
            </p:txBody>
          </p:sp>
        </p:grpSp>
        <p:sp>
          <p:nvSpPr>
            <p:cNvPr id="23" name="Rectangular Callout 22"/>
            <p:cNvSpPr/>
            <p:nvPr/>
          </p:nvSpPr>
          <p:spPr>
            <a:xfrm>
              <a:off x="2681790" y="4013684"/>
              <a:ext cx="3780420" cy="2403648"/>
            </a:xfrm>
            <a:prstGeom prst="wedgeRectCallout">
              <a:avLst>
                <a:gd name="adj1" fmla="val 56174"/>
                <a:gd name="adj2" fmla="val -20716"/>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latin typeface="Arial"/>
                  <a:cs typeface="Arial"/>
                </a:rPr>
                <a:t>“Well, you know it’s not a good idea to do that. So, just stop doing that from now on.”</a:t>
              </a:r>
            </a:p>
          </p:txBody>
        </p:sp>
      </p:grpSp>
      <p:grpSp>
        <p:nvGrpSpPr>
          <p:cNvPr id="20" name="Group 19"/>
          <p:cNvGrpSpPr/>
          <p:nvPr/>
        </p:nvGrpSpPr>
        <p:grpSpPr>
          <a:xfrm>
            <a:off x="7944" y="0"/>
            <a:ext cx="9128112" cy="6858000"/>
            <a:chOff x="7944" y="0"/>
            <a:chExt cx="9128112" cy="6858000"/>
          </a:xfrm>
        </p:grpSpPr>
        <p:grpSp>
          <p:nvGrpSpPr>
            <p:cNvPr id="14" name="Group 13"/>
            <p:cNvGrpSpPr/>
            <p:nvPr/>
          </p:nvGrpSpPr>
          <p:grpSpPr>
            <a:xfrm>
              <a:off x="7944" y="0"/>
              <a:ext cx="9128112" cy="6858000"/>
              <a:chOff x="7944" y="0"/>
              <a:chExt cx="9128112" cy="6858000"/>
            </a:xfrm>
          </p:grpSpPr>
          <p:sp>
            <p:nvSpPr>
              <p:cNvPr id="28" name="Rectangle 27"/>
              <p:cNvSpPr/>
              <p:nvPr/>
            </p:nvSpPr>
            <p:spPr>
              <a:xfrm>
                <a:off x="7944" y="0"/>
                <a:ext cx="9128112" cy="6858000"/>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29" name="Rectangle 28"/>
              <p:cNvSpPr/>
              <p:nvPr/>
            </p:nvSpPr>
            <p:spPr>
              <a:xfrm>
                <a:off x="2339752" y="2060848"/>
                <a:ext cx="4464496" cy="2736304"/>
              </a:xfrm>
              <a:prstGeom prst="rect">
                <a:avLst/>
              </a:prstGeom>
              <a:solidFill>
                <a:schemeClr val="bg1"/>
              </a:solidFill>
              <a:ln w="66675" cmpd="dbl">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535353"/>
                    </a:solidFill>
                    <a:latin typeface="Avenir Black"/>
                    <a:cs typeface="Avenir Black"/>
                  </a:rPr>
                  <a:t>This is </a:t>
                </a:r>
                <a:r>
                  <a:rPr lang="en-US" sz="3200" dirty="0">
                    <a:solidFill>
                      <a:srgbClr val="9B0518"/>
                    </a:solidFill>
                    <a:latin typeface="Avenir Black"/>
                    <a:cs typeface="Avenir Black"/>
                  </a:rPr>
                  <a:t>NOT</a:t>
                </a:r>
                <a:r>
                  <a:rPr lang="en-US" sz="3200" dirty="0">
                    <a:solidFill>
                      <a:srgbClr val="535353"/>
                    </a:solidFill>
                    <a:latin typeface="Avenir Black"/>
                    <a:cs typeface="Avenir Black"/>
                  </a:rPr>
                  <a:t> Coaching</a:t>
                </a:r>
              </a:p>
              <a:p>
                <a:pPr algn="ctr"/>
                <a:endParaRPr lang="en-US" sz="3200" dirty="0">
                  <a:solidFill>
                    <a:srgbClr val="535353"/>
                  </a:solidFill>
                  <a:latin typeface="Avenir Black"/>
                  <a:cs typeface="Avenir Black"/>
                </a:endParaRPr>
              </a:p>
              <a:p>
                <a:pPr algn="ctr"/>
                <a:r>
                  <a:rPr lang="en-US" sz="3200" dirty="0">
                    <a:solidFill>
                      <a:srgbClr val="535353"/>
                    </a:solidFill>
                    <a:latin typeface="Avenir Black"/>
                    <a:cs typeface="Avenir Black"/>
                  </a:rPr>
                  <a:t>This is Hollow Coaching</a:t>
                </a:r>
              </a:p>
            </p:txBody>
          </p:sp>
        </p:grpSp>
        <p:cxnSp>
          <p:nvCxnSpPr>
            <p:cNvPr id="31" name="Straight Connector 30"/>
            <p:cNvCxnSpPr/>
            <p:nvPr/>
          </p:nvCxnSpPr>
          <p:spPr>
            <a:xfrm flipV="1">
              <a:off x="4499992" y="3861048"/>
              <a:ext cx="1368152" cy="72008"/>
            </a:xfrm>
            <a:prstGeom prst="line">
              <a:avLst/>
            </a:prstGeom>
            <a:ln w="73025">
              <a:solidFill>
                <a:srgbClr val="9B0518"/>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8482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0595" name="Rectangle 3"/>
          <p:cNvSpPr>
            <a:spLocks noGrp="1" noChangeArrowheads="1"/>
          </p:cNvSpPr>
          <p:nvPr>
            <p:ph type="title" idx="4294967295"/>
          </p:nvPr>
        </p:nvSpPr>
        <p:spPr bwMode="auto">
          <a:xfrm>
            <a:off x="-152400" y="-228600"/>
            <a:ext cx="8229600" cy="1143000"/>
          </a:xfrm>
          <a:prstGeom prst="rect">
            <a:avLst/>
          </a:prstGeom>
          <a:ln>
            <a:miter lim="800000"/>
            <a:headEnd/>
            <a:tailEnd/>
          </a:ln>
        </p:spPr>
        <p:txBody>
          <a:bodyPr/>
          <a:lstStyle/>
          <a:p>
            <a:pPr indent="-342900">
              <a:spcBef>
                <a:spcPts val="0"/>
              </a:spcBef>
              <a:defRPr/>
            </a:pPr>
            <a:br>
              <a:rPr lang="en-US" sz="3200" kern="0" dirty="0">
                <a:latin typeface="Franklin Gothic Medium" pitchFamily="34" charset="0"/>
              </a:rPr>
            </a:br>
            <a:r>
              <a:rPr lang="en-US" sz="2400" kern="0" dirty="0">
                <a:latin typeface="Franklin Gothic Medium" pitchFamily="34" charset="0"/>
              </a:rPr>
              <a:t>This Is </a:t>
            </a:r>
            <a:r>
              <a:rPr lang="en-US" sz="2400" u="sng" kern="0" dirty="0">
                <a:latin typeface="Franklin Gothic Medium" pitchFamily="34" charset="0"/>
              </a:rPr>
              <a:t>Not</a:t>
            </a:r>
            <a:r>
              <a:rPr lang="en-US" sz="2400" kern="0" dirty="0">
                <a:latin typeface="Franklin Gothic Medium" pitchFamily="34" charset="0"/>
              </a:rPr>
              <a:t> Coaching – This is “Hollow” Coaching</a:t>
            </a:r>
            <a:br>
              <a:rPr lang="en-US" sz="2400" kern="0" dirty="0">
                <a:latin typeface="Franklin Gothic Medium" pitchFamily="34" charset="0"/>
              </a:rPr>
            </a:br>
            <a:r>
              <a:rPr lang="en-US" sz="3200" dirty="0">
                <a:latin typeface="Franklin Gothic Medium" pitchFamily="34" charset="0"/>
              </a:rPr>
              <a:t> </a:t>
            </a:r>
            <a:br>
              <a:rPr lang="en-US" sz="3200" dirty="0">
                <a:latin typeface="Franklin Gothic Medium" pitchFamily="34" charset="0"/>
              </a:rPr>
            </a:br>
            <a:endParaRPr lang="en-US" sz="3200" kern="0" dirty="0">
              <a:latin typeface="Franklin Gothic Medium" pitchFamily="34" charset="0"/>
            </a:endParaRPr>
          </a:p>
        </p:txBody>
      </p:sp>
      <p:sp>
        <p:nvSpPr>
          <p:cNvPr id="839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3" name="Content Placeholder 2"/>
          <p:cNvSpPr txBox="1">
            <a:spLocks/>
          </p:cNvSpPr>
          <p:nvPr/>
        </p:nvSpPr>
        <p:spPr>
          <a:xfrm>
            <a:off x="479425" y="1069975"/>
            <a:ext cx="8366125" cy="5327650"/>
          </a:xfrm>
          <a:prstGeom prst="rect">
            <a:avLst/>
          </a:prstGeom>
        </p:spPr>
        <p:txBody>
          <a:bodyPr/>
          <a:lstStyle/>
          <a:p>
            <a:pPr marL="342900" indent="-342900" eaLnBrk="0" hangingPunct="0">
              <a:spcBef>
                <a:spcPct val="20000"/>
              </a:spcBef>
              <a:defRPr/>
            </a:pPr>
            <a:endParaRPr lang="en-US" sz="2800" i="1" kern="0" dirty="0">
              <a:latin typeface="+mn-lt"/>
              <a:cs typeface="+mn-cs"/>
            </a:endParaRPr>
          </a:p>
          <a:p>
            <a:pPr marL="342900" indent="-342900" eaLnBrk="0" hangingPunct="0">
              <a:spcBef>
                <a:spcPct val="20000"/>
              </a:spcBef>
              <a:defRPr/>
            </a:pPr>
            <a:endParaRPr lang="en-US" sz="4000" i="1" kern="0" dirty="0">
              <a:latin typeface="+mn-lt"/>
              <a:cs typeface="+mn-cs"/>
            </a:endParaRPr>
          </a:p>
        </p:txBody>
      </p:sp>
      <p:grpSp>
        <p:nvGrpSpPr>
          <p:cNvPr id="15" name="Group 14"/>
          <p:cNvGrpSpPr/>
          <p:nvPr/>
        </p:nvGrpSpPr>
        <p:grpSpPr>
          <a:xfrm>
            <a:off x="-144524" y="69023"/>
            <a:ext cx="1476164" cy="2927929"/>
            <a:chOff x="242090" y="161670"/>
            <a:chExt cx="3457575" cy="6858000"/>
          </a:xfrm>
        </p:grpSpPr>
        <p:pic>
          <p:nvPicPr>
            <p:cNvPr id="16" name="Picture 15" descr="Salesperson-Icon-Charco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90" y="161670"/>
              <a:ext cx="3457575" cy="6858000"/>
            </a:xfrm>
            <a:prstGeom prst="rect">
              <a:avLst/>
            </a:prstGeom>
          </p:spPr>
        </p:pic>
        <p:sp>
          <p:nvSpPr>
            <p:cNvPr id="17" name="TextBox 16"/>
            <p:cNvSpPr txBox="1"/>
            <p:nvPr/>
          </p:nvSpPr>
          <p:spPr>
            <a:xfrm>
              <a:off x="494118" y="1868482"/>
              <a:ext cx="2952329" cy="865075"/>
            </a:xfrm>
            <a:prstGeom prst="rect">
              <a:avLst/>
            </a:prstGeom>
            <a:noFill/>
          </p:spPr>
          <p:txBody>
            <a:bodyPr wrap="square" rtlCol="0">
              <a:spAutoFit/>
            </a:bodyPr>
            <a:lstStyle/>
            <a:p>
              <a:pPr algn="ctr"/>
              <a:r>
                <a:rPr lang="en-US" dirty="0">
                  <a:solidFill>
                    <a:schemeClr val="bg1"/>
                  </a:solidFill>
                  <a:latin typeface="Arial Black"/>
                  <a:cs typeface="Arial Black"/>
                </a:rPr>
                <a:t>SALES</a:t>
              </a:r>
            </a:p>
          </p:txBody>
        </p:sp>
      </p:grpSp>
      <p:grpSp>
        <p:nvGrpSpPr>
          <p:cNvPr id="18" name="Group 17"/>
          <p:cNvGrpSpPr/>
          <p:nvPr/>
        </p:nvGrpSpPr>
        <p:grpSpPr>
          <a:xfrm>
            <a:off x="7668345" y="0"/>
            <a:ext cx="1656183" cy="3001704"/>
            <a:chOff x="5127563" y="0"/>
            <a:chExt cx="3783886" cy="6858000"/>
          </a:xfrm>
        </p:grpSpPr>
        <p:pic>
          <p:nvPicPr>
            <p:cNvPr id="19" name="Picture 18" descr="Manager-Icon-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0"/>
              <a:ext cx="3457575" cy="6858000"/>
            </a:xfrm>
            <a:prstGeom prst="rect">
              <a:avLst/>
            </a:prstGeom>
          </p:spPr>
        </p:pic>
        <p:sp>
          <p:nvSpPr>
            <p:cNvPr id="20" name="TextBox 19"/>
            <p:cNvSpPr txBox="1"/>
            <p:nvPr/>
          </p:nvSpPr>
          <p:spPr>
            <a:xfrm>
              <a:off x="5127563" y="1664863"/>
              <a:ext cx="3783886" cy="843814"/>
            </a:xfrm>
            <a:prstGeom prst="rect">
              <a:avLst/>
            </a:prstGeom>
            <a:noFill/>
          </p:spPr>
          <p:txBody>
            <a:bodyPr wrap="square" rtlCol="0">
              <a:spAutoFit/>
            </a:bodyPr>
            <a:lstStyle/>
            <a:p>
              <a:pPr algn="ctr"/>
              <a:r>
                <a:rPr lang="en-US" dirty="0">
                  <a:solidFill>
                    <a:schemeClr val="bg1"/>
                  </a:solidFill>
                  <a:latin typeface="Arial Black"/>
                  <a:cs typeface="Arial Black"/>
                </a:rPr>
                <a:t>MANAGER</a:t>
              </a:r>
            </a:p>
          </p:txBody>
        </p:sp>
      </p:grpSp>
      <p:sp>
        <p:nvSpPr>
          <p:cNvPr id="21" name="Rectangular Callout 20"/>
          <p:cNvSpPr/>
          <p:nvPr/>
        </p:nvSpPr>
        <p:spPr>
          <a:xfrm>
            <a:off x="1799692" y="296652"/>
            <a:ext cx="3132348" cy="1512168"/>
          </a:xfrm>
          <a:prstGeom prst="wedgeRectCallout">
            <a:avLst>
              <a:gd name="adj1" fmla="val -59065"/>
              <a:gd name="adj2" fmla="val -20814"/>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a:cs typeface="Arial"/>
              </a:rPr>
              <a:t>“I know I keep cutting the customer off when I’m speaking with them, especially when I know what they’re going to say anyway.”</a:t>
            </a:r>
          </a:p>
        </p:txBody>
      </p:sp>
      <p:sp>
        <p:nvSpPr>
          <p:cNvPr id="22" name="Rectangular Callout 21"/>
          <p:cNvSpPr/>
          <p:nvPr/>
        </p:nvSpPr>
        <p:spPr>
          <a:xfrm>
            <a:off x="5184068" y="296652"/>
            <a:ext cx="2124236" cy="1512168"/>
          </a:xfrm>
          <a:prstGeom prst="wedgeRectCallout">
            <a:avLst>
              <a:gd name="adj1" fmla="val 61549"/>
              <a:gd name="adj2" fmla="val -22829"/>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a:cs typeface="Arial"/>
              </a:rPr>
              <a:t>“Well, you know it’s not a good idea to do that. So, just stop doing that from now on.”</a:t>
            </a:r>
          </a:p>
        </p:txBody>
      </p:sp>
      <p:grpSp>
        <p:nvGrpSpPr>
          <p:cNvPr id="24" name="Group 23"/>
          <p:cNvGrpSpPr/>
          <p:nvPr/>
        </p:nvGrpSpPr>
        <p:grpSpPr>
          <a:xfrm>
            <a:off x="1617294" y="2600908"/>
            <a:ext cx="4263362" cy="432048"/>
            <a:chOff x="647564" y="1844824"/>
            <a:chExt cx="4263362" cy="432048"/>
          </a:xfrm>
        </p:grpSpPr>
        <p:sp>
          <p:nvSpPr>
            <p:cNvPr id="25" name="Oval 24"/>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26" name="TextBox 25"/>
            <p:cNvSpPr txBox="1"/>
            <p:nvPr/>
          </p:nvSpPr>
          <p:spPr>
            <a:xfrm>
              <a:off x="1403648" y="1876182"/>
              <a:ext cx="3507278" cy="369332"/>
            </a:xfrm>
            <a:prstGeom prst="rect">
              <a:avLst/>
            </a:prstGeom>
            <a:noFill/>
          </p:spPr>
          <p:txBody>
            <a:bodyPr wrap="none" rtlCol="0">
              <a:spAutoFit/>
            </a:bodyPr>
            <a:lstStyle/>
            <a:p>
              <a:r>
                <a:rPr lang="en-US" dirty="0">
                  <a:solidFill>
                    <a:srgbClr val="606060"/>
                  </a:solidFill>
                </a:rPr>
                <a:t>What did the </a:t>
              </a:r>
              <a:r>
                <a:rPr lang="en-US" b="1" dirty="0">
                  <a:solidFill>
                    <a:srgbClr val="B41A1B"/>
                  </a:solidFill>
                </a:rPr>
                <a:t>MANAGER</a:t>
              </a:r>
              <a:r>
                <a:rPr lang="en-US" dirty="0">
                  <a:solidFill>
                    <a:srgbClr val="606060"/>
                  </a:solidFill>
                </a:rPr>
                <a:t> learn?</a:t>
              </a:r>
            </a:p>
          </p:txBody>
        </p:sp>
      </p:grpSp>
      <p:grpSp>
        <p:nvGrpSpPr>
          <p:cNvPr id="27" name="Group 26"/>
          <p:cNvGrpSpPr/>
          <p:nvPr/>
        </p:nvGrpSpPr>
        <p:grpSpPr>
          <a:xfrm>
            <a:off x="1617294" y="3152969"/>
            <a:ext cx="5905901" cy="432048"/>
            <a:chOff x="647564" y="2569259"/>
            <a:chExt cx="5905901" cy="432048"/>
          </a:xfrm>
        </p:grpSpPr>
        <p:sp>
          <p:nvSpPr>
            <p:cNvPr id="28" name="TextBox 27"/>
            <p:cNvSpPr txBox="1"/>
            <p:nvPr/>
          </p:nvSpPr>
          <p:spPr>
            <a:xfrm>
              <a:off x="1403648" y="2600617"/>
              <a:ext cx="5149817" cy="369332"/>
            </a:xfrm>
            <a:prstGeom prst="rect">
              <a:avLst/>
            </a:prstGeom>
            <a:noFill/>
          </p:spPr>
          <p:txBody>
            <a:bodyPr wrap="none" rtlCol="0">
              <a:spAutoFit/>
            </a:bodyPr>
            <a:lstStyle/>
            <a:p>
              <a:r>
                <a:rPr lang="en-US" dirty="0">
                  <a:solidFill>
                    <a:srgbClr val="606060"/>
                  </a:solidFill>
                </a:rPr>
                <a:t>Did the </a:t>
              </a:r>
              <a:r>
                <a:rPr lang="en-US" b="1" dirty="0">
                  <a:solidFill>
                    <a:srgbClr val="B41A1B"/>
                  </a:solidFill>
                </a:rPr>
                <a:t>MANAGER </a:t>
              </a:r>
              <a:r>
                <a:rPr lang="en-US" dirty="0">
                  <a:solidFill>
                    <a:srgbClr val="606060"/>
                  </a:solidFill>
                </a:rPr>
                <a:t>learn </a:t>
              </a:r>
              <a:r>
                <a:rPr lang="en-US" b="1" dirty="0">
                  <a:solidFill>
                    <a:srgbClr val="606060"/>
                  </a:solidFill>
                </a:rPr>
                <a:t>why</a:t>
              </a:r>
              <a:r>
                <a:rPr lang="en-US" dirty="0">
                  <a:solidFill>
                    <a:srgbClr val="606060"/>
                  </a:solidFill>
                </a:rPr>
                <a:t> this is happening?</a:t>
              </a:r>
            </a:p>
          </p:txBody>
        </p:sp>
        <p:sp>
          <p:nvSpPr>
            <p:cNvPr id="29" name="Oval 28"/>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30" name="Group 29"/>
          <p:cNvGrpSpPr/>
          <p:nvPr/>
        </p:nvGrpSpPr>
        <p:grpSpPr>
          <a:xfrm>
            <a:off x="1617294" y="3705030"/>
            <a:ext cx="6726777" cy="432048"/>
            <a:chOff x="647564" y="3329844"/>
            <a:chExt cx="6726777" cy="432048"/>
          </a:xfrm>
        </p:grpSpPr>
        <p:sp>
          <p:nvSpPr>
            <p:cNvPr id="31" name="TextBox 30"/>
            <p:cNvSpPr txBox="1"/>
            <p:nvPr/>
          </p:nvSpPr>
          <p:spPr>
            <a:xfrm>
              <a:off x="1403648" y="3361202"/>
              <a:ext cx="5970693" cy="369332"/>
            </a:xfrm>
            <a:prstGeom prst="rect">
              <a:avLst/>
            </a:prstGeom>
            <a:noFill/>
          </p:spPr>
          <p:txBody>
            <a:bodyPr wrap="none" rtlCol="0">
              <a:spAutoFit/>
            </a:bodyPr>
            <a:lstStyle/>
            <a:p>
              <a:r>
                <a:rPr lang="en-US" dirty="0">
                  <a:solidFill>
                    <a:srgbClr val="606060"/>
                  </a:solidFill>
                </a:rPr>
                <a:t>Did the </a:t>
              </a:r>
              <a:r>
                <a:rPr lang="en-US" b="1" dirty="0">
                  <a:solidFill>
                    <a:srgbClr val="B41A1B"/>
                  </a:solidFill>
                </a:rPr>
                <a:t>MANAGER </a:t>
              </a:r>
              <a:r>
                <a:rPr lang="en-US" dirty="0">
                  <a:solidFill>
                    <a:srgbClr val="606060"/>
                  </a:solidFill>
                </a:rPr>
                <a:t>deliver value with his/her response?</a:t>
              </a:r>
            </a:p>
          </p:txBody>
        </p:sp>
        <p:sp>
          <p:nvSpPr>
            <p:cNvPr id="32" name="Oval 31"/>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33" name="Group 32"/>
          <p:cNvGrpSpPr/>
          <p:nvPr/>
        </p:nvGrpSpPr>
        <p:grpSpPr>
          <a:xfrm>
            <a:off x="1617294" y="4257091"/>
            <a:ext cx="5045690" cy="432048"/>
            <a:chOff x="647564" y="4113076"/>
            <a:chExt cx="5045690" cy="432048"/>
          </a:xfrm>
        </p:grpSpPr>
        <p:sp>
          <p:nvSpPr>
            <p:cNvPr id="34" name="TextBox 33"/>
            <p:cNvSpPr txBox="1"/>
            <p:nvPr/>
          </p:nvSpPr>
          <p:spPr>
            <a:xfrm>
              <a:off x="1403648" y="4144434"/>
              <a:ext cx="4289606" cy="369332"/>
            </a:xfrm>
            <a:prstGeom prst="rect">
              <a:avLst/>
            </a:prstGeom>
            <a:noFill/>
          </p:spPr>
          <p:txBody>
            <a:bodyPr wrap="none" rtlCol="0">
              <a:spAutoFit/>
            </a:bodyPr>
            <a:lstStyle/>
            <a:p>
              <a:r>
                <a:rPr lang="en-US" dirty="0">
                  <a:solidFill>
                    <a:srgbClr val="606060"/>
                  </a:solidFill>
                </a:rPr>
                <a:t>Did the </a:t>
              </a:r>
              <a:r>
                <a:rPr lang="en-US" b="1" dirty="0">
                  <a:solidFill>
                    <a:srgbClr val="B41A1B"/>
                  </a:solidFill>
                </a:rPr>
                <a:t>MANAGER</a:t>
              </a:r>
              <a:r>
                <a:rPr lang="en-US" dirty="0">
                  <a:solidFill>
                    <a:srgbClr val="606060"/>
                  </a:solidFill>
                </a:rPr>
                <a:t> identify </a:t>
              </a:r>
              <a:r>
                <a:rPr lang="en-US" b="1" dirty="0">
                  <a:solidFill>
                    <a:srgbClr val="606060"/>
                  </a:solidFill>
                </a:rPr>
                <a:t>root</a:t>
              </a:r>
              <a:r>
                <a:rPr lang="en-US" dirty="0">
                  <a:solidFill>
                    <a:srgbClr val="606060"/>
                  </a:solidFill>
                </a:rPr>
                <a:t> cause?</a:t>
              </a:r>
            </a:p>
          </p:txBody>
        </p:sp>
        <p:sp>
          <p:nvSpPr>
            <p:cNvPr id="35" name="Oval 34"/>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36" name="Group 35"/>
          <p:cNvGrpSpPr/>
          <p:nvPr/>
        </p:nvGrpSpPr>
        <p:grpSpPr>
          <a:xfrm>
            <a:off x="1617294" y="4809152"/>
            <a:ext cx="5752050" cy="432048"/>
            <a:chOff x="647564" y="4869160"/>
            <a:chExt cx="5752050" cy="432048"/>
          </a:xfrm>
        </p:grpSpPr>
        <p:sp>
          <p:nvSpPr>
            <p:cNvPr id="37" name="TextBox 36"/>
            <p:cNvSpPr txBox="1"/>
            <p:nvPr/>
          </p:nvSpPr>
          <p:spPr>
            <a:xfrm>
              <a:off x="1403648" y="4900518"/>
              <a:ext cx="4995966" cy="369332"/>
            </a:xfrm>
            <a:prstGeom prst="rect">
              <a:avLst/>
            </a:prstGeom>
            <a:noFill/>
          </p:spPr>
          <p:txBody>
            <a:bodyPr wrap="none" rtlCol="0">
              <a:spAutoFit/>
            </a:bodyPr>
            <a:lstStyle/>
            <a:p>
              <a:r>
                <a:rPr lang="en-US" dirty="0">
                  <a:solidFill>
                    <a:srgbClr val="606060"/>
                  </a:solidFill>
                </a:rPr>
                <a:t>Did this exchange drive a </a:t>
              </a:r>
              <a:r>
                <a:rPr lang="en-US" b="1" dirty="0">
                  <a:solidFill>
                    <a:srgbClr val="606060"/>
                  </a:solidFill>
                </a:rPr>
                <a:t>behavioral change</a:t>
              </a:r>
              <a:r>
                <a:rPr lang="en-US" dirty="0">
                  <a:solidFill>
                    <a:srgbClr val="606060"/>
                  </a:solidFill>
                </a:rPr>
                <a:t>?</a:t>
              </a:r>
            </a:p>
          </p:txBody>
        </p:sp>
        <p:sp>
          <p:nvSpPr>
            <p:cNvPr id="38" name="Oval 37"/>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grpSp>
        <p:nvGrpSpPr>
          <p:cNvPr id="39" name="Group 38"/>
          <p:cNvGrpSpPr/>
          <p:nvPr/>
        </p:nvGrpSpPr>
        <p:grpSpPr>
          <a:xfrm>
            <a:off x="1617294" y="5361213"/>
            <a:ext cx="4593380" cy="432048"/>
            <a:chOff x="647564" y="4869160"/>
            <a:chExt cx="4593380" cy="432048"/>
          </a:xfrm>
        </p:grpSpPr>
        <p:sp>
          <p:nvSpPr>
            <p:cNvPr id="40" name="TextBox 39"/>
            <p:cNvSpPr txBox="1"/>
            <p:nvPr/>
          </p:nvSpPr>
          <p:spPr>
            <a:xfrm>
              <a:off x="1403648" y="4900518"/>
              <a:ext cx="3837296" cy="369332"/>
            </a:xfrm>
            <a:prstGeom prst="rect">
              <a:avLst/>
            </a:prstGeom>
            <a:noFill/>
          </p:spPr>
          <p:txBody>
            <a:bodyPr wrap="none" rtlCol="0">
              <a:spAutoFit/>
            </a:bodyPr>
            <a:lstStyle/>
            <a:p>
              <a:r>
                <a:rPr lang="en-US" dirty="0">
                  <a:solidFill>
                    <a:srgbClr val="606060"/>
                  </a:solidFill>
                </a:rPr>
                <a:t>What’s the </a:t>
              </a:r>
              <a:r>
                <a:rPr lang="en-US" b="1" dirty="0">
                  <a:solidFill>
                    <a:srgbClr val="606060"/>
                  </a:solidFill>
                </a:rPr>
                <a:t>Gap</a:t>
              </a:r>
              <a:r>
                <a:rPr lang="en-US" dirty="0">
                  <a:solidFill>
                    <a:srgbClr val="606060"/>
                  </a:solidFill>
                </a:rPr>
                <a:t> or root cause here?</a:t>
              </a:r>
              <a:endParaRPr lang="en-US" dirty="0">
                <a:solidFill>
                  <a:srgbClr val="B41A1B"/>
                </a:solidFill>
              </a:endParaRPr>
            </a:p>
          </p:txBody>
        </p:sp>
        <p:sp>
          <p:nvSpPr>
            <p:cNvPr id="41" name="Oval 40"/>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6</a:t>
              </a:r>
            </a:p>
          </p:txBody>
        </p:sp>
      </p:grpSp>
      <p:grpSp>
        <p:nvGrpSpPr>
          <p:cNvPr id="42" name="Group 41"/>
          <p:cNvGrpSpPr/>
          <p:nvPr/>
        </p:nvGrpSpPr>
        <p:grpSpPr>
          <a:xfrm>
            <a:off x="1617294" y="5913276"/>
            <a:ext cx="7059162" cy="432048"/>
            <a:chOff x="647564" y="4869160"/>
            <a:chExt cx="7059162" cy="432048"/>
          </a:xfrm>
        </p:grpSpPr>
        <p:sp>
          <p:nvSpPr>
            <p:cNvPr id="43" name="TextBox 42"/>
            <p:cNvSpPr txBox="1"/>
            <p:nvPr/>
          </p:nvSpPr>
          <p:spPr>
            <a:xfrm>
              <a:off x="1403648" y="4900518"/>
              <a:ext cx="6303078" cy="369332"/>
            </a:xfrm>
            <a:prstGeom prst="rect">
              <a:avLst/>
            </a:prstGeom>
            <a:noFill/>
          </p:spPr>
          <p:txBody>
            <a:bodyPr wrap="none" rtlCol="0">
              <a:spAutoFit/>
            </a:bodyPr>
            <a:lstStyle/>
            <a:p>
              <a:r>
                <a:rPr lang="en-US" b="1" dirty="0">
                  <a:solidFill>
                    <a:srgbClr val="606060"/>
                  </a:solidFill>
                </a:rPr>
                <a:t>Did the direct report even identify there was a problem?</a:t>
              </a:r>
              <a:endParaRPr lang="en-US" b="1" dirty="0">
                <a:solidFill>
                  <a:srgbClr val="B41A1B"/>
                </a:solidFill>
              </a:endParaRPr>
            </a:p>
          </p:txBody>
        </p:sp>
        <p:sp>
          <p:nvSpPr>
            <p:cNvPr id="44" name="Oval 43"/>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7</a:t>
              </a:r>
            </a:p>
          </p:txBody>
        </p:sp>
      </p:grpSp>
    </p:spTree>
    <p:extLst>
      <p:ext uri="{BB962C8B-B14F-4D97-AF65-F5344CB8AC3E}">
        <p14:creationId xmlns:p14="http://schemas.microsoft.com/office/powerpoint/2010/main" val="2462947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pSp>
        <p:nvGrpSpPr>
          <p:cNvPr id="7" name="Group 6"/>
          <p:cNvGrpSpPr/>
          <p:nvPr/>
        </p:nvGrpSpPr>
        <p:grpSpPr>
          <a:xfrm>
            <a:off x="-396552" y="1471412"/>
            <a:ext cx="9361040" cy="3109716"/>
            <a:chOff x="-396552" y="1255388"/>
            <a:chExt cx="9361040" cy="3109716"/>
          </a:xfrm>
        </p:grpSpPr>
        <p:sp>
          <p:nvSpPr>
            <p:cNvPr id="46" name="Rectangular Callout 45"/>
            <p:cNvSpPr/>
            <p:nvPr/>
          </p:nvSpPr>
          <p:spPr>
            <a:xfrm>
              <a:off x="1619672" y="1516036"/>
              <a:ext cx="3132348" cy="1512168"/>
            </a:xfrm>
            <a:prstGeom prst="wedgeRectCallout">
              <a:avLst>
                <a:gd name="adj1" fmla="val -59065"/>
                <a:gd name="adj2" fmla="val -20814"/>
              </a:avLst>
            </a:prstGeom>
            <a:solidFill>
              <a:srgbClr val="60606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a:cs typeface="Arial"/>
                </a:rPr>
                <a:t>“I know I keep cutting the customer off when I’m speaking with them, especially when I know what they’re going to say anyway.”</a:t>
              </a:r>
            </a:p>
          </p:txBody>
        </p:sp>
        <p:sp>
          <p:nvSpPr>
            <p:cNvPr id="47" name="Rectangular Callout 46"/>
            <p:cNvSpPr/>
            <p:nvPr/>
          </p:nvSpPr>
          <p:spPr>
            <a:xfrm>
              <a:off x="4860032" y="1516036"/>
              <a:ext cx="2124236" cy="1512168"/>
            </a:xfrm>
            <a:prstGeom prst="wedgeRectCallout">
              <a:avLst>
                <a:gd name="adj1" fmla="val 61549"/>
                <a:gd name="adj2" fmla="val -22829"/>
              </a:avLst>
            </a:prstGeom>
            <a:solidFill>
              <a:srgbClr val="9B051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a:cs typeface="Arial"/>
                </a:rPr>
                <a:t>“Well, you know it’s not a good idea to do that. So, just stop doing that from now on.”</a:t>
              </a:r>
            </a:p>
          </p:txBody>
        </p:sp>
        <p:grpSp>
          <p:nvGrpSpPr>
            <p:cNvPr id="6" name="Group 5"/>
            <p:cNvGrpSpPr/>
            <p:nvPr/>
          </p:nvGrpSpPr>
          <p:grpSpPr>
            <a:xfrm>
              <a:off x="-396552" y="1288407"/>
              <a:ext cx="1872208" cy="3076697"/>
              <a:chOff x="-396552" y="1288407"/>
              <a:chExt cx="1872208" cy="3076697"/>
            </a:xfrm>
          </p:grpSpPr>
          <p:grpSp>
            <p:nvGrpSpPr>
              <p:cNvPr id="40" name="Group 39"/>
              <p:cNvGrpSpPr/>
              <p:nvPr/>
            </p:nvGrpSpPr>
            <p:grpSpPr>
              <a:xfrm>
                <a:off x="-144524" y="1288407"/>
                <a:ext cx="1476164" cy="2927929"/>
                <a:chOff x="242090" y="161670"/>
                <a:chExt cx="3457575" cy="6858000"/>
              </a:xfrm>
            </p:grpSpPr>
            <p:pic>
              <p:nvPicPr>
                <p:cNvPr id="41" name="Picture 40" descr="Salesperson-Icon-Charcoal.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42090" y="161670"/>
                  <a:ext cx="3457575" cy="6858000"/>
                </a:xfrm>
                <a:prstGeom prst="rect">
                  <a:avLst/>
                </a:prstGeom>
                <a:noFill/>
              </p:spPr>
            </p:pic>
            <p:sp>
              <p:nvSpPr>
                <p:cNvPr id="42" name="TextBox 41"/>
                <p:cNvSpPr txBox="1"/>
                <p:nvPr/>
              </p:nvSpPr>
              <p:spPr>
                <a:xfrm>
                  <a:off x="494118" y="1868482"/>
                  <a:ext cx="2952329" cy="865075"/>
                </a:xfrm>
                <a:prstGeom prst="rect">
                  <a:avLst/>
                </a:prstGeom>
                <a:noFill/>
              </p:spPr>
              <p:txBody>
                <a:bodyPr wrap="square" rtlCol="0">
                  <a:spAutoFit/>
                </a:bodyPr>
                <a:lstStyle/>
                <a:p>
                  <a:pPr algn="ctr"/>
                  <a:r>
                    <a:rPr lang="en-US" dirty="0">
                      <a:solidFill>
                        <a:schemeClr val="bg1"/>
                      </a:solidFill>
                      <a:latin typeface="Arial Black"/>
                      <a:cs typeface="Arial Black"/>
                    </a:rPr>
                    <a:t>SALES</a:t>
                  </a:r>
                </a:p>
              </p:txBody>
            </p:sp>
          </p:grpSp>
          <p:sp>
            <p:nvSpPr>
              <p:cNvPr id="4" name="Rectangle 3"/>
              <p:cNvSpPr/>
              <p:nvPr/>
            </p:nvSpPr>
            <p:spPr>
              <a:xfrm>
                <a:off x="-396552" y="3032956"/>
                <a:ext cx="1872208" cy="1332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7092280" y="1255388"/>
              <a:ext cx="1872208" cy="3109716"/>
              <a:chOff x="7092280" y="1255388"/>
              <a:chExt cx="1872208" cy="3109716"/>
            </a:xfrm>
          </p:grpSpPr>
          <p:grpSp>
            <p:nvGrpSpPr>
              <p:cNvPr id="43" name="Group 42"/>
              <p:cNvGrpSpPr/>
              <p:nvPr/>
            </p:nvGrpSpPr>
            <p:grpSpPr>
              <a:xfrm>
                <a:off x="7164288" y="1255388"/>
                <a:ext cx="1656183" cy="3001704"/>
                <a:chOff x="5127563" y="82258"/>
                <a:chExt cx="3783886" cy="6858000"/>
              </a:xfrm>
            </p:grpSpPr>
            <p:pic>
              <p:nvPicPr>
                <p:cNvPr id="44" name="Picture 43" descr="Manager-Icon-Red.png"/>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5292080" y="82258"/>
                  <a:ext cx="3457576" cy="6858000"/>
                </a:xfrm>
                <a:prstGeom prst="rect">
                  <a:avLst/>
                </a:prstGeom>
              </p:spPr>
            </p:pic>
            <p:sp>
              <p:nvSpPr>
                <p:cNvPr id="45" name="TextBox 44"/>
                <p:cNvSpPr txBox="1"/>
                <p:nvPr/>
              </p:nvSpPr>
              <p:spPr>
                <a:xfrm>
                  <a:off x="5127563" y="1736748"/>
                  <a:ext cx="3783886" cy="843814"/>
                </a:xfrm>
                <a:prstGeom prst="rect">
                  <a:avLst/>
                </a:prstGeom>
                <a:noFill/>
              </p:spPr>
              <p:txBody>
                <a:bodyPr wrap="square" rtlCol="0">
                  <a:spAutoFit/>
                </a:bodyPr>
                <a:lstStyle/>
                <a:p>
                  <a:pPr algn="ctr"/>
                  <a:r>
                    <a:rPr lang="en-US" dirty="0">
                      <a:solidFill>
                        <a:schemeClr val="bg1"/>
                      </a:solidFill>
                      <a:latin typeface="Arial Black"/>
                      <a:cs typeface="Arial Black"/>
                    </a:rPr>
                    <a:t>MANAGER</a:t>
                  </a:r>
                </a:p>
              </p:txBody>
            </p:sp>
          </p:grpSp>
          <p:sp>
            <p:nvSpPr>
              <p:cNvPr id="48" name="Rectangle 47"/>
              <p:cNvSpPr/>
              <p:nvPr/>
            </p:nvSpPr>
            <p:spPr>
              <a:xfrm>
                <a:off x="7092280" y="3032956"/>
                <a:ext cx="1872208" cy="1332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839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16" name="Rectangle 15"/>
          <p:cNvSpPr/>
          <p:nvPr/>
        </p:nvSpPr>
        <p:spPr>
          <a:xfrm>
            <a:off x="0" y="98072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0" y="80628"/>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a:t>
            </a:r>
          </a:p>
        </p:txBody>
      </p:sp>
      <p:cxnSp>
        <p:nvCxnSpPr>
          <p:cNvPr id="18" name="Straight Connector 17"/>
          <p:cNvCxnSpPr/>
          <p:nvPr/>
        </p:nvCxnSpPr>
        <p:spPr>
          <a:xfrm>
            <a:off x="653367" y="17731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53367" y="789385"/>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44523" y="992051"/>
            <a:ext cx="9433047" cy="400110"/>
          </a:xfrm>
          <a:prstGeom prst="rect">
            <a:avLst/>
          </a:prstGeom>
          <a:noFill/>
        </p:spPr>
        <p:txBody>
          <a:bodyPr wrap="square" rtlCol="0">
            <a:spAutoFit/>
          </a:bodyPr>
          <a:lstStyle/>
          <a:p>
            <a:pPr algn="ctr"/>
            <a:r>
              <a:rPr lang="en-US" sz="2000" dirty="0">
                <a:solidFill>
                  <a:srgbClr val="F2F2F2"/>
                </a:solidFill>
                <a:latin typeface="Avenir Heavy"/>
                <a:cs typeface="Avenir Heavy"/>
              </a:rPr>
              <a:t>{ Crafting Better Questions to Drive Behavioral Change Through Coaching }</a:t>
            </a:r>
          </a:p>
        </p:txBody>
      </p:sp>
      <p:grpSp>
        <p:nvGrpSpPr>
          <p:cNvPr id="21" name="Group 20"/>
          <p:cNvGrpSpPr/>
          <p:nvPr/>
        </p:nvGrpSpPr>
        <p:grpSpPr>
          <a:xfrm>
            <a:off x="395536" y="3501008"/>
            <a:ext cx="8750280" cy="432048"/>
            <a:chOff x="647564" y="1844824"/>
            <a:chExt cx="8750280" cy="432048"/>
          </a:xfrm>
        </p:grpSpPr>
        <p:sp>
          <p:nvSpPr>
            <p:cNvPr id="22" name="Oval 21"/>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23" name="TextBox 22"/>
            <p:cNvSpPr txBox="1"/>
            <p:nvPr/>
          </p:nvSpPr>
          <p:spPr>
            <a:xfrm>
              <a:off x="1403648" y="1876182"/>
              <a:ext cx="7994196" cy="369332"/>
            </a:xfrm>
            <a:prstGeom prst="rect">
              <a:avLst/>
            </a:prstGeom>
            <a:noFill/>
          </p:spPr>
          <p:txBody>
            <a:bodyPr wrap="none" rtlCol="0">
              <a:spAutoFit/>
            </a:bodyPr>
            <a:lstStyle/>
            <a:p>
              <a:r>
                <a:rPr lang="en-US" dirty="0">
                  <a:solidFill>
                    <a:srgbClr val="606060"/>
                  </a:solidFill>
                </a:rPr>
                <a:t>What questions would YOU ask? What is the Gap/coaching moment here?</a:t>
              </a:r>
            </a:p>
          </p:txBody>
        </p:sp>
      </p:grpSp>
      <p:grpSp>
        <p:nvGrpSpPr>
          <p:cNvPr id="24" name="Group 23"/>
          <p:cNvGrpSpPr/>
          <p:nvPr/>
        </p:nvGrpSpPr>
        <p:grpSpPr>
          <a:xfrm>
            <a:off x="395536" y="3957010"/>
            <a:ext cx="5332201" cy="432048"/>
            <a:chOff x="647564" y="2569259"/>
            <a:chExt cx="5332201" cy="432048"/>
          </a:xfrm>
        </p:grpSpPr>
        <p:sp>
          <p:nvSpPr>
            <p:cNvPr id="25" name="TextBox 24"/>
            <p:cNvSpPr txBox="1"/>
            <p:nvPr/>
          </p:nvSpPr>
          <p:spPr>
            <a:xfrm>
              <a:off x="1403648" y="2600617"/>
              <a:ext cx="4576117" cy="369332"/>
            </a:xfrm>
            <a:prstGeom prst="rect">
              <a:avLst/>
            </a:prstGeom>
            <a:noFill/>
          </p:spPr>
          <p:txBody>
            <a:bodyPr wrap="none" rtlCol="0">
              <a:spAutoFit/>
            </a:bodyPr>
            <a:lstStyle/>
            <a:p>
              <a:r>
                <a:rPr lang="en-US" dirty="0">
                  <a:solidFill>
                    <a:srgbClr val="606060"/>
                  </a:solidFill>
                </a:rPr>
                <a:t>Divide into 2 teams.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r>
                <a:rPr lang="en-US" dirty="0">
                  <a:solidFill>
                    <a:srgbClr val="606060"/>
                  </a:solidFill>
                </a:rPr>
                <a:t>.</a:t>
              </a:r>
            </a:p>
          </p:txBody>
        </p:sp>
        <p:sp>
          <p:nvSpPr>
            <p:cNvPr id="26" name="Oval 25"/>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30" name="Group 29"/>
          <p:cNvGrpSpPr/>
          <p:nvPr/>
        </p:nvGrpSpPr>
        <p:grpSpPr>
          <a:xfrm>
            <a:off x="395536" y="5114655"/>
            <a:ext cx="8280838" cy="954688"/>
            <a:chOff x="647564" y="4113076"/>
            <a:chExt cx="8280838" cy="954688"/>
          </a:xfrm>
        </p:grpSpPr>
        <p:sp>
          <p:nvSpPr>
            <p:cNvPr id="31" name="TextBox 30"/>
            <p:cNvSpPr txBox="1"/>
            <p:nvPr/>
          </p:nvSpPr>
          <p:spPr>
            <a:xfrm>
              <a:off x="1403648" y="4144434"/>
              <a:ext cx="7524754" cy="923330"/>
            </a:xfrm>
            <a:prstGeom prst="rect">
              <a:avLst/>
            </a:prstGeom>
            <a:noFill/>
          </p:spPr>
          <p:txBody>
            <a:bodyPr wrap="none" rtlCol="0">
              <a:spAutoFit/>
            </a:bodyPr>
            <a:lstStyle/>
            <a:p>
              <a:r>
                <a:rPr lang="en-US" dirty="0">
                  <a:solidFill>
                    <a:srgbClr val="606060"/>
                  </a:solidFill>
                </a:rPr>
                <a:t>The “L” step is already done by the coachee because the leader heard</a:t>
              </a:r>
            </a:p>
            <a:p>
              <a:r>
                <a:rPr lang="en-US" dirty="0">
                  <a:solidFill>
                    <a:srgbClr val="606060"/>
                  </a:solidFill>
                </a:rPr>
                <a:t>a coaching opportunity. This person is just sharing an observation but</a:t>
              </a:r>
            </a:p>
            <a:p>
              <a:r>
                <a:rPr lang="en-US" dirty="0">
                  <a:solidFill>
                    <a:srgbClr val="606060"/>
                  </a:solidFill>
                </a:rPr>
                <a:t>doesn’t recognize root cause.</a:t>
              </a:r>
            </a:p>
          </p:txBody>
        </p:sp>
        <p:sp>
          <p:nvSpPr>
            <p:cNvPr id="32" name="Oval 31"/>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36" name="Group 35"/>
          <p:cNvGrpSpPr/>
          <p:nvPr/>
        </p:nvGrpSpPr>
        <p:grpSpPr>
          <a:xfrm>
            <a:off x="395536" y="6093296"/>
            <a:ext cx="3103226" cy="432048"/>
            <a:chOff x="647564" y="4869160"/>
            <a:chExt cx="3103226" cy="432048"/>
          </a:xfrm>
        </p:grpSpPr>
        <p:sp>
          <p:nvSpPr>
            <p:cNvPr id="37" name="TextBox 36"/>
            <p:cNvSpPr txBox="1"/>
            <p:nvPr/>
          </p:nvSpPr>
          <p:spPr>
            <a:xfrm>
              <a:off x="1403648" y="4900518"/>
              <a:ext cx="2347142" cy="369332"/>
            </a:xfrm>
            <a:prstGeom prst="rect">
              <a:avLst/>
            </a:prstGeom>
            <a:noFill/>
          </p:spPr>
          <p:txBody>
            <a:bodyPr wrap="none" rtlCol="0">
              <a:spAutoFit/>
            </a:bodyPr>
            <a:lstStyle/>
            <a:p>
              <a:r>
                <a:rPr lang="en-US" b="1" dirty="0">
                  <a:solidFill>
                    <a:srgbClr val="606060"/>
                  </a:solidFill>
                </a:rPr>
                <a:t>Debrief to Follow </a:t>
              </a:r>
              <a:r>
                <a:rPr lang="en-US" b="1" dirty="0">
                  <a:solidFill>
                    <a:srgbClr val="B41A1B"/>
                  </a:solidFill>
                  <a:sym typeface="Wingdings"/>
                </a:rPr>
                <a:t></a:t>
              </a:r>
              <a:endParaRPr lang="en-US" b="1" dirty="0">
                <a:solidFill>
                  <a:srgbClr val="B41A1B"/>
                </a:solidFill>
              </a:endParaRPr>
            </a:p>
          </p:txBody>
        </p:sp>
        <p:sp>
          <p:nvSpPr>
            <p:cNvPr id="38" name="Oval 37"/>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pic>
        <p:nvPicPr>
          <p:cNvPr id="39" name="Picture 38" descr="Whistle-Ic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64706" y="6077047"/>
            <a:ext cx="814588" cy="628317"/>
          </a:xfrm>
          <a:prstGeom prst="rect">
            <a:avLst/>
          </a:prstGeom>
        </p:spPr>
      </p:pic>
      <p:grpSp>
        <p:nvGrpSpPr>
          <p:cNvPr id="2" name="Group 1"/>
          <p:cNvGrpSpPr/>
          <p:nvPr/>
        </p:nvGrpSpPr>
        <p:grpSpPr>
          <a:xfrm>
            <a:off x="395536" y="4413012"/>
            <a:ext cx="8388931" cy="677689"/>
            <a:chOff x="395536" y="4413012"/>
            <a:chExt cx="8388931" cy="677689"/>
          </a:xfrm>
        </p:grpSpPr>
        <p:grpSp>
          <p:nvGrpSpPr>
            <p:cNvPr id="27" name="Group 26"/>
            <p:cNvGrpSpPr/>
            <p:nvPr/>
          </p:nvGrpSpPr>
          <p:grpSpPr>
            <a:xfrm>
              <a:off x="395536" y="4413012"/>
              <a:ext cx="8388931" cy="677689"/>
              <a:chOff x="647564" y="3329844"/>
              <a:chExt cx="8388931" cy="677689"/>
            </a:xfrm>
          </p:grpSpPr>
          <p:sp>
            <p:nvSpPr>
              <p:cNvPr id="28" name="TextBox 27"/>
              <p:cNvSpPr txBox="1"/>
              <p:nvPr/>
            </p:nvSpPr>
            <p:spPr>
              <a:xfrm>
                <a:off x="1403648" y="3361202"/>
                <a:ext cx="7632847" cy="646331"/>
              </a:xfrm>
              <a:prstGeom prst="rect">
                <a:avLst/>
              </a:prstGeom>
              <a:noFill/>
            </p:spPr>
            <p:txBody>
              <a:bodyPr wrap="square" rtlCol="0">
                <a:spAutoFit/>
              </a:bodyPr>
              <a:lstStyle/>
              <a:p>
                <a:r>
                  <a:rPr lang="en-US" dirty="0">
                    <a:solidFill>
                      <a:srgbClr val="606060"/>
                    </a:solidFill>
                  </a:rPr>
                  <a:t>Develop at least one question you could ask in this situation for each step of the L.E.A.D.S. Framework that uncovers root cause. </a:t>
                </a:r>
                <a:endParaRPr lang="en-US" b="1" dirty="0">
                  <a:solidFill>
                    <a:srgbClr val="AC1A1E"/>
                  </a:solidFill>
                </a:endParaRPr>
              </a:p>
            </p:txBody>
          </p:sp>
          <p:sp>
            <p:nvSpPr>
              <p:cNvPr id="29" name="Oval 28"/>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49" name="Group 48"/>
            <p:cNvGrpSpPr/>
            <p:nvPr/>
          </p:nvGrpSpPr>
          <p:grpSpPr>
            <a:xfrm>
              <a:off x="6768244" y="4725144"/>
              <a:ext cx="396044" cy="360040"/>
              <a:chOff x="4319972" y="4293096"/>
              <a:chExt cx="396044" cy="360040"/>
            </a:xfrm>
          </p:grpSpPr>
          <p:sp>
            <p:nvSpPr>
              <p:cNvPr id="50" name="10-Point Star 49"/>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latin typeface="Arial"/>
                  <a:cs typeface="Arial"/>
                </a:endParaRPr>
              </a:p>
            </p:txBody>
          </p:sp>
          <p:sp>
            <p:nvSpPr>
              <p:cNvPr id="51" name="TextBox 50"/>
              <p:cNvSpPr txBox="1"/>
              <p:nvPr/>
            </p:nvSpPr>
            <p:spPr>
              <a:xfrm>
                <a:off x="4319972" y="4293096"/>
                <a:ext cx="356188" cy="338554"/>
              </a:xfrm>
              <a:prstGeom prst="rect">
                <a:avLst/>
              </a:prstGeom>
              <a:noFill/>
            </p:spPr>
            <p:txBody>
              <a:bodyPr wrap="none" rtlCol="0">
                <a:spAutoFit/>
              </a:bodyPr>
              <a:lstStyle/>
              <a:p>
                <a:r>
                  <a:rPr lang="en-US" sz="1600" b="1" dirty="0">
                    <a:solidFill>
                      <a:schemeClr val="bg1"/>
                    </a:solidFill>
                  </a:rPr>
                  <a:t> 9</a:t>
                </a:r>
              </a:p>
            </p:txBody>
          </p:sp>
        </p:grpSp>
      </p:grpSp>
    </p:spTree>
    <p:extLst>
      <p:ext uri="{BB962C8B-B14F-4D97-AF65-F5344CB8AC3E}">
        <p14:creationId xmlns:p14="http://schemas.microsoft.com/office/powerpoint/2010/main" val="84893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44" name="Rectangle 43"/>
          <p:cNvSpPr/>
          <p:nvPr/>
        </p:nvSpPr>
        <p:spPr>
          <a:xfrm>
            <a:off x="0" y="944724"/>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0" y="80628"/>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#7 DEBRIEF</a:t>
            </a:r>
          </a:p>
        </p:txBody>
      </p:sp>
      <p:cxnSp>
        <p:nvCxnSpPr>
          <p:cNvPr id="46" name="Straight Connector 45"/>
          <p:cNvCxnSpPr/>
          <p:nvPr/>
        </p:nvCxnSpPr>
        <p:spPr>
          <a:xfrm>
            <a:off x="653367" y="17731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53367" y="789385"/>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52536" y="944724"/>
            <a:ext cx="9649073" cy="400110"/>
          </a:xfrm>
          <a:prstGeom prst="rect">
            <a:avLst/>
          </a:prstGeom>
          <a:noFill/>
        </p:spPr>
        <p:txBody>
          <a:bodyPr wrap="square" rtlCol="0">
            <a:spAutoFit/>
          </a:bodyPr>
          <a:lstStyle/>
          <a:p>
            <a:pPr algn="ctr"/>
            <a:r>
              <a:rPr lang="en-US" sz="2000" dirty="0">
                <a:solidFill>
                  <a:srgbClr val="F2F2F2"/>
                </a:solidFill>
                <a:latin typeface="Avenir Heavy"/>
                <a:cs typeface="Avenir Heavy"/>
              </a:rPr>
              <a:t>{ ONE Possible Way to Use Questions in the L.E.A.D.S Framework }</a:t>
            </a:r>
          </a:p>
        </p:txBody>
      </p:sp>
      <p:grpSp>
        <p:nvGrpSpPr>
          <p:cNvPr id="79" name="Group 78"/>
          <p:cNvGrpSpPr/>
          <p:nvPr/>
        </p:nvGrpSpPr>
        <p:grpSpPr>
          <a:xfrm>
            <a:off x="-612576" y="1509183"/>
            <a:ext cx="8856984" cy="2927929"/>
            <a:chOff x="-612576" y="1468427"/>
            <a:chExt cx="8856984" cy="2927929"/>
          </a:xfrm>
        </p:grpSpPr>
        <p:grpSp>
          <p:nvGrpSpPr>
            <p:cNvPr id="59" name="Group 58"/>
            <p:cNvGrpSpPr/>
            <p:nvPr/>
          </p:nvGrpSpPr>
          <p:grpSpPr>
            <a:xfrm>
              <a:off x="-612576" y="1468427"/>
              <a:ext cx="1476164" cy="2927929"/>
              <a:chOff x="242090" y="161670"/>
              <a:chExt cx="3457575" cy="6858000"/>
            </a:xfrm>
          </p:grpSpPr>
          <p:pic>
            <p:nvPicPr>
              <p:cNvPr id="60" name="Picture 59" descr="Salesperson-Icon-Charco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90" y="161670"/>
                <a:ext cx="3457575" cy="6858000"/>
              </a:xfrm>
              <a:prstGeom prst="rect">
                <a:avLst/>
              </a:prstGeom>
            </p:spPr>
          </p:pic>
          <p:sp>
            <p:nvSpPr>
              <p:cNvPr id="61" name="TextBox 60"/>
              <p:cNvSpPr txBox="1"/>
              <p:nvPr/>
            </p:nvSpPr>
            <p:spPr>
              <a:xfrm>
                <a:off x="494118" y="1868482"/>
                <a:ext cx="2952329" cy="865075"/>
              </a:xfrm>
              <a:prstGeom prst="rect">
                <a:avLst/>
              </a:prstGeom>
              <a:noFill/>
            </p:spPr>
            <p:txBody>
              <a:bodyPr wrap="square" rtlCol="0">
                <a:spAutoFit/>
              </a:bodyPr>
              <a:lstStyle/>
              <a:p>
                <a:pPr algn="ctr"/>
                <a:r>
                  <a:rPr lang="en-US" dirty="0">
                    <a:solidFill>
                      <a:schemeClr val="bg1"/>
                    </a:solidFill>
                    <a:latin typeface="Arial Black"/>
                    <a:cs typeface="Arial Black"/>
                  </a:rPr>
                  <a:t>Direct</a:t>
                </a:r>
              </a:p>
            </p:txBody>
          </p:sp>
        </p:grpSp>
        <p:sp>
          <p:nvSpPr>
            <p:cNvPr id="65" name="Rectangular Callout 64"/>
            <p:cNvSpPr/>
            <p:nvPr/>
          </p:nvSpPr>
          <p:spPr>
            <a:xfrm>
              <a:off x="971600" y="1520788"/>
              <a:ext cx="7272808" cy="828092"/>
            </a:xfrm>
            <a:prstGeom prst="wedgeRectCallout">
              <a:avLst>
                <a:gd name="adj1" fmla="val -52907"/>
                <a:gd name="adj2" fmla="val -20931"/>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48640"/>
              <a:r>
                <a:rPr lang="en-US" dirty="0">
                  <a:latin typeface="Arial"/>
                  <a:cs typeface="Arial"/>
                </a:rPr>
                <a:t>“I know I keep cutting the customer off when I’m speaking with        them, especially when I know what they’re going to say anyway.”</a:t>
              </a:r>
            </a:p>
          </p:txBody>
        </p:sp>
        <p:sp>
          <p:nvSpPr>
            <p:cNvPr id="67" name="Oval 66"/>
            <p:cNvSpPr/>
            <p:nvPr/>
          </p:nvSpPr>
          <p:spPr>
            <a:xfrm>
              <a:off x="1079612" y="1700808"/>
              <a:ext cx="432048" cy="43204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606060"/>
                  </a:solidFill>
                  <a:latin typeface="Arial"/>
                  <a:cs typeface="Arial"/>
                </a:rPr>
                <a:t>L</a:t>
              </a:r>
            </a:p>
          </p:txBody>
        </p:sp>
      </p:grpSp>
      <p:grpSp>
        <p:nvGrpSpPr>
          <p:cNvPr id="12" name="Group 11"/>
          <p:cNvGrpSpPr/>
          <p:nvPr/>
        </p:nvGrpSpPr>
        <p:grpSpPr>
          <a:xfrm>
            <a:off x="971600" y="2528900"/>
            <a:ext cx="8964996" cy="4189836"/>
            <a:chOff x="971600" y="2528900"/>
            <a:chExt cx="8964996" cy="4189836"/>
          </a:xfrm>
        </p:grpSpPr>
        <p:grpSp>
          <p:nvGrpSpPr>
            <p:cNvPr id="62" name="Group 61"/>
            <p:cNvGrpSpPr/>
            <p:nvPr/>
          </p:nvGrpSpPr>
          <p:grpSpPr>
            <a:xfrm>
              <a:off x="8280413" y="3717032"/>
              <a:ext cx="1656183" cy="3001704"/>
              <a:chOff x="5127563" y="0"/>
              <a:chExt cx="3783886" cy="6858000"/>
            </a:xfrm>
          </p:grpSpPr>
          <p:pic>
            <p:nvPicPr>
              <p:cNvPr id="63" name="Picture 62" descr="Manager-Icon-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0"/>
                <a:ext cx="3457575" cy="6858000"/>
              </a:xfrm>
              <a:prstGeom prst="rect">
                <a:avLst/>
              </a:prstGeom>
            </p:spPr>
          </p:pic>
          <p:sp>
            <p:nvSpPr>
              <p:cNvPr id="64" name="TextBox 63"/>
              <p:cNvSpPr txBox="1"/>
              <p:nvPr/>
            </p:nvSpPr>
            <p:spPr>
              <a:xfrm>
                <a:off x="5127563" y="1664863"/>
                <a:ext cx="3783886" cy="843814"/>
              </a:xfrm>
              <a:prstGeom prst="rect">
                <a:avLst/>
              </a:prstGeom>
              <a:noFill/>
            </p:spPr>
            <p:txBody>
              <a:bodyPr wrap="square" rtlCol="0">
                <a:spAutoFit/>
              </a:bodyPr>
              <a:lstStyle/>
              <a:p>
                <a:pPr algn="ctr"/>
                <a:r>
                  <a:rPr lang="en-US" dirty="0">
                    <a:solidFill>
                      <a:schemeClr val="bg1"/>
                    </a:solidFill>
                    <a:latin typeface="Arial Black"/>
                    <a:cs typeface="Arial Black"/>
                  </a:rPr>
                  <a:t>MANAGER</a:t>
                </a:r>
              </a:p>
            </p:txBody>
          </p:sp>
        </p:grpSp>
        <p:grpSp>
          <p:nvGrpSpPr>
            <p:cNvPr id="11" name="Group 10"/>
            <p:cNvGrpSpPr/>
            <p:nvPr/>
          </p:nvGrpSpPr>
          <p:grpSpPr>
            <a:xfrm>
              <a:off x="971600" y="2528900"/>
              <a:ext cx="7272808" cy="4176464"/>
              <a:chOff x="971600" y="2528900"/>
              <a:chExt cx="7272808" cy="4176464"/>
            </a:xfrm>
          </p:grpSpPr>
          <p:sp>
            <p:nvSpPr>
              <p:cNvPr id="66" name="Rectangular Callout 65"/>
              <p:cNvSpPr/>
              <p:nvPr/>
            </p:nvSpPr>
            <p:spPr>
              <a:xfrm>
                <a:off x="971600" y="2528900"/>
                <a:ext cx="7272808" cy="4176464"/>
              </a:xfrm>
              <a:prstGeom prst="wedgeRectCallout">
                <a:avLst>
                  <a:gd name="adj1" fmla="val 52048"/>
                  <a:gd name="adj2" fmla="val -22759"/>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48640"/>
                <a:endParaRPr lang="en-US" dirty="0">
                  <a:latin typeface="Arial"/>
                  <a:cs typeface="Arial"/>
                </a:endParaRPr>
              </a:p>
            </p:txBody>
          </p:sp>
          <p:sp>
            <p:nvSpPr>
              <p:cNvPr id="68" name="Oval 67"/>
              <p:cNvSpPr/>
              <p:nvPr/>
            </p:nvSpPr>
            <p:spPr>
              <a:xfrm>
                <a:off x="1079612" y="2708920"/>
                <a:ext cx="432048" cy="43204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41A1B"/>
                    </a:solidFill>
                    <a:latin typeface="Arial"/>
                    <a:cs typeface="Arial"/>
                  </a:rPr>
                  <a:t>E</a:t>
                </a:r>
              </a:p>
            </p:txBody>
          </p:sp>
          <p:sp>
            <p:nvSpPr>
              <p:cNvPr id="4" name="TextBox 3"/>
              <p:cNvSpPr txBox="1"/>
              <p:nvPr/>
            </p:nvSpPr>
            <p:spPr>
              <a:xfrm>
                <a:off x="1511660" y="2638653"/>
                <a:ext cx="6624736" cy="646331"/>
              </a:xfrm>
              <a:prstGeom prst="rect">
                <a:avLst/>
              </a:prstGeom>
              <a:noFill/>
            </p:spPr>
            <p:txBody>
              <a:bodyPr wrap="square" rtlCol="0">
                <a:spAutoFit/>
              </a:bodyPr>
              <a:lstStyle/>
              <a:p>
                <a:r>
                  <a:rPr lang="en-US" dirty="0">
                    <a:solidFill>
                      <a:srgbClr val="F2F2F2"/>
                    </a:solidFill>
                  </a:rPr>
                  <a:t>Would you be open to exploring some ways for you to boost the impact of your conversations with customers?</a:t>
                </a:r>
              </a:p>
            </p:txBody>
          </p:sp>
        </p:grpSp>
      </p:grpSp>
      <p:grpSp>
        <p:nvGrpSpPr>
          <p:cNvPr id="10" name="Group 9"/>
          <p:cNvGrpSpPr/>
          <p:nvPr/>
        </p:nvGrpSpPr>
        <p:grpSpPr>
          <a:xfrm>
            <a:off x="1079612" y="3248980"/>
            <a:ext cx="7056784" cy="432048"/>
            <a:chOff x="1079612" y="3248980"/>
            <a:chExt cx="7056784" cy="432048"/>
          </a:xfrm>
        </p:grpSpPr>
        <p:sp>
          <p:nvSpPr>
            <p:cNvPr id="74" name="Oval 73"/>
            <p:cNvSpPr/>
            <p:nvPr/>
          </p:nvSpPr>
          <p:spPr>
            <a:xfrm>
              <a:off x="1079612" y="3248980"/>
              <a:ext cx="432048" cy="43204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41A1B"/>
                  </a:solidFill>
                  <a:latin typeface="Arial"/>
                  <a:cs typeface="Arial"/>
                </a:rPr>
                <a:t>A</a:t>
              </a:r>
            </a:p>
          </p:txBody>
        </p:sp>
        <p:sp>
          <p:nvSpPr>
            <p:cNvPr id="80" name="TextBox 79"/>
            <p:cNvSpPr txBox="1"/>
            <p:nvPr/>
          </p:nvSpPr>
          <p:spPr>
            <a:xfrm>
              <a:off x="1511660" y="3275692"/>
              <a:ext cx="6624736" cy="369332"/>
            </a:xfrm>
            <a:prstGeom prst="rect">
              <a:avLst/>
            </a:prstGeom>
            <a:noFill/>
          </p:spPr>
          <p:txBody>
            <a:bodyPr wrap="square" rtlCol="0">
              <a:spAutoFit/>
            </a:bodyPr>
            <a:lstStyle/>
            <a:p>
              <a:r>
                <a:rPr lang="en-US" dirty="0">
                  <a:solidFill>
                    <a:srgbClr val="F2F2F2"/>
                  </a:solidFill>
                </a:rPr>
                <a:t>Can you walk me through a time when this recently happened?</a:t>
              </a:r>
            </a:p>
          </p:txBody>
        </p:sp>
      </p:grpSp>
      <p:grpSp>
        <p:nvGrpSpPr>
          <p:cNvPr id="9" name="Group 8"/>
          <p:cNvGrpSpPr/>
          <p:nvPr/>
        </p:nvGrpSpPr>
        <p:grpSpPr>
          <a:xfrm>
            <a:off x="1079612" y="3645024"/>
            <a:ext cx="7056784" cy="432048"/>
            <a:chOff x="1079612" y="3645024"/>
            <a:chExt cx="7056784" cy="432048"/>
          </a:xfrm>
        </p:grpSpPr>
        <p:sp>
          <p:nvSpPr>
            <p:cNvPr id="75" name="Oval 74"/>
            <p:cNvSpPr/>
            <p:nvPr/>
          </p:nvSpPr>
          <p:spPr>
            <a:xfrm>
              <a:off x="1079612" y="3645024"/>
              <a:ext cx="432048" cy="432048"/>
            </a:xfrm>
            <a:prstGeom prst="ellipse">
              <a:avLst/>
            </a:prstGeom>
            <a:solidFill>
              <a:srgbClr val="F2F2F2"/>
            </a:solidFill>
            <a:ln w="19050">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41A1B"/>
                  </a:solidFill>
                  <a:latin typeface="Arial"/>
                  <a:cs typeface="Arial"/>
                </a:rPr>
                <a:t>A</a:t>
              </a:r>
            </a:p>
          </p:txBody>
        </p:sp>
        <p:sp>
          <p:nvSpPr>
            <p:cNvPr id="81" name="TextBox 80"/>
            <p:cNvSpPr txBox="1"/>
            <p:nvPr/>
          </p:nvSpPr>
          <p:spPr>
            <a:xfrm>
              <a:off x="1511660" y="3671736"/>
              <a:ext cx="6624736" cy="369332"/>
            </a:xfrm>
            <a:prstGeom prst="rect">
              <a:avLst/>
            </a:prstGeom>
            <a:noFill/>
          </p:spPr>
          <p:txBody>
            <a:bodyPr wrap="square" rtlCol="0">
              <a:spAutoFit/>
            </a:bodyPr>
            <a:lstStyle/>
            <a:p>
              <a:r>
                <a:rPr lang="en-US" dirty="0">
                  <a:solidFill>
                    <a:srgbClr val="F2F2F2"/>
                  </a:solidFill>
                </a:rPr>
                <a:t>When do you find this happening most? With who?</a:t>
              </a:r>
            </a:p>
          </p:txBody>
        </p:sp>
      </p:grpSp>
      <p:grpSp>
        <p:nvGrpSpPr>
          <p:cNvPr id="8" name="Group 7"/>
          <p:cNvGrpSpPr/>
          <p:nvPr/>
        </p:nvGrpSpPr>
        <p:grpSpPr>
          <a:xfrm>
            <a:off x="1079612" y="4077072"/>
            <a:ext cx="7056784" cy="646331"/>
            <a:chOff x="1079612" y="4077072"/>
            <a:chExt cx="7056784" cy="646331"/>
          </a:xfrm>
        </p:grpSpPr>
        <p:sp>
          <p:nvSpPr>
            <p:cNvPr id="76" name="Oval 75"/>
            <p:cNvSpPr/>
            <p:nvPr/>
          </p:nvSpPr>
          <p:spPr>
            <a:xfrm>
              <a:off x="1079612" y="4149080"/>
              <a:ext cx="432048" cy="43204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41A1B"/>
                  </a:solidFill>
                  <a:latin typeface="Arial"/>
                  <a:cs typeface="Arial"/>
                </a:rPr>
                <a:t>D</a:t>
              </a:r>
            </a:p>
          </p:txBody>
        </p:sp>
        <p:sp>
          <p:nvSpPr>
            <p:cNvPr id="82" name="TextBox 81"/>
            <p:cNvSpPr txBox="1"/>
            <p:nvPr/>
          </p:nvSpPr>
          <p:spPr>
            <a:xfrm>
              <a:off x="1511660" y="4077072"/>
              <a:ext cx="6624736" cy="646331"/>
            </a:xfrm>
            <a:prstGeom prst="rect">
              <a:avLst/>
            </a:prstGeom>
            <a:noFill/>
          </p:spPr>
          <p:txBody>
            <a:bodyPr wrap="square" rtlCol="0">
              <a:spAutoFit/>
            </a:bodyPr>
            <a:lstStyle/>
            <a:p>
              <a:r>
                <a:rPr lang="en-US" dirty="0">
                  <a:solidFill>
                    <a:srgbClr val="F2F2F2"/>
                  </a:solidFill>
                </a:rPr>
                <a:t>Why do you feel that you’re </a:t>
              </a:r>
              <a:r>
                <a:rPr lang="en-US" b="1" dirty="0">
                  <a:solidFill>
                    <a:srgbClr val="F2F2F2"/>
                  </a:solidFill>
                </a:rPr>
                <a:t>always 100% </a:t>
              </a:r>
              <a:r>
                <a:rPr lang="en-US" dirty="0">
                  <a:solidFill>
                    <a:srgbClr val="F2F2F2"/>
                  </a:solidFill>
                </a:rPr>
                <a:t>sure you know what they’re going to say? </a:t>
              </a:r>
            </a:p>
          </p:txBody>
        </p:sp>
      </p:grpSp>
      <p:grpSp>
        <p:nvGrpSpPr>
          <p:cNvPr id="7" name="Group 6"/>
          <p:cNvGrpSpPr/>
          <p:nvPr/>
        </p:nvGrpSpPr>
        <p:grpSpPr>
          <a:xfrm>
            <a:off x="1079612" y="4737918"/>
            <a:ext cx="7128792" cy="923330"/>
            <a:chOff x="1079612" y="4737918"/>
            <a:chExt cx="7128792" cy="923330"/>
          </a:xfrm>
        </p:grpSpPr>
        <p:sp>
          <p:nvSpPr>
            <p:cNvPr id="77" name="Oval 76"/>
            <p:cNvSpPr/>
            <p:nvPr/>
          </p:nvSpPr>
          <p:spPr>
            <a:xfrm>
              <a:off x="1079612" y="4869160"/>
              <a:ext cx="432048" cy="43204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41A1B"/>
                  </a:solidFill>
                  <a:latin typeface="Arial"/>
                  <a:cs typeface="Arial"/>
                </a:rPr>
                <a:t>D</a:t>
              </a:r>
            </a:p>
          </p:txBody>
        </p:sp>
        <p:sp>
          <p:nvSpPr>
            <p:cNvPr id="83" name="TextBox 82"/>
            <p:cNvSpPr txBox="1"/>
            <p:nvPr/>
          </p:nvSpPr>
          <p:spPr>
            <a:xfrm>
              <a:off x="1511660" y="4737918"/>
              <a:ext cx="6696744" cy="923330"/>
            </a:xfrm>
            <a:prstGeom prst="rect">
              <a:avLst/>
            </a:prstGeom>
            <a:noFill/>
          </p:spPr>
          <p:txBody>
            <a:bodyPr wrap="square" rtlCol="0">
              <a:spAutoFit/>
            </a:bodyPr>
            <a:lstStyle/>
            <a:p>
              <a:r>
                <a:rPr lang="en-US" dirty="0">
                  <a:solidFill>
                    <a:srgbClr val="F2F2F2"/>
                  </a:solidFill>
                </a:rPr>
                <a:t>How would you respond if you were the client? What are some of the implications that affect both you and your customers when making this assumption?</a:t>
              </a:r>
            </a:p>
          </p:txBody>
        </p:sp>
      </p:grpSp>
      <p:grpSp>
        <p:nvGrpSpPr>
          <p:cNvPr id="6" name="Group 5"/>
          <p:cNvGrpSpPr/>
          <p:nvPr/>
        </p:nvGrpSpPr>
        <p:grpSpPr>
          <a:xfrm>
            <a:off x="1079612" y="5697252"/>
            <a:ext cx="7128792" cy="923330"/>
            <a:chOff x="1079612" y="5697252"/>
            <a:chExt cx="7128792" cy="923330"/>
          </a:xfrm>
        </p:grpSpPr>
        <p:sp>
          <p:nvSpPr>
            <p:cNvPr id="78" name="Oval 77"/>
            <p:cNvSpPr/>
            <p:nvPr/>
          </p:nvSpPr>
          <p:spPr>
            <a:xfrm>
              <a:off x="1079612" y="5769260"/>
              <a:ext cx="432048" cy="43204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41A1B"/>
                  </a:solidFill>
                  <a:latin typeface="Arial"/>
                  <a:cs typeface="Arial"/>
                </a:rPr>
                <a:t>S</a:t>
              </a:r>
            </a:p>
          </p:txBody>
        </p:sp>
        <p:sp>
          <p:nvSpPr>
            <p:cNvPr id="84" name="TextBox 83"/>
            <p:cNvSpPr txBox="1"/>
            <p:nvPr/>
          </p:nvSpPr>
          <p:spPr>
            <a:xfrm>
              <a:off x="1511660" y="5697252"/>
              <a:ext cx="6696744" cy="923330"/>
            </a:xfrm>
            <a:prstGeom prst="rect">
              <a:avLst/>
            </a:prstGeom>
            <a:noFill/>
          </p:spPr>
          <p:txBody>
            <a:bodyPr wrap="square" rtlCol="0">
              <a:spAutoFit/>
            </a:bodyPr>
            <a:lstStyle/>
            <a:p>
              <a:r>
                <a:rPr lang="en-US" dirty="0">
                  <a:solidFill>
                    <a:srgbClr val="F2F2F2"/>
                  </a:solidFill>
                </a:rPr>
                <a:t>What would be a better way to handle this next time you’re in a similar situation? (</a:t>
              </a:r>
              <a:r>
                <a:rPr lang="en-US" b="1" dirty="0">
                  <a:solidFill>
                    <a:srgbClr val="F2F2F2"/>
                  </a:solidFill>
                </a:rPr>
                <a:t>THEN</a:t>
              </a:r>
              <a:r>
                <a:rPr lang="en-US" dirty="0">
                  <a:solidFill>
                    <a:srgbClr val="F2F2F2"/>
                  </a:solidFill>
                </a:rPr>
                <a:t>: </a:t>
              </a:r>
              <a:r>
                <a:rPr lang="en-US" i="1" dirty="0">
                  <a:solidFill>
                    <a:srgbClr val="F2F2F2"/>
                  </a:solidFill>
                </a:rPr>
                <a:t>Can I share some things I noticed that could help?</a:t>
              </a:r>
              <a:r>
                <a:rPr lang="en-US" dirty="0">
                  <a:solidFill>
                    <a:srgbClr val="F2F2F2"/>
                  </a:solidFill>
                </a:rPr>
                <a:t>)</a:t>
              </a:r>
            </a:p>
          </p:txBody>
        </p:sp>
      </p:grpSp>
      <p:grpSp>
        <p:nvGrpSpPr>
          <p:cNvPr id="94" name="Group 93"/>
          <p:cNvGrpSpPr/>
          <p:nvPr/>
        </p:nvGrpSpPr>
        <p:grpSpPr>
          <a:xfrm>
            <a:off x="7944" y="0"/>
            <a:ext cx="9128112" cy="6858000"/>
            <a:chOff x="7944" y="0"/>
            <a:chExt cx="9128112" cy="6858000"/>
          </a:xfrm>
        </p:grpSpPr>
        <p:sp>
          <p:nvSpPr>
            <p:cNvPr id="96" name="Rectangle 95"/>
            <p:cNvSpPr/>
            <p:nvPr/>
          </p:nvSpPr>
          <p:spPr>
            <a:xfrm>
              <a:off x="7944" y="0"/>
              <a:ext cx="9128112" cy="6858000"/>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97" name="Rectangle 96"/>
            <p:cNvSpPr/>
            <p:nvPr/>
          </p:nvSpPr>
          <p:spPr>
            <a:xfrm>
              <a:off x="2339752" y="2060848"/>
              <a:ext cx="4464496" cy="2736304"/>
            </a:xfrm>
            <a:prstGeom prst="rect">
              <a:avLst/>
            </a:prstGeom>
            <a:solidFill>
              <a:schemeClr val="bg1"/>
            </a:solidFill>
            <a:ln w="66675" cmpd="dbl">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rgbClr val="9B0518"/>
                  </a:solidFill>
                  <a:latin typeface="Avenir Black"/>
                  <a:cs typeface="Avenir Black"/>
                </a:rPr>
                <a:t>THIS</a:t>
              </a:r>
              <a:r>
                <a:rPr lang="en-US" sz="3200" dirty="0">
                  <a:solidFill>
                    <a:srgbClr val="535353"/>
                  </a:solidFill>
                  <a:latin typeface="Avenir Black"/>
                  <a:cs typeface="Avenir Black"/>
                </a:rPr>
                <a:t> </a:t>
              </a:r>
              <a:r>
                <a:rPr lang="en-US" sz="3600" dirty="0">
                  <a:solidFill>
                    <a:srgbClr val="535353"/>
                  </a:solidFill>
                  <a:latin typeface="Avenir Black"/>
                  <a:cs typeface="Avenir Black"/>
                </a:rPr>
                <a:t>is Coaching!</a:t>
              </a:r>
            </a:p>
            <a:p>
              <a:pPr algn="ctr"/>
              <a:endParaRPr lang="en-US" sz="3200" dirty="0">
                <a:solidFill>
                  <a:srgbClr val="535353"/>
                </a:solidFill>
                <a:latin typeface="Avenir Black"/>
                <a:cs typeface="Avenir Black"/>
              </a:endParaRPr>
            </a:p>
          </p:txBody>
        </p:sp>
      </p:grpSp>
    </p:spTree>
    <p:extLst>
      <p:ext uri="{BB962C8B-B14F-4D97-AF65-F5344CB8AC3E}">
        <p14:creationId xmlns:p14="http://schemas.microsoft.com/office/powerpoint/2010/main" val="2275730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extBox 36"/>
          <p:cNvSpPr txBox="1"/>
          <p:nvPr/>
        </p:nvSpPr>
        <p:spPr>
          <a:xfrm>
            <a:off x="0" y="80628"/>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RECAP</a:t>
            </a:r>
          </a:p>
        </p:txBody>
      </p:sp>
      <p:cxnSp>
        <p:nvCxnSpPr>
          <p:cNvPr id="39" name="Straight Connector 38"/>
          <p:cNvCxnSpPr/>
          <p:nvPr/>
        </p:nvCxnSpPr>
        <p:spPr>
          <a:xfrm>
            <a:off x="3329862" y="793278"/>
            <a:ext cx="248427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0" y="98072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144523" y="980728"/>
            <a:ext cx="9433047" cy="400110"/>
          </a:xfrm>
          <a:prstGeom prst="rect">
            <a:avLst/>
          </a:prstGeom>
          <a:noFill/>
        </p:spPr>
        <p:txBody>
          <a:bodyPr wrap="square" rtlCol="0">
            <a:spAutoFit/>
          </a:bodyPr>
          <a:lstStyle/>
          <a:p>
            <a:pPr algn="ctr"/>
            <a:r>
              <a:rPr lang="en-US" sz="2000" dirty="0">
                <a:solidFill>
                  <a:srgbClr val="F2F2F2"/>
                </a:solidFill>
                <a:latin typeface="Avenir Heavy"/>
                <a:cs typeface="Avenir Heavy"/>
              </a:rPr>
              <a:t>{ Finding the Coaching Moment }</a:t>
            </a:r>
          </a:p>
        </p:txBody>
      </p:sp>
      <p:cxnSp>
        <p:nvCxnSpPr>
          <p:cNvPr id="47" name="Straight Connector 46"/>
          <p:cNvCxnSpPr/>
          <p:nvPr/>
        </p:nvCxnSpPr>
        <p:spPr>
          <a:xfrm>
            <a:off x="3329862" y="188640"/>
            <a:ext cx="248427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833555" y="1988840"/>
            <a:ext cx="7446856" cy="432048"/>
            <a:chOff x="647564" y="1844824"/>
            <a:chExt cx="7446856" cy="432048"/>
          </a:xfrm>
        </p:grpSpPr>
        <p:sp>
          <p:nvSpPr>
            <p:cNvPr id="49" name="Oval 48"/>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50" name="TextBox 49"/>
            <p:cNvSpPr txBox="1"/>
            <p:nvPr/>
          </p:nvSpPr>
          <p:spPr>
            <a:xfrm>
              <a:off x="1403647" y="1876182"/>
              <a:ext cx="6690773" cy="369332"/>
            </a:xfrm>
            <a:prstGeom prst="rect">
              <a:avLst/>
            </a:prstGeom>
            <a:noFill/>
          </p:spPr>
          <p:txBody>
            <a:bodyPr wrap="square" rtlCol="0">
              <a:spAutoFit/>
            </a:bodyPr>
            <a:lstStyle/>
            <a:p>
              <a:r>
                <a:rPr lang="en-US" dirty="0">
                  <a:solidFill>
                    <a:srgbClr val="606060"/>
                  </a:solidFill>
                </a:rPr>
                <a:t>What did you learn? What new possibility opened for you?</a:t>
              </a:r>
            </a:p>
          </p:txBody>
        </p:sp>
      </p:grpSp>
      <p:grpSp>
        <p:nvGrpSpPr>
          <p:cNvPr id="51" name="Group 50"/>
          <p:cNvGrpSpPr/>
          <p:nvPr/>
        </p:nvGrpSpPr>
        <p:grpSpPr>
          <a:xfrm>
            <a:off x="833555" y="2540901"/>
            <a:ext cx="7590873" cy="677689"/>
            <a:chOff x="647564" y="2569259"/>
            <a:chExt cx="7446857" cy="677689"/>
          </a:xfrm>
        </p:grpSpPr>
        <p:sp>
          <p:nvSpPr>
            <p:cNvPr id="52" name="TextBox 51"/>
            <p:cNvSpPr txBox="1"/>
            <p:nvPr/>
          </p:nvSpPr>
          <p:spPr>
            <a:xfrm>
              <a:off x="1403648" y="2600617"/>
              <a:ext cx="6690773" cy="646331"/>
            </a:xfrm>
            <a:prstGeom prst="rect">
              <a:avLst/>
            </a:prstGeom>
            <a:noFill/>
          </p:spPr>
          <p:txBody>
            <a:bodyPr wrap="square" rtlCol="0">
              <a:spAutoFit/>
            </a:bodyPr>
            <a:lstStyle/>
            <a:p>
              <a:r>
                <a:rPr lang="en-US" dirty="0">
                  <a:solidFill>
                    <a:srgbClr val="606060"/>
                  </a:solidFill>
                </a:rPr>
                <a:t>Coaching moments appear throughout every day. Listen for them.</a:t>
              </a:r>
            </a:p>
          </p:txBody>
        </p:sp>
        <p:sp>
          <p:nvSpPr>
            <p:cNvPr id="53" name="Oval 52"/>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46" name="Group 45"/>
          <p:cNvGrpSpPr/>
          <p:nvPr/>
        </p:nvGrpSpPr>
        <p:grpSpPr>
          <a:xfrm>
            <a:off x="-2546443" y="3092962"/>
            <a:ext cx="14135721" cy="5880654"/>
            <a:chOff x="-2546443" y="3092962"/>
            <a:chExt cx="14135721" cy="5880654"/>
          </a:xfrm>
        </p:grpSpPr>
        <p:grpSp>
          <p:nvGrpSpPr>
            <p:cNvPr id="5" name="Group 4"/>
            <p:cNvGrpSpPr/>
            <p:nvPr/>
          </p:nvGrpSpPr>
          <p:grpSpPr>
            <a:xfrm>
              <a:off x="-2546443" y="4969522"/>
              <a:ext cx="14135721" cy="4004094"/>
              <a:chOff x="-2546443" y="3966054"/>
              <a:chExt cx="14135721" cy="4004094"/>
            </a:xfrm>
          </p:grpSpPr>
          <p:sp>
            <p:nvSpPr>
              <p:cNvPr id="6" name="Parallelogram 5"/>
              <p:cNvSpPr/>
              <p:nvPr/>
            </p:nvSpPr>
            <p:spPr>
              <a:xfrm>
                <a:off x="-2546443" y="4221088"/>
                <a:ext cx="6434367" cy="3492388"/>
              </a:xfrm>
              <a:prstGeom prst="parallelogram">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2267744" y="4221088"/>
                <a:ext cx="5868652" cy="1800200"/>
                <a:chOff x="2267744" y="4221088"/>
                <a:chExt cx="5868652" cy="1800200"/>
              </a:xfrm>
            </p:grpSpPr>
            <p:sp>
              <p:nvSpPr>
                <p:cNvPr id="33" name="TextBox 32"/>
                <p:cNvSpPr txBox="1"/>
                <p:nvPr/>
              </p:nvSpPr>
              <p:spPr>
                <a:xfrm>
                  <a:off x="2267744" y="4236184"/>
                  <a:ext cx="5868652" cy="1785104"/>
                </a:xfrm>
                <a:prstGeom prst="rect">
                  <a:avLst/>
                </a:prstGeom>
                <a:noFill/>
              </p:spPr>
              <p:txBody>
                <a:bodyPr wrap="square" rtlCol="0">
                  <a:spAutoFit/>
                </a:bodyPr>
                <a:lstStyle/>
                <a:p>
                  <a:pPr algn="ctr"/>
                  <a:r>
                    <a:rPr lang="en-US" sz="11000" b="1" dirty="0">
                      <a:solidFill>
                        <a:srgbClr val="B41A1B"/>
                      </a:solidFill>
                      <a:latin typeface="Arial Black"/>
                      <a:cs typeface="Arial Black"/>
                    </a:rPr>
                    <a:t>GAP</a:t>
                  </a:r>
                </a:p>
              </p:txBody>
            </p:sp>
            <p:grpSp>
              <p:nvGrpSpPr>
                <p:cNvPr id="9" name="Group 8"/>
                <p:cNvGrpSpPr/>
                <p:nvPr/>
              </p:nvGrpSpPr>
              <p:grpSpPr>
                <a:xfrm>
                  <a:off x="3743908" y="4221088"/>
                  <a:ext cx="3384376" cy="288032"/>
                  <a:chOff x="3743908" y="4293096"/>
                  <a:chExt cx="3384376" cy="288032"/>
                </a:xfrm>
              </p:grpSpPr>
              <p:cxnSp>
                <p:nvCxnSpPr>
                  <p:cNvPr id="10" name="Straight Connector 9"/>
                  <p:cNvCxnSpPr/>
                  <p:nvPr/>
                </p:nvCxnSpPr>
                <p:spPr>
                  <a:xfrm>
                    <a:off x="3743908" y="4545124"/>
                    <a:ext cx="3060340" cy="0"/>
                  </a:xfrm>
                  <a:prstGeom prst="line">
                    <a:avLst/>
                  </a:prstGeom>
                  <a:ln w="79375" cmpd="sng">
                    <a:solidFill>
                      <a:srgbClr val="9B0518"/>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43908" y="4329100"/>
                    <a:ext cx="3384376" cy="0"/>
                  </a:xfrm>
                  <a:prstGeom prst="line">
                    <a:avLst/>
                  </a:prstGeom>
                  <a:ln w="79375" cmpd="sng">
                    <a:solidFill>
                      <a:srgbClr val="9B0518"/>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995936"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139952"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4283968"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4427984"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572000"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716016"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860032"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004048"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5148064"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292080"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5436096"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5580112"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5724128"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5868144"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6012160"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6156176"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6300192"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6444208"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6588224" y="4329100"/>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3851920" y="4293096"/>
                    <a:ext cx="108012" cy="252028"/>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4" name="Rectangle 33"/>
              <p:cNvSpPr/>
              <p:nvPr/>
            </p:nvSpPr>
            <p:spPr>
              <a:xfrm>
                <a:off x="6660232" y="4221088"/>
                <a:ext cx="3132348" cy="324036"/>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Parallelogram 34"/>
              <p:cNvSpPr/>
              <p:nvPr/>
            </p:nvSpPr>
            <p:spPr>
              <a:xfrm rot="5024812">
                <a:off x="7206657" y="3587527"/>
                <a:ext cx="4004094" cy="4761148"/>
              </a:xfrm>
              <a:prstGeom prst="parallelogram">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833555" y="3092962"/>
              <a:ext cx="7907255" cy="432048"/>
              <a:chOff x="647564" y="3329844"/>
              <a:chExt cx="7907255" cy="432048"/>
            </a:xfrm>
          </p:grpSpPr>
          <p:sp>
            <p:nvSpPr>
              <p:cNvPr id="55" name="TextBox 54"/>
              <p:cNvSpPr txBox="1"/>
              <p:nvPr/>
            </p:nvSpPr>
            <p:spPr>
              <a:xfrm>
                <a:off x="1403648" y="3361202"/>
                <a:ext cx="7151171" cy="369332"/>
              </a:xfrm>
              <a:prstGeom prst="rect">
                <a:avLst/>
              </a:prstGeom>
              <a:noFill/>
            </p:spPr>
            <p:txBody>
              <a:bodyPr wrap="none" rtlCol="0">
                <a:spAutoFit/>
              </a:bodyPr>
              <a:lstStyle/>
              <a:p>
                <a:r>
                  <a:rPr lang="en-US" dirty="0">
                    <a:solidFill>
                      <a:srgbClr val="606060"/>
                    </a:solidFill>
                  </a:rPr>
                  <a:t>They may not see The Gap or the consequences. </a:t>
                </a:r>
                <a:r>
                  <a:rPr lang="en-US" sz="1600" i="1" dirty="0">
                    <a:solidFill>
                      <a:srgbClr val="606060"/>
                    </a:solidFill>
                  </a:rPr>
                  <a:t>(Prior questions 4-5)</a:t>
                </a:r>
              </a:p>
            </p:txBody>
          </p:sp>
          <p:sp>
            <p:nvSpPr>
              <p:cNvPr id="56" name="Oval 55"/>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grpSp>
        <p:nvGrpSpPr>
          <p:cNvPr id="57" name="Group 56"/>
          <p:cNvGrpSpPr/>
          <p:nvPr/>
        </p:nvGrpSpPr>
        <p:grpSpPr>
          <a:xfrm>
            <a:off x="833555" y="3645023"/>
            <a:ext cx="4494758" cy="432048"/>
            <a:chOff x="647564" y="4113076"/>
            <a:chExt cx="4494758" cy="432048"/>
          </a:xfrm>
        </p:grpSpPr>
        <p:sp>
          <p:nvSpPr>
            <p:cNvPr id="58" name="TextBox 57"/>
            <p:cNvSpPr txBox="1"/>
            <p:nvPr/>
          </p:nvSpPr>
          <p:spPr>
            <a:xfrm>
              <a:off x="1403648" y="4144434"/>
              <a:ext cx="3738674" cy="369332"/>
            </a:xfrm>
            <a:prstGeom prst="rect">
              <a:avLst/>
            </a:prstGeom>
            <a:noFill/>
          </p:spPr>
          <p:txBody>
            <a:bodyPr wrap="none" rtlCol="0">
              <a:spAutoFit/>
            </a:bodyPr>
            <a:lstStyle/>
            <a:p>
              <a:r>
                <a:rPr lang="en-US" dirty="0">
                  <a:solidFill>
                    <a:srgbClr val="606060"/>
                  </a:solidFill>
                </a:rPr>
                <a:t>Questions create self-awareness.</a:t>
              </a:r>
            </a:p>
          </p:txBody>
        </p:sp>
        <p:sp>
          <p:nvSpPr>
            <p:cNvPr id="59" name="Oval 58"/>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60" name="Group 59"/>
          <p:cNvGrpSpPr/>
          <p:nvPr/>
        </p:nvGrpSpPr>
        <p:grpSpPr>
          <a:xfrm>
            <a:off x="833555" y="4197084"/>
            <a:ext cx="7770893" cy="677689"/>
            <a:chOff x="647564" y="4869160"/>
            <a:chExt cx="7770893" cy="677689"/>
          </a:xfrm>
        </p:grpSpPr>
        <p:sp>
          <p:nvSpPr>
            <p:cNvPr id="61" name="TextBox 60"/>
            <p:cNvSpPr txBox="1"/>
            <p:nvPr/>
          </p:nvSpPr>
          <p:spPr>
            <a:xfrm>
              <a:off x="1403648" y="4900518"/>
              <a:ext cx="7014809" cy="646331"/>
            </a:xfrm>
            <a:prstGeom prst="rect">
              <a:avLst/>
            </a:prstGeom>
            <a:noFill/>
          </p:spPr>
          <p:txBody>
            <a:bodyPr wrap="square" rtlCol="0">
              <a:spAutoFit/>
            </a:bodyPr>
            <a:lstStyle/>
            <a:p>
              <a:r>
                <a:rPr lang="en-US" dirty="0">
                  <a:solidFill>
                    <a:srgbClr val="606060"/>
                  </a:solidFill>
                </a:rPr>
                <a:t>The L.E.A.D.S. Framework is the constant for uncovering and creating awareness of The Gap.</a:t>
              </a:r>
            </a:p>
          </p:txBody>
        </p:sp>
        <p:sp>
          <p:nvSpPr>
            <p:cNvPr id="62" name="Oval 61"/>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spTree>
    <p:extLst>
      <p:ext uri="{BB962C8B-B14F-4D97-AF65-F5344CB8AC3E}">
        <p14:creationId xmlns:p14="http://schemas.microsoft.com/office/powerpoint/2010/main" val="1807119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9" name="Content Placeholder 5"/>
          <p:cNvSpPr>
            <a:spLocks noGrp="1"/>
          </p:cNvSpPr>
          <p:nvPr>
            <p:ph idx="1"/>
          </p:nvPr>
        </p:nvSpPr>
        <p:spPr>
          <a:xfrm>
            <a:off x="194828" y="1963377"/>
            <a:ext cx="8229600" cy="4525963"/>
          </a:xfrm>
        </p:spPr>
        <p:txBody>
          <a:bodyPr/>
          <a:lstStyle/>
          <a:p>
            <a:pPr marL="600075" indent="-360045">
              <a:buFontTx/>
              <a:buAutoNum type="arabicPeriod"/>
            </a:pPr>
            <a:r>
              <a:rPr lang="en-US" altLang="en-US" dirty="0">
                <a:solidFill>
                  <a:srgbClr val="606060"/>
                </a:solidFill>
                <a:latin typeface="Avenir Light"/>
                <a:cs typeface="Avenir Light"/>
              </a:rPr>
              <a:t> Win more sales &amp; improve performance</a:t>
            </a:r>
          </a:p>
          <a:p>
            <a:pPr marL="600075" indent="-360045">
              <a:buFontTx/>
              <a:buAutoNum type="arabicPeriod"/>
            </a:pPr>
            <a:r>
              <a:rPr lang="en-US" altLang="en-US" dirty="0">
                <a:solidFill>
                  <a:srgbClr val="606060"/>
                </a:solidFill>
                <a:latin typeface="Avenir Light"/>
                <a:cs typeface="Avenir Light"/>
              </a:rPr>
              <a:t>Turn-around poor performers</a:t>
            </a:r>
          </a:p>
          <a:p>
            <a:pPr marL="600075" indent="-360045">
              <a:buFontTx/>
              <a:buAutoNum type="arabicPeriod"/>
            </a:pPr>
            <a:r>
              <a:rPr lang="en-US" altLang="en-US" dirty="0">
                <a:solidFill>
                  <a:srgbClr val="606060"/>
                </a:solidFill>
                <a:latin typeface="Avenir Light"/>
                <a:cs typeface="Avenir Light"/>
              </a:rPr>
              <a:t>Retain top talent</a:t>
            </a:r>
          </a:p>
          <a:p>
            <a:pPr marL="600075" indent="-360045">
              <a:buFontTx/>
              <a:buAutoNum type="arabicPeriod"/>
            </a:pPr>
            <a:r>
              <a:rPr lang="en-US" altLang="en-US" dirty="0">
                <a:solidFill>
                  <a:srgbClr val="606060"/>
                </a:solidFill>
                <a:latin typeface="Avenir Light"/>
                <a:cs typeface="Avenir Light"/>
              </a:rPr>
              <a:t>Build a deeper level of trust </a:t>
            </a:r>
          </a:p>
          <a:p>
            <a:pPr marL="600075" indent="-360045">
              <a:buFontTx/>
              <a:buAutoNum type="arabicPeriod"/>
            </a:pPr>
            <a:r>
              <a:rPr lang="en-US" altLang="en-US" dirty="0">
                <a:solidFill>
                  <a:srgbClr val="606060"/>
                </a:solidFill>
                <a:latin typeface="Avenir Light"/>
                <a:cs typeface="Avenir Light"/>
              </a:rPr>
              <a:t>Reduce your workload</a:t>
            </a:r>
          </a:p>
          <a:p>
            <a:pPr marL="600075" indent="-360045">
              <a:buFontTx/>
              <a:buAutoNum type="arabicPeriod"/>
            </a:pPr>
            <a:r>
              <a:rPr lang="en-US" altLang="en-US" dirty="0">
                <a:solidFill>
                  <a:srgbClr val="606060"/>
                </a:solidFill>
                <a:latin typeface="Avenir Light"/>
                <a:cs typeface="Avenir Light"/>
              </a:rPr>
              <a:t>Improve client retention</a:t>
            </a:r>
          </a:p>
          <a:p>
            <a:pPr marL="600075" indent="-360045">
              <a:buFontTx/>
              <a:buAutoNum type="arabicPeriod"/>
            </a:pPr>
            <a:r>
              <a:rPr lang="en-US" altLang="en-US" dirty="0">
                <a:solidFill>
                  <a:srgbClr val="606060"/>
                </a:solidFill>
                <a:latin typeface="Avenir Light"/>
                <a:cs typeface="Avenir Light"/>
              </a:rPr>
              <a:t>Make your job more fun</a:t>
            </a:r>
            <a:r>
              <a:rPr lang="en-US" altLang="en-US" sz="2000" dirty="0">
                <a:solidFill>
                  <a:srgbClr val="606060"/>
                </a:solidFill>
                <a:latin typeface="Avenir Light"/>
                <a:cs typeface="Avenir Light"/>
              </a:rPr>
              <a:t> </a:t>
            </a:r>
            <a:r>
              <a:rPr lang="en-US" altLang="en-US" sz="2000" i="1" dirty="0">
                <a:solidFill>
                  <a:srgbClr val="B41A1B"/>
                </a:solidFill>
                <a:latin typeface="Avenir Light"/>
                <a:cs typeface="Avenir Light"/>
              </a:rPr>
              <a:t>(Really!)</a:t>
            </a:r>
          </a:p>
          <a:p>
            <a:pPr marL="600075" indent="-360045"/>
            <a:endParaRPr lang="en-US" altLang="en-US" dirty="0">
              <a:solidFill>
                <a:srgbClr val="606060"/>
              </a:solidFill>
              <a:latin typeface="Avenir Light"/>
              <a:cs typeface="Avenir Light"/>
            </a:endParaRPr>
          </a:p>
        </p:txBody>
      </p:sp>
      <p:sp>
        <p:nvSpPr>
          <p:cNvPr id="6" name="Rectangle 5"/>
          <p:cNvSpPr/>
          <p:nvPr/>
        </p:nvSpPr>
        <p:spPr>
          <a:xfrm>
            <a:off x="-508" y="296652"/>
            <a:ext cx="9144000" cy="129614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560003"/>
            <a:ext cx="9144000" cy="769441"/>
          </a:xfrm>
          <a:prstGeom prst="rect">
            <a:avLst/>
          </a:prstGeom>
          <a:noFill/>
        </p:spPr>
        <p:txBody>
          <a:bodyPr wrap="square" rtlCol="0">
            <a:spAutoFit/>
          </a:bodyPr>
          <a:lstStyle/>
          <a:p>
            <a:pPr algn="ctr"/>
            <a:r>
              <a:rPr lang="en-US" sz="4400" dirty="0">
                <a:solidFill>
                  <a:srgbClr val="F2F2F2"/>
                </a:solidFill>
                <a:latin typeface="Avenir Heavy"/>
                <a:cs typeface="Avenir Heavy"/>
              </a:rPr>
              <a:t>EFFECTIVE COACHING WILL...</a:t>
            </a:r>
          </a:p>
        </p:txBody>
      </p:sp>
      <p:cxnSp>
        <p:nvCxnSpPr>
          <p:cNvPr id="8" name="Straight Connector 7"/>
          <p:cNvCxnSpPr/>
          <p:nvPr/>
        </p:nvCxnSpPr>
        <p:spPr>
          <a:xfrm>
            <a:off x="208766" y="656692"/>
            <a:ext cx="87264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08766" y="1268760"/>
            <a:ext cx="87264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heckmark-Icon-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076" y="2744924"/>
            <a:ext cx="4391354" cy="3645024"/>
          </a:xfrm>
          <a:prstGeom prst="rect">
            <a:avLst/>
          </a:prstGeom>
        </p:spPr>
      </p:pic>
    </p:spTree>
    <p:extLst>
      <p:ext uri="{BB962C8B-B14F-4D97-AF65-F5344CB8AC3E}">
        <p14:creationId xmlns:p14="http://schemas.microsoft.com/office/powerpoint/2010/main" val="33662279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751" y="884905"/>
            <a:ext cx="8770498" cy="452431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535353"/>
                </a:solidFill>
                <a:effectLst/>
                <a:uLnTx/>
                <a:uFillTx/>
                <a:latin typeface="Avenir Light"/>
                <a:cs typeface="Avenir Light"/>
              </a:rPr>
              <a:t>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B41A1B"/>
                </a:solidFill>
                <a:effectLst/>
                <a:uLnTx/>
                <a:uFillTx/>
                <a:latin typeface="Avenir Black"/>
                <a:cs typeface="Avenir Black"/>
              </a:rPr>
              <a:t>POWER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535353"/>
                </a:solidFill>
                <a:effectLst/>
                <a:uLnTx/>
                <a:uFillTx/>
                <a:latin typeface="Avenir Light"/>
                <a:cs typeface="Avenir Light"/>
              </a:rPr>
              <a:t>of a 30 Day Turnaround Strategy</a:t>
            </a:r>
          </a:p>
        </p:txBody>
      </p:sp>
      <p:pic>
        <p:nvPicPr>
          <p:cNvPr id="5" name="Picture 4" descr="Lightning-Bolt-Red.pn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2483768" y="-435823"/>
            <a:ext cx="4464496" cy="7465223"/>
          </a:xfrm>
          <a:prstGeom prst="rect">
            <a:avLst/>
          </a:prstGeom>
        </p:spPr>
      </p:pic>
      <p:sp>
        <p:nvSpPr>
          <p:cNvPr id="4" name="10-Point Star 3"/>
          <p:cNvSpPr/>
          <p:nvPr/>
        </p:nvSpPr>
        <p:spPr>
          <a:xfrm>
            <a:off x="4139952" y="5481228"/>
            <a:ext cx="756084" cy="738081"/>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cs typeface="Arial"/>
              </a:rPr>
              <a:t>31</a:t>
            </a:r>
          </a:p>
        </p:txBody>
      </p:sp>
    </p:spTree>
    <p:extLst>
      <p:ext uri="{BB962C8B-B14F-4D97-AF65-F5344CB8AC3E}">
        <p14:creationId xmlns:p14="http://schemas.microsoft.com/office/powerpoint/2010/main" val="29092299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569"/>
            <a:ext cx="9144000" cy="971069"/>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white"/>
              </a:solidFill>
              <a:effectLst/>
              <a:uLnTx/>
              <a:uFillTx/>
            </a:endParaRPr>
          </a:p>
        </p:txBody>
      </p:sp>
      <p:sp>
        <p:nvSpPr>
          <p:cNvPr id="7" name="TextBox 6"/>
          <p:cNvSpPr txBox="1"/>
          <p:nvPr/>
        </p:nvSpPr>
        <p:spPr>
          <a:xfrm>
            <a:off x="0" y="83403"/>
            <a:ext cx="91440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2F2F2"/>
                </a:solidFill>
                <a:effectLst/>
                <a:uLnTx/>
                <a:uFillTx/>
                <a:latin typeface="Avenir Heavy"/>
                <a:cs typeface="Avenir Heavy"/>
              </a:rPr>
              <a:t>30 DAY SUCCESS ACCELERATION PROGRAM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2F2F2"/>
                </a:solidFill>
                <a:effectLst/>
                <a:uLnTx/>
                <a:uFillTx/>
                <a:latin typeface="Avenir Heavy"/>
                <a:cs typeface="Avenir Heavy"/>
              </a:rPr>
              <a:t>(TURNAROUND STRATEGY)</a:t>
            </a:r>
          </a:p>
        </p:txBody>
      </p:sp>
      <p:cxnSp>
        <p:nvCxnSpPr>
          <p:cNvPr id="9" name="Straight Connector 8"/>
          <p:cNvCxnSpPr/>
          <p:nvPr/>
        </p:nvCxnSpPr>
        <p:spPr>
          <a:xfrm flipV="1">
            <a:off x="0" y="76199"/>
            <a:ext cx="9144000" cy="1"/>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 y="907197"/>
            <a:ext cx="9067800" cy="7203"/>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6200" y="1600200"/>
            <a:ext cx="502061" cy="8540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950" b="0" i="0" u="none" strike="noStrike" kern="0" cap="none" spc="0" normalizeH="0" baseline="0" noProof="0" dirty="0">
                <a:ln>
                  <a:noFill/>
                </a:ln>
                <a:solidFill>
                  <a:srgbClr val="B41A1B"/>
                </a:solidFill>
                <a:effectLst/>
                <a:uLnTx/>
                <a:uFillTx/>
                <a:latin typeface="Arial Black"/>
                <a:cs typeface="Arial Black"/>
              </a:rPr>
              <a:t>“</a:t>
            </a:r>
          </a:p>
        </p:txBody>
      </p:sp>
      <p:sp>
        <p:nvSpPr>
          <p:cNvPr id="2" name="Rectangle 1"/>
          <p:cNvSpPr/>
          <p:nvPr/>
        </p:nvSpPr>
        <p:spPr>
          <a:xfrm>
            <a:off x="38100" y="1905000"/>
            <a:ext cx="9067800" cy="470898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tab pos="257175" algn="l"/>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What I want for you is to achieve the level of success you want in your career and start performing at that level. I'm fully committed to supporting you and giving you any attention you need. However, what's more important is your commitment to your own success. Here’s what I’m proposing. Let's look at what you are committed to doing, set some </a:t>
            </a:r>
            <a:r>
              <a:rPr kumimoji="0" lang="en-US" sz="2000" b="1"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measurable parameters, activities, skills to improve (</a:t>
            </a:r>
            <a:r>
              <a:rPr kumimoji="0" lang="en-US" sz="2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quality of activity</a:t>
            </a:r>
            <a:r>
              <a:rPr kumimoji="0" lang="en-US" sz="2000" b="1"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and results</a:t>
            </a: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to achieve and work on a plan to turn around your performance. </a:t>
            </a:r>
          </a:p>
          <a:p>
            <a:pPr marL="0" marR="0" lvl="0" indent="0" defTabSz="914400" eaLnBrk="1" fontAlgn="auto" latinLnBrk="0" hangingPunct="1">
              <a:lnSpc>
                <a:spcPct val="100000"/>
              </a:lnSpc>
              <a:spcBef>
                <a:spcPts val="0"/>
              </a:spcBef>
              <a:spcAft>
                <a:spcPts val="0"/>
              </a:spcAft>
              <a:buClrTx/>
              <a:buSzTx/>
              <a:buFontTx/>
              <a:buNone/>
              <a:tabLst>
                <a:tab pos="257175" algn="l"/>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257175" algn="l"/>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the end of a four week period, we will regroup and based on what we find, determine what the best course of action is for you. So, if you are truly committed to your success here, how do you feel about this plan? Is this turnaround process something you are willing to commit to?” </a:t>
            </a:r>
          </a:p>
          <a:p>
            <a:pPr marL="0" marR="0" lvl="0" indent="0" defTabSz="914400" eaLnBrk="1" fontAlgn="auto" latinLnBrk="0" hangingPunct="1">
              <a:lnSpc>
                <a:spcPct val="100000"/>
              </a:lnSpc>
              <a:spcBef>
                <a:spcPts val="0"/>
              </a:spcBef>
              <a:spcAft>
                <a:spcPts val="0"/>
              </a:spcAft>
              <a:buClrTx/>
              <a:buSzTx/>
              <a:buFontTx/>
              <a:buNone/>
              <a:tabLst>
                <a:tab pos="257175" algn="l"/>
              </a:tabLst>
              <a:defRPr/>
            </a:pP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257175" algn="l"/>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(Do you want to be in this position/job? </a:t>
            </a:r>
            <a:r>
              <a:rPr kumimoji="0" lang="en-US" sz="2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(What I want for you is to avoid the P.I.P. or What I </a:t>
            </a:r>
            <a:r>
              <a:rPr kumimoji="0" lang="en-US" sz="2000" b="0" i="1"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don’t </a:t>
            </a:r>
            <a:r>
              <a:rPr kumimoji="0" lang="en-US" sz="2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want for you is to feel overwhelmed or stressed/worried about being placed on a P.I.P. That’s one of the objectives here – to avoid the P.I.P.)</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886" y="1101943"/>
            <a:ext cx="906780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tab pos="257175" algn="l"/>
              </a:tabLst>
              <a:defRPr/>
            </a:pPr>
            <a:r>
              <a:rPr kumimoji="0" lang="en-US" sz="1800" b="1" i="0" u="none" strike="noStrike" kern="0" cap="none" spc="0" normalizeH="0" baseline="0" noProof="0" dirty="0">
                <a:ln>
                  <a:noFill/>
                </a:ln>
                <a:solidFill>
                  <a:srgbClr val="8E1619"/>
                </a:solidFill>
                <a:effectLst/>
                <a:uLnTx/>
                <a:uFillTx/>
                <a:latin typeface="Calibri" panose="020F0502020204030204" pitchFamily="34" charset="0"/>
                <a:ea typeface="Calibri" panose="020F0502020204030204" pitchFamily="34" charset="0"/>
                <a:cs typeface="Times New Roman" panose="02020603050405020304" pitchFamily="18" charset="0"/>
              </a:rPr>
              <a:t>Enrolling an underperformer in a new strategy, prior to being put on a formalized performance improvement plan or use to leverage the potential of certain individuals</a:t>
            </a:r>
            <a:r>
              <a:rPr kumimoji="0" lang="en-US" sz="1800" b="0" i="0" u="none" strike="noStrike" kern="0" cap="none" spc="0" normalizeH="0" baseline="0" noProof="0" dirty="0">
                <a:ln>
                  <a:noFill/>
                </a:ln>
                <a:solidFill>
                  <a:srgbClr val="8E1619"/>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80830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569"/>
            <a:ext cx="9144000" cy="971069"/>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white"/>
              </a:solidFill>
              <a:effectLst/>
              <a:uLnTx/>
              <a:uFillTx/>
            </a:endParaRPr>
          </a:p>
        </p:txBody>
      </p:sp>
      <p:sp>
        <p:nvSpPr>
          <p:cNvPr id="7" name="TextBox 6"/>
          <p:cNvSpPr txBox="1"/>
          <p:nvPr/>
        </p:nvSpPr>
        <p:spPr>
          <a:xfrm>
            <a:off x="0" y="83403"/>
            <a:ext cx="91440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2F2F2"/>
                </a:solidFill>
                <a:effectLst/>
                <a:uLnTx/>
                <a:uFillTx/>
                <a:latin typeface="Avenir Heavy"/>
                <a:cs typeface="Avenir Heavy"/>
              </a:rPr>
              <a:t>30 DAY SUCCESS ACCELERATION PROGRAM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2F2F2"/>
                </a:solidFill>
                <a:effectLst/>
                <a:uLnTx/>
                <a:uFillTx/>
                <a:latin typeface="Avenir Heavy"/>
                <a:cs typeface="Avenir Heavy"/>
              </a:rPr>
              <a:t>(TURNAROUND STRATEGY)</a:t>
            </a:r>
          </a:p>
        </p:txBody>
      </p:sp>
      <p:cxnSp>
        <p:nvCxnSpPr>
          <p:cNvPr id="9" name="Straight Connector 8"/>
          <p:cNvCxnSpPr/>
          <p:nvPr/>
        </p:nvCxnSpPr>
        <p:spPr>
          <a:xfrm flipV="1">
            <a:off x="0" y="76199"/>
            <a:ext cx="9144000" cy="1"/>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 y="907197"/>
            <a:ext cx="9067800" cy="7203"/>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8100" y="3733800"/>
            <a:ext cx="9144000" cy="2862322"/>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chemeClr val="tx1">
                    <a:lumMod val="65000"/>
                    <a:lumOff val="35000"/>
                  </a:schemeClr>
                </a:solidFill>
                <a:effectLst/>
                <a:uLnTx/>
                <a:uFillTx/>
              </a:rPr>
              <a:t>Instead of repositioning the performance improvement plan (engrained negativity), introduce this new strategy as a </a:t>
            </a:r>
            <a:r>
              <a:rPr kumimoji="0" lang="en-US" sz="1800" b="1" i="0" u="none" strike="noStrike" kern="0" cap="none" spc="0" normalizeH="0" baseline="0" noProof="0" dirty="0">
                <a:ln>
                  <a:noFill/>
                </a:ln>
                <a:solidFill>
                  <a:schemeClr val="tx1">
                    <a:lumMod val="65000"/>
                    <a:lumOff val="35000"/>
                  </a:schemeClr>
                </a:solidFill>
                <a:effectLst/>
                <a:uLnTx/>
                <a:uFillTx/>
              </a:rPr>
              <a:t>POSITIVE</a:t>
            </a:r>
            <a:r>
              <a:rPr kumimoji="0" lang="en-US" sz="1800" b="0" i="0" u="none" strike="noStrike" kern="0" cap="none" spc="0" normalizeH="0" baseline="0" noProof="0" dirty="0">
                <a:ln>
                  <a:noFill/>
                </a:ln>
                <a:solidFill>
                  <a:schemeClr val="tx1">
                    <a:lumMod val="65000"/>
                    <a:lumOff val="35000"/>
                  </a:schemeClr>
                </a:solidFill>
                <a:effectLst/>
                <a:uLnTx/>
                <a:uFillTx/>
              </a:rPr>
              <a:t> solution for them.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chemeClr val="tx1">
                    <a:lumMod val="65000"/>
                    <a:lumOff val="35000"/>
                  </a:schemeClr>
                </a:solidFill>
                <a:effectLst/>
                <a:uLnTx/>
                <a:uFillTx/>
              </a:rPr>
              <a:t>Collect </a:t>
            </a:r>
            <a:r>
              <a:rPr kumimoji="0" lang="en-US" sz="1800" b="1" i="0" u="sng" strike="noStrike" kern="0" cap="none" spc="0" normalizeH="0" baseline="0" noProof="0" dirty="0">
                <a:ln>
                  <a:noFill/>
                </a:ln>
                <a:solidFill>
                  <a:schemeClr val="tx1">
                    <a:lumMod val="65000"/>
                    <a:lumOff val="35000"/>
                  </a:schemeClr>
                </a:solidFill>
                <a:effectLst/>
                <a:uLnTx/>
                <a:uFillTx/>
              </a:rPr>
              <a:t>Evidence of Change </a:t>
            </a:r>
            <a:r>
              <a:rPr kumimoji="0" lang="en-US" sz="1800" b="0" i="0" u="none" strike="noStrike" kern="0" cap="none" spc="0" normalizeH="0" baseline="0" noProof="0" dirty="0">
                <a:ln>
                  <a:noFill/>
                </a:ln>
                <a:solidFill>
                  <a:schemeClr val="tx1">
                    <a:lumMod val="65000"/>
                    <a:lumOff val="35000"/>
                  </a:schemeClr>
                </a:solidFill>
                <a:effectLst/>
                <a:uLnTx/>
                <a:uFillTx/>
              </a:rPr>
              <a:t>in activity, quality, attitude, self awareness and results. This gives you </a:t>
            </a:r>
            <a:r>
              <a:rPr kumimoji="0" lang="en-US" sz="1800" b="1" i="0" u="none" strike="noStrike" kern="0" cap="none" spc="0" normalizeH="0" baseline="0" noProof="0" dirty="0">
                <a:ln>
                  <a:noFill/>
                </a:ln>
                <a:solidFill>
                  <a:schemeClr val="tx1">
                    <a:lumMod val="65000"/>
                    <a:lumOff val="35000"/>
                  </a:schemeClr>
                </a:solidFill>
                <a:effectLst/>
                <a:uLnTx/>
                <a:uFillTx/>
              </a:rPr>
              <a:t>CERTAINTY</a:t>
            </a:r>
            <a:r>
              <a:rPr kumimoji="0" lang="en-US" sz="1800" b="0" i="0" u="none" strike="noStrike" kern="0" cap="none" spc="0" normalizeH="0" baseline="0" noProof="0" dirty="0">
                <a:ln>
                  <a:noFill/>
                </a:ln>
                <a:solidFill>
                  <a:schemeClr val="tx1">
                    <a:lumMod val="65000"/>
                    <a:lumOff val="35000"/>
                  </a:schemeClr>
                </a:solidFill>
                <a:effectLst/>
                <a:uLnTx/>
                <a:uFillTx/>
              </a:rPr>
              <a:t> vs. being seduced by their potential (“I know they can do it if they tried!”).</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chemeClr val="tx1">
                    <a:lumMod val="65000"/>
                    <a:lumOff val="35000"/>
                  </a:schemeClr>
                </a:solidFill>
                <a:effectLst/>
                <a:uLnTx/>
                <a:uFillTx/>
              </a:rPr>
              <a:t>Have the Person </a:t>
            </a:r>
            <a:r>
              <a:rPr kumimoji="0" lang="en-US" sz="1800" b="1" i="0" u="none" strike="noStrike" kern="0" cap="none" spc="0" normalizeH="0" baseline="0" noProof="0" dirty="0">
                <a:ln>
                  <a:noFill/>
                </a:ln>
                <a:solidFill>
                  <a:schemeClr val="tx1">
                    <a:lumMod val="65000"/>
                    <a:lumOff val="35000"/>
                  </a:schemeClr>
                </a:solidFill>
                <a:effectLst/>
                <a:uLnTx/>
                <a:uFillTx/>
              </a:rPr>
              <a:t>Self-Select</a:t>
            </a:r>
            <a:r>
              <a:rPr kumimoji="0" lang="en-US" sz="1800" b="0" i="0" u="none" strike="noStrike" kern="0" cap="none" spc="0" normalizeH="0" baseline="0" noProof="0" dirty="0">
                <a:ln>
                  <a:noFill/>
                </a:ln>
                <a:solidFill>
                  <a:schemeClr val="tx1">
                    <a:lumMod val="65000"/>
                    <a:lumOff val="35000"/>
                  </a:schemeClr>
                </a:solidFill>
                <a:effectLst/>
                <a:uLnTx/>
                <a:uFillTx/>
              </a:rPr>
              <a:t>. </a:t>
            </a:r>
            <a:r>
              <a:rPr kumimoji="0" lang="en-US" sz="1800" b="1" i="0" u="none" strike="noStrike" kern="0" cap="none" spc="0" normalizeH="0" baseline="0" noProof="0" dirty="0">
                <a:ln>
                  <a:noFill/>
                </a:ln>
                <a:solidFill>
                  <a:schemeClr val="tx1">
                    <a:lumMod val="65000"/>
                    <a:lumOff val="35000"/>
                  </a:schemeClr>
                </a:solidFill>
                <a:effectLst/>
                <a:uLnTx/>
                <a:uFillTx/>
              </a:rPr>
              <a:t>They</a:t>
            </a:r>
            <a:r>
              <a:rPr kumimoji="0" lang="en-US" sz="1800" b="0" i="0" u="none" strike="noStrike" kern="0" cap="none" spc="0" normalizeH="0" baseline="0" noProof="0" dirty="0">
                <a:ln>
                  <a:noFill/>
                </a:ln>
                <a:solidFill>
                  <a:schemeClr val="tx1">
                    <a:lumMod val="65000"/>
                    <a:lumOff val="35000"/>
                  </a:schemeClr>
                </a:solidFill>
                <a:effectLst/>
                <a:uLnTx/>
                <a:uFillTx/>
              </a:rPr>
              <a:t> make the decision. They are always at </a:t>
            </a:r>
            <a:r>
              <a:rPr kumimoji="0" lang="en-US" sz="1800" b="1" i="0" u="none" strike="noStrike" kern="0" cap="none" spc="0" normalizeH="0" baseline="0" noProof="0" dirty="0">
                <a:ln>
                  <a:noFill/>
                </a:ln>
                <a:solidFill>
                  <a:schemeClr val="tx1">
                    <a:lumMod val="65000"/>
                    <a:lumOff val="35000"/>
                  </a:schemeClr>
                </a:solidFill>
                <a:effectLst/>
                <a:uLnTx/>
                <a:uFillTx/>
              </a:rPr>
              <a:t>CHOICE</a:t>
            </a:r>
            <a:r>
              <a:rPr kumimoji="0" lang="en-US" sz="1800" b="0" i="0" u="none" strike="noStrike" kern="0" cap="none" spc="0" normalizeH="0" baseline="0" noProof="0" dirty="0">
                <a:ln>
                  <a:noFill/>
                </a:ln>
                <a:solidFill>
                  <a:schemeClr val="tx1">
                    <a:lumMod val="65000"/>
                    <a:lumOff val="35000"/>
                  </a:schemeClr>
                </a:solidFill>
                <a:effectLst/>
                <a:uLnTx/>
                <a:uFillTx/>
              </a:rPr>
              <a:t> to engage or dis-engage at any time. It’s ultimately their choice to honor the commitments they’ve made.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chemeClr val="tx1">
                    <a:lumMod val="65000"/>
                    <a:lumOff val="35000"/>
                  </a:schemeClr>
                </a:solidFill>
                <a:effectLst/>
                <a:uLnTx/>
                <a:uFillTx/>
              </a:rPr>
              <a:t>You have now taken an </a:t>
            </a:r>
            <a:r>
              <a:rPr kumimoji="0" lang="en-US" sz="1800" b="1" i="0" u="none" strike="noStrike" kern="0" cap="none" spc="0" normalizeH="0" baseline="0" noProof="0" dirty="0">
                <a:ln>
                  <a:noFill/>
                </a:ln>
                <a:solidFill>
                  <a:schemeClr val="tx1">
                    <a:lumMod val="65000"/>
                    <a:lumOff val="35000"/>
                  </a:schemeClr>
                </a:solidFill>
                <a:effectLst/>
                <a:uLnTx/>
                <a:uFillTx/>
              </a:rPr>
              <a:t>unconditional stand </a:t>
            </a:r>
            <a:r>
              <a:rPr kumimoji="0" lang="en-US" sz="1800" b="0" i="0" u="none" strike="noStrike" kern="0" cap="none" spc="0" normalizeH="0" baseline="0" noProof="0" dirty="0">
                <a:ln>
                  <a:noFill/>
                </a:ln>
                <a:solidFill>
                  <a:schemeClr val="tx1">
                    <a:lumMod val="65000"/>
                    <a:lumOff val="35000"/>
                  </a:schemeClr>
                </a:solidFill>
                <a:effectLst/>
                <a:uLnTx/>
                <a:uFillTx/>
              </a:rPr>
              <a:t>for your people, modeling &amp; reinforcing the positive environment and trusting culture you want amongst your team. </a:t>
            </a:r>
          </a:p>
        </p:txBody>
      </p:sp>
      <p:sp>
        <p:nvSpPr>
          <p:cNvPr id="19" name="Rectangle 18"/>
          <p:cNvSpPr/>
          <p:nvPr/>
        </p:nvSpPr>
        <p:spPr>
          <a:xfrm>
            <a:off x="1038224" y="3810000"/>
            <a:ext cx="7067551" cy="313932"/>
          </a:xfrm>
          <a:prstGeom prst="rect">
            <a:avLst/>
          </a:prstGeom>
        </p:spPr>
        <p:txBody>
          <a:bodyPr wrap="square">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1">
                    <a:lumMod val="65000"/>
                    <a:lumOff val="35000"/>
                  </a:schemeClr>
                </a:solidFill>
                <a:effectLst/>
                <a:uLnTx/>
                <a:uFillTx/>
              </a:rPr>
              <a:t>Four Core Objectives To Achieve In This 30 Day Strategy </a:t>
            </a:r>
          </a:p>
        </p:txBody>
      </p:sp>
      <p:graphicFrame>
        <p:nvGraphicFramePr>
          <p:cNvPr id="23" name="Diagram 22"/>
          <p:cNvGraphicFramePr/>
          <p:nvPr>
            <p:extLst/>
          </p:nvPr>
        </p:nvGraphicFramePr>
        <p:xfrm>
          <a:off x="1155656" y="1157075"/>
          <a:ext cx="7150144" cy="234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2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fade">
                                      <p:cBhvr>
                                        <p:cTn id="24" dur="500"/>
                                        <p:tgtEl>
                                          <p:spTgt spid="1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fade">
                                      <p:cBhvr>
                                        <p:cTn id="33" dur="500"/>
                                        <p:tgtEl>
                                          <p:spTgt spid="1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8">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fade">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le it-we-I[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203514"/>
            <a:ext cx="4114800" cy="3323191"/>
          </a:xfrm>
          <a:prstGeom prst="rect">
            <a:avLst/>
          </a:prstGeom>
        </p:spPr>
      </p:pic>
      <p:sp>
        <p:nvSpPr>
          <p:cNvPr id="6" name="TextBox 5"/>
          <p:cNvSpPr txBox="1"/>
          <p:nvPr/>
        </p:nvSpPr>
        <p:spPr>
          <a:xfrm>
            <a:off x="5314800" y="2160014"/>
            <a:ext cx="2762400" cy="1107996"/>
          </a:xfrm>
          <a:prstGeom prst="rect">
            <a:avLst/>
          </a:prstGeom>
          <a:noFill/>
        </p:spPr>
        <p:txBody>
          <a:bodyPr wrap="square" rtlCol="0">
            <a:spAutoFit/>
          </a:bodyPr>
          <a:lstStyle/>
          <a:p>
            <a:r>
              <a:rPr lang="en-US" sz="1600" dirty="0">
                <a:latin typeface="Chevin-Medium"/>
              </a:rPr>
              <a:t>. Clear purpose and goals</a:t>
            </a:r>
          </a:p>
          <a:p>
            <a:r>
              <a:rPr lang="en-US" sz="1600" dirty="0">
                <a:latin typeface="Chevin-Medium"/>
              </a:rPr>
              <a:t>. Competitive strategies</a:t>
            </a:r>
          </a:p>
          <a:p>
            <a:r>
              <a:rPr lang="en-US" sz="1600" dirty="0">
                <a:latin typeface="Chevin-Medium"/>
              </a:rPr>
              <a:t>. Effective structure and</a:t>
            </a:r>
          </a:p>
          <a:p>
            <a:r>
              <a:rPr lang="en-US" sz="1600" dirty="0">
                <a:latin typeface="Chevin-Medium"/>
              </a:rPr>
              <a:t>processes</a:t>
            </a:r>
          </a:p>
        </p:txBody>
      </p:sp>
      <p:sp>
        <p:nvSpPr>
          <p:cNvPr id="7" name="TextBox 6"/>
          <p:cNvSpPr txBox="1"/>
          <p:nvPr/>
        </p:nvSpPr>
        <p:spPr>
          <a:xfrm>
            <a:off x="6324600" y="4876800"/>
            <a:ext cx="2739297" cy="1323439"/>
          </a:xfrm>
          <a:prstGeom prst="rect">
            <a:avLst/>
          </a:prstGeom>
          <a:noFill/>
        </p:spPr>
        <p:txBody>
          <a:bodyPr wrap="square" rtlCol="0">
            <a:spAutoFit/>
          </a:bodyPr>
          <a:lstStyle/>
          <a:p>
            <a:r>
              <a:rPr lang="en-US" sz="1600" dirty="0">
                <a:latin typeface="Chevin-Medium"/>
              </a:rPr>
              <a:t>. Self awareness</a:t>
            </a:r>
          </a:p>
          <a:p>
            <a:r>
              <a:rPr lang="en-US" sz="1600" dirty="0">
                <a:latin typeface="Chevin-Medium"/>
              </a:rPr>
              <a:t>. Constructive  behaviors</a:t>
            </a:r>
          </a:p>
          <a:p>
            <a:r>
              <a:rPr lang="en-US" sz="1600" dirty="0">
                <a:latin typeface="Chevin-Medium"/>
              </a:rPr>
              <a:t>. Mental models</a:t>
            </a:r>
          </a:p>
          <a:p>
            <a:r>
              <a:rPr lang="en-US" sz="1600" dirty="0">
                <a:latin typeface="Chevin-Medium"/>
              </a:rPr>
              <a:t>. Self actualization</a:t>
            </a:r>
          </a:p>
          <a:p>
            <a:endParaRPr lang="en-US" sz="1600" dirty="0">
              <a:latin typeface="Chevin-Medium"/>
            </a:endParaRPr>
          </a:p>
        </p:txBody>
      </p:sp>
      <p:sp>
        <p:nvSpPr>
          <p:cNvPr id="8" name="TextBox 7"/>
          <p:cNvSpPr txBox="1"/>
          <p:nvPr/>
        </p:nvSpPr>
        <p:spPr>
          <a:xfrm>
            <a:off x="533400" y="4876800"/>
            <a:ext cx="2519729" cy="1569660"/>
          </a:xfrm>
          <a:prstGeom prst="rect">
            <a:avLst/>
          </a:prstGeom>
          <a:noFill/>
        </p:spPr>
        <p:txBody>
          <a:bodyPr wrap="none" rtlCol="0">
            <a:spAutoFit/>
          </a:bodyPr>
          <a:lstStyle/>
          <a:p>
            <a:r>
              <a:rPr lang="en-US" sz="1600" dirty="0">
                <a:latin typeface="Chevin-Medium"/>
              </a:rPr>
              <a:t>. Collaboration</a:t>
            </a:r>
          </a:p>
          <a:p>
            <a:r>
              <a:rPr lang="en-US" sz="1600" dirty="0">
                <a:latin typeface="Chevin-Medium"/>
              </a:rPr>
              <a:t>. Trust</a:t>
            </a:r>
          </a:p>
          <a:p>
            <a:r>
              <a:rPr lang="en-US" sz="1600" dirty="0">
                <a:latin typeface="Chevin-Medium"/>
              </a:rPr>
              <a:t>. Shared values</a:t>
            </a:r>
          </a:p>
          <a:p>
            <a:r>
              <a:rPr lang="en-US" sz="1600" dirty="0">
                <a:latin typeface="Chevin-Medium"/>
              </a:rPr>
              <a:t>. Effective communication</a:t>
            </a:r>
          </a:p>
          <a:p>
            <a:r>
              <a:rPr lang="en-US" sz="1600" dirty="0">
                <a:latin typeface="Chevin-Medium"/>
              </a:rPr>
              <a:t>. Effective meetings</a:t>
            </a:r>
          </a:p>
          <a:p>
            <a:endParaRPr lang="en-US" sz="1600" dirty="0">
              <a:latin typeface="Chevin-Medium"/>
            </a:endParaRPr>
          </a:p>
        </p:txBody>
      </p:sp>
      <p:sp>
        <p:nvSpPr>
          <p:cNvPr id="9" name="Title 1"/>
          <p:cNvSpPr txBox="1">
            <a:spLocks/>
          </p:cNvSpPr>
          <p:nvPr/>
        </p:nvSpPr>
        <p:spPr bwMode="auto">
          <a:xfrm>
            <a:off x="185683" y="1377131"/>
            <a:ext cx="8634317" cy="935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3600" b="0" i="0">
                <a:solidFill>
                  <a:srgbClr val="C80010"/>
                </a:solidFill>
                <a:latin typeface="Rubrik-Medium"/>
                <a:ea typeface="+mj-ea"/>
                <a:cs typeface="+mj-cs"/>
              </a:defRPr>
            </a:lvl1pPr>
            <a:lvl2pPr algn="l" rtl="0" eaLnBrk="0" fontAlgn="base" hangingPunct="0">
              <a:spcBef>
                <a:spcPct val="0"/>
              </a:spcBef>
              <a:spcAft>
                <a:spcPct val="0"/>
              </a:spcAft>
              <a:defRPr sz="2800" b="1">
                <a:solidFill>
                  <a:srgbClr val="002D62"/>
                </a:solidFill>
                <a:latin typeface="Arial" charset="0"/>
                <a:cs typeface="Arial" charset="0"/>
              </a:defRPr>
            </a:lvl2pPr>
            <a:lvl3pPr algn="l" rtl="0" eaLnBrk="0" fontAlgn="base" hangingPunct="0">
              <a:spcBef>
                <a:spcPct val="0"/>
              </a:spcBef>
              <a:spcAft>
                <a:spcPct val="0"/>
              </a:spcAft>
              <a:defRPr sz="2800" b="1">
                <a:solidFill>
                  <a:srgbClr val="002D62"/>
                </a:solidFill>
                <a:latin typeface="Arial" charset="0"/>
                <a:cs typeface="Arial" charset="0"/>
              </a:defRPr>
            </a:lvl3pPr>
            <a:lvl4pPr algn="l" rtl="0" eaLnBrk="0" fontAlgn="base" hangingPunct="0">
              <a:spcBef>
                <a:spcPct val="0"/>
              </a:spcBef>
              <a:spcAft>
                <a:spcPct val="0"/>
              </a:spcAft>
              <a:defRPr sz="2800" b="1">
                <a:solidFill>
                  <a:srgbClr val="002D62"/>
                </a:solidFill>
                <a:latin typeface="Arial" charset="0"/>
                <a:cs typeface="Arial" charset="0"/>
              </a:defRPr>
            </a:lvl4pPr>
            <a:lvl5pPr algn="l" rtl="0" eaLnBrk="0" fontAlgn="base" hangingPunct="0">
              <a:spcBef>
                <a:spcPct val="0"/>
              </a:spcBef>
              <a:spcAft>
                <a:spcPct val="0"/>
              </a:spcAft>
              <a:defRPr sz="2800" b="1">
                <a:solidFill>
                  <a:srgbClr val="002D62"/>
                </a:solidFill>
                <a:latin typeface="Arial" charset="0"/>
                <a:cs typeface="Arial" charset="0"/>
              </a:defRPr>
            </a:lvl5pPr>
            <a:lvl6pPr marL="457200" algn="l" rtl="0" eaLnBrk="0" fontAlgn="base" hangingPunct="0">
              <a:spcBef>
                <a:spcPct val="0"/>
              </a:spcBef>
              <a:spcAft>
                <a:spcPct val="0"/>
              </a:spcAft>
              <a:defRPr sz="2800" b="1">
                <a:solidFill>
                  <a:srgbClr val="002D62"/>
                </a:solidFill>
                <a:latin typeface="Arial" charset="0"/>
                <a:cs typeface="Arial" charset="0"/>
              </a:defRPr>
            </a:lvl6pPr>
            <a:lvl7pPr marL="914400" algn="l" rtl="0" eaLnBrk="0" fontAlgn="base" hangingPunct="0">
              <a:spcBef>
                <a:spcPct val="0"/>
              </a:spcBef>
              <a:spcAft>
                <a:spcPct val="0"/>
              </a:spcAft>
              <a:defRPr sz="2800" b="1">
                <a:solidFill>
                  <a:srgbClr val="002D62"/>
                </a:solidFill>
                <a:latin typeface="Arial" charset="0"/>
                <a:cs typeface="Arial" charset="0"/>
              </a:defRPr>
            </a:lvl7pPr>
            <a:lvl8pPr marL="1371600" algn="l" rtl="0" eaLnBrk="0" fontAlgn="base" hangingPunct="0">
              <a:spcBef>
                <a:spcPct val="0"/>
              </a:spcBef>
              <a:spcAft>
                <a:spcPct val="0"/>
              </a:spcAft>
              <a:defRPr sz="2800" b="1">
                <a:solidFill>
                  <a:srgbClr val="002D62"/>
                </a:solidFill>
                <a:latin typeface="Arial" charset="0"/>
                <a:cs typeface="Arial" charset="0"/>
              </a:defRPr>
            </a:lvl8pPr>
            <a:lvl9pPr marL="1828800" algn="l" rtl="0" eaLnBrk="0" fontAlgn="base" hangingPunct="0">
              <a:spcBef>
                <a:spcPct val="0"/>
              </a:spcBef>
              <a:spcAft>
                <a:spcPct val="0"/>
              </a:spcAft>
              <a:defRPr sz="2800" b="1">
                <a:solidFill>
                  <a:srgbClr val="002D62"/>
                </a:solidFill>
                <a:latin typeface="Arial" charset="0"/>
                <a:cs typeface="Arial" charset="0"/>
              </a:defRPr>
            </a:lvl9pPr>
          </a:lstStyle>
          <a:p>
            <a:r>
              <a:rPr lang="en-US" sz="2000" dirty="0">
                <a:solidFill>
                  <a:schemeClr val="tx1"/>
                </a:solidFill>
                <a:latin typeface="Arial" panose="020B0604020202020204" pitchFamily="34" charset="0"/>
                <a:ea typeface="ＭＳ Ｐゴシック" charset="0"/>
                <a:cs typeface="Arial" panose="020B0604020202020204" pitchFamily="34" charset="0"/>
              </a:rPr>
              <a:t>Building a High Performance Culture requires work across 3 critical dimensions:</a:t>
            </a:r>
          </a:p>
        </p:txBody>
      </p:sp>
      <p:sp>
        <p:nvSpPr>
          <p:cNvPr id="11" name="Title 3"/>
          <p:cNvSpPr txBox="1">
            <a:spLocks/>
          </p:cNvSpPr>
          <p:nvPr/>
        </p:nvSpPr>
        <p:spPr>
          <a:xfrm>
            <a:off x="362604" y="211574"/>
            <a:ext cx="8457396" cy="864000"/>
          </a:xfrm>
          <a:prstGeom prst="rect">
            <a:avLst/>
          </a:prstGeom>
        </p:spPr>
        <p:txBody>
          <a:bodyPr lIns="0" tIns="0" rIns="0" bIns="0" anchor="b"/>
          <a:lstStyle>
            <a:lvl1pPr algn="l" defTabSz="457200" rtl="0" eaLnBrk="1" latinLnBrk="0" hangingPunct="1">
              <a:spcBef>
                <a:spcPct val="0"/>
              </a:spcBef>
              <a:buNone/>
              <a:defRPr sz="2800" b="1" kern="1200" baseline="0">
                <a:solidFill>
                  <a:schemeClr val="accent1"/>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E7539"/>
                </a:solidFill>
                <a:effectLst/>
                <a:uLnTx/>
                <a:uFillTx/>
                <a:latin typeface="Arial" panose="020B0604020202020204" pitchFamily="34" charset="0"/>
                <a:ea typeface="+mj-ea"/>
                <a:cs typeface="Arial" panose="020B0604020202020204" pitchFamily="34" charset="0"/>
              </a:rPr>
              <a:t>The Cultural Journey </a:t>
            </a:r>
            <a:r>
              <a:rPr lang="en-US" dirty="0">
                <a:solidFill>
                  <a:srgbClr val="1E7539"/>
                </a:solidFill>
              </a:rPr>
              <a:t>P</a:t>
            </a:r>
            <a:r>
              <a:rPr kumimoji="0" lang="en-US" sz="2800" b="1" i="0" u="none" strike="noStrike" kern="1200" cap="none" spc="0" normalizeH="0" baseline="0" noProof="0" dirty="0" err="1">
                <a:ln>
                  <a:noFill/>
                </a:ln>
                <a:solidFill>
                  <a:srgbClr val="1E7539"/>
                </a:solidFill>
                <a:effectLst/>
                <a:uLnTx/>
                <a:uFillTx/>
                <a:latin typeface="Arial" panose="020B0604020202020204" pitchFamily="34" charset="0"/>
                <a:ea typeface="+mj-ea"/>
                <a:cs typeface="Arial" panose="020B0604020202020204" pitchFamily="34" charset="0"/>
              </a:rPr>
              <a:t>roject</a:t>
            </a:r>
            <a:endParaRPr kumimoji="0" lang="en-US" sz="2800" b="1" i="0" u="none" strike="noStrike" kern="1200" cap="none" spc="0" normalizeH="0" baseline="0" noProof="0" dirty="0">
              <a:ln>
                <a:noFill/>
              </a:ln>
              <a:solidFill>
                <a:srgbClr val="1E7539"/>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7070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402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quot;No&quot; Symbol 3"/>
          <p:cNvSpPr/>
          <p:nvPr/>
        </p:nvSpPr>
        <p:spPr>
          <a:xfrm>
            <a:off x="1295400" y="152400"/>
            <a:ext cx="6553200" cy="6553200"/>
          </a:xfrm>
          <a:prstGeom prst="noSmoking">
            <a:avLst>
              <a:gd name="adj" fmla="val 1265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152400" y="2438400"/>
            <a:ext cx="8839200" cy="1981200"/>
          </a:xfrm>
          <a:prstGeom prst="rect">
            <a:avLst/>
          </a:prstGeom>
          <a:solidFill>
            <a:schemeClr val="bg1">
              <a:lumMod val="75000"/>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62768" y="2767281"/>
            <a:ext cx="8618465" cy="1323439"/>
          </a:xfrm>
          <a:prstGeom prst="rect">
            <a:avLst/>
          </a:prstGeom>
          <a:noFill/>
        </p:spPr>
        <p:txBody>
          <a:bodyPr wrap="none" rtlCol="0">
            <a:spAutoFit/>
          </a:bodyPr>
          <a:lstStyle/>
          <a:p>
            <a:r>
              <a:rPr lang="en-US" sz="8000" dirty="0">
                <a:solidFill>
                  <a:srgbClr val="535353"/>
                </a:solidFill>
                <a:latin typeface="Arial Black"/>
                <a:cs typeface="Arial Black"/>
              </a:rPr>
              <a:t>ASSUMPTIONS</a:t>
            </a:r>
          </a:p>
        </p:txBody>
      </p:sp>
    </p:spTree>
    <p:extLst>
      <p:ext uri="{BB962C8B-B14F-4D97-AF65-F5344CB8AC3E}">
        <p14:creationId xmlns:p14="http://schemas.microsoft.com/office/powerpoint/2010/main" val="23714578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68" y="2767281"/>
            <a:ext cx="8618465" cy="1323439"/>
          </a:xfrm>
          <a:prstGeom prst="rect">
            <a:avLst/>
          </a:prstGeom>
          <a:noFill/>
        </p:spPr>
        <p:txBody>
          <a:bodyPr wrap="none" rtlCol="0">
            <a:spAutoFit/>
          </a:bodyPr>
          <a:lstStyle/>
          <a:p>
            <a:r>
              <a:rPr lang="en-US" sz="8000" dirty="0">
                <a:solidFill>
                  <a:srgbClr val="94021A"/>
                </a:solidFill>
                <a:latin typeface="Arial Black"/>
                <a:cs typeface="Arial Black"/>
              </a:rPr>
              <a:t>ASSUMPTIONS</a:t>
            </a:r>
          </a:p>
        </p:txBody>
      </p:sp>
      <p:sp>
        <p:nvSpPr>
          <p:cNvPr id="5" name="TextBox 4"/>
          <p:cNvSpPr txBox="1"/>
          <p:nvPr/>
        </p:nvSpPr>
        <p:spPr>
          <a:xfrm>
            <a:off x="228600" y="2057400"/>
            <a:ext cx="2186416" cy="923330"/>
          </a:xfrm>
          <a:prstGeom prst="rect">
            <a:avLst/>
          </a:prstGeom>
          <a:noFill/>
        </p:spPr>
        <p:txBody>
          <a:bodyPr wrap="none" rtlCol="0">
            <a:spAutoFit/>
          </a:bodyPr>
          <a:lstStyle/>
          <a:p>
            <a:r>
              <a:rPr lang="en-US" sz="5400" dirty="0">
                <a:solidFill>
                  <a:srgbClr val="535353"/>
                </a:solidFill>
              </a:rPr>
              <a:t>Define</a:t>
            </a:r>
          </a:p>
        </p:txBody>
      </p:sp>
      <p:sp>
        <p:nvSpPr>
          <p:cNvPr id="6" name="TextBox 5"/>
          <p:cNvSpPr txBox="1"/>
          <p:nvPr/>
        </p:nvSpPr>
        <p:spPr>
          <a:xfrm>
            <a:off x="3886200" y="3953470"/>
            <a:ext cx="4880663" cy="923330"/>
          </a:xfrm>
          <a:prstGeom prst="rect">
            <a:avLst/>
          </a:prstGeom>
          <a:noFill/>
        </p:spPr>
        <p:txBody>
          <a:bodyPr wrap="none" rtlCol="0">
            <a:spAutoFit/>
          </a:bodyPr>
          <a:lstStyle/>
          <a:p>
            <a:r>
              <a:rPr lang="en-US" sz="5400" dirty="0">
                <a:solidFill>
                  <a:srgbClr val="535353"/>
                </a:solidFill>
              </a:rPr>
              <a:t>What are they?</a:t>
            </a:r>
          </a:p>
        </p:txBody>
      </p:sp>
    </p:spTree>
    <p:extLst>
      <p:ext uri="{BB962C8B-B14F-4D97-AF65-F5344CB8AC3E}">
        <p14:creationId xmlns:p14="http://schemas.microsoft.com/office/powerpoint/2010/main" val="13735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768" y="2767281"/>
            <a:ext cx="8618465" cy="1323439"/>
          </a:xfrm>
          <a:prstGeom prst="rect">
            <a:avLst/>
          </a:prstGeom>
          <a:noFill/>
        </p:spPr>
        <p:txBody>
          <a:bodyPr wrap="none" rtlCol="0">
            <a:spAutoFit/>
          </a:bodyPr>
          <a:lstStyle/>
          <a:p>
            <a:r>
              <a:rPr lang="en-US" sz="8000" dirty="0">
                <a:solidFill>
                  <a:srgbClr val="94021A"/>
                </a:solidFill>
                <a:latin typeface="Arial Black"/>
                <a:cs typeface="Arial Black"/>
              </a:rPr>
              <a:t>ASSUMPTIONS</a:t>
            </a:r>
          </a:p>
        </p:txBody>
      </p:sp>
      <p:sp>
        <p:nvSpPr>
          <p:cNvPr id="5" name="TextBox 4"/>
          <p:cNvSpPr txBox="1"/>
          <p:nvPr/>
        </p:nvSpPr>
        <p:spPr>
          <a:xfrm>
            <a:off x="228600" y="2057400"/>
            <a:ext cx="1800944" cy="923330"/>
          </a:xfrm>
          <a:prstGeom prst="rect">
            <a:avLst/>
          </a:prstGeom>
          <a:noFill/>
        </p:spPr>
        <p:txBody>
          <a:bodyPr wrap="none" rtlCol="0">
            <a:spAutoFit/>
          </a:bodyPr>
          <a:lstStyle/>
          <a:p>
            <a:r>
              <a:rPr lang="en-US" sz="5400" dirty="0">
                <a:solidFill>
                  <a:srgbClr val="535353"/>
                </a:solidFill>
              </a:rPr>
              <a:t>What</a:t>
            </a:r>
          </a:p>
        </p:txBody>
      </p:sp>
      <p:sp>
        <p:nvSpPr>
          <p:cNvPr id="6" name="TextBox 5"/>
          <p:cNvSpPr txBox="1"/>
          <p:nvPr/>
        </p:nvSpPr>
        <p:spPr>
          <a:xfrm>
            <a:off x="4304448" y="3953470"/>
            <a:ext cx="4534752" cy="923330"/>
          </a:xfrm>
          <a:prstGeom prst="rect">
            <a:avLst/>
          </a:prstGeom>
          <a:noFill/>
        </p:spPr>
        <p:txBody>
          <a:bodyPr wrap="none" rtlCol="0">
            <a:spAutoFit/>
          </a:bodyPr>
          <a:lstStyle/>
          <a:p>
            <a:r>
              <a:rPr lang="en-US" sz="5400" dirty="0">
                <a:solidFill>
                  <a:srgbClr val="535353"/>
                </a:solidFill>
              </a:rPr>
              <a:t>do you make?</a:t>
            </a:r>
          </a:p>
        </p:txBody>
      </p:sp>
    </p:spTree>
    <p:extLst>
      <p:ext uri="{BB962C8B-B14F-4D97-AF65-F5344CB8AC3E}">
        <p14:creationId xmlns:p14="http://schemas.microsoft.com/office/powerpoint/2010/main" val="42381345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3"/>
          <p:cNvSpPr>
            <a:spLocks noChangeArrowheads="1"/>
          </p:cNvSpPr>
          <p:nvPr/>
        </p:nvSpPr>
        <p:spPr bwMode="auto">
          <a:xfrm>
            <a:off x="152400" y="330200"/>
            <a:ext cx="71294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dirty="0">
                <a:solidFill>
                  <a:schemeClr val="bg1"/>
                </a:solidFill>
                <a:latin typeface="Franklin Gothic Medium" pitchFamily="34" charset="0"/>
              </a:rPr>
              <a:t>Passing The Ball</a:t>
            </a:r>
          </a:p>
        </p:txBody>
      </p:sp>
      <p:sp>
        <p:nvSpPr>
          <p:cNvPr id="134147" name="Text Box 16"/>
          <p:cNvSpPr txBox="1">
            <a:spLocks noChangeArrowheads="1"/>
          </p:cNvSpPr>
          <p:nvPr/>
        </p:nvSpPr>
        <p:spPr bwMode="auto">
          <a:xfrm>
            <a:off x="1143000" y="1600200"/>
            <a:ext cx="66436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20000"/>
              </a:spcBef>
            </a:pPr>
            <a:r>
              <a:rPr lang="en-US" sz="2400" b="1" i="1" dirty="0">
                <a:solidFill>
                  <a:srgbClr val="0070C0"/>
                </a:solidFill>
              </a:rPr>
              <a:t>Video Clip</a:t>
            </a:r>
            <a:endParaRPr lang="en-US" sz="2400" i="1" dirty="0">
              <a:solidFill>
                <a:srgbClr val="0070C0"/>
              </a:solidFill>
            </a:endParaRPr>
          </a:p>
        </p:txBody>
      </p:sp>
      <p:pic>
        <p:nvPicPr>
          <p:cNvPr id="134148" name="Picture 4" descr="C:\Users\Executive Coach\AppData\Local\Microsoft\Windows\Temporary Internet Files\Content.IE5\ETBH7IHR\MP90043315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ow many passes.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how many passes">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220067" y="152399"/>
            <a:ext cx="8703866" cy="6553201"/>
          </a:xfrm>
          <a:prstGeom prst="rect">
            <a:avLst/>
          </a:prstGeom>
        </p:spPr>
      </p:pic>
    </p:spTree>
    <p:extLst>
      <p:ext uri="{BB962C8B-B14F-4D97-AF65-F5344CB8AC3E}">
        <p14:creationId xmlns:p14="http://schemas.microsoft.com/office/powerpoint/2010/main" val="658707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97630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0" y="7620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#9</a:t>
            </a:r>
          </a:p>
        </p:txBody>
      </p:sp>
      <p:cxnSp>
        <p:nvCxnSpPr>
          <p:cNvPr id="10" name="Straight Connector 9"/>
          <p:cNvCxnSpPr/>
          <p:nvPr/>
        </p:nvCxnSpPr>
        <p:spPr>
          <a:xfrm>
            <a:off x="1781690" y="786613"/>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 y="940296"/>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 Objective: Recognize Costly Assumptions in Daily Communication }</a:t>
            </a:r>
          </a:p>
        </p:txBody>
      </p:sp>
      <p:grpSp>
        <p:nvGrpSpPr>
          <p:cNvPr id="12" name="Group 11"/>
          <p:cNvGrpSpPr/>
          <p:nvPr/>
        </p:nvGrpSpPr>
        <p:grpSpPr>
          <a:xfrm>
            <a:off x="575556" y="1631558"/>
            <a:ext cx="8388932" cy="646331"/>
            <a:chOff x="647564" y="1876182"/>
            <a:chExt cx="8388932" cy="646331"/>
          </a:xfrm>
        </p:grpSpPr>
        <p:sp>
          <p:nvSpPr>
            <p:cNvPr id="13" name="Oval 12"/>
            <p:cNvSpPr/>
            <p:nvPr/>
          </p:nvSpPr>
          <p:spPr>
            <a:xfrm>
              <a:off x="647564" y="19210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Divide into two teams.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r>
                <a:rPr lang="en-US" dirty="0">
                  <a:solidFill>
                    <a:srgbClr val="606060"/>
                  </a:solidFill>
                </a:rPr>
                <a:t>. One person on each team to be the scribe. </a:t>
              </a:r>
            </a:p>
          </p:txBody>
        </p:sp>
      </p:grpSp>
      <p:grpSp>
        <p:nvGrpSpPr>
          <p:cNvPr id="18" name="Group 17"/>
          <p:cNvGrpSpPr/>
          <p:nvPr/>
        </p:nvGrpSpPr>
        <p:grpSpPr>
          <a:xfrm>
            <a:off x="575556" y="4763869"/>
            <a:ext cx="8388933" cy="646331"/>
            <a:chOff x="647564" y="3361202"/>
            <a:chExt cx="8388933" cy="646331"/>
          </a:xfrm>
        </p:grpSpPr>
        <p:sp>
          <p:nvSpPr>
            <p:cNvPr id="19" name="TextBox 18"/>
            <p:cNvSpPr txBox="1"/>
            <p:nvPr/>
          </p:nvSpPr>
          <p:spPr>
            <a:xfrm>
              <a:off x="1403649" y="3361202"/>
              <a:ext cx="7632848" cy="646331"/>
            </a:xfrm>
            <a:prstGeom prst="rect">
              <a:avLst/>
            </a:prstGeom>
            <a:noFill/>
          </p:spPr>
          <p:txBody>
            <a:bodyPr wrap="square" rtlCol="0">
              <a:spAutoFit/>
            </a:bodyPr>
            <a:lstStyle/>
            <a:p>
              <a:r>
                <a:rPr lang="en-US" dirty="0">
                  <a:solidFill>
                    <a:srgbClr val="606060"/>
                  </a:solidFill>
                </a:rPr>
                <a:t>How many potential assumptions does the manager make in this statement?</a:t>
              </a:r>
            </a:p>
          </p:txBody>
        </p:sp>
        <p:sp>
          <p:nvSpPr>
            <p:cNvPr id="20" name="Oval 19"/>
            <p:cNvSpPr/>
            <p:nvPr/>
          </p:nvSpPr>
          <p:spPr>
            <a:xfrm>
              <a:off x="647564" y="345637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pic>
        <p:nvPicPr>
          <p:cNvPr id="21" name="Picture 20"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49715" y="6130356"/>
            <a:ext cx="844570" cy="651444"/>
          </a:xfrm>
          <a:prstGeom prst="rect">
            <a:avLst/>
          </a:prstGeom>
        </p:spPr>
      </p:pic>
      <p:cxnSp>
        <p:nvCxnSpPr>
          <p:cNvPr id="22" name="Straight Connector 21"/>
          <p:cNvCxnSpPr/>
          <p:nvPr/>
        </p:nvCxnSpPr>
        <p:spPr>
          <a:xfrm>
            <a:off x="1781690" y="184212"/>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75556" y="2312671"/>
            <a:ext cx="8388933" cy="2411729"/>
            <a:chOff x="575556" y="2366425"/>
            <a:chExt cx="8388933" cy="2411729"/>
          </a:xfrm>
        </p:grpSpPr>
        <p:grpSp>
          <p:nvGrpSpPr>
            <p:cNvPr id="15" name="Group 14"/>
            <p:cNvGrpSpPr/>
            <p:nvPr/>
          </p:nvGrpSpPr>
          <p:grpSpPr>
            <a:xfrm>
              <a:off x="575556" y="2366425"/>
              <a:ext cx="8388933" cy="923330"/>
              <a:chOff x="647564" y="2600617"/>
              <a:chExt cx="8388933" cy="923330"/>
            </a:xfrm>
          </p:grpSpPr>
          <p:sp>
            <p:nvSpPr>
              <p:cNvPr id="16" name="TextBox 15"/>
              <p:cNvSpPr txBox="1"/>
              <p:nvPr/>
            </p:nvSpPr>
            <p:spPr>
              <a:xfrm>
                <a:off x="1403649" y="2600617"/>
                <a:ext cx="7632848" cy="923330"/>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and </a:t>
                </a:r>
                <a:r>
                  <a:rPr lang="en-US" b="1" dirty="0">
                    <a:solidFill>
                      <a:schemeClr val="tx1">
                        <a:lumMod val="75000"/>
                        <a:lumOff val="25000"/>
                      </a:schemeClr>
                    </a:solidFill>
                  </a:rPr>
                  <a:t>TEAM 1 </a:t>
                </a:r>
                <a:r>
                  <a:rPr lang="en-US" dirty="0">
                    <a:solidFill>
                      <a:srgbClr val="606060"/>
                    </a:solidFill>
                  </a:rPr>
                  <a:t>managers are conducting a deal/forecast/customer review. When discussing one account, you advise the person to take the following action:</a:t>
                </a:r>
              </a:p>
            </p:txBody>
          </p:sp>
          <p:sp>
            <p:nvSpPr>
              <p:cNvPr id="17" name="Oval 16"/>
              <p:cNvSpPr/>
              <p:nvPr/>
            </p:nvSpPr>
            <p:spPr>
              <a:xfrm>
                <a:off x="647564" y="265014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sp>
          <p:nvSpPr>
            <p:cNvPr id="2" name="Rectangle 1"/>
            <p:cNvSpPr/>
            <p:nvPr/>
          </p:nvSpPr>
          <p:spPr>
            <a:xfrm>
              <a:off x="1414264" y="3254154"/>
              <a:ext cx="7467600" cy="1524000"/>
            </a:xfrm>
            <a:prstGeom prst="rect">
              <a:avLst/>
            </a:prstGeom>
            <a:solidFill>
              <a:srgbClr val="9402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chemeClr val="bg1"/>
                  </a:solidFill>
                  <a:latin typeface="Avenir Heavy"/>
                  <a:cs typeface="Avenir Heavy"/>
                </a:rPr>
                <a:t>“</a:t>
              </a:r>
              <a:r>
                <a:rPr lang="en-US" sz="2400" b="1" i="1" kern="0" dirty="0">
                  <a:solidFill>
                    <a:schemeClr val="bg1"/>
                  </a:solidFill>
                </a:rPr>
                <a:t>We all need to continually deliver better client service. So, go ahead and call the client and ask them what we need to do differently to get it out earlier this year</a:t>
              </a:r>
              <a:r>
                <a:rPr lang="en-US" sz="2400" i="1" dirty="0">
                  <a:latin typeface="Avenir Heavy"/>
                  <a:cs typeface="Avenir Heavy"/>
                </a:rPr>
                <a:t>.”</a:t>
              </a:r>
            </a:p>
          </p:txBody>
        </p:sp>
      </p:grpSp>
      <p:grpSp>
        <p:nvGrpSpPr>
          <p:cNvPr id="24" name="Group 23"/>
          <p:cNvGrpSpPr/>
          <p:nvPr/>
        </p:nvGrpSpPr>
        <p:grpSpPr>
          <a:xfrm>
            <a:off x="575556" y="5449669"/>
            <a:ext cx="8388933" cy="646331"/>
            <a:chOff x="647564" y="3361202"/>
            <a:chExt cx="8388933" cy="646331"/>
          </a:xfrm>
        </p:grpSpPr>
        <p:sp>
          <p:nvSpPr>
            <p:cNvPr id="25" name="TextBox 24"/>
            <p:cNvSpPr txBox="1"/>
            <p:nvPr/>
          </p:nvSpPr>
          <p:spPr>
            <a:xfrm>
              <a:off x="1403649" y="3361202"/>
              <a:ext cx="7632848" cy="646331"/>
            </a:xfrm>
            <a:prstGeom prst="rect">
              <a:avLst/>
            </a:prstGeom>
            <a:noFill/>
          </p:spPr>
          <p:txBody>
            <a:bodyPr wrap="square" rtlCol="0">
              <a:spAutoFit/>
            </a:bodyPr>
            <a:lstStyle/>
            <a:p>
              <a:r>
                <a:rPr lang="en-US" b="1" dirty="0">
                  <a:solidFill>
                    <a:srgbClr val="606060"/>
                  </a:solidFill>
                </a:rPr>
                <a:t>In about 5 minutes</a:t>
              </a:r>
              <a:r>
                <a:rPr lang="en-US" dirty="0">
                  <a:solidFill>
                    <a:srgbClr val="606060"/>
                  </a:solidFill>
                </a:rPr>
                <a:t>, make a list of all the unique and specific assumptions you see. Debrief in about 5 minutes.</a:t>
              </a:r>
            </a:p>
          </p:txBody>
        </p:sp>
        <p:sp>
          <p:nvSpPr>
            <p:cNvPr id="26" name="Oval 25"/>
            <p:cNvSpPr/>
            <p:nvPr/>
          </p:nvSpPr>
          <p:spPr>
            <a:xfrm>
              <a:off x="647564" y="3461062"/>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20111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97630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0" y="7620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#9</a:t>
            </a:r>
          </a:p>
        </p:txBody>
      </p:sp>
      <p:cxnSp>
        <p:nvCxnSpPr>
          <p:cNvPr id="10" name="Straight Connector 9"/>
          <p:cNvCxnSpPr/>
          <p:nvPr/>
        </p:nvCxnSpPr>
        <p:spPr>
          <a:xfrm>
            <a:off x="1781690" y="786613"/>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 y="940296"/>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 Objective: Recognize Costly Assumptions in Daily Communication }</a:t>
            </a:r>
          </a:p>
        </p:txBody>
      </p:sp>
      <p:grpSp>
        <p:nvGrpSpPr>
          <p:cNvPr id="12" name="Group 11"/>
          <p:cNvGrpSpPr/>
          <p:nvPr/>
        </p:nvGrpSpPr>
        <p:grpSpPr>
          <a:xfrm>
            <a:off x="575556" y="1631558"/>
            <a:ext cx="8388932" cy="646331"/>
            <a:chOff x="647564" y="1876182"/>
            <a:chExt cx="8388932" cy="646331"/>
          </a:xfrm>
        </p:grpSpPr>
        <p:sp>
          <p:nvSpPr>
            <p:cNvPr id="13" name="Oval 12"/>
            <p:cNvSpPr/>
            <p:nvPr/>
          </p:nvSpPr>
          <p:spPr>
            <a:xfrm>
              <a:off x="647564" y="19210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Divide into two teams.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r>
                <a:rPr lang="en-US" dirty="0">
                  <a:solidFill>
                    <a:srgbClr val="606060"/>
                  </a:solidFill>
                </a:rPr>
                <a:t>. One person on each team to be the scribe. </a:t>
              </a:r>
            </a:p>
          </p:txBody>
        </p:sp>
      </p:grpSp>
      <p:grpSp>
        <p:nvGrpSpPr>
          <p:cNvPr id="18" name="Group 17"/>
          <p:cNvGrpSpPr/>
          <p:nvPr/>
        </p:nvGrpSpPr>
        <p:grpSpPr>
          <a:xfrm>
            <a:off x="575556" y="4629228"/>
            <a:ext cx="8388933" cy="646331"/>
            <a:chOff x="647564" y="3361202"/>
            <a:chExt cx="8388933" cy="646331"/>
          </a:xfrm>
        </p:grpSpPr>
        <p:sp>
          <p:nvSpPr>
            <p:cNvPr id="19" name="TextBox 18"/>
            <p:cNvSpPr txBox="1"/>
            <p:nvPr/>
          </p:nvSpPr>
          <p:spPr>
            <a:xfrm>
              <a:off x="1403649" y="3361202"/>
              <a:ext cx="7632848" cy="646331"/>
            </a:xfrm>
            <a:prstGeom prst="rect">
              <a:avLst/>
            </a:prstGeom>
            <a:noFill/>
          </p:spPr>
          <p:txBody>
            <a:bodyPr wrap="square" rtlCol="0">
              <a:spAutoFit/>
            </a:bodyPr>
            <a:lstStyle/>
            <a:p>
              <a:r>
                <a:rPr lang="en-US" dirty="0">
                  <a:solidFill>
                    <a:srgbClr val="606060"/>
                  </a:solidFill>
                </a:rPr>
                <a:t>How many potential assumptions does the manager make in this statement?</a:t>
              </a:r>
            </a:p>
          </p:txBody>
        </p:sp>
        <p:sp>
          <p:nvSpPr>
            <p:cNvPr id="20" name="Oval 19"/>
            <p:cNvSpPr/>
            <p:nvPr/>
          </p:nvSpPr>
          <p:spPr>
            <a:xfrm>
              <a:off x="647564" y="345637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pic>
        <p:nvPicPr>
          <p:cNvPr id="21" name="Picture 20"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49715" y="6089924"/>
            <a:ext cx="844570" cy="651444"/>
          </a:xfrm>
          <a:prstGeom prst="rect">
            <a:avLst/>
          </a:prstGeom>
        </p:spPr>
      </p:pic>
      <p:cxnSp>
        <p:nvCxnSpPr>
          <p:cNvPr id="22" name="Straight Connector 21"/>
          <p:cNvCxnSpPr/>
          <p:nvPr/>
        </p:nvCxnSpPr>
        <p:spPr>
          <a:xfrm>
            <a:off x="1781690" y="184212"/>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75556" y="2312671"/>
            <a:ext cx="8388933" cy="923330"/>
            <a:chOff x="647564" y="2600617"/>
            <a:chExt cx="8388933" cy="923330"/>
          </a:xfrm>
        </p:grpSpPr>
        <p:sp>
          <p:nvSpPr>
            <p:cNvPr id="16" name="TextBox 15"/>
            <p:cNvSpPr txBox="1"/>
            <p:nvPr/>
          </p:nvSpPr>
          <p:spPr>
            <a:xfrm>
              <a:off x="1403649" y="2600617"/>
              <a:ext cx="7632848" cy="923330"/>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and </a:t>
              </a:r>
              <a:r>
                <a:rPr lang="en-US" b="1" dirty="0">
                  <a:solidFill>
                    <a:schemeClr val="tx1">
                      <a:lumMod val="75000"/>
                      <a:lumOff val="25000"/>
                    </a:schemeClr>
                  </a:solidFill>
                </a:rPr>
                <a:t>TEAM 1 </a:t>
              </a:r>
              <a:r>
                <a:rPr lang="en-US" dirty="0">
                  <a:solidFill>
                    <a:srgbClr val="606060"/>
                  </a:solidFill>
                </a:rPr>
                <a:t>managers are conducting a deal/forecast/customer review. When discussing one account, you advise the person to take the following action:</a:t>
              </a:r>
            </a:p>
          </p:txBody>
        </p:sp>
        <p:sp>
          <p:nvSpPr>
            <p:cNvPr id="17" name="Oval 16"/>
            <p:cNvSpPr/>
            <p:nvPr/>
          </p:nvSpPr>
          <p:spPr>
            <a:xfrm>
              <a:off x="647564" y="265014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24" name="Group 23"/>
          <p:cNvGrpSpPr/>
          <p:nvPr/>
        </p:nvGrpSpPr>
        <p:grpSpPr>
          <a:xfrm>
            <a:off x="575556" y="5310340"/>
            <a:ext cx="8388933" cy="646331"/>
            <a:chOff x="647564" y="3361202"/>
            <a:chExt cx="8388933" cy="646331"/>
          </a:xfrm>
        </p:grpSpPr>
        <p:sp>
          <p:nvSpPr>
            <p:cNvPr id="25" name="TextBox 24"/>
            <p:cNvSpPr txBox="1"/>
            <p:nvPr/>
          </p:nvSpPr>
          <p:spPr>
            <a:xfrm>
              <a:off x="1403649" y="3361202"/>
              <a:ext cx="7632848" cy="646331"/>
            </a:xfrm>
            <a:prstGeom prst="rect">
              <a:avLst/>
            </a:prstGeom>
            <a:noFill/>
          </p:spPr>
          <p:txBody>
            <a:bodyPr wrap="square" rtlCol="0">
              <a:spAutoFit/>
            </a:bodyPr>
            <a:lstStyle/>
            <a:p>
              <a:r>
                <a:rPr lang="en-US" b="1" dirty="0">
                  <a:solidFill>
                    <a:srgbClr val="606060"/>
                  </a:solidFill>
                </a:rPr>
                <a:t>In less than 5 minutes</a:t>
              </a:r>
              <a:r>
                <a:rPr lang="en-US" dirty="0">
                  <a:solidFill>
                    <a:srgbClr val="606060"/>
                  </a:solidFill>
                </a:rPr>
                <a:t>, make a list of all the unique and specific assumptions you see. Debrief in about 5 minutes.</a:t>
              </a:r>
            </a:p>
          </p:txBody>
        </p:sp>
        <p:sp>
          <p:nvSpPr>
            <p:cNvPr id="26" name="Oval 25"/>
            <p:cNvSpPr/>
            <p:nvPr/>
          </p:nvSpPr>
          <p:spPr>
            <a:xfrm>
              <a:off x="647564" y="3461062"/>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409411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7630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0" y="7620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#9</a:t>
            </a:r>
          </a:p>
        </p:txBody>
      </p:sp>
      <p:cxnSp>
        <p:nvCxnSpPr>
          <p:cNvPr id="10" name="Straight Connector 9"/>
          <p:cNvCxnSpPr/>
          <p:nvPr/>
        </p:nvCxnSpPr>
        <p:spPr>
          <a:xfrm>
            <a:off x="1781690" y="786613"/>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 y="940296"/>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 Objective: Recognize Costly Assumptions in Daily Communication }</a:t>
            </a:r>
          </a:p>
        </p:txBody>
      </p:sp>
      <p:grpSp>
        <p:nvGrpSpPr>
          <p:cNvPr id="12" name="Group 11"/>
          <p:cNvGrpSpPr/>
          <p:nvPr/>
        </p:nvGrpSpPr>
        <p:grpSpPr>
          <a:xfrm>
            <a:off x="575556" y="1631558"/>
            <a:ext cx="8388932" cy="646331"/>
            <a:chOff x="647564" y="1876182"/>
            <a:chExt cx="8388932" cy="646331"/>
          </a:xfrm>
        </p:grpSpPr>
        <p:sp>
          <p:nvSpPr>
            <p:cNvPr id="13" name="Oval 12"/>
            <p:cNvSpPr/>
            <p:nvPr/>
          </p:nvSpPr>
          <p:spPr>
            <a:xfrm>
              <a:off x="647564" y="19210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14" name="TextBox 13"/>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Divide into two teams. </a:t>
              </a:r>
              <a:r>
                <a:rPr lang="en-US" b="1" dirty="0">
                  <a:solidFill>
                    <a:srgbClr val="B41A1B"/>
                  </a:solidFill>
                </a:rPr>
                <a:t>TEAM A</a:t>
              </a:r>
              <a:r>
                <a:rPr lang="en-US" dirty="0">
                  <a:solidFill>
                    <a:srgbClr val="606060"/>
                  </a:solidFill>
                </a:rPr>
                <a:t> and </a:t>
              </a:r>
              <a:r>
                <a:rPr lang="en-US" b="1" dirty="0">
                  <a:solidFill>
                    <a:prstClr val="black">
                      <a:lumMod val="75000"/>
                      <a:lumOff val="25000"/>
                    </a:prstClr>
                  </a:solidFill>
                </a:rPr>
                <a:t>TEAM 1</a:t>
              </a:r>
              <a:r>
                <a:rPr lang="en-US" dirty="0">
                  <a:solidFill>
                    <a:srgbClr val="606060"/>
                  </a:solidFill>
                </a:rPr>
                <a:t>. One person on each team to be the scribe. </a:t>
              </a:r>
            </a:p>
          </p:txBody>
        </p:sp>
      </p:grpSp>
      <p:grpSp>
        <p:nvGrpSpPr>
          <p:cNvPr id="18" name="Group 17"/>
          <p:cNvGrpSpPr/>
          <p:nvPr/>
        </p:nvGrpSpPr>
        <p:grpSpPr>
          <a:xfrm>
            <a:off x="575556" y="4629228"/>
            <a:ext cx="8388933" cy="646331"/>
            <a:chOff x="647564" y="3361202"/>
            <a:chExt cx="8388933" cy="646331"/>
          </a:xfrm>
        </p:grpSpPr>
        <p:sp>
          <p:nvSpPr>
            <p:cNvPr id="19" name="TextBox 18"/>
            <p:cNvSpPr txBox="1"/>
            <p:nvPr/>
          </p:nvSpPr>
          <p:spPr>
            <a:xfrm>
              <a:off x="1403649" y="3361202"/>
              <a:ext cx="7632848" cy="646331"/>
            </a:xfrm>
            <a:prstGeom prst="rect">
              <a:avLst/>
            </a:prstGeom>
            <a:noFill/>
          </p:spPr>
          <p:txBody>
            <a:bodyPr wrap="square" rtlCol="0">
              <a:spAutoFit/>
            </a:bodyPr>
            <a:lstStyle/>
            <a:p>
              <a:r>
                <a:rPr lang="en-US" dirty="0">
                  <a:solidFill>
                    <a:srgbClr val="606060"/>
                  </a:solidFill>
                </a:rPr>
                <a:t>How many potential assumptions does the manager make in this statement?</a:t>
              </a:r>
            </a:p>
          </p:txBody>
        </p:sp>
        <p:sp>
          <p:nvSpPr>
            <p:cNvPr id="20" name="Oval 19"/>
            <p:cNvSpPr/>
            <p:nvPr/>
          </p:nvSpPr>
          <p:spPr>
            <a:xfrm>
              <a:off x="647564" y="345637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pic>
        <p:nvPicPr>
          <p:cNvPr id="21" name="Picture 20"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49715" y="6089924"/>
            <a:ext cx="844570" cy="651444"/>
          </a:xfrm>
          <a:prstGeom prst="rect">
            <a:avLst/>
          </a:prstGeom>
        </p:spPr>
      </p:pic>
      <p:cxnSp>
        <p:nvCxnSpPr>
          <p:cNvPr id="22" name="Straight Connector 21"/>
          <p:cNvCxnSpPr/>
          <p:nvPr/>
        </p:nvCxnSpPr>
        <p:spPr>
          <a:xfrm>
            <a:off x="1781690" y="184212"/>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75556" y="2312671"/>
            <a:ext cx="8388933" cy="2281775"/>
            <a:chOff x="575556" y="2366425"/>
            <a:chExt cx="8388933" cy="2281775"/>
          </a:xfrm>
        </p:grpSpPr>
        <p:grpSp>
          <p:nvGrpSpPr>
            <p:cNvPr id="15" name="Group 14"/>
            <p:cNvGrpSpPr/>
            <p:nvPr/>
          </p:nvGrpSpPr>
          <p:grpSpPr>
            <a:xfrm>
              <a:off x="575556" y="2366425"/>
              <a:ext cx="8388933" cy="923330"/>
              <a:chOff x="647564" y="2600617"/>
              <a:chExt cx="8388933" cy="923330"/>
            </a:xfrm>
          </p:grpSpPr>
          <p:sp>
            <p:nvSpPr>
              <p:cNvPr id="16" name="TextBox 15"/>
              <p:cNvSpPr txBox="1"/>
              <p:nvPr/>
            </p:nvSpPr>
            <p:spPr>
              <a:xfrm>
                <a:off x="1403649" y="2600617"/>
                <a:ext cx="7632848" cy="923330"/>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and </a:t>
                </a:r>
                <a:r>
                  <a:rPr lang="en-US" b="1" dirty="0">
                    <a:solidFill>
                      <a:prstClr val="black">
                        <a:lumMod val="75000"/>
                        <a:lumOff val="25000"/>
                      </a:prstClr>
                    </a:solidFill>
                  </a:rPr>
                  <a:t>TEAM 1 </a:t>
                </a:r>
                <a:r>
                  <a:rPr lang="en-US" dirty="0">
                    <a:solidFill>
                      <a:srgbClr val="606060"/>
                    </a:solidFill>
                  </a:rPr>
                  <a:t>managers are conducting a deal/forecast/customer review. When discussing one account, you advise the person to take the following action:</a:t>
                </a:r>
              </a:p>
            </p:txBody>
          </p:sp>
          <p:sp>
            <p:nvSpPr>
              <p:cNvPr id="17" name="Oval 16"/>
              <p:cNvSpPr/>
              <p:nvPr/>
            </p:nvSpPr>
            <p:spPr>
              <a:xfrm>
                <a:off x="647564" y="265014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sp>
          <p:nvSpPr>
            <p:cNvPr id="2" name="Rectangle 1"/>
            <p:cNvSpPr/>
            <p:nvPr/>
          </p:nvSpPr>
          <p:spPr>
            <a:xfrm>
              <a:off x="1447800" y="3352800"/>
              <a:ext cx="7467600" cy="1295400"/>
            </a:xfrm>
            <a:prstGeom prst="rect">
              <a:avLst/>
            </a:prstGeom>
            <a:solidFill>
              <a:srgbClr val="9402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prstClr val="white"/>
                  </a:solidFill>
                  <a:latin typeface="Avenir Heavy"/>
                  <a:cs typeface="Avenir Heavy"/>
                </a:rPr>
                <a:t>“Go ahead and call the customer and share with them a compelling case demonstrating the ROI and why they should buy from us.”</a:t>
              </a:r>
            </a:p>
          </p:txBody>
        </p:sp>
      </p:grpSp>
      <p:grpSp>
        <p:nvGrpSpPr>
          <p:cNvPr id="24" name="Group 23"/>
          <p:cNvGrpSpPr/>
          <p:nvPr/>
        </p:nvGrpSpPr>
        <p:grpSpPr>
          <a:xfrm>
            <a:off x="575556" y="5310340"/>
            <a:ext cx="8388933" cy="646331"/>
            <a:chOff x="647564" y="3361202"/>
            <a:chExt cx="8388933" cy="646331"/>
          </a:xfrm>
        </p:grpSpPr>
        <p:sp>
          <p:nvSpPr>
            <p:cNvPr id="25" name="TextBox 24"/>
            <p:cNvSpPr txBox="1"/>
            <p:nvPr/>
          </p:nvSpPr>
          <p:spPr>
            <a:xfrm>
              <a:off x="1403649" y="3361202"/>
              <a:ext cx="7632848" cy="646331"/>
            </a:xfrm>
            <a:prstGeom prst="rect">
              <a:avLst/>
            </a:prstGeom>
            <a:noFill/>
          </p:spPr>
          <p:txBody>
            <a:bodyPr wrap="square" rtlCol="0">
              <a:spAutoFit/>
            </a:bodyPr>
            <a:lstStyle/>
            <a:p>
              <a:r>
                <a:rPr lang="en-US" b="1" dirty="0">
                  <a:solidFill>
                    <a:srgbClr val="606060"/>
                  </a:solidFill>
                </a:rPr>
                <a:t>In less than 5 minutes</a:t>
              </a:r>
              <a:r>
                <a:rPr lang="en-US" dirty="0">
                  <a:solidFill>
                    <a:srgbClr val="606060"/>
                  </a:solidFill>
                </a:rPr>
                <a:t>, make a list of all the unique and specific assumptions you see. Debrief in about 5 minutes.</a:t>
              </a:r>
            </a:p>
          </p:txBody>
        </p:sp>
        <p:sp>
          <p:nvSpPr>
            <p:cNvPr id="26" name="Oval 25"/>
            <p:cNvSpPr/>
            <p:nvPr/>
          </p:nvSpPr>
          <p:spPr>
            <a:xfrm>
              <a:off x="647564" y="3461062"/>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spTree>
    <p:extLst>
      <p:ext uri="{BB962C8B-B14F-4D97-AF65-F5344CB8AC3E}">
        <p14:creationId xmlns:p14="http://schemas.microsoft.com/office/powerpoint/2010/main" val="23723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#9 DEBRIEF</a:t>
            </a:r>
          </a:p>
        </p:txBody>
      </p:sp>
      <p:cxnSp>
        <p:nvCxnSpPr>
          <p:cNvPr id="6" name="Straight Connector 5"/>
          <p:cNvCxnSpPr/>
          <p:nvPr/>
        </p:nvCxnSpPr>
        <p:spPr>
          <a:xfrm>
            <a:off x="653367" y="285329"/>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How Costly Are Your Assumptions? }</a:t>
            </a:r>
          </a:p>
        </p:txBody>
      </p:sp>
      <p:grpSp>
        <p:nvGrpSpPr>
          <p:cNvPr id="9" name="Group 8"/>
          <p:cNvGrpSpPr/>
          <p:nvPr/>
        </p:nvGrpSpPr>
        <p:grpSpPr>
          <a:xfrm>
            <a:off x="611560" y="1912259"/>
            <a:ext cx="5957523" cy="432048"/>
            <a:chOff x="647564" y="1844824"/>
            <a:chExt cx="5957523" cy="432048"/>
          </a:xfrm>
        </p:grpSpPr>
        <p:sp>
          <p:nvSpPr>
            <p:cNvPr id="10" name="Oval 9"/>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1" name="TextBox 10"/>
            <p:cNvSpPr txBox="1"/>
            <p:nvPr/>
          </p:nvSpPr>
          <p:spPr>
            <a:xfrm>
              <a:off x="1403648" y="1876182"/>
              <a:ext cx="5201439" cy="369332"/>
            </a:xfrm>
            <a:prstGeom prst="rect">
              <a:avLst/>
            </a:prstGeom>
            <a:noFill/>
          </p:spPr>
          <p:txBody>
            <a:bodyPr wrap="none" rtlCol="0">
              <a:spAutoFit/>
            </a:bodyPr>
            <a:lstStyle/>
            <a:p>
              <a:r>
                <a:rPr lang="en-US" dirty="0">
                  <a:solidFill>
                    <a:srgbClr val="606060"/>
                  </a:solidFill>
                </a:rPr>
                <a:t>How many assumptions did each team identify?</a:t>
              </a:r>
            </a:p>
          </p:txBody>
        </p:sp>
      </p:grpSp>
      <p:pic>
        <p:nvPicPr>
          <p:cNvPr id="12" name="Picture 11"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3435" y="5745976"/>
            <a:ext cx="1197130" cy="923384"/>
          </a:xfrm>
          <a:prstGeom prst="rect">
            <a:avLst/>
          </a:prstGeom>
        </p:spPr>
      </p:pic>
      <p:grpSp>
        <p:nvGrpSpPr>
          <p:cNvPr id="13" name="Group 12"/>
          <p:cNvGrpSpPr/>
          <p:nvPr/>
        </p:nvGrpSpPr>
        <p:grpSpPr>
          <a:xfrm>
            <a:off x="611560" y="2612382"/>
            <a:ext cx="7922840" cy="677689"/>
            <a:chOff x="647564" y="2569259"/>
            <a:chExt cx="7922840" cy="677689"/>
          </a:xfrm>
        </p:grpSpPr>
        <p:sp>
          <p:nvSpPr>
            <p:cNvPr id="14" name="TextBox 13"/>
            <p:cNvSpPr txBox="1"/>
            <p:nvPr/>
          </p:nvSpPr>
          <p:spPr>
            <a:xfrm>
              <a:off x="1403648" y="2600617"/>
              <a:ext cx="7166756" cy="646331"/>
            </a:xfrm>
            <a:prstGeom prst="rect">
              <a:avLst/>
            </a:prstGeom>
            <a:noFill/>
          </p:spPr>
          <p:txBody>
            <a:bodyPr wrap="square" rtlCol="0">
              <a:spAutoFit/>
            </a:bodyPr>
            <a:lstStyle/>
            <a:p>
              <a:r>
                <a:rPr lang="en-US" dirty="0">
                  <a:solidFill>
                    <a:srgbClr val="606060"/>
                  </a:solidFill>
                </a:rPr>
                <a:t>What does it cost you, your clients and your those reporting to you when making these assumptions?</a:t>
              </a:r>
            </a:p>
          </p:txBody>
        </p:sp>
        <p:sp>
          <p:nvSpPr>
            <p:cNvPr id="15" name="Oval 1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6" name="Group 15"/>
          <p:cNvGrpSpPr/>
          <p:nvPr/>
        </p:nvGrpSpPr>
        <p:grpSpPr>
          <a:xfrm>
            <a:off x="611560" y="3558146"/>
            <a:ext cx="7922840" cy="677689"/>
            <a:chOff x="647564" y="3329844"/>
            <a:chExt cx="7922840" cy="677689"/>
          </a:xfrm>
        </p:grpSpPr>
        <p:sp>
          <p:nvSpPr>
            <p:cNvPr id="17" name="TextBox 16"/>
            <p:cNvSpPr txBox="1"/>
            <p:nvPr/>
          </p:nvSpPr>
          <p:spPr>
            <a:xfrm>
              <a:off x="1403648" y="3361202"/>
              <a:ext cx="7166756" cy="646331"/>
            </a:xfrm>
            <a:prstGeom prst="rect">
              <a:avLst/>
            </a:prstGeom>
            <a:noFill/>
          </p:spPr>
          <p:txBody>
            <a:bodyPr wrap="square" rtlCol="0">
              <a:spAutoFit/>
            </a:bodyPr>
            <a:lstStyle/>
            <a:p>
              <a:r>
                <a:rPr lang="en-US" dirty="0">
                  <a:solidFill>
                    <a:srgbClr val="606060"/>
                  </a:solidFill>
                </a:rPr>
                <a:t>Re-read the prior dialogue. What other assumptions are we making? (HINT: Look at the adjectives.)</a:t>
              </a:r>
            </a:p>
          </p:txBody>
        </p:sp>
        <p:sp>
          <p:nvSpPr>
            <p:cNvPr id="18" name="Oval 17"/>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19" name="Group 18"/>
          <p:cNvGrpSpPr/>
          <p:nvPr/>
        </p:nvGrpSpPr>
        <p:grpSpPr>
          <a:xfrm>
            <a:off x="611560" y="4503911"/>
            <a:ext cx="7922841" cy="677689"/>
            <a:chOff x="647564" y="4113076"/>
            <a:chExt cx="7922841" cy="677689"/>
          </a:xfrm>
        </p:grpSpPr>
        <p:sp>
          <p:nvSpPr>
            <p:cNvPr id="20" name="TextBox 19"/>
            <p:cNvSpPr txBox="1"/>
            <p:nvPr/>
          </p:nvSpPr>
          <p:spPr>
            <a:xfrm>
              <a:off x="1403649" y="4144434"/>
              <a:ext cx="7166756" cy="646331"/>
            </a:xfrm>
            <a:prstGeom prst="rect">
              <a:avLst/>
            </a:prstGeom>
            <a:noFill/>
          </p:spPr>
          <p:txBody>
            <a:bodyPr wrap="square" rtlCol="0">
              <a:spAutoFit/>
            </a:bodyPr>
            <a:lstStyle/>
            <a:p>
              <a:r>
                <a:rPr lang="en-US" dirty="0">
                  <a:solidFill>
                    <a:srgbClr val="606060"/>
                  </a:solidFill>
                </a:rPr>
                <a:t>What impact does this exercise have on you? What new opportunities are present now?</a:t>
              </a:r>
            </a:p>
          </p:txBody>
        </p:sp>
        <p:sp>
          <p:nvSpPr>
            <p:cNvPr id="21" name="Oval 20"/>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41530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97630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7620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#10</a:t>
            </a:r>
          </a:p>
        </p:txBody>
      </p:sp>
      <p:cxnSp>
        <p:nvCxnSpPr>
          <p:cNvPr id="7" name="Straight Connector 6"/>
          <p:cNvCxnSpPr/>
          <p:nvPr/>
        </p:nvCxnSpPr>
        <p:spPr>
          <a:xfrm>
            <a:off x="533400" y="794676"/>
            <a:ext cx="80772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 y="940296"/>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 Objective: Eliminate Communication Breakdowns - Permanently }</a:t>
            </a:r>
          </a:p>
        </p:txBody>
      </p:sp>
      <p:grpSp>
        <p:nvGrpSpPr>
          <p:cNvPr id="9" name="Group 8"/>
          <p:cNvGrpSpPr/>
          <p:nvPr/>
        </p:nvGrpSpPr>
        <p:grpSpPr>
          <a:xfrm>
            <a:off x="575556" y="3058925"/>
            <a:ext cx="8388932" cy="646331"/>
            <a:chOff x="647564" y="1876182"/>
            <a:chExt cx="8388932" cy="646331"/>
          </a:xfrm>
        </p:grpSpPr>
        <p:sp>
          <p:nvSpPr>
            <p:cNvPr id="10" name="Oval 9"/>
            <p:cNvSpPr/>
            <p:nvPr/>
          </p:nvSpPr>
          <p:spPr>
            <a:xfrm>
              <a:off x="647564" y="19210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1" name="TextBox 10"/>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Divide into two teams.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r>
                <a:rPr lang="en-US" dirty="0">
                  <a:solidFill>
                    <a:srgbClr val="606060"/>
                  </a:solidFill>
                </a:rPr>
                <a:t>. One person on each team to be the scribe. </a:t>
              </a:r>
            </a:p>
          </p:txBody>
        </p:sp>
      </p:grpSp>
      <p:grpSp>
        <p:nvGrpSpPr>
          <p:cNvPr id="12" name="Group 11"/>
          <p:cNvGrpSpPr/>
          <p:nvPr/>
        </p:nvGrpSpPr>
        <p:grpSpPr>
          <a:xfrm>
            <a:off x="575556" y="4678237"/>
            <a:ext cx="8388933" cy="646331"/>
            <a:chOff x="647564" y="3361202"/>
            <a:chExt cx="8388933" cy="646331"/>
          </a:xfrm>
        </p:grpSpPr>
        <p:sp>
          <p:nvSpPr>
            <p:cNvPr id="13" name="TextBox 12"/>
            <p:cNvSpPr txBox="1"/>
            <p:nvPr/>
          </p:nvSpPr>
          <p:spPr>
            <a:xfrm>
              <a:off x="1403649" y="3361202"/>
              <a:ext cx="7632848" cy="646331"/>
            </a:xfrm>
            <a:prstGeom prst="rect">
              <a:avLst/>
            </a:prstGeom>
            <a:noFill/>
          </p:spPr>
          <p:txBody>
            <a:bodyPr wrap="square" rtlCol="0">
              <a:spAutoFit/>
            </a:bodyPr>
            <a:lstStyle/>
            <a:p>
              <a:r>
                <a:rPr lang="en-US" b="1" dirty="0">
                  <a:solidFill>
                    <a:schemeClr val="tx1">
                      <a:lumMod val="75000"/>
                      <a:lumOff val="25000"/>
                    </a:schemeClr>
                  </a:solidFill>
                </a:rPr>
                <a:t>TEAM 1 </a:t>
              </a:r>
              <a:r>
                <a:rPr lang="en-US" dirty="0">
                  <a:solidFill>
                    <a:srgbClr val="606060"/>
                  </a:solidFill>
                </a:rPr>
                <a:t>Make a list of the assumptions that you make about your direct reports.</a:t>
              </a:r>
            </a:p>
          </p:txBody>
        </p:sp>
        <p:sp>
          <p:nvSpPr>
            <p:cNvPr id="14" name="Oval 13"/>
            <p:cNvSpPr/>
            <p:nvPr/>
          </p:nvSpPr>
          <p:spPr>
            <a:xfrm>
              <a:off x="647564" y="338017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pic>
        <p:nvPicPr>
          <p:cNvPr id="15" name="Picture 14"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49715" y="6089924"/>
            <a:ext cx="844570" cy="651444"/>
          </a:xfrm>
          <a:prstGeom prst="rect">
            <a:avLst/>
          </a:prstGeom>
        </p:spPr>
      </p:pic>
      <p:cxnSp>
        <p:nvCxnSpPr>
          <p:cNvPr id="16" name="Straight Connector 15"/>
          <p:cNvCxnSpPr/>
          <p:nvPr/>
        </p:nvCxnSpPr>
        <p:spPr>
          <a:xfrm>
            <a:off x="533400" y="184212"/>
            <a:ext cx="80772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75556" y="3868581"/>
            <a:ext cx="8388933" cy="646331"/>
            <a:chOff x="647564" y="2600617"/>
            <a:chExt cx="8388933" cy="646331"/>
          </a:xfrm>
        </p:grpSpPr>
        <p:sp>
          <p:nvSpPr>
            <p:cNvPr id="20" name="TextBox 19"/>
            <p:cNvSpPr txBox="1"/>
            <p:nvPr/>
          </p:nvSpPr>
          <p:spPr>
            <a:xfrm>
              <a:off x="1403649" y="2600617"/>
              <a:ext cx="7632848" cy="646331"/>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Make a list of the assumptions that your salespeople make about their customers.</a:t>
              </a:r>
            </a:p>
          </p:txBody>
        </p:sp>
        <p:sp>
          <p:nvSpPr>
            <p:cNvPr id="21" name="Oval 20"/>
            <p:cNvSpPr/>
            <p:nvPr/>
          </p:nvSpPr>
          <p:spPr>
            <a:xfrm>
              <a:off x="647564" y="265014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sp>
        <p:nvSpPr>
          <p:cNvPr id="19" name="Rectangle 18"/>
          <p:cNvSpPr/>
          <p:nvPr/>
        </p:nvSpPr>
        <p:spPr>
          <a:xfrm>
            <a:off x="914400" y="1600200"/>
            <a:ext cx="7315200" cy="1295400"/>
          </a:xfrm>
          <a:prstGeom prst="rect">
            <a:avLst/>
          </a:prstGeom>
          <a:solidFill>
            <a:srgbClr val="9402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latin typeface="Avenir Heavy"/>
                <a:cs typeface="Avenir Heavy"/>
              </a:rPr>
              <a:t>“Where do you make costly assumptions? What assumptions do account executives, leaders, partners, PAMs and bosses make?”</a:t>
            </a:r>
          </a:p>
        </p:txBody>
      </p:sp>
      <p:grpSp>
        <p:nvGrpSpPr>
          <p:cNvPr id="22" name="Group 21"/>
          <p:cNvGrpSpPr/>
          <p:nvPr/>
        </p:nvGrpSpPr>
        <p:grpSpPr>
          <a:xfrm>
            <a:off x="575556" y="5487892"/>
            <a:ext cx="8388933" cy="455708"/>
            <a:chOff x="647564" y="3361202"/>
            <a:chExt cx="8388933" cy="455708"/>
          </a:xfrm>
        </p:grpSpPr>
        <p:sp>
          <p:nvSpPr>
            <p:cNvPr id="23" name="TextBox 22"/>
            <p:cNvSpPr txBox="1"/>
            <p:nvPr/>
          </p:nvSpPr>
          <p:spPr>
            <a:xfrm>
              <a:off x="1403649" y="3361202"/>
              <a:ext cx="7632848" cy="369332"/>
            </a:xfrm>
            <a:prstGeom prst="rect">
              <a:avLst/>
            </a:prstGeom>
            <a:noFill/>
          </p:spPr>
          <p:txBody>
            <a:bodyPr wrap="square" rtlCol="0">
              <a:spAutoFit/>
            </a:bodyPr>
            <a:lstStyle/>
            <a:p>
              <a:r>
                <a:rPr lang="en-US" b="1" dirty="0">
                  <a:solidFill>
                    <a:srgbClr val="606060"/>
                  </a:solidFill>
                </a:rPr>
                <a:t>Debrief in about 5 minutes.</a:t>
              </a:r>
            </a:p>
          </p:txBody>
        </p:sp>
        <p:sp>
          <p:nvSpPr>
            <p:cNvPr id="24" name="Oval 23"/>
            <p:cNvSpPr/>
            <p:nvPr/>
          </p:nvSpPr>
          <p:spPr>
            <a:xfrm>
              <a:off x="647564" y="3384862"/>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49404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97630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7620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#10 </a:t>
            </a:r>
          </a:p>
        </p:txBody>
      </p:sp>
      <p:cxnSp>
        <p:nvCxnSpPr>
          <p:cNvPr id="7" name="Straight Connector 6"/>
          <p:cNvCxnSpPr/>
          <p:nvPr/>
        </p:nvCxnSpPr>
        <p:spPr>
          <a:xfrm>
            <a:off x="533400" y="794676"/>
            <a:ext cx="80772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 y="940296"/>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 Objective: Eliminate Communication Breakdowns - Permanently }</a:t>
            </a:r>
          </a:p>
        </p:txBody>
      </p:sp>
      <p:grpSp>
        <p:nvGrpSpPr>
          <p:cNvPr id="9" name="Group 8"/>
          <p:cNvGrpSpPr/>
          <p:nvPr/>
        </p:nvGrpSpPr>
        <p:grpSpPr>
          <a:xfrm>
            <a:off x="575556" y="3058925"/>
            <a:ext cx="8388932" cy="646331"/>
            <a:chOff x="647564" y="1876182"/>
            <a:chExt cx="8388932" cy="646331"/>
          </a:xfrm>
        </p:grpSpPr>
        <p:sp>
          <p:nvSpPr>
            <p:cNvPr id="10" name="Oval 9"/>
            <p:cNvSpPr/>
            <p:nvPr/>
          </p:nvSpPr>
          <p:spPr>
            <a:xfrm>
              <a:off x="647564" y="19210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1" name="TextBox 10"/>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Divide into </a:t>
              </a:r>
              <a:r>
                <a:rPr lang="en-US" b="1" dirty="0">
                  <a:solidFill>
                    <a:srgbClr val="606060"/>
                  </a:solidFill>
                </a:rPr>
                <a:t>three</a:t>
              </a:r>
              <a:r>
                <a:rPr lang="en-US" dirty="0">
                  <a:solidFill>
                    <a:srgbClr val="606060"/>
                  </a:solidFill>
                </a:rPr>
                <a:t> teams. </a:t>
              </a:r>
              <a:r>
                <a:rPr lang="en-US" b="1" dirty="0">
                  <a:solidFill>
                    <a:srgbClr val="B41A1B"/>
                  </a:solidFill>
                </a:rPr>
                <a:t>TEAM A</a:t>
              </a:r>
              <a:r>
                <a:rPr lang="en-US" dirty="0">
                  <a:solidFill>
                    <a:srgbClr val="606060"/>
                  </a:solidFill>
                </a:rPr>
                <a:t>, </a:t>
              </a:r>
              <a:r>
                <a:rPr lang="en-US" b="1" dirty="0">
                  <a:solidFill>
                    <a:schemeClr val="tx1">
                      <a:lumMod val="75000"/>
                      <a:lumOff val="25000"/>
                    </a:schemeClr>
                  </a:solidFill>
                </a:rPr>
                <a:t>TEAM 1 and </a:t>
              </a:r>
              <a:r>
                <a:rPr lang="en-US" b="1" dirty="0">
                  <a:solidFill>
                    <a:srgbClr val="AC1A1E"/>
                  </a:solidFill>
                </a:rPr>
                <a:t>TEAM ALPHA</a:t>
              </a:r>
              <a:r>
                <a:rPr lang="en-US" dirty="0">
                  <a:solidFill>
                    <a:srgbClr val="606060"/>
                  </a:solidFill>
                </a:rPr>
                <a:t>. One person on each team to be the scribe. </a:t>
              </a:r>
            </a:p>
          </p:txBody>
        </p:sp>
      </p:grpSp>
      <p:grpSp>
        <p:nvGrpSpPr>
          <p:cNvPr id="12" name="Group 11"/>
          <p:cNvGrpSpPr/>
          <p:nvPr/>
        </p:nvGrpSpPr>
        <p:grpSpPr>
          <a:xfrm>
            <a:off x="575556" y="4611469"/>
            <a:ext cx="8388933" cy="646331"/>
            <a:chOff x="647564" y="3361202"/>
            <a:chExt cx="8388933" cy="646331"/>
          </a:xfrm>
        </p:grpSpPr>
        <p:sp>
          <p:nvSpPr>
            <p:cNvPr id="13" name="TextBox 12"/>
            <p:cNvSpPr txBox="1"/>
            <p:nvPr/>
          </p:nvSpPr>
          <p:spPr>
            <a:xfrm>
              <a:off x="1403649" y="3361202"/>
              <a:ext cx="7632848" cy="646331"/>
            </a:xfrm>
            <a:prstGeom prst="rect">
              <a:avLst/>
            </a:prstGeom>
            <a:noFill/>
          </p:spPr>
          <p:txBody>
            <a:bodyPr wrap="square" rtlCol="0">
              <a:spAutoFit/>
            </a:bodyPr>
            <a:lstStyle/>
            <a:p>
              <a:r>
                <a:rPr lang="en-US" b="1" dirty="0">
                  <a:solidFill>
                    <a:schemeClr val="tx1">
                      <a:lumMod val="75000"/>
                      <a:lumOff val="25000"/>
                    </a:schemeClr>
                  </a:solidFill>
                </a:rPr>
                <a:t>TEAM 1 - </a:t>
              </a:r>
              <a:r>
                <a:rPr lang="en-US" dirty="0">
                  <a:solidFill>
                    <a:srgbClr val="606060"/>
                  </a:solidFill>
                </a:rPr>
                <a:t>Make a list of the assumptions that your associates make about you. </a:t>
              </a:r>
            </a:p>
          </p:txBody>
        </p:sp>
        <p:sp>
          <p:nvSpPr>
            <p:cNvPr id="14" name="Oval 13"/>
            <p:cNvSpPr/>
            <p:nvPr/>
          </p:nvSpPr>
          <p:spPr>
            <a:xfrm>
              <a:off x="647564" y="336774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pic>
        <p:nvPicPr>
          <p:cNvPr id="15" name="Picture 14"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65630" y="6089924"/>
            <a:ext cx="844570" cy="651444"/>
          </a:xfrm>
          <a:prstGeom prst="rect">
            <a:avLst/>
          </a:prstGeom>
        </p:spPr>
      </p:pic>
      <p:cxnSp>
        <p:nvCxnSpPr>
          <p:cNvPr id="16" name="Straight Connector 15"/>
          <p:cNvCxnSpPr/>
          <p:nvPr/>
        </p:nvCxnSpPr>
        <p:spPr>
          <a:xfrm>
            <a:off x="533400" y="184212"/>
            <a:ext cx="80772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75556" y="3868581"/>
            <a:ext cx="8388933" cy="646331"/>
            <a:chOff x="647564" y="2600617"/>
            <a:chExt cx="8388933" cy="646331"/>
          </a:xfrm>
        </p:grpSpPr>
        <p:sp>
          <p:nvSpPr>
            <p:cNvPr id="20" name="TextBox 19"/>
            <p:cNvSpPr txBox="1"/>
            <p:nvPr/>
          </p:nvSpPr>
          <p:spPr>
            <a:xfrm>
              <a:off x="1403649" y="2600617"/>
              <a:ext cx="7632848" cy="646331"/>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Make a list of the assumptions that you make about your associates.</a:t>
              </a:r>
            </a:p>
          </p:txBody>
        </p:sp>
        <p:sp>
          <p:nvSpPr>
            <p:cNvPr id="21" name="Oval 20"/>
            <p:cNvSpPr/>
            <p:nvPr/>
          </p:nvSpPr>
          <p:spPr>
            <a:xfrm>
              <a:off x="647564" y="265014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sp>
        <p:nvSpPr>
          <p:cNvPr id="19" name="Rectangle 18"/>
          <p:cNvSpPr/>
          <p:nvPr/>
        </p:nvSpPr>
        <p:spPr>
          <a:xfrm>
            <a:off x="914400" y="1600200"/>
            <a:ext cx="7315200" cy="1295400"/>
          </a:xfrm>
          <a:prstGeom prst="rect">
            <a:avLst/>
          </a:prstGeom>
          <a:solidFill>
            <a:srgbClr val="9402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latin typeface="Avenir Heavy"/>
                <a:cs typeface="Avenir Heavy"/>
              </a:rPr>
              <a:t>“Where do you make costly assumptions? What assumptions do associates, managers, partners, and our clients make?”</a:t>
            </a:r>
          </a:p>
        </p:txBody>
      </p:sp>
      <p:grpSp>
        <p:nvGrpSpPr>
          <p:cNvPr id="22" name="Group 21"/>
          <p:cNvGrpSpPr/>
          <p:nvPr/>
        </p:nvGrpSpPr>
        <p:grpSpPr>
          <a:xfrm>
            <a:off x="575556" y="5945092"/>
            <a:ext cx="8388933" cy="455708"/>
            <a:chOff x="647564" y="3361202"/>
            <a:chExt cx="8388933" cy="455708"/>
          </a:xfrm>
        </p:grpSpPr>
        <p:sp>
          <p:nvSpPr>
            <p:cNvPr id="23" name="TextBox 22"/>
            <p:cNvSpPr txBox="1"/>
            <p:nvPr/>
          </p:nvSpPr>
          <p:spPr>
            <a:xfrm>
              <a:off x="1403649" y="3361202"/>
              <a:ext cx="7632848" cy="369332"/>
            </a:xfrm>
            <a:prstGeom prst="rect">
              <a:avLst/>
            </a:prstGeom>
            <a:noFill/>
          </p:spPr>
          <p:txBody>
            <a:bodyPr wrap="square" rtlCol="0">
              <a:spAutoFit/>
            </a:bodyPr>
            <a:lstStyle/>
            <a:p>
              <a:r>
                <a:rPr lang="en-US" b="1" dirty="0">
                  <a:solidFill>
                    <a:srgbClr val="606060"/>
                  </a:solidFill>
                </a:rPr>
                <a:t>Debrief in about 5 minutes.</a:t>
              </a:r>
            </a:p>
          </p:txBody>
        </p:sp>
        <p:sp>
          <p:nvSpPr>
            <p:cNvPr id="24" name="Oval 23"/>
            <p:cNvSpPr/>
            <p:nvPr/>
          </p:nvSpPr>
          <p:spPr>
            <a:xfrm>
              <a:off x="647564" y="3384862"/>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grpSp>
        <p:nvGrpSpPr>
          <p:cNvPr id="25" name="Group 24"/>
          <p:cNvGrpSpPr/>
          <p:nvPr/>
        </p:nvGrpSpPr>
        <p:grpSpPr>
          <a:xfrm>
            <a:off x="575556" y="5259292"/>
            <a:ext cx="8411592" cy="923330"/>
            <a:chOff x="624905" y="3361202"/>
            <a:chExt cx="8411592" cy="923330"/>
          </a:xfrm>
        </p:grpSpPr>
        <p:sp>
          <p:nvSpPr>
            <p:cNvPr id="26" name="TextBox 25"/>
            <p:cNvSpPr txBox="1"/>
            <p:nvPr/>
          </p:nvSpPr>
          <p:spPr>
            <a:xfrm>
              <a:off x="1403649" y="3361202"/>
              <a:ext cx="7632848" cy="923330"/>
            </a:xfrm>
            <a:prstGeom prst="rect">
              <a:avLst/>
            </a:prstGeom>
            <a:noFill/>
          </p:spPr>
          <p:txBody>
            <a:bodyPr wrap="square" rtlCol="0">
              <a:spAutoFit/>
            </a:bodyPr>
            <a:lstStyle/>
            <a:p>
              <a:r>
                <a:rPr lang="en-US" b="1" dirty="0">
                  <a:solidFill>
                    <a:srgbClr val="B41A1B"/>
                  </a:solidFill>
                </a:rPr>
                <a:t>TEAM ALPHA - </a:t>
              </a:r>
              <a:r>
                <a:rPr lang="en-US" dirty="0">
                  <a:solidFill>
                    <a:srgbClr val="606060"/>
                  </a:solidFill>
                </a:rPr>
                <a:t>Make a list of the assumptions that you make about your  clients.</a:t>
              </a:r>
            </a:p>
            <a:p>
              <a:r>
                <a:rPr lang="en-US" b="1" dirty="0">
                  <a:solidFill>
                    <a:srgbClr val="606060"/>
                  </a:solidFill>
                </a:rPr>
                <a:t>.</a:t>
              </a:r>
            </a:p>
          </p:txBody>
        </p:sp>
        <p:sp>
          <p:nvSpPr>
            <p:cNvPr id="27" name="Oval 26"/>
            <p:cNvSpPr/>
            <p:nvPr/>
          </p:nvSpPr>
          <p:spPr>
            <a:xfrm>
              <a:off x="624905" y="3390588"/>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14931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rgbClr val="008000"/>
                </a:solidFill>
              </a:rPr>
              <a:t>Building a high performance organization requires work across three critical dimensions</a:t>
            </a:r>
            <a:endParaRPr lang="de-CH" dirty="0">
              <a:solidFill>
                <a:srgbClr val="008000"/>
              </a:solidFill>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09066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295400"/>
            <a:ext cx="2819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2"/>
              </a:solidFill>
            </a:endParaRPr>
          </a:p>
        </p:txBody>
      </p:sp>
    </p:spTree>
    <p:extLst>
      <p:ext uri="{BB962C8B-B14F-4D97-AF65-F5344CB8AC3E}">
        <p14:creationId xmlns:p14="http://schemas.microsoft.com/office/powerpoint/2010/main" val="11977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7630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7620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#10 </a:t>
            </a:r>
          </a:p>
        </p:txBody>
      </p:sp>
      <p:cxnSp>
        <p:nvCxnSpPr>
          <p:cNvPr id="7" name="Straight Connector 6"/>
          <p:cNvCxnSpPr/>
          <p:nvPr/>
        </p:nvCxnSpPr>
        <p:spPr>
          <a:xfrm>
            <a:off x="533400" y="794676"/>
            <a:ext cx="80772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 y="940296"/>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 Objective: Eliminate Communication Breakdowns - Permanently }</a:t>
            </a:r>
          </a:p>
        </p:txBody>
      </p:sp>
      <p:grpSp>
        <p:nvGrpSpPr>
          <p:cNvPr id="9" name="Group 8"/>
          <p:cNvGrpSpPr/>
          <p:nvPr/>
        </p:nvGrpSpPr>
        <p:grpSpPr>
          <a:xfrm>
            <a:off x="575556" y="3058925"/>
            <a:ext cx="8388932" cy="646331"/>
            <a:chOff x="647564" y="1876182"/>
            <a:chExt cx="8388932" cy="646331"/>
          </a:xfrm>
        </p:grpSpPr>
        <p:sp>
          <p:nvSpPr>
            <p:cNvPr id="10" name="Oval 9"/>
            <p:cNvSpPr/>
            <p:nvPr/>
          </p:nvSpPr>
          <p:spPr>
            <a:xfrm>
              <a:off x="647564" y="19210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1" name="TextBox 10"/>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Divide into </a:t>
              </a:r>
              <a:r>
                <a:rPr lang="en-US" b="1" dirty="0">
                  <a:solidFill>
                    <a:srgbClr val="606060"/>
                  </a:solidFill>
                </a:rPr>
                <a:t>three</a:t>
              </a:r>
              <a:r>
                <a:rPr lang="en-US" dirty="0">
                  <a:solidFill>
                    <a:srgbClr val="606060"/>
                  </a:solidFill>
                </a:rPr>
                <a:t> teams. </a:t>
              </a:r>
              <a:r>
                <a:rPr lang="en-US" b="1" dirty="0">
                  <a:solidFill>
                    <a:srgbClr val="B41A1B"/>
                  </a:solidFill>
                </a:rPr>
                <a:t>TEAM A</a:t>
              </a:r>
              <a:r>
                <a:rPr lang="en-US" dirty="0">
                  <a:solidFill>
                    <a:srgbClr val="606060"/>
                  </a:solidFill>
                </a:rPr>
                <a:t>, </a:t>
              </a:r>
              <a:r>
                <a:rPr lang="en-US" b="1" dirty="0">
                  <a:solidFill>
                    <a:schemeClr val="tx1">
                      <a:lumMod val="75000"/>
                      <a:lumOff val="25000"/>
                    </a:schemeClr>
                  </a:solidFill>
                </a:rPr>
                <a:t>TEAM 1 and </a:t>
              </a:r>
              <a:r>
                <a:rPr lang="en-US" b="1" dirty="0">
                  <a:solidFill>
                    <a:srgbClr val="AC1A1E"/>
                  </a:solidFill>
                </a:rPr>
                <a:t>TEAM ALPHA</a:t>
              </a:r>
              <a:r>
                <a:rPr lang="en-US" dirty="0">
                  <a:solidFill>
                    <a:srgbClr val="606060"/>
                  </a:solidFill>
                </a:rPr>
                <a:t>. One person on each team to be the scribe. </a:t>
              </a:r>
            </a:p>
          </p:txBody>
        </p:sp>
      </p:grpSp>
      <p:grpSp>
        <p:nvGrpSpPr>
          <p:cNvPr id="12" name="Group 11"/>
          <p:cNvGrpSpPr/>
          <p:nvPr/>
        </p:nvGrpSpPr>
        <p:grpSpPr>
          <a:xfrm>
            <a:off x="575556" y="4611469"/>
            <a:ext cx="8388933" cy="646331"/>
            <a:chOff x="647564" y="3361202"/>
            <a:chExt cx="8388933" cy="646331"/>
          </a:xfrm>
        </p:grpSpPr>
        <p:sp>
          <p:nvSpPr>
            <p:cNvPr id="13" name="TextBox 12"/>
            <p:cNvSpPr txBox="1"/>
            <p:nvPr/>
          </p:nvSpPr>
          <p:spPr>
            <a:xfrm>
              <a:off x="1403649" y="3361202"/>
              <a:ext cx="7632848" cy="646331"/>
            </a:xfrm>
            <a:prstGeom prst="rect">
              <a:avLst/>
            </a:prstGeom>
            <a:noFill/>
          </p:spPr>
          <p:txBody>
            <a:bodyPr wrap="square" rtlCol="0">
              <a:spAutoFit/>
            </a:bodyPr>
            <a:lstStyle/>
            <a:p>
              <a:r>
                <a:rPr lang="en-US" b="1" dirty="0">
                  <a:solidFill>
                    <a:schemeClr val="tx1">
                      <a:lumMod val="75000"/>
                      <a:lumOff val="25000"/>
                    </a:schemeClr>
                  </a:solidFill>
                </a:rPr>
                <a:t>TEAM 1 - </a:t>
              </a:r>
              <a:r>
                <a:rPr lang="en-US" dirty="0">
                  <a:solidFill>
                    <a:srgbClr val="606060"/>
                  </a:solidFill>
                </a:rPr>
                <a:t>Make a list of the assumptions that your direct reports make about you. </a:t>
              </a:r>
            </a:p>
          </p:txBody>
        </p:sp>
        <p:sp>
          <p:nvSpPr>
            <p:cNvPr id="14" name="Oval 13"/>
            <p:cNvSpPr/>
            <p:nvPr/>
          </p:nvSpPr>
          <p:spPr>
            <a:xfrm>
              <a:off x="647564" y="336774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pic>
        <p:nvPicPr>
          <p:cNvPr id="15" name="Picture 14"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65630" y="6089924"/>
            <a:ext cx="844570" cy="651444"/>
          </a:xfrm>
          <a:prstGeom prst="rect">
            <a:avLst/>
          </a:prstGeom>
        </p:spPr>
      </p:pic>
      <p:cxnSp>
        <p:nvCxnSpPr>
          <p:cNvPr id="16" name="Straight Connector 15"/>
          <p:cNvCxnSpPr/>
          <p:nvPr/>
        </p:nvCxnSpPr>
        <p:spPr>
          <a:xfrm>
            <a:off x="533400" y="184212"/>
            <a:ext cx="80772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75556" y="3868581"/>
            <a:ext cx="8388933" cy="646331"/>
            <a:chOff x="647564" y="2600617"/>
            <a:chExt cx="8388933" cy="646331"/>
          </a:xfrm>
        </p:grpSpPr>
        <p:sp>
          <p:nvSpPr>
            <p:cNvPr id="20" name="TextBox 19"/>
            <p:cNvSpPr txBox="1"/>
            <p:nvPr/>
          </p:nvSpPr>
          <p:spPr>
            <a:xfrm>
              <a:off x="1403649" y="2600617"/>
              <a:ext cx="7632848" cy="646331"/>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Make a list of the assumptions that you make about your direct reports.</a:t>
              </a:r>
            </a:p>
          </p:txBody>
        </p:sp>
        <p:sp>
          <p:nvSpPr>
            <p:cNvPr id="21" name="Oval 20"/>
            <p:cNvSpPr/>
            <p:nvPr/>
          </p:nvSpPr>
          <p:spPr>
            <a:xfrm>
              <a:off x="647564" y="265014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sp>
        <p:nvSpPr>
          <p:cNvPr id="19" name="Rectangle 18"/>
          <p:cNvSpPr/>
          <p:nvPr/>
        </p:nvSpPr>
        <p:spPr>
          <a:xfrm>
            <a:off x="457200" y="1488590"/>
            <a:ext cx="8153400" cy="1407010"/>
          </a:xfrm>
          <a:prstGeom prst="rect">
            <a:avLst/>
          </a:prstGeom>
          <a:solidFill>
            <a:srgbClr val="9402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latin typeface="Avenir Heavy"/>
                <a:cs typeface="Avenir Heavy"/>
              </a:rPr>
              <a:t>“Where else do you make costly assumptions? What assumptions do territory managers, associates, salespeople, </a:t>
            </a:r>
            <a:r>
              <a:rPr lang="en-US" sz="2400" i="1">
                <a:latin typeface="Avenir Heavy"/>
                <a:cs typeface="Avenir Heavy"/>
              </a:rPr>
              <a:t>RSD’s, managers</a:t>
            </a:r>
            <a:r>
              <a:rPr lang="en-US" sz="2400" i="1" dirty="0">
                <a:latin typeface="Avenir Heavy"/>
                <a:cs typeface="Avenir Heavy"/>
              </a:rPr>
              <a:t>, partners, PSE’s (Partner Sales Executives) and our customers make?”</a:t>
            </a:r>
          </a:p>
        </p:txBody>
      </p:sp>
      <p:grpSp>
        <p:nvGrpSpPr>
          <p:cNvPr id="22" name="Group 21"/>
          <p:cNvGrpSpPr/>
          <p:nvPr/>
        </p:nvGrpSpPr>
        <p:grpSpPr>
          <a:xfrm>
            <a:off x="575556" y="5945092"/>
            <a:ext cx="8388933" cy="455708"/>
            <a:chOff x="647564" y="3361202"/>
            <a:chExt cx="8388933" cy="455708"/>
          </a:xfrm>
        </p:grpSpPr>
        <p:sp>
          <p:nvSpPr>
            <p:cNvPr id="23" name="TextBox 22"/>
            <p:cNvSpPr txBox="1"/>
            <p:nvPr/>
          </p:nvSpPr>
          <p:spPr>
            <a:xfrm>
              <a:off x="1403649" y="3361202"/>
              <a:ext cx="7632848" cy="369332"/>
            </a:xfrm>
            <a:prstGeom prst="rect">
              <a:avLst/>
            </a:prstGeom>
            <a:noFill/>
          </p:spPr>
          <p:txBody>
            <a:bodyPr wrap="square" rtlCol="0">
              <a:spAutoFit/>
            </a:bodyPr>
            <a:lstStyle/>
            <a:p>
              <a:r>
                <a:rPr lang="en-US" b="1" dirty="0">
                  <a:solidFill>
                    <a:srgbClr val="606060"/>
                  </a:solidFill>
                </a:rPr>
                <a:t>Debrief in about 5 minutes.</a:t>
              </a:r>
            </a:p>
          </p:txBody>
        </p:sp>
        <p:sp>
          <p:nvSpPr>
            <p:cNvPr id="24" name="Oval 23"/>
            <p:cNvSpPr/>
            <p:nvPr/>
          </p:nvSpPr>
          <p:spPr>
            <a:xfrm>
              <a:off x="647564" y="3384862"/>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grpSp>
        <p:nvGrpSpPr>
          <p:cNvPr id="25" name="Group 24"/>
          <p:cNvGrpSpPr/>
          <p:nvPr/>
        </p:nvGrpSpPr>
        <p:grpSpPr>
          <a:xfrm>
            <a:off x="575556" y="5259292"/>
            <a:ext cx="8411592" cy="646331"/>
            <a:chOff x="624905" y="3361202"/>
            <a:chExt cx="8411592" cy="646331"/>
          </a:xfrm>
        </p:grpSpPr>
        <p:sp>
          <p:nvSpPr>
            <p:cNvPr id="26" name="TextBox 25"/>
            <p:cNvSpPr txBox="1"/>
            <p:nvPr/>
          </p:nvSpPr>
          <p:spPr>
            <a:xfrm>
              <a:off x="1403649" y="3361202"/>
              <a:ext cx="7632848" cy="646331"/>
            </a:xfrm>
            <a:prstGeom prst="rect">
              <a:avLst/>
            </a:prstGeom>
            <a:noFill/>
          </p:spPr>
          <p:txBody>
            <a:bodyPr wrap="square" rtlCol="0">
              <a:spAutoFit/>
            </a:bodyPr>
            <a:lstStyle/>
            <a:p>
              <a:r>
                <a:rPr lang="en-US" b="1" dirty="0">
                  <a:solidFill>
                    <a:srgbClr val="B41A1B"/>
                  </a:solidFill>
                </a:rPr>
                <a:t>TEAM ALPHA - </a:t>
              </a:r>
              <a:r>
                <a:rPr lang="en-US" dirty="0">
                  <a:solidFill>
                    <a:srgbClr val="606060"/>
                  </a:solidFill>
                </a:rPr>
                <a:t>Make a list of the assumptions that your direct reports make about your customers.</a:t>
              </a:r>
              <a:endParaRPr lang="en-US" b="1" dirty="0">
                <a:solidFill>
                  <a:srgbClr val="606060"/>
                </a:solidFill>
              </a:endParaRPr>
            </a:p>
          </p:txBody>
        </p:sp>
        <p:sp>
          <p:nvSpPr>
            <p:cNvPr id="27" name="Oval 26"/>
            <p:cNvSpPr/>
            <p:nvPr/>
          </p:nvSpPr>
          <p:spPr>
            <a:xfrm>
              <a:off x="624905" y="3390588"/>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33836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 y="1015752"/>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340641" y="979748"/>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Accountability in Communication }</a:t>
            </a:r>
          </a:p>
        </p:txBody>
      </p:sp>
      <p:grpSp>
        <p:nvGrpSpPr>
          <p:cNvPr id="9" name="Group 8"/>
          <p:cNvGrpSpPr/>
          <p:nvPr/>
        </p:nvGrpSpPr>
        <p:grpSpPr>
          <a:xfrm>
            <a:off x="467885" y="1905000"/>
            <a:ext cx="8438636" cy="1785684"/>
            <a:chOff x="647564" y="1844824"/>
            <a:chExt cx="8438636" cy="1785684"/>
          </a:xfrm>
        </p:grpSpPr>
        <p:sp>
          <p:nvSpPr>
            <p:cNvPr id="10" name="Oval 9"/>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1" name="TextBox 10"/>
            <p:cNvSpPr txBox="1"/>
            <p:nvPr/>
          </p:nvSpPr>
          <p:spPr>
            <a:xfrm>
              <a:off x="1403648" y="1876182"/>
              <a:ext cx="7682552" cy="1754326"/>
            </a:xfrm>
            <a:prstGeom prst="rect">
              <a:avLst/>
            </a:prstGeom>
            <a:noFill/>
          </p:spPr>
          <p:txBody>
            <a:bodyPr wrap="none" rtlCol="0">
              <a:spAutoFit/>
            </a:bodyPr>
            <a:lstStyle/>
            <a:p>
              <a:r>
                <a:rPr lang="en-US" dirty="0">
                  <a:solidFill>
                    <a:srgbClr val="606060"/>
                  </a:solidFill>
                </a:rPr>
                <a:t>What did you learn? If you’re all operating from different experiences and </a:t>
              </a:r>
            </a:p>
            <a:p>
              <a:r>
                <a:rPr lang="en-US" dirty="0">
                  <a:solidFill>
                    <a:srgbClr val="606060"/>
                  </a:solidFill>
                </a:rPr>
                <a:t>Assumptions, how do you communicate with clarity and alignment,</a:t>
              </a:r>
            </a:p>
            <a:p>
              <a:r>
                <a:rPr lang="en-US" dirty="0">
                  <a:solidFill>
                    <a:srgbClr val="606060"/>
                  </a:solidFill>
                </a:rPr>
                <a:t>  especially; when words carry different meaning for all of us </a:t>
              </a:r>
            </a:p>
            <a:p>
              <a:r>
                <a:rPr lang="en-US" dirty="0">
                  <a:solidFill>
                    <a:srgbClr val="606060"/>
                  </a:solidFill>
                </a:rPr>
                <a:t>(</a:t>
              </a:r>
              <a:r>
                <a:rPr lang="en-US" b="1" i="1" dirty="0">
                  <a:solidFill>
                    <a:srgbClr val="606060"/>
                  </a:solidFill>
                </a:rPr>
                <a:t>success, stress, problem, disorganized, difficult</a:t>
              </a:r>
              <a:r>
                <a:rPr lang="en-US" dirty="0">
                  <a:solidFill>
                    <a:srgbClr val="606060"/>
                  </a:solidFill>
                </a:rPr>
                <a:t>, etc.)? To create</a:t>
              </a:r>
            </a:p>
            <a:p>
              <a:r>
                <a:rPr lang="en-US" dirty="0">
                  <a:solidFill>
                    <a:srgbClr val="606060"/>
                  </a:solidFill>
                </a:rPr>
                <a:t>alignment around points of view, and challenge their interpretations and </a:t>
              </a:r>
            </a:p>
            <a:p>
              <a:r>
                <a:rPr lang="en-US" dirty="0">
                  <a:solidFill>
                    <a:srgbClr val="606060"/>
                  </a:solidFill>
                </a:rPr>
                <a:t>assumptions, what questions would gain clarity around their words? </a:t>
              </a:r>
            </a:p>
          </p:txBody>
        </p:sp>
      </p:grpSp>
      <p:grpSp>
        <p:nvGrpSpPr>
          <p:cNvPr id="13" name="Group 12"/>
          <p:cNvGrpSpPr/>
          <p:nvPr/>
        </p:nvGrpSpPr>
        <p:grpSpPr>
          <a:xfrm>
            <a:off x="459160" y="3741911"/>
            <a:ext cx="7922840" cy="677689"/>
            <a:chOff x="647564" y="2569259"/>
            <a:chExt cx="7922840" cy="677689"/>
          </a:xfrm>
        </p:grpSpPr>
        <p:sp>
          <p:nvSpPr>
            <p:cNvPr id="14" name="TextBox 13"/>
            <p:cNvSpPr txBox="1"/>
            <p:nvPr/>
          </p:nvSpPr>
          <p:spPr>
            <a:xfrm>
              <a:off x="1403648" y="2600617"/>
              <a:ext cx="7166756" cy="646331"/>
            </a:xfrm>
            <a:prstGeom prst="rect">
              <a:avLst/>
            </a:prstGeom>
            <a:noFill/>
          </p:spPr>
          <p:txBody>
            <a:bodyPr wrap="square" rtlCol="0">
              <a:spAutoFit/>
            </a:bodyPr>
            <a:lstStyle/>
            <a:p>
              <a:r>
                <a:rPr lang="en-US" dirty="0">
                  <a:solidFill>
                    <a:srgbClr val="606060"/>
                  </a:solidFill>
                </a:rPr>
                <a:t>How do the assumptions you and your peers make affect their ability to reach their potential, improve relationships and client service?</a:t>
              </a:r>
            </a:p>
          </p:txBody>
        </p:sp>
        <p:sp>
          <p:nvSpPr>
            <p:cNvPr id="15" name="Oval 1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6" name="Group 15"/>
          <p:cNvGrpSpPr/>
          <p:nvPr/>
        </p:nvGrpSpPr>
        <p:grpSpPr>
          <a:xfrm>
            <a:off x="459160" y="4427711"/>
            <a:ext cx="7922840" cy="677689"/>
            <a:chOff x="647564" y="3329844"/>
            <a:chExt cx="7922840" cy="677689"/>
          </a:xfrm>
        </p:grpSpPr>
        <p:sp>
          <p:nvSpPr>
            <p:cNvPr id="17" name="TextBox 16"/>
            <p:cNvSpPr txBox="1"/>
            <p:nvPr/>
          </p:nvSpPr>
          <p:spPr>
            <a:xfrm>
              <a:off x="1403648" y="3361202"/>
              <a:ext cx="7166756" cy="646331"/>
            </a:xfrm>
            <a:prstGeom prst="rect">
              <a:avLst/>
            </a:prstGeom>
            <a:noFill/>
          </p:spPr>
          <p:txBody>
            <a:bodyPr wrap="square" rtlCol="0">
              <a:spAutoFit/>
            </a:bodyPr>
            <a:lstStyle/>
            <a:p>
              <a:r>
                <a:rPr lang="en-US" dirty="0">
                  <a:solidFill>
                    <a:srgbClr val="606060"/>
                  </a:solidFill>
                </a:rPr>
                <a:t>How do the assumptions managers make affect YOUR ability to coach your people and create NEW possibilities?</a:t>
              </a:r>
            </a:p>
          </p:txBody>
        </p:sp>
        <p:sp>
          <p:nvSpPr>
            <p:cNvPr id="18" name="Oval 17"/>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19" name="Group 18"/>
          <p:cNvGrpSpPr/>
          <p:nvPr/>
        </p:nvGrpSpPr>
        <p:grpSpPr>
          <a:xfrm>
            <a:off x="472412" y="5217512"/>
            <a:ext cx="7922841" cy="954688"/>
            <a:chOff x="647564" y="4113076"/>
            <a:chExt cx="7922841" cy="954688"/>
          </a:xfrm>
        </p:grpSpPr>
        <p:sp>
          <p:nvSpPr>
            <p:cNvPr id="20" name="TextBox 19"/>
            <p:cNvSpPr txBox="1"/>
            <p:nvPr/>
          </p:nvSpPr>
          <p:spPr>
            <a:xfrm>
              <a:off x="1403649" y="4144434"/>
              <a:ext cx="7166756" cy="923330"/>
            </a:xfrm>
            <a:prstGeom prst="rect">
              <a:avLst/>
            </a:prstGeom>
            <a:noFill/>
          </p:spPr>
          <p:txBody>
            <a:bodyPr wrap="square" rtlCol="0">
              <a:spAutoFit/>
            </a:bodyPr>
            <a:lstStyle/>
            <a:p>
              <a:r>
                <a:rPr lang="en-US" dirty="0">
                  <a:solidFill>
                    <a:srgbClr val="606060"/>
                  </a:solidFill>
                </a:rPr>
                <a:t>Ultimately, what is the impact </a:t>
              </a:r>
              <a:r>
                <a:rPr lang="en-US">
                  <a:solidFill>
                    <a:srgbClr val="606060"/>
                  </a:solidFill>
                </a:rPr>
                <a:t>and cost </a:t>
              </a:r>
              <a:r>
                <a:rPr lang="en-US" dirty="0">
                  <a:solidFill>
                    <a:srgbClr val="606060"/>
                  </a:solidFill>
                </a:rPr>
                <a:t>of making these assumptions on both sides as it relates to your position? What can now be possible?</a:t>
              </a:r>
            </a:p>
          </p:txBody>
        </p:sp>
        <p:sp>
          <p:nvSpPr>
            <p:cNvPr id="21" name="Oval 20"/>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
        <p:nvSpPr>
          <p:cNvPr id="22" name="TextBox 21"/>
          <p:cNvSpPr txBox="1"/>
          <p:nvPr/>
        </p:nvSpPr>
        <p:spPr>
          <a:xfrm>
            <a:off x="0" y="152400"/>
            <a:ext cx="9144000" cy="677108"/>
          </a:xfrm>
          <a:prstGeom prst="rect">
            <a:avLst/>
          </a:prstGeom>
          <a:noFill/>
        </p:spPr>
        <p:txBody>
          <a:bodyPr wrap="square" rtlCol="0">
            <a:spAutoFit/>
          </a:bodyPr>
          <a:lstStyle/>
          <a:p>
            <a:pPr algn="ctr"/>
            <a:r>
              <a:rPr lang="en-US" sz="3800" dirty="0">
                <a:solidFill>
                  <a:srgbClr val="B41A1B"/>
                </a:solidFill>
                <a:latin typeface="Avenir Heavy"/>
                <a:cs typeface="Avenir Heavy"/>
              </a:rPr>
              <a:t>SKILL BUILDER #10 DEBRIEF</a:t>
            </a:r>
          </a:p>
        </p:txBody>
      </p:sp>
      <p:cxnSp>
        <p:nvCxnSpPr>
          <p:cNvPr id="23" name="Straight Connector 22"/>
          <p:cNvCxnSpPr/>
          <p:nvPr/>
        </p:nvCxnSpPr>
        <p:spPr>
          <a:xfrm>
            <a:off x="0" y="794676"/>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0" y="228600"/>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49715" y="6130356"/>
            <a:ext cx="844570" cy="651444"/>
          </a:xfrm>
          <a:prstGeom prst="rect">
            <a:avLst/>
          </a:prstGeom>
        </p:spPr>
      </p:pic>
    </p:spTree>
    <p:extLst>
      <p:ext uri="{BB962C8B-B14F-4D97-AF65-F5344CB8AC3E}">
        <p14:creationId xmlns:p14="http://schemas.microsoft.com/office/powerpoint/2010/main" val="3898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2"/>
          <p:cNvSpPr txBox="1">
            <a:spLocks noChangeArrowheads="1"/>
          </p:cNvSpPr>
          <p:nvPr/>
        </p:nvSpPr>
        <p:spPr bwMode="auto">
          <a:xfrm>
            <a:off x="304800" y="5105400"/>
            <a:ext cx="8686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pPr>
            <a:endParaRPr lang="en-US" sz="3200" dirty="0">
              <a:solidFill>
                <a:schemeClr val="accent2"/>
              </a:solidFill>
            </a:endParaRPr>
          </a:p>
        </p:txBody>
      </p:sp>
      <p:grpSp>
        <p:nvGrpSpPr>
          <p:cNvPr id="5" name="Group 4"/>
          <p:cNvGrpSpPr/>
          <p:nvPr/>
        </p:nvGrpSpPr>
        <p:grpSpPr>
          <a:xfrm>
            <a:off x="533400" y="190501"/>
            <a:ext cx="8077200" cy="6476999"/>
            <a:chOff x="-2209800" y="152400"/>
            <a:chExt cx="8077200" cy="6476999"/>
          </a:xfrm>
        </p:grpSpPr>
        <p:sp>
          <p:nvSpPr>
            <p:cNvPr id="2" name="Up Arrow 1"/>
            <p:cNvSpPr/>
            <p:nvPr/>
          </p:nvSpPr>
          <p:spPr>
            <a:xfrm>
              <a:off x="609600" y="152400"/>
              <a:ext cx="5257800" cy="4572000"/>
            </a:xfrm>
            <a:prstGeom prst="upArrow">
              <a:avLst>
                <a:gd name="adj1" fmla="val 50000"/>
                <a:gd name="adj2" fmla="val 37277"/>
              </a:avLst>
            </a:prstGeom>
            <a:solidFill>
              <a:srgbClr val="9402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Up Arrow 8"/>
            <p:cNvSpPr/>
            <p:nvPr/>
          </p:nvSpPr>
          <p:spPr>
            <a:xfrm rot="10800000">
              <a:off x="-2209800" y="2057399"/>
              <a:ext cx="5257800" cy="4572000"/>
            </a:xfrm>
            <a:prstGeom prst="upArrow">
              <a:avLst>
                <a:gd name="adj1" fmla="val 50000"/>
                <a:gd name="adj2" fmla="val 37277"/>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1600200" y="5039380"/>
            <a:ext cx="3136496" cy="523220"/>
          </a:xfrm>
          <a:prstGeom prst="rect">
            <a:avLst/>
          </a:prstGeom>
          <a:noFill/>
        </p:spPr>
        <p:txBody>
          <a:bodyPr wrap="none" rtlCol="0">
            <a:spAutoFit/>
          </a:bodyPr>
          <a:lstStyle/>
          <a:p>
            <a:r>
              <a:rPr lang="en-US" sz="2800" dirty="0">
                <a:solidFill>
                  <a:schemeClr val="bg1"/>
                </a:solidFill>
                <a:latin typeface="Arial Black"/>
                <a:cs typeface="Arial Black"/>
              </a:rPr>
              <a:t>ASSUMPTIONS</a:t>
            </a:r>
          </a:p>
        </p:txBody>
      </p:sp>
      <p:sp>
        <p:nvSpPr>
          <p:cNvPr id="13" name="TextBox 12"/>
          <p:cNvSpPr txBox="1"/>
          <p:nvPr/>
        </p:nvSpPr>
        <p:spPr>
          <a:xfrm>
            <a:off x="4114800" y="1305580"/>
            <a:ext cx="3715430" cy="523220"/>
          </a:xfrm>
          <a:prstGeom prst="rect">
            <a:avLst/>
          </a:prstGeom>
          <a:noFill/>
        </p:spPr>
        <p:txBody>
          <a:bodyPr wrap="none" rtlCol="0">
            <a:spAutoFit/>
          </a:bodyPr>
          <a:lstStyle/>
          <a:p>
            <a:r>
              <a:rPr lang="en-US" sz="2800" dirty="0">
                <a:solidFill>
                  <a:schemeClr val="bg1"/>
                </a:solidFill>
                <a:latin typeface="Arial Black"/>
                <a:cs typeface="Arial Black"/>
              </a:rPr>
              <a:t>BETTER CHOICES</a:t>
            </a:r>
          </a:p>
        </p:txBody>
      </p:sp>
      <p:sp>
        <p:nvSpPr>
          <p:cNvPr id="10" name="TextBox 9"/>
          <p:cNvSpPr txBox="1"/>
          <p:nvPr/>
        </p:nvSpPr>
        <p:spPr>
          <a:xfrm>
            <a:off x="4732266" y="2286000"/>
            <a:ext cx="2582758" cy="2031325"/>
          </a:xfrm>
          <a:prstGeom prst="rect">
            <a:avLst/>
          </a:prstGeom>
          <a:noFill/>
        </p:spPr>
        <p:txBody>
          <a:bodyPr wrap="none" rtlCol="0">
            <a:spAutoFit/>
          </a:bodyPr>
          <a:lstStyle/>
          <a:p>
            <a:r>
              <a:rPr lang="en-US" b="1" dirty="0">
                <a:solidFill>
                  <a:srgbClr val="FFFFFF"/>
                </a:solidFill>
              </a:rPr>
              <a:t>- Set Expectations</a:t>
            </a:r>
          </a:p>
          <a:p>
            <a:r>
              <a:rPr lang="en-US" b="1" dirty="0">
                <a:solidFill>
                  <a:srgbClr val="FFFFFF"/>
                </a:solidFill>
              </a:rPr>
              <a:t>- Listening</a:t>
            </a:r>
          </a:p>
          <a:p>
            <a:r>
              <a:rPr lang="en-US" b="1" dirty="0">
                <a:solidFill>
                  <a:srgbClr val="FFFFFF"/>
                </a:solidFill>
              </a:rPr>
              <a:t>- Quality of Questions</a:t>
            </a:r>
          </a:p>
          <a:p>
            <a:r>
              <a:rPr lang="en-US" b="1" dirty="0">
                <a:solidFill>
                  <a:srgbClr val="FFFFFF"/>
                </a:solidFill>
              </a:rPr>
              <a:t>- Awareness</a:t>
            </a:r>
          </a:p>
          <a:p>
            <a:r>
              <a:rPr lang="en-US" b="1" dirty="0">
                <a:solidFill>
                  <a:srgbClr val="FFFFFF"/>
                </a:solidFill>
              </a:rPr>
              <a:t>- Coaching Moments</a:t>
            </a:r>
          </a:p>
          <a:p>
            <a:r>
              <a:rPr lang="en-US" b="1" dirty="0">
                <a:solidFill>
                  <a:srgbClr val="FFFFFF"/>
                </a:solidFill>
              </a:rPr>
              <a:t>- Possibilities</a:t>
            </a:r>
          </a:p>
          <a:p>
            <a:r>
              <a:rPr lang="en-US" b="1" dirty="0">
                <a:solidFill>
                  <a:srgbClr val="FFFFFF"/>
                </a:solidFill>
              </a:rPr>
              <a:t>- TRUST</a:t>
            </a:r>
          </a:p>
        </p:txBody>
      </p:sp>
    </p:spTree>
    <p:extLst>
      <p:ext uri="{BB962C8B-B14F-4D97-AF65-F5344CB8AC3E}">
        <p14:creationId xmlns:p14="http://schemas.microsoft.com/office/powerpoint/2010/main" val="26025666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indfold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63" y="0"/>
            <a:ext cx="9732261" cy="6858000"/>
          </a:xfrm>
          <a:prstGeom prst="rect">
            <a:avLst/>
          </a:prstGeom>
        </p:spPr>
      </p:pic>
      <p:sp>
        <p:nvSpPr>
          <p:cNvPr id="3" name="TextBox 2"/>
          <p:cNvSpPr txBox="1"/>
          <p:nvPr/>
        </p:nvSpPr>
        <p:spPr>
          <a:xfrm>
            <a:off x="76200" y="86380"/>
            <a:ext cx="2193229" cy="523220"/>
          </a:xfrm>
          <a:prstGeom prst="rect">
            <a:avLst/>
          </a:prstGeom>
          <a:noFill/>
        </p:spPr>
        <p:txBody>
          <a:bodyPr wrap="none" rtlCol="0">
            <a:spAutoFit/>
          </a:bodyPr>
          <a:lstStyle/>
          <a:p>
            <a:r>
              <a:rPr lang="en-US" sz="2800" b="1" dirty="0">
                <a:solidFill>
                  <a:srgbClr val="FFFFFF"/>
                </a:solidFill>
              </a:rPr>
              <a:t>KEY POINT:</a:t>
            </a:r>
          </a:p>
        </p:txBody>
      </p:sp>
      <p:sp>
        <p:nvSpPr>
          <p:cNvPr id="5" name="TextBox 4"/>
          <p:cNvSpPr txBox="1"/>
          <p:nvPr/>
        </p:nvSpPr>
        <p:spPr>
          <a:xfrm>
            <a:off x="2133600" y="115669"/>
            <a:ext cx="7008654" cy="646331"/>
          </a:xfrm>
          <a:prstGeom prst="rect">
            <a:avLst/>
          </a:prstGeom>
          <a:noFill/>
        </p:spPr>
        <p:txBody>
          <a:bodyPr wrap="square" rtlCol="0">
            <a:spAutoFit/>
          </a:bodyPr>
          <a:lstStyle/>
          <a:p>
            <a:r>
              <a:rPr lang="en-US" dirty="0">
                <a:solidFill>
                  <a:srgbClr val="FFFFFF"/>
                </a:solidFill>
              </a:rPr>
              <a:t>If you’re not asking questions, coaching and </a:t>
            </a:r>
            <a:r>
              <a:rPr lang="en-US" b="1" dirty="0">
                <a:solidFill>
                  <a:srgbClr val="FFFFFF"/>
                </a:solidFill>
              </a:rPr>
              <a:t>observing</a:t>
            </a:r>
            <a:r>
              <a:rPr lang="en-US" dirty="0">
                <a:solidFill>
                  <a:srgbClr val="FFFFFF"/>
                </a:solidFill>
              </a:rPr>
              <a:t> your people, then you have no idea what your people are really doing.</a:t>
            </a:r>
          </a:p>
        </p:txBody>
      </p:sp>
      <p:grpSp>
        <p:nvGrpSpPr>
          <p:cNvPr id="30" name="Group 29"/>
          <p:cNvGrpSpPr/>
          <p:nvPr/>
        </p:nvGrpSpPr>
        <p:grpSpPr>
          <a:xfrm>
            <a:off x="228601" y="762000"/>
            <a:ext cx="8229599" cy="5723930"/>
            <a:chOff x="228601" y="762000"/>
            <a:chExt cx="8229599" cy="5723930"/>
          </a:xfrm>
        </p:grpSpPr>
        <p:sp>
          <p:nvSpPr>
            <p:cNvPr id="12" name="TextBox 11"/>
            <p:cNvSpPr txBox="1"/>
            <p:nvPr/>
          </p:nvSpPr>
          <p:spPr>
            <a:xfrm>
              <a:off x="228601" y="5562600"/>
              <a:ext cx="2362199" cy="923330"/>
            </a:xfrm>
            <a:prstGeom prst="rect">
              <a:avLst/>
            </a:prstGeom>
            <a:noFill/>
          </p:spPr>
          <p:txBody>
            <a:bodyPr wrap="square" rtlCol="0">
              <a:spAutoFit/>
            </a:bodyPr>
            <a:lstStyle/>
            <a:p>
              <a:r>
                <a:rPr lang="en-US" dirty="0">
                  <a:solidFill>
                    <a:srgbClr val="FFFFFF"/>
                  </a:solidFill>
                </a:rPr>
                <a:t>You’re not assessing the facts to get to root cause.</a:t>
              </a:r>
            </a:p>
          </p:txBody>
        </p:sp>
        <p:grpSp>
          <p:nvGrpSpPr>
            <p:cNvPr id="29" name="Group 28"/>
            <p:cNvGrpSpPr/>
            <p:nvPr/>
          </p:nvGrpSpPr>
          <p:grpSpPr>
            <a:xfrm>
              <a:off x="381000" y="762000"/>
              <a:ext cx="8077200" cy="4876800"/>
              <a:chOff x="381000" y="762000"/>
              <a:chExt cx="8077200" cy="4876800"/>
            </a:xfrm>
          </p:grpSpPr>
          <p:cxnSp>
            <p:nvCxnSpPr>
              <p:cNvPr id="20" name="Straight Arrow Connector 19"/>
              <p:cNvCxnSpPr/>
              <p:nvPr/>
            </p:nvCxnSpPr>
            <p:spPr>
              <a:xfrm>
                <a:off x="8458200" y="762000"/>
                <a:ext cx="0" cy="228600"/>
              </a:xfrm>
              <a:prstGeom prst="straightConnector1">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81000" y="990600"/>
                <a:ext cx="8077200" cy="0"/>
              </a:xfrm>
              <a:prstGeom prst="straightConnector1">
                <a:avLst/>
              </a:prstGeom>
              <a:ln>
                <a:solidFill>
                  <a:schemeClr val="bg1"/>
                </a:solidFill>
                <a:miter lim="800000"/>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81000" y="990600"/>
                <a:ext cx="0" cy="4648200"/>
              </a:xfrm>
              <a:prstGeom prst="straightConnector1">
                <a:avLst/>
              </a:prstGeom>
              <a:ln>
                <a:solidFill>
                  <a:schemeClr val="bg1"/>
                </a:solidFill>
                <a:miter lim="800000"/>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49" name="Group 48"/>
          <p:cNvGrpSpPr/>
          <p:nvPr/>
        </p:nvGrpSpPr>
        <p:grpSpPr>
          <a:xfrm>
            <a:off x="2438400" y="5562600"/>
            <a:ext cx="6629400" cy="1200329"/>
            <a:chOff x="2514600" y="5634335"/>
            <a:chExt cx="6629400" cy="1200329"/>
          </a:xfrm>
        </p:grpSpPr>
        <p:grpSp>
          <p:nvGrpSpPr>
            <p:cNvPr id="23" name="Group 22"/>
            <p:cNvGrpSpPr/>
            <p:nvPr/>
          </p:nvGrpSpPr>
          <p:grpSpPr>
            <a:xfrm>
              <a:off x="5715000" y="5634335"/>
              <a:ext cx="3429000" cy="1200329"/>
              <a:chOff x="5715000" y="5634335"/>
              <a:chExt cx="3429000" cy="1200329"/>
            </a:xfrm>
          </p:grpSpPr>
          <p:sp>
            <p:nvSpPr>
              <p:cNvPr id="13" name="TextBox 12"/>
              <p:cNvSpPr txBox="1"/>
              <p:nvPr/>
            </p:nvSpPr>
            <p:spPr>
              <a:xfrm>
                <a:off x="5867400" y="5634335"/>
                <a:ext cx="3276600" cy="1200329"/>
              </a:xfrm>
              <a:prstGeom prst="rect">
                <a:avLst/>
              </a:prstGeom>
              <a:noFill/>
            </p:spPr>
            <p:txBody>
              <a:bodyPr wrap="square" rtlCol="0">
                <a:spAutoFit/>
              </a:bodyPr>
              <a:lstStyle/>
              <a:p>
                <a:r>
                  <a:rPr lang="en-US" dirty="0">
                    <a:solidFill>
                      <a:srgbClr val="FFFFFF"/>
                    </a:solidFill>
                  </a:rPr>
                  <a:t>You’re relying on your experiences and assumptions, instead of the </a:t>
                </a:r>
                <a:r>
                  <a:rPr lang="en-US" b="1" dirty="0">
                    <a:solidFill>
                      <a:srgbClr val="FFFFFF"/>
                    </a:solidFill>
                  </a:rPr>
                  <a:t>facts </a:t>
                </a:r>
                <a:r>
                  <a:rPr lang="en-US" dirty="0">
                    <a:solidFill>
                      <a:srgbClr val="FFFFFF"/>
                    </a:solidFill>
                  </a:rPr>
                  <a:t>to formulate your conclusions.</a:t>
                </a:r>
              </a:p>
            </p:txBody>
          </p:sp>
          <p:cxnSp>
            <p:nvCxnSpPr>
              <p:cNvPr id="16" name="Straight Arrow Connector 15"/>
              <p:cNvCxnSpPr/>
              <p:nvPr/>
            </p:nvCxnSpPr>
            <p:spPr>
              <a:xfrm>
                <a:off x="5715000" y="5862935"/>
                <a:ext cx="228600"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41" name="Straight Arrow Connector 40"/>
            <p:cNvCxnSpPr/>
            <p:nvPr/>
          </p:nvCxnSpPr>
          <p:spPr>
            <a:xfrm>
              <a:off x="2514600" y="5862935"/>
              <a:ext cx="914400" cy="0"/>
            </a:xfrm>
            <a:prstGeom prst="straightConnector1">
              <a:avLst/>
            </a:prstGeom>
            <a:ln>
              <a:solidFill>
                <a:schemeClr val="bg1"/>
              </a:solidFill>
              <a:miter lim="800000"/>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9590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6" name="TextBox 5"/>
          <p:cNvSpPr txBox="1"/>
          <p:nvPr/>
        </p:nvSpPr>
        <p:spPr>
          <a:xfrm>
            <a:off x="-1113889" y="251936"/>
            <a:ext cx="11371779" cy="584776"/>
          </a:xfrm>
          <a:prstGeom prst="rect">
            <a:avLst/>
          </a:prstGeom>
          <a:noFill/>
        </p:spPr>
        <p:txBody>
          <a:bodyPr wrap="square" rtlCol="0">
            <a:spAutoFit/>
          </a:bodyPr>
          <a:lstStyle/>
          <a:p>
            <a:pPr algn="ctr"/>
            <a:r>
              <a:rPr lang="en-US" sz="3200" dirty="0">
                <a:solidFill>
                  <a:srgbClr val="F2F2F2"/>
                </a:solidFill>
                <a:latin typeface="Avenir Heavy"/>
                <a:cs typeface="Avenir Heavy"/>
              </a:rPr>
              <a:t>AND AS A RESULT...</a:t>
            </a:r>
          </a:p>
        </p:txBody>
      </p:sp>
      <p:cxnSp>
        <p:nvCxnSpPr>
          <p:cNvPr id="7" name="Straight Connector 6"/>
          <p:cNvCxnSpPr/>
          <p:nvPr/>
        </p:nvCxnSpPr>
        <p:spPr>
          <a:xfrm>
            <a:off x="990600" y="260648"/>
            <a:ext cx="71628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0600" y="838200"/>
            <a:ext cx="71628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893967" y="1219200"/>
            <a:ext cx="4084882" cy="584776"/>
            <a:chOff x="893967" y="1219200"/>
            <a:chExt cx="4084882" cy="584776"/>
          </a:xfrm>
        </p:grpSpPr>
        <p:sp>
          <p:nvSpPr>
            <p:cNvPr id="4" name="Oval 3"/>
            <p:cNvSpPr/>
            <p:nvPr/>
          </p:nvSpPr>
          <p:spPr>
            <a:xfrm>
              <a:off x="893967" y="1371600"/>
              <a:ext cx="325233" cy="3252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3" name="TextBox 12"/>
            <p:cNvSpPr txBox="1"/>
            <p:nvPr/>
          </p:nvSpPr>
          <p:spPr>
            <a:xfrm>
              <a:off x="1600200" y="1219200"/>
              <a:ext cx="3378649" cy="584776"/>
            </a:xfrm>
            <a:prstGeom prst="rect">
              <a:avLst/>
            </a:prstGeom>
            <a:noFill/>
          </p:spPr>
          <p:txBody>
            <a:bodyPr wrap="none" rtlCol="0">
              <a:spAutoFit/>
            </a:bodyPr>
            <a:lstStyle/>
            <a:p>
              <a:r>
                <a:rPr lang="en-US" sz="3200" dirty="0">
                  <a:solidFill>
                    <a:schemeClr val="bg1"/>
                  </a:solidFill>
                </a:rPr>
                <a:t>Nothing changes</a:t>
              </a:r>
            </a:p>
          </p:txBody>
        </p:sp>
      </p:grpSp>
      <p:grpSp>
        <p:nvGrpSpPr>
          <p:cNvPr id="19" name="Group 18"/>
          <p:cNvGrpSpPr/>
          <p:nvPr/>
        </p:nvGrpSpPr>
        <p:grpSpPr>
          <a:xfrm>
            <a:off x="893967" y="1837864"/>
            <a:ext cx="5817929" cy="584776"/>
            <a:chOff x="893967" y="1837864"/>
            <a:chExt cx="5817929" cy="584776"/>
          </a:xfrm>
        </p:grpSpPr>
        <p:sp>
          <p:nvSpPr>
            <p:cNvPr id="9" name="Oval 8"/>
            <p:cNvSpPr/>
            <p:nvPr/>
          </p:nvSpPr>
          <p:spPr>
            <a:xfrm>
              <a:off x="893967" y="1981200"/>
              <a:ext cx="325233" cy="3252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4" name="TextBox 13"/>
            <p:cNvSpPr txBox="1"/>
            <p:nvPr/>
          </p:nvSpPr>
          <p:spPr>
            <a:xfrm>
              <a:off x="1600200" y="1837864"/>
              <a:ext cx="5111696" cy="584776"/>
            </a:xfrm>
            <a:prstGeom prst="rect">
              <a:avLst/>
            </a:prstGeom>
            <a:noFill/>
          </p:spPr>
          <p:txBody>
            <a:bodyPr wrap="none" rtlCol="0">
              <a:spAutoFit/>
            </a:bodyPr>
            <a:lstStyle/>
            <a:p>
              <a:r>
                <a:rPr lang="en-US" sz="3200" dirty="0">
                  <a:solidFill>
                    <a:schemeClr val="bg1"/>
                  </a:solidFill>
                </a:rPr>
                <a:t>Assumptions are validated</a:t>
              </a:r>
            </a:p>
          </p:txBody>
        </p:sp>
      </p:grpSp>
      <p:grpSp>
        <p:nvGrpSpPr>
          <p:cNvPr id="20" name="Group 19"/>
          <p:cNvGrpSpPr/>
          <p:nvPr/>
        </p:nvGrpSpPr>
        <p:grpSpPr>
          <a:xfrm>
            <a:off x="893967" y="2456528"/>
            <a:ext cx="7716633" cy="1077218"/>
            <a:chOff x="893967" y="2456528"/>
            <a:chExt cx="7716633" cy="1077218"/>
          </a:xfrm>
        </p:grpSpPr>
        <p:sp>
          <p:nvSpPr>
            <p:cNvPr id="10" name="Oval 9"/>
            <p:cNvSpPr/>
            <p:nvPr/>
          </p:nvSpPr>
          <p:spPr>
            <a:xfrm>
              <a:off x="893967" y="2590800"/>
              <a:ext cx="325233" cy="3252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5" name="TextBox 14"/>
            <p:cNvSpPr txBox="1"/>
            <p:nvPr/>
          </p:nvSpPr>
          <p:spPr>
            <a:xfrm>
              <a:off x="1600200" y="2456528"/>
              <a:ext cx="7010400" cy="1077218"/>
            </a:xfrm>
            <a:prstGeom prst="rect">
              <a:avLst/>
            </a:prstGeom>
            <a:noFill/>
          </p:spPr>
          <p:txBody>
            <a:bodyPr wrap="square" rtlCol="0">
              <a:spAutoFit/>
            </a:bodyPr>
            <a:lstStyle/>
            <a:p>
              <a:r>
                <a:rPr lang="en-US" sz="3200" dirty="0">
                  <a:solidFill>
                    <a:schemeClr val="bg1"/>
                  </a:solidFill>
                </a:rPr>
                <a:t>Assumptions drive critical business decisions vs. facts – high cost</a:t>
              </a:r>
            </a:p>
          </p:txBody>
        </p:sp>
      </p:grpSp>
      <p:grpSp>
        <p:nvGrpSpPr>
          <p:cNvPr id="21" name="Group 20"/>
          <p:cNvGrpSpPr/>
          <p:nvPr/>
        </p:nvGrpSpPr>
        <p:grpSpPr>
          <a:xfrm>
            <a:off x="893967" y="3688140"/>
            <a:ext cx="7259433" cy="1569660"/>
            <a:chOff x="893967" y="3567634"/>
            <a:chExt cx="7259433" cy="1569660"/>
          </a:xfrm>
        </p:grpSpPr>
        <p:sp>
          <p:nvSpPr>
            <p:cNvPr id="11" name="Oval 10"/>
            <p:cNvSpPr/>
            <p:nvPr/>
          </p:nvSpPr>
          <p:spPr>
            <a:xfrm>
              <a:off x="893967" y="3733800"/>
              <a:ext cx="325233" cy="3252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6" name="TextBox 15"/>
            <p:cNvSpPr txBox="1"/>
            <p:nvPr/>
          </p:nvSpPr>
          <p:spPr>
            <a:xfrm>
              <a:off x="1600200" y="3567634"/>
              <a:ext cx="6553200" cy="1569660"/>
            </a:xfrm>
            <a:prstGeom prst="rect">
              <a:avLst/>
            </a:prstGeom>
            <a:noFill/>
          </p:spPr>
          <p:txBody>
            <a:bodyPr wrap="square" rtlCol="0">
              <a:spAutoFit/>
            </a:bodyPr>
            <a:lstStyle/>
            <a:p>
              <a:r>
                <a:rPr lang="en-US" sz="3200" dirty="0">
                  <a:solidFill>
                    <a:schemeClr val="bg1"/>
                  </a:solidFill>
                </a:rPr>
                <a:t>Stress and reaction management vs. coaching new possibilities and </a:t>
              </a:r>
              <a:r>
                <a:rPr lang="en-US" sz="3200" b="1" i="1" dirty="0">
                  <a:solidFill>
                    <a:schemeClr val="bg1"/>
                  </a:solidFill>
                </a:rPr>
                <a:t>Changing the Conversation</a:t>
              </a:r>
            </a:p>
          </p:txBody>
        </p:sp>
      </p:grpSp>
      <p:grpSp>
        <p:nvGrpSpPr>
          <p:cNvPr id="22" name="Group 21"/>
          <p:cNvGrpSpPr/>
          <p:nvPr/>
        </p:nvGrpSpPr>
        <p:grpSpPr>
          <a:xfrm>
            <a:off x="893967" y="5410200"/>
            <a:ext cx="6762699" cy="584775"/>
            <a:chOff x="893967" y="5663624"/>
            <a:chExt cx="6762699" cy="584775"/>
          </a:xfrm>
        </p:grpSpPr>
        <p:sp>
          <p:nvSpPr>
            <p:cNvPr id="12" name="Oval 11"/>
            <p:cNvSpPr/>
            <p:nvPr/>
          </p:nvSpPr>
          <p:spPr>
            <a:xfrm>
              <a:off x="893967" y="5846967"/>
              <a:ext cx="325233" cy="3252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7" name="TextBox 16"/>
            <p:cNvSpPr txBox="1"/>
            <p:nvPr/>
          </p:nvSpPr>
          <p:spPr>
            <a:xfrm>
              <a:off x="1600200" y="5663624"/>
              <a:ext cx="6056466" cy="584775"/>
            </a:xfrm>
            <a:prstGeom prst="rect">
              <a:avLst/>
            </a:prstGeom>
            <a:noFill/>
          </p:spPr>
          <p:txBody>
            <a:bodyPr wrap="none" rtlCol="0">
              <a:spAutoFit/>
            </a:bodyPr>
            <a:lstStyle/>
            <a:p>
              <a:r>
                <a:rPr lang="en-US" sz="3200" b="1" dirty="0">
                  <a:solidFill>
                    <a:schemeClr val="bg1"/>
                  </a:solidFill>
                </a:rPr>
                <a:t>Lost time, clients and revenue</a:t>
              </a:r>
            </a:p>
          </p:txBody>
        </p:sp>
      </p:grpSp>
    </p:spTree>
    <p:extLst>
      <p:ext uri="{BB962C8B-B14F-4D97-AF65-F5344CB8AC3E}">
        <p14:creationId xmlns:p14="http://schemas.microsoft.com/office/powerpoint/2010/main" val="24715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96400" y="0"/>
            <a:ext cx="9144000" cy="6858000"/>
          </a:xfrm>
          <a:prstGeom prst="rect">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030279" y="2286000"/>
            <a:ext cx="5083443" cy="584776"/>
          </a:xfrm>
          <a:prstGeom prst="rect">
            <a:avLst/>
          </a:prstGeom>
          <a:noFill/>
        </p:spPr>
        <p:txBody>
          <a:bodyPr wrap="none" rtlCol="0">
            <a:spAutoFit/>
          </a:bodyPr>
          <a:lstStyle/>
          <a:p>
            <a:r>
              <a:rPr lang="en-US" sz="3200" dirty="0">
                <a:solidFill>
                  <a:schemeClr val="bg1">
                    <a:lumMod val="50000"/>
                  </a:schemeClr>
                </a:solidFill>
                <a:latin typeface="Avenir Light"/>
                <a:cs typeface="Avenir Light"/>
              </a:rPr>
              <a:t>Get Your Head Out of Your</a:t>
            </a:r>
          </a:p>
        </p:txBody>
      </p:sp>
      <p:sp>
        <p:nvSpPr>
          <p:cNvPr id="8" name="TextBox 7"/>
          <p:cNvSpPr txBox="1"/>
          <p:nvPr/>
        </p:nvSpPr>
        <p:spPr>
          <a:xfrm>
            <a:off x="381000" y="2789872"/>
            <a:ext cx="8905002" cy="1477328"/>
          </a:xfrm>
          <a:prstGeom prst="rect">
            <a:avLst/>
          </a:prstGeom>
          <a:noFill/>
        </p:spPr>
        <p:txBody>
          <a:bodyPr wrap="none" rtlCol="0">
            <a:spAutoFit/>
          </a:bodyPr>
          <a:lstStyle/>
          <a:p>
            <a:r>
              <a:rPr lang="en-US" sz="9000" dirty="0">
                <a:solidFill>
                  <a:srgbClr val="AC1A1E"/>
                </a:solidFill>
                <a:latin typeface="Avenir Heavy"/>
                <a:cs typeface="Avenir Heavy"/>
              </a:rPr>
              <a:t>ASS</a:t>
            </a:r>
            <a:r>
              <a:rPr lang="en-US" sz="9000" dirty="0">
                <a:solidFill>
                  <a:schemeClr val="bg1">
                    <a:lumMod val="65000"/>
                  </a:schemeClr>
                </a:solidFill>
                <a:latin typeface="Avenir Heavy"/>
                <a:cs typeface="Avenir Heavy"/>
              </a:rPr>
              <a:t>UMPTIONS</a:t>
            </a:r>
          </a:p>
        </p:txBody>
      </p:sp>
      <p:cxnSp>
        <p:nvCxnSpPr>
          <p:cNvPr id="11" name="Straight Connector 10"/>
          <p:cNvCxnSpPr/>
          <p:nvPr/>
        </p:nvCxnSpPr>
        <p:spPr>
          <a:xfrm>
            <a:off x="1447800" y="2971800"/>
            <a:ext cx="62484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4800" y="4262735"/>
            <a:ext cx="8871788" cy="1276529"/>
            <a:chOff x="304800" y="4191000"/>
            <a:chExt cx="8871788" cy="1276529"/>
          </a:xfrm>
        </p:grpSpPr>
        <p:sp>
          <p:nvSpPr>
            <p:cNvPr id="12" name="TextBox 11"/>
            <p:cNvSpPr txBox="1"/>
            <p:nvPr/>
          </p:nvSpPr>
          <p:spPr>
            <a:xfrm>
              <a:off x="304800" y="4267200"/>
              <a:ext cx="8871788" cy="1200329"/>
            </a:xfrm>
            <a:prstGeom prst="rect">
              <a:avLst/>
            </a:prstGeom>
            <a:noFill/>
          </p:spPr>
          <p:txBody>
            <a:bodyPr wrap="none" rtlCol="0">
              <a:spAutoFit/>
            </a:bodyPr>
            <a:lstStyle/>
            <a:p>
              <a:r>
                <a:rPr lang="en-US" sz="2400" dirty="0">
                  <a:solidFill>
                    <a:schemeClr val="bg1">
                      <a:lumMod val="50000"/>
                    </a:schemeClr>
                  </a:solidFill>
                  <a:latin typeface="Avenir Light"/>
                  <a:cs typeface="Avenir Light"/>
                </a:rPr>
                <a:t>The leading cause of inefficiency, communication breakdowns,</a:t>
              </a:r>
            </a:p>
            <a:p>
              <a:pPr algn="ctr"/>
              <a:r>
                <a:rPr lang="en-US" sz="2400" dirty="0">
                  <a:solidFill>
                    <a:schemeClr val="bg1">
                      <a:lumMod val="50000"/>
                    </a:schemeClr>
                  </a:solidFill>
                  <a:latin typeface="Avenir Light"/>
                  <a:cs typeface="Avenir Light"/>
                </a:rPr>
                <a:t>customer issues, staff attrition, lost sales, forecast inaccuracy </a:t>
              </a:r>
            </a:p>
            <a:p>
              <a:pPr algn="ctr"/>
              <a:r>
                <a:rPr lang="en-US" sz="2400" dirty="0">
                  <a:solidFill>
                    <a:schemeClr val="bg1">
                      <a:lumMod val="50000"/>
                    </a:schemeClr>
                  </a:solidFill>
                  <a:latin typeface="Avenir Light"/>
                  <a:cs typeface="Avenir Light"/>
                </a:rPr>
                <a:t>and coaching failure.</a:t>
              </a:r>
            </a:p>
          </p:txBody>
        </p:sp>
        <p:cxnSp>
          <p:nvCxnSpPr>
            <p:cNvPr id="15" name="Straight Connector 14"/>
            <p:cNvCxnSpPr/>
            <p:nvPr/>
          </p:nvCxnSpPr>
          <p:spPr>
            <a:xfrm>
              <a:off x="457200" y="4191000"/>
              <a:ext cx="81534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25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Padlock-Icon-Gr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992" y="998147"/>
            <a:ext cx="5230017" cy="4861706"/>
          </a:xfrm>
          <a:prstGeom prst="rect">
            <a:avLst/>
          </a:prstGeom>
        </p:spPr>
      </p:pic>
      <p:sp>
        <p:nvSpPr>
          <p:cNvPr id="7" name="TextBox 6"/>
          <p:cNvSpPr txBox="1"/>
          <p:nvPr/>
        </p:nvSpPr>
        <p:spPr>
          <a:xfrm>
            <a:off x="0" y="3198168"/>
            <a:ext cx="9143999" cy="461665"/>
          </a:xfrm>
          <a:prstGeom prst="rect">
            <a:avLst/>
          </a:prstGeom>
          <a:noFill/>
        </p:spPr>
        <p:txBody>
          <a:bodyPr wrap="square" rtlCol="0">
            <a:spAutoFit/>
          </a:bodyPr>
          <a:lstStyle/>
          <a:p>
            <a:pPr algn="ctr"/>
            <a:r>
              <a:rPr lang="en-US" sz="2400" dirty="0">
                <a:solidFill>
                  <a:srgbClr val="F2F2F2"/>
                </a:solidFill>
              </a:rPr>
              <a:t>WHAT IS YOUR PRIMARY OBJECTIVE AS A LEADER?</a:t>
            </a:r>
          </a:p>
        </p:txBody>
      </p:sp>
    </p:spTree>
    <p:extLst>
      <p:ext uri="{BB962C8B-B14F-4D97-AF65-F5344CB8AC3E}">
        <p14:creationId xmlns:p14="http://schemas.microsoft.com/office/powerpoint/2010/main" val="42322493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21506" name="AutoShape 4" descr="data:image/jpeg;base64,/9j/4AAQSkZJRgABAQAAAQABAAD/2wCEAAkGBg0NDQwNDQ0NDQ0MDAwNDAwNDQ4MDQ0MFBAVFBQQEhIXHCYeFxkjGRISHy8gJCcpLCwsFR4xNTAqNSYrLCkBCQoKDgwOFw8PGiwkHx8sLDU1KSkpKSkwKTU1LDUrLCwsLCwpKS8qKTIpNTU2KSksLCwqLSkpKSwpKSwsLCksMv/AABEIAPIA0AMBIgACEQEDEQH/xAAbAAACAgMBAAAAAAAAAAAAAAABAgAGAwUHBP/EAEkQAAIBAgMDBwYJBw0BAAAAAAABAgMRBAUSBiFREyIxQVJxkQdhc4GhsSQ0QmJydJOywxQjMpLBwtEWFyUzQ0Rkg6LS4fDxFf/EABcBAQEBAQAAAAAAAAAAAAAAAAACAQP/xAAZEQEBAQEBAQAAAAAAAAAAAAAAAQIRISL/2gAMAwEAAhEDEQA/AOzijMUAMUZigBisLAwAxGMxWAGKFisCMVhYrAVgYWKwIKwsVgBisLFbADFYWxWwAwMjAwA2K2FsVsANithbEbAtzFYzFYCsAzFYCsVjMVgBisZiMAMVjMRgADCKwFYGFsVgBisLYGArFYzEYAYrCxWAGBkbFbAjEbC2K2AGxWRsVsC4sVjMVgBisLFYAYrCwMBWKzx5zneFwFGWIxdaNGlF21Su3KXVGMVvk/MjRZD5SsrzCryFCtOFWTtTjiKfI8q+EHdpvzbmBZ2KwsVgBisLYrYAbFZGBgBgZGBgBsRsLYjYEbFbI2K2BGxWwNitgRsVsjFbAjYjYWxWwLoxWMxWArFYzEYAYrCyp7c7aRwFGrSw8ZVsdKFoQpxc44fVuVWq1uj07l0t26gOV+VvaF4zMJ0oyvRwblQppPc5r+sn65bu6KNBkGyuLxMqco2pRbThOd03wkrb13noyjIpVsVFYtuKadTS3eVRrfpffZlhz/aKngoyqUJpYpKHJUW/zbTk024W6Irf0pOy4HDW73mXfOPO6dfyGNeODwqxM+UxCoxVap065r5XrVme1s1uy9aVTLsBOTcpTwlCUpPpcnFNvxNiztHCgxWFis0BitkYrYEbFbI2K2AGxWyMVgBsVsLEbAjFbI2K2BGI2FsVsANitkbEbAvLFYzEYCsVhYrAWcrJvgiv5ladOorKUJqUZwW69+P8TfVFdNcU0aKV4qpu3x6uMUZRzjIsPCFfGKvBynSdNQc7P825Pj50vAoO3NKjHMsQqMnKLcdd782ra8oJ8F7OjqOxQwsJ5jXSUZRvTduq6pp28Wc/8o+wdTCXx9PnUK9b85Cz1UKsrvf8179/E5Yntdt67I7Dsa/6Kyz6jh/uI2zZW9jsU6eV5bKXOpzwtBKXZdrWl4Fjl1edXR1cQbEbC2I2aA2K2FsRsCNitkbFbAjYjYWxGwI2I2RsVsCNitgbFbAjYrZGxHICOQjYGxWwL8xGwyYjYAbEbC2I2BGzW4qnpqRlbmvp7us97Z58ak6bT67oCrZBkk8PVUpT5XWpydR33tu9n596LHmWX08Th62Gqq9OvSnTmundJWv3rc/UebBTstHTvk78d+4bMM3jRnCnp1Nq75yVlZvo9XtIkmer90086CwVLA5Zhm6ippOTnvlyae5O3GTb9RY9Tsr2vZJ26DWZXg3qqYio1KpVk2muhR6rercbByGe32s1yeC2I2RsRyLSjYrYHIEHzo/SXvALT4PwYri+D8GevO83oYSqo1ZOLnHXFKEpbrtdXnRq3tlg+3P7OQGdxl2X4MTRLsy8GYXtng+3U+zkK9tMH2qn2bAzOnLsy/VYrpT7Mv1WYntpg+NX7N/xFe2uE41fs/8AkBmxWzzYjaXB1N8eVUuPJqz795lcgC2I2ByEcgDJiSkCUhHIDoEpGNyElOXZfgY3KXZfgBkchHMxty7L8BHq7LAyOZhxkloV728y4sD1dli4pXjC6W5dd73A8lNxTbWrcm9+49s8HSqWlKCvZX+du3KXFeYw1dNOOqUtMejoT3vqMmHxSnvXRvt4EtK5CuQtpcGLaXZZTDNiOQHGfZYrhPssCOQIS50fpR94soT7LBCEtUea/wBKPvA1flLl8KoL/D/iSKcy3+Ur43Q+r/iSKiwFAFgABCEAak+cu9e8ueopuHV5x+lH3lw5KfZYElIRyC6c+yxHTl2WAGxZBcJdliyjLssDpTiI4mRisDG4CuBlFYGJwNdmTsbRmtzdbvUB4cwnqw8fpr3MfJ6d/AxT34e3zj3ZNStBvuRjXqdJA5Mz2A0axgdMV0z0NCuIHndMVUt6717z0uINPR3oCmeUj43Q+r/iSKky2eUZ/CqP1f8AEkVNgKBjCgAhCAZsEr1aS41Kf3kdHdA51lvxiguNal99HUHADwugI8Oe90xHADwvD+YR4bzHvcBXTAslwEuACMBAAQ12bNJK7Sun0mxK3nOLUpuK6d67kA1CUZUkndrU+hm4wVNRppLi37TR06SjTglu3X8Tf0FzIcdKMgdgCKaIBhAALAsMQCjeUP41R+r/AL8iqMtflCfwmj6D9+RVAAKwsDADAFgA9eTxvicP6el99HUrHMMi+N4b09L7yOpWAx6RXEy2FsBi0gcTKxWBt2wXIwAG4LguBsBa9VRhOT6Ixb9hVp0ZSnqe/U+o3ed4pU8NWk7X02in1y6v++Y0+z+IeIoxxFVKD5SaUY9ElF21b+jfcm33jeedHOse8PiKNGNOMozjTV22mm3Ys3Ru4FJ2hqVOXda3NjKDhJc5WXQnw33LTgcxhXpxqRa5y3rsy60zM32q1PJY9gAKRLloEBAXANyC3CBRNv8A4zS9AvvyKuyz7eP4TS9AvvyKwwFYrC2K2BLgI2C4GwyD45hfT0/edTOWbPfHcL6aJ1DWAWxWxXMR1AHbFbEdQRzA3dxXIlxJIASrpGCpjEh50bmCeDuBo9o63Kxir81X5vW5cTUYTHyp0Y0op2jKVvW7lrq5SpdUW1vWpXVzX1MqxPKpKnQjQ1LVGFrv5zbV7kWfXVy/PGvw1Vyd5L9JJO/WuFjJVxqw2hKvhsPCM1OUZcyU1wa9ZUM7z6rUnOFKTo0k2ko7pyS65S6fUivT6W+l9be9l8R11We3uAh/bavoQnL22MX85OC4V33U0vezlmoaMgOqR8o2Dfya6/y4/wC49FHbnBS+VUj9KnL9lzlUJGeE/OB2DC57hau6Fem2+py0vwZsI77WOOYeuWjZ/OKtOcYqTlFtLQ3dergAu3L+EU/Q/vyKy2WjbzdiKXno38ZyKrJgBsW4rYNQDNi3FcwgbDIqqhi8PJ7lGpd+DOg//Rg1+kjmOHlacXwZtIYx8QLw8dHtIn5UuJTYY58T2UcZJ8QLK8SuIPyjzmmp15M9EJsC6XBcXUDUA9wXE1C6gH1AbE1AcgKxn2w1HEylUpydCpK7lpWqnJ8XHqfcU/HbAY+m3oVKsurRPS/CVjq2oVsDitXZrMIfpYOv3xipr/S2YnlOMXThMT9hU/gdsaXAVpcAONUsoxj6MJifsZr3o2GH2ZzCf91nHz1HCHvZ1N24COQFHwOxGJbTq1KdNdajepL9iLTleS0MLaSvOa+XO113LoR7XIRsDTbUZZUxdSE4SjHRT0NSvd85u/tKzW2dxEez6rl8aElTT6gOfSyWsuHgyRyOs/8AwvU8Kn1CLDJdQFJ/k9V4+wDyKquv2F2dFCToJgVKhkMrpyk/Uj3U8pgulN97N7+TiuiBq4YKC+SeiFBLqPU6QOTASMEZYoiiNpAtbkByEbBcBrkuLqFcgHbA2I5iuQD6hXIRyBqAZyFcgNitgFsVsgGwASxLg1ASwGS4LgBoVoZsVsBHEVwHbBcDG4COBmaEaAxOAugzNAsBi0E0mTSCwG81AczG5AuA+oDkLcGoBmwXFcgagGuBsTUDUA7YrkK5C6gH1AbEcgXAdsVyBcABuS4tyXANwXBclwIQFwagCAGoDYBYrBcFwCC4LguBtHIGoxuYNQGRzBrMeoFwMjkDWY7guA7kC4twXAa5Li6gagGuS4moDmA+oGoxuQHIDLqF1iagagMmoGox6gagH1E1CagXAfUC4molwG1AuLcFwGcgOQtyXA2BCEAgCEABGQgCgIQAMBCAAhCABikIBAEIBBSEAhAEAICEABAkAUhCAf/Z"/>
          <p:cNvSpPr>
            <a:spLocks noChangeAspect="1" noChangeArrowheads="1"/>
          </p:cNvSpPr>
          <p:nvPr/>
        </p:nvSpPr>
        <p:spPr bwMode="auto">
          <a:xfrm>
            <a:off x="155774" y="-193146"/>
            <a:ext cx="304601" cy="40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3" tIns="51206" rIns="102413" bIns="51206"/>
          <a:lstStyle>
            <a:lvl1pPr eaLnBrk="0" hangingPunct="0">
              <a:lnSpc>
                <a:spcPct val="120000"/>
              </a:lnSpc>
              <a:spcBef>
                <a:spcPct val="20000"/>
              </a:spcBef>
              <a:buClr>
                <a:schemeClr val="bg2"/>
              </a:buClr>
              <a:defRPr sz="3400">
                <a:solidFill>
                  <a:schemeClr val="tx1"/>
                </a:solidFill>
                <a:latin typeface="Arial" pitchFamily="34" charset="0"/>
                <a:ea typeface="MS PGothic" pitchFamily="34" charset="-128"/>
              </a:defRPr>
            </a:lvl1pPr>
            <a:lvl2pPr marL="742950" indent="-285750" eaLnBrk="0" hangingPunct="0">
              <a:lnSpc>
                <a:spcPct val="120000"/>
              </a:lnSpc>
              <a:spcBef>
                <a:spcPct val="20000"/>
              </a:spcBef>
              <a:buClr>
                <a:schemeClr val="tx1"/>
              </a:buClr>
              <a:buFont typeface="Wingdings" pitchFamily="2" charset="2"/>
              <a:buChar char="§"/>
              <a:defRPr sz="2900">
                <a:solidFill>
                  <a:srgbClr val="333333"/>
                </a:solidFill>
                <a:latin typeface="Arial" pitchFamily="34" charset="0"/>
                <a:ea typeface="MS PGothic" pitchFamily="34" charset="-128"/>
              </a:defRPr>
            </a:lvl2pPr>
            <a:lvl3pPr marL="1143000" indent="-228600" eaLnBrk="0" hangingPunct="0">
              <a:lnSpc>
                <a:spcPct val="120000"/>
              </a:lnSpc>
              <a:spcBef>
                <a:spcPct val="20000"/>
              </a:spcBef>
              <a:buClr>
                <a:schemeClr val="bg2"/>
              </a:buClr>
              <a:buChar char="•"/>
              <a:defRPr sz="2400">
                <a:solidFill>
                  <a:schemeClr val="bg2"/>
                </a:solidFill>
                <a:latin typeface="Arial" pitchFamily="34" charset="0"/>
                <a:ea typeface="ヒラギノ角ゴ Pro W3" charset="-128"/>
              </a:defRPr>
            </a:lvl3pPr>
            <a:lvl4pPr marL="1600200" indent="-228600" eaLnBrk="0" hangingPunct="0">
              <a:lnSpc>
                <a:spcPct val="120000"/>
              </a:lnSpc>
              <a:spcBef>
                <a:spcPct val="20000"/>
              </a:spcBef>
              <a:buClr>
                <a:schemeClr val="bg2"/>
              </a:buClr>
              <a:buChar char="–"/>
              <a:defRPr sz="2300">
                <a:solidFill>
                  <a:schemeClr val="bg2"/>
                </a:solidFill>
                <a:latin typeface="Arial" pitchFamily="34" charset="0"/>
                <a:ea typeface="ヒラギノ角ゴ Pro W3" charset="-128"/>
              </a:defRPr>
            </a:lvl4pPr>
            <a:lvl5pPr marL="2057400" indent="-228600" eaLnBrk="0" hangingPunct="0">
              <a:lnSpc>
                <a:spcPct val="120000"/>
              </a:lnSpc>
              <a:spcBef>
                <a:spcPct val="20000"/>
              </a:spcBef>
              <a:buClr>
                <a:schemeClr val="bg2"/>
              </a:buClr>
              <a:buChar char="»"/>
              <a:defRPr sz="2200">
                <a:solidFill>
                  <a:schemeClr val="bg2"/>
                </a:solidFill>
                <a:latin typeface="Arial" pitchFamily="34" charset="0"/>
                <a:ea typeface="ヒラギノ角ゴ Pro W3" charset="-128"/>
              </a:defRPr>
            </a:lvl5pPr>
            <a:lvl6pPr marL="2514600" indent="-228600" eaLnBrk="0" fontAlgn="base" hangingPunct="0">
              <a:lnSpc>
                <a:spcPct val="120000"/>
              </a:lnSpc>
              <a:spcBef>
                <a:spcPct val="20000"/>
              </a:spcBef>
              <a:spcAft>
                <a:spcPct val="0"/>
              </a:spcAft>
              <a:buClr>
                <a:schemeClr val="bg2"/>
              </a:buClr>
              <a:buChar char="»"/>
              <a:defRPr sz="2200">
                <a:solidFill>
                  <a:schemeClr val="bg2"/>
                </a:solidFill>
                <a:latin typeface="Arial" pitchFamily="34" charset="0"/>
                <a:ea typeface="ヒラギノ角ゴ Pro W3" charset="-128"/>
              </a:defRPr>
            </a:lvl6pPr>
            <a:lvl7pPr marL="2971800" indent="-228600" eaLnBrk="0" fontAlgn="base" hangingPunct="0">
              <a:lnSpc>
                <a:spcPct val="120000"/>
              </a:lnSpc>
              <a:spcBef>
                <a:spcPct val="20000"/>
              </a:spcBef>
              <a:spcAft>
                <a:spcPct val="0"/>
              </a:spcAft>
              <a:buClr>
                <a:schemeClr val="bg2"/>
              </a:buClr>
              <a:buChar char="»"/>
              <a:defRPr sz="2200">
                <a:solidFill>
                  <a:schemeClr val="bg2"/>
                </a:solidFill>
                <a:latin typeface="Arial" pitchFamily="34" charset="0"/>
                <a:ea typeface="ヒラギノ角ゴ Pro W3" charset="-128"/>
              </a:defRPr>
            </a:lvl7pPr>
            <a:lvl8pPr marL="3429000" indent="-228600" eaLnBrk="0" fontAlgn="base" hangingPunct="0">
              <a:lnSpc>
                <a:spcPct val="120000"/>
              </a:lnSpc>
              <a:spcBef>
                <a:spcPct val="20000"/>
              </a:spcBef>
              <a:spcAft>
                <a:spcPct val="0"/>
              </a:spcAft>
              <a:buClr>
                <a:schemeClr val="bg2"/>
              </a:buClr>
              <a:buChar char="»"/>
              <a:defRPr sz="2200">
                <a:solidFill>
                  <a:schemeClr val="bg2"/>
                </a:solidFill>
                <a:latin typeface="Arial" pitchFamily="34" charset="0"/>
                <a:ea typeface="ヒラギノ角ゴ Pro W3" charset="-128"/>
              </a:defRPr>
            </a:lvl8pPr>
            <a:lvl9pPr marL="3886200" indent="-228600" eaLnBrk="0" fontAlgn="base" hangingPunct="0">
              <a:lnSpc>
                <a:spcPct val="120000"/>
              </a:lnSpc>
              <a:spcBef>
                <a:spcPct val="20000"/>
              </a:spcBef>
              <a:spcAft>
                <a:spcPct val="0"/>
              </a:spcAft>
              <a:buClr>
                <a:schemeClr val="bg2"/>
              </a:buClr>
              <a:buChar char="»"/>
              <a:defRPr sz="2200">
                <a:solidFill>
                  <a:schemeClr val="bg2"/>
                </a:solidFill>
                <a:latin typeface="Arial" pitchFamily="34" charset="0"/>
                <a:ea typeface="ヒラギノ角ゴ Pro W3" charset="-128"/>
              </a:defRPr>
            </a:lvl9pPr>
          </a:lstStyle>
          <a:p>
            <a:pPr eaLnBrk="1" hangingPunct="1">
              <a:lnSpc>
                <a:spcPct val="100000"/>
              </a:lnSpc>
              <a:spcBef>
                <a:spcPct val="0"/>
              </a:spcBef>
              <a:buClrTx/>
            </a:pPr>
            <a:endParaRPr lang="en-US" altLang="en-US" sz="1300" dirty="0">
              <a:ea typeface="ヒラギノ角ゴ Pro W3" charset="-128"/>
            </a:endParaRPr>
          </a:p>
        </p:txBody>
      </p:sp>
      <p:sp>
        <p:nvSpPr>
          <p:cNvPr id="3" name="TextBox 2"/>
          <p:cNvSpPr txBox="1"/>
          <p:nvPr/>
        </p:nvSpPr>
        <p:spPr>
          <a:xfrm>
            <a:off x="1605066" y="476672"/>
            <a:ext cx="5933868" cy="1569660"/>
          </a:xfrm>
          <a:prstGeom prst="rect">
            <a:avLst/>
          </a:prstGeom>
          <a:noFill/>
        </p:spPr>
        <p:txBody>
          <a:bodyPr wrap="none" rtlCol="0">
            <a:spAutoFit/>
          </a:bodyPr>
          <a:lstStyle/>
          <a:p>
            <a:r>
              <a:rPr lang="en-US" sz="9600" dirty="0">
                <a:solidFill>
                  <a:srgbClr val="F2F2F2"/>
                </a:solidFill>
                <a:latin typeface="Avenir Light"/>
                <a:cs typeface="Avenir Light"/>
              </a:rPr>
              <a:t>Make Your</a:t>
            </a:r>
          </a:p>
        </p:txBody>
      </p:sp>
      <p:sp>
        <p:nvSpPr>
          <p:cNvPr id="4" name="TextBox 3"/>
          <p:cNvSpPr txBox="1"/>
          <p:nvPr/>
        </p:nvSpPr>
        <p:spPr>
          <a:xfrm>
            <a:off x="258635" y="1412776"/>
            <a:ext cx="8626731" cy="2400657"/>
          </a:xfrm>
          <a:prstGeom prst="rect">
            <a:avLst/>
          </a:prstGeom>
          <a:noFill/>
        </p:spPr>
        <p:txBody>
          <a:bodyPr wrap="none" rtlCol="0">
            <a:spAutoFit/>
          </a:bodyPr>
          <a:lstStyle/>
          <a:p>
            <a:r>
              <a:rPr lang="en-US" sz="15000" dirty="0">
                <a:solidFill>
                  <a:srgbClr val="F2F2F2"/>
                </a:solidFill>
                <a:latin typeface="Arial Black"/>
                <a:cs typeface="Arial Black"/>
              </a:rPr>
              <a:t>PEOPLE</a:t>
            </a:r>
          </a:p>
        </p:txBody>
      </p:sp>
      <p:sp>
        <p:nvSpPr>
          <p:cNvPr id="5" name="TextBox 4"/>
          <p:cNvSpPr txBox="1"/>
          <p:nvPr/>
        </p:nvSpPr>
        <p:spPr>
          <a:xfrm>
            <a:off x="544481" y="3119480"/>
            <a:ext cx="8055039" cy="1569660"/>
          </a:xfrm>
          <a:prstGeom prst="rect">
            <a:avLst/>
          </a:prstGeom>
          <a:noFill/>
        </p:spPr>
        <p:txBody>
          <a:bodyPr wrap="none" rtlCol="0">
            <a:spAutoFit/>
          </a:bodyPr>
          <a:lstStyle/>
          <a:p>
            <a:r>
              <a:rPr lang="en-US" sz="9600" dirty="0">
                <a:solidFill>
                  <a:srgbClr val="F2F2F2"/>
                </a:solidFill>
                <a:latin typeface="Avenir Light"/>
                <a:cs typeface="Avenir Light"/>
              </a:rPr>
              <a:t>More Valuable</a:t>
            </a:r>
          </a:p>
        </p:txBody>
      </p:sp>
      <p:pic>
        <p:nvPicPr>
          <p:cNvPr id="8" name="Picture 7" descr="Man-Woman-Icon-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5010284"/>
            <a:ext cx="1584176" cy="1457739"/>
          </a:xfrm>
          <a:prstGeom prst="rect">
            <a:avLst/>
          </a:prstGeom>
        </p:spPr>
      </p:pic>
    </p:spTree>
    <p:extLst>
      <p:ext uri="{BB962C8B-B14F-4D97-AF65-F5344CB8AC3E}">
        <p14:creationId xmlns:p14="http://schemas.microsoft.com/office/powerpoint/2010/main" val="3667768533"/>
      </p:ext>
    </p:extLst>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AutoShape 4" descr="data:image/jpeg;base64,/9j/4AAQSkZJRgABAQAAAQABAAD/2wCEAAkGBg0NDQwNDQ0NDQ0MDAwNDAwNDQ4MDQ0MFBAVFBQQEhIXHCYeFxkjGRISHy8gJCcpLCwsFR4xNTAqNSYrLCkBCQoKDgwOFw8PGiwkHx8sLDU1KSkpKSkwKTU1LDUrLCwsLCwpKS8qKTIpNTU2KSksLCwqLSkpKSwpKSwsLCksMv/AABEIAPIA0AMBIgACEQEDEQH/xAAbAAACAgMBAAAAAAAAAAAAAAABAgAGAwUHBP/EAEkQAAIBAgMDBwYJBw0BAAAAAAABAgMRBAUSBiFREyIxQVJxkQdhc4GhsSQ0QmJydJOywxQjMpLBwtEWFyUzQ0Rkg6LS4fDxFf/EABcBAQEBAQAAAAAAAAAAAAAAAAACAQP/xAAZEQEBAQEBAQAAAAAAAAAAAAAAAQIRISL/2gAMAwEAAhEDEQA/AOzijMUAMUZigBisLAwAxGMxWAGKFisCMVhYrAVgYWKwIKwsVgBisLFbADFYWxWwAwMjAwA2K2FsVsANithbEbAtzFYzFYCsAzFYCsVjMVgBisZiMAMVjMRgADCKwFYGFsVgBisLYGArFYzEYAYrCxWAGBkbFbAjEbC2K2AGxWRsVsC4sVjMVgBisLFYAYrCwMBWKzx5zneFwFGWIxdaNGlF21Su3KXVGMVvk/MjRZD5SsrzCryFCtOFWTtTjiKfI8q+EHdpvzbmBZ2KwsVgBisLYrYAbFZGBgBgZGBgBsRsLYjYEbFbI2K2BGxWwNitgRsVsjFbAjYjYWxWwLoxWMxWArFYzEYAYrCyp7c7aRwFGrSw8ZVsdKFoQpxc44fVuVWq1uj07l0t26gOV+VvaF4zMJ0oyvRwblQppPc5r+sn65bu6KNBkGyuLxMqco2pRbThOd03wkrb13noyjIpVsVFYtuKadTS3eVRrfpffZlhz/aKngoyqUJpYpKHJUW/zbTk024W6Irf0pOy4HDW73mXfOPO6dfyGNeODwqxM+UxCoxVap065r5XrVme1s1uy9aVTLsBOTcpTwlCUpPpcnFNvxNiztHCgxWFis0BitkYrYEbFbI2K2AGxWyMVgBsVsLEbAjFbI2K2BGI2FsVsANitkbEbAvLFYzEYCsVhYrAWcrJvgiv5ladOorKUJqUZwW69+P8TfVFdNcU0aKV4qpu3x6uMUZRzjIsPCFfGKvBynSdNQc7P825Pj50vAoO3NKjHMsQqMnKLcdd782ra8oJ8F7OjqOxQwsJ5jXSUZRvTduq6pp28Wc/8o+wdTCXx9PnUK9b85Cz1UKsrvf8179/E5Yntdt67I7Dsa/6Kyz6jh/uI2zZW9jsU6eV5bKXOpzwtBKXZdrWl4Fjl1edXR1cQbEbC2I2aA2K2FsRsCNitkbFbAjYjYWxGwI2I2RsVsCNitgbFbAjYrZGxHICOQjYGxWwL8xGwyYjYAbEbC2I2BGzW4qnpqRlbmvp7us97Z58ak6bT67oCrZBkk8PVUpT5XWpydR33tu9n596LHmWX08Th62Gqq9OvSnTmundJWv3rc/UebBTstHTvk78d+4bMM3jRnCnp1Nq75yVlZvo9XtIkmer90086CwVLA5Zhm6ippOTnvlyae5O3GTb9RY9Tsr2vZJ26DWZXg3qqYio1KpVk2muhR6rercbByGe32s1yeC2I2RsRyLSjYrYHIEHzo/SXvALT4PwYri+D8GevO83oYSqo1ZOLnHXFKEpbrtdXnRq3tlg+3P7OQGdxl2X4MTRLsy8GYXtng+3U+zkK9tMH2qn2bAzOnLsy/VYrpT7Mv1WYntpg+NX7N/xFe2uE41fs/8AkBmxWzzYjaXB1N8eVUuPJqz795lcgC2I2ByEcgDJiSkCUhHIDoEpGNyElOXZfgY3KXZfgBkchHMxty7L8BHq7LAyOZhxkloV728y4sD1dli4pXjC6W5dd73A8lNxTbWrcm9+49s8HSqWlKCvZX+du3KXFeYw1dNOOqUtMejoT3vqMmHxSnvXRvt4EtK5CuQtpcGLaXZZTDNiOQHGfZYrhPssCOQIS50fpR94soT7LBCEtUea/wBKPvA1flLl8KoL/D/iSKcy3+Ur43Q+r/iSKiwFAFgABCEAak+cu9e8ueopuHV5x+lH3lw5KfZYElIRyC6c+yxHTl2WAGxZBcJdliyjLssDpTiI4mRisDG4CuBlFYGJwNdmTsbRmtzdbvUB4cwnqw8fpr3MfJ6d/AxT34e3zj3ZNStBvuRjXqdJA5Mz2A0axgdMV0z0NCuIHndMVUt6717z0uINPR3oCmeUj43Q+r/iSKky2eUZ/CqP1f8AEkVNgKBjCgAhCAZsEr1aS41Kf3kdHdA51lvxiguNal99HUHADwugI8Oe90xHADwvD+YR4bzHvcBXTAslwEuACMBAAQ12bNJK7Sun0mxK3nOLUpuK6d67kA1CUZUkndrU+hm4wVNRppLi37TR06SjTglu3X8Tf0FzIcdKMgdgCKaIBhAALAsMQCjeUP41R+r/AL8iqMtflCfwmj6D9+RVAAKwsDADAFgA9eTxvicP6el99HUrHMMi+N4b09L7yOpWAx6RXEy2FsBi0gcTKxWBt2wXIwAG4LguBsBa9VRhOT6Ixb9hVp0ZSnqe/U+o3ed4pU8NWk7X02in1y6v++Y0+z+IeIoxxFVKD5SaUY9ElF21b+jfcm33jeedHOse8PiKNGNOMozjTV22mm3Ys3Ru4FJ2hqVOXda3NjKDhJc5WXQnw33LTgcxhXpxqRa5y3rsy60zM32q1PJY9gAKRLloEBAXANyC3CBRNv8A4zS9AvvyKuyz7eP4TS9AvvyKwwFYrC2K2BLgI2C4GwyD45hfT0/edTOWbPfHcL6aJ1DWAWxWxXMR1AHbFbEdQRzA3dxXIlxJIASrpGCpjEh50bmCeDuBo9o63Kxir81X5vW5cTUYTHyp0Y0op2jKVvW7lrq5SpdUW1vWpXVzX1MqxPKpKnQjQ1LVGFrv5zbV7kWfXVy/PGvw1Vyd5L9JJO/WuFjJVxqw2hKvhsPCM1OUZcyU1wa9ZUM7z6rUnOFKTo0k2ko7pyS65S6fUivT6W+l9be9l8R11We3uAh/bavoQnL22MX85OC4V33U0vezlmoaMgOqR8o2Dfya6/y4/wC49FHbnBS+VUj9KnL9lzlUJGeE/OB2DC57hau6Fem2+py0vwZsI77WOOYeuWjZ/OKtOcYqTlFtLQ3dergAu3L+EU/Q/vyKy2WjbzdiKXno38ZyKrJgBsW4rYNQDNi3FcwgbDIqqhi8PJ7lGpd+DOg//Rg1+kjmOHlacXwZtIYx8QLw8dHtIn5UuJTYY58T2UcZJ8QLK8SuIPyjzmmp15M9EJsC6XBcXUDUA9wXE1C6gH1AbE1AcgKxn2w1HEylUpydCpK7lpWqnJ8XHqfcU/HbAY+m3oVKsurRPS/CVjq2oVsDitXZrMIfpYOv3xipr/S2YnlOMXThMT9hU/gdsaXAVpcAONUsoxj6MJifsZr3o2GH2ZzCf91nHz1HCHvZ1N24COQFHwOxGJbTq1KdNdajepL9iLTleS0MLaSvOa+XO113LoR7XIRsDTbUZZUxdSE4SjHRT0NSvd85u/tKzW2dxEez6rl8aElTT6gOfSyWsuHgyRyOs/8AwvU8Kn1CLDJdQFJ/k9V4+wDyKquv2F2dFCToJgVKhkMrpyk/Uj3U8pgulN97N7+TiuiBq4YKC+SeiFBLqPU6QOTASMEZYoiiNpAtbkByEbBcBrkuLqFcgHbA2I5iuQD6hXIRyBqAZyFcgNitgFsVsgGwASxLg1ASwGS4LgBoVoZsVsBHEVwHbBcDG4COBmaEaAxOAugzNAsBi0E0mTSCwG81AczG5AuA+oDkLcGoBmwXFcgagGuBsTUDUA7YrkK5C6gH1AbEcgXAdsVyBcABuS4tyXANwXBclwIQFwagCAGoDYBYrBcFwCC4LguBtHIGoxuYNQGRzBrMeoFwMjkDWY7guA7kC4twXAa5Li6gagGuS4moDmA+oGoxuQHIDLqF1iagagMmoGox6gagH1E1CagXAfUC4molwG1AuLcFwGcgOQtyXA2BCEAgCEABGQgCgIQAMBCAAhCABikIBAEIBBSEAhAEAICEABAkAUhCAf/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4"/>
          <p:cNvGrpSpPr/>
          <p:nvPr/>
        </p:nvGrpSpPr>
        <p:grpSpPr>
          <a:xfrm>
            <a:off x="287524" y="368660"/>
            <a:ext cx="8712460" cy="2519702"/>
            <a:chOff x="431540" y="260648"/>
            <a:chExt cx="8712460" cy="2519702"/>
          </a:xfrm>
        </p:grpSpPr>
        <p:sp>
          <p:nvSpPr>
            <p:cNvPr id="6" name="TextBox 5"/>
            <p:cNvSpPr txBox="1"/>
            <p:nvPr/>
          </p:nvSpPr>
          <p:spPr>
            <a:xfrm>
              <a:off x="431540" y="260648"/>
              <a:ext cx="2427618" cy="2400657"/>
            </a:xfrm>
            <a:prstGeom prst="rect">
              <a:avLst/>
            </a:prstGeom>
            <a:noFill/>
          </p:spPr>
          <p:txBody>
            <a:bodyPr wrap="none" rtlCol="0">
              <a:spAutoFit/>
            </a:bodyPr>
            <a:lstStyle/>
            <a:p>
              <a:r>
                <a:rPr lang="en-US" sz="15000" dirty="0">
                  <a:solidFill>
                    <a:srgbClr val="535353"/>
                  </a:solidFill>
                  <a:latin typeface="Arial Black"/>
                  <a:cs typeface="Arial Black"/>
                </a:rPr>
                <a:t>Q:</a:t>
              </a:r>
            </a:p>
          </p:txBody>
        </p:sp>
        <p:sp>
          <p:nvSpPr>
            <p:cNvPr id="7" name="TextBox 6"/>
            <p:cNvSpPr txBox="1"/>
            <p:nvPr/>
          </p:nvSpPr>
          <p:spPr>
            <a:xfrm>
              <a:off x="3059832" y="656692"/>
              <a:ext cx="6084168" cy="2123658"/>
            </a:xfrm>
            <a:prstGeom prst="rect">
              <a:avLst/>
            </a:prstGeom>
            <a:noFill/>
          </p:spPr>
          <p:txBody>
            <a:bodyPr wrap="square" rtlCol="0">
              <a:spAutoFit/>
            </a:bodyPr>
            <a:lstStyle/>
            <a:p>
              <a:r>
                <a:rPr lang="en-US" sz="4400" dirty="0">
                  <a:solidFill>
                    <a:srgbClr val="535353"/>
                  </a:solidFill>
                </a:rPr>
                <a:t>What is the </a:t>
              </a:r>
              <a:r>
                <a:rPr lang="en-US" sz="4400" b="1" dirty="0">
                  <a:solidFill>
                    <a:srgbClr val="535353"/>
                  </a:solidFill>
                </a:rPr>
                <a:t>byproduct</a:t>
              </a:r>
              <a:r>
                <a:rPr lang="en-US" sz="4400" dirty="0">
                  <a:solidFill>
                    <a:srgbClr val="535353"/>
                  </a:solidFill>
                </a:rPr>
                <a:t> of making your people more valuable?</a:t>
              </a:r>
              <a:endParaRPr lang="en-US" sz="4400" b="1" dirty="0">
                <a:solidFill>
                  <a:srgbClr val="535353"/>
                </a:solidFill>
              </a:endParaRPr>
            </a:p>
          </p:txBody>
        </p:sp>
      </p:grpSp>
      <p:grpSp>
        <p:nvGrpSpPr>
          <p:cNvPr id="8" name="Group 7"/>
          <p:cNvGrpSpPr/>
          <p:nvPr/>
        </p:nvGrpSpPr>
        <p:grpSpPr>
          <a:xfrm>
            <a:off x="251520" y="3356992"/>
            <a:ext cx="8748464" cy="2484276"/>
            <a:chOff x="251520" y="3897052"/>
            <a:chExt cx="8388932" cy="2484276"/>
          </a:xfrm>
        </p:grpSpPr>
        <p:grpSp>
          <p:nvGrpSpPr>
            <p:cNvPr id="9" name="Group 8"/>
            <p:cNvGrpSpPr/>
            <p:nvPr/>
          </p:nvGrpSpPr>
          <p:grpSpPr>
            <a:xfrm>
              <a:off x="251520" y="3897630"/>
              <a:ext cx="8388932" cy="2483698"/>
              <a:chOff x="431540" y="3356992"/>
              <a:chExt cx="8388932" cy="2483698"/>
            </a:xfrm>
          </p:grpSpPr>
          <p:sp>
            <p:nvSpPr>
              <p:cNvPr id="11" name="TextBox 10"/>
              <p:cNvSpPr txBox="1"/>
              <p:nvPr/>
            </p:nvSpPr>
            <p:spPr>
              <a:xfrm>
                <a:off x="431540" y="3356992"/>
                <a:ext cx="2321481" cy="2400657"/>
              </a:xfrm>
              <a:prstGeom prst="rect">
                <a:avLst/>
              </a:prstGeom>
              <a:noFill/>
            </p:spPr>
            <p:txBody>
              <a:bodyPr wrap="none" rtlCol="0">
                <a:spAutoFit/>
              </a:bodyPr>
              <a:lstStyle/>
              <a:p>
                <a:r>
                  <a:rPr lang="en-US" sz="15000" dirty="0">
                    <a:solidFill>
                      <a:srgbClr val="B41A1B"/>
                    </a:solidFill>
                    <a:latin typeface="Arial Black"/>
                    <a:cs typeface="Arial Black"/>
                  </a:rPr>
                  <a:t>A:</a:t>
                </a:r>
              </a:p>
            </p:txBody>
          </p:sp>
          <p:sp>
            <p:nvSpPr>
              <p:cNvPr id="12" name="TextBox 11"/>
              <p:cNvSpPr txBox="1"/>
              <p:nvPr/>
            </p:nvSpPr>
            <p:spPr>
              <a:xfrm>
                <a:off x="3059832" y="3717032"/>
                <a:ext cx="5760640" cy="2123658"/>
              </a:xfrm>
              <a:prstGeom prst="rect">
                <a:avLst/>
              </a:prstGeom>
              <a:noFill/>
            </p:spPr>
            <p:txBody>
              <a:bodyPr wrap="square" rtlCol="0">
                <a:spAutoFit/>
              </a:bodyPr>
              <a:lstStyle/>
              <a:p>
                <a:r>
                  <a:rPr lang="en-US" sz="4400" dirty="0">
                    <a:solidFill>
                      <a:srgbClr val="B41A1B"/>
                    </a:solidFill>
                  </a:rPr>
                  <a:t>You achieve your business objectives faster.</a:t>
                </a:r>
                <a:endParaRPr lang="en-US" sz="4400" b="1" dirty="0">
                  <a:solidFill>
                    <a:srgbClr val="B41A1B"/>
                  </a:solidFill>
                </a:endParaRPr>
              </a:p>
            </p:txBody>
          </p:sp>
        </p:grpSp>
        <p:cxnSp>
          <p:nvCxnSpPr>
            <p:cNvPr id="10" name="Straight Connector 9"/>
            <p:cNvCxnSpPr/>
            <p:nvPr/>
          </p:nvCxnSpPr>
          <p:spPr>
            <a:xfrm>
              <a:off x="305526" y="3897052"/>
              <a:ext cx="8244916" cy="0"/>
            </a:xfrm>
            <a:prstGeom prst="line">
              <a:avLst/>
            </a:prstGeom>
            <a:ln w="69850">
              <a:solidFill>
                <a:srgbClr val="B41A1B"/>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0281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AutoShape 4" descr="data:image/jpeg;base64,/9j/4AAQSkZJRgABAQAAAQABAAD/2wCEAAkGBg0NDQwNDQ0NDQ0MDAwNDAwNDQ4MDQ0MFBAVFBQQEhIXHCYeFxkjGRISHy8gJCcpLCwsFR4xNTAqNSYrLCkBCQoKDgwOFw8PGiwkHx8sLDU1KSkpKSkwKTU1LDUrLCwsLCwpKS8qKTIpNTU2KSksLCwqLSkpKSwpKSwsLCksMv/AABEIAPIA0AMBIgACEQEDEQH/xAAbAAACAgMBAAAAAAAAAAAAAAABAgAGAwUHBP/EAEkQAAIBAgMDBwYJBw0BAAAAAAABAgMRBAUSBiFREyIxQVJxkQdhc4GhsSQ0QmJydJOywxQjMpLBwtEWFyUzQ0Rkg6LS4fDxFf/EABcBAQEBAQAAAAAAAAAAAAAAAAACAQP/xAAZEQEBAQEBAQAAAAAAAAAAAAAAAQIRISL/2gAMAwEAAhEDEQA/AOzijMUAMUZigBisLAwAxGMxWAGKFisCMVhYrAVgYWKwIKwsVgBisLFbADFYWxWwAwMjAwA2K2FsVsANithbEbAtzFYzFYCsAzFYCsVjMVgBisZiMAMVjMRgADCKwFYGFsVgBisLYGArFYzEYAYrCxWAGBkbFbAjEbC2K2AGxWRsVsC4sVjMVgBisLFYAYrCwMBWKzx5zneFwFGWIxdaNGlF21Su3KXVGMVvk/MjRZD5SsrzCryFCtOFWTtTjiKfI8q+EHdpvzbmBZ2KwsVgBisLYrYAbFZGBgBgZGBgBsRsLYjYEbFbI2K2BGxWwNitgRsVsjFbAjYjYWxWwLoxWMxWArFYzEYAYrCyp7c7aRwFGrSw8ZVsdKFoQpxc44fVuVWq1uj07l0t26gOV+VvaF4zMJ0oyvRwblQppPc5r+sn65bu6KNBkGyuLxMqco2pRbThOd03wkrb13noyjIpVsVFYtuKadTS3eVRrfpffZlhz/aKngoyqUJpYpKHJUW/zbTk024W6Irf0pOy4HDW73mXfOPO6dfyGNeODwqxM+UxCoxVap065r5XrVme1s1uy9aVTLsBOTcpTwlCUpPpcnFNvxNiztHCgxWFis0BitkYrYEbFbI2K2AGxWyMVgBsVsLEbAjFbI2K2BGI2FsVsANitkbEbAvLFYzEYCsVhYrAWcrJvgiv5ladOorKUJqUZwW69+P8TfVFdNcU0aKV4qpu3x6uMUZRzjIsPCFfGKvBynSdNQc7P825Pj50vAoO3NKjHMsQqMnKLcdd782ra8oJ8F7OjqOxQwsJ5jXSUZRvTduq6pp28Wc/8o+wdTCXx9PnUK9b85Cz1UKsrvf8179/E5Yntdt67I7Dsa/6Kyz6jh/uI2zZW9jsU6eV5bKXOpzwtBKXZdrWl4Fjl1edXR1cQbEbC2I2aA2K2FsRsCNitkbFbAjYjYWxGwI2I2RsVsCNitgbFbAjYrZGxHICOQjYGxWwL8xGwyYjYAbEbC2I2BGzW4qnpqRlbmvp7us97Z58ak6bT67oCrZBkk8PVUpT5XWpydR33tu9n596LHmWX08Th62Gqq9OvSnTmundJWv3rc/UebBTstHTvk78d+4bMM3jRnCnp1Nq75yVlZvo9XtIkmer90086CwVLA5Zhm6ippOTnvlyae5O3GTb9RY9Tsr2vZJ26DWZXg3qqYio1KpVk2muhR6rercbByGe32s1yeC2I2RsRyLSjYrYHIEHzo/SXvALT4PwYri+D8GevO83oYSqo1ZOLnHXFKEpbrtdXnRq3tlg+3P7OQGdxl2X4MTRLsy8GYXtng+3U+zkK9tMH2qn2bAzOnLsy/VYrpT7Mv1WYntpg+NX7N/xFe2uE41fs/8AkBmxWzzYjaXB1N8eVUuPJqz795lcgC2I2ByEcgDJiSkCUhHIDoEpGNyElOXZfgY3KXZfgBkchHMxty7L8BHq7LAyOZhxkloV728y4sD1dli4pXjC6W5dd73A8lNxTbWrcm9+49s8HSqWlKCvZX+du3KXFeYw1dNOOqUtMejoT3vqMmHxSnvXRvt4EtK5CuQtpcGLaXZZTDNiOQHGfZYrhPssCOQIS50fpR94soT7LBCEtUea/wBKPvA1flLl8KoL/D/iSKcy3+Ur43Q+r/iSKiwFAFgABCEAak+cu9e8ueopuHV5x+lH3lw5KfZYElIRyC6c+yxHTl2WAGxZBcJdliyjLssDpTiI4mRisDG4CuBlFYGJwNdmTsbRmtzdbvUB4cwnqw8fpr3MfJ6d/AxT34e3zj3ZNStBvuRjXqdJA5Mz2A0axgdMV0z0NCuIHndMVUt6717z0uINPR3oCmeUj43Q+r/iSKky2eUZ/CqP1f8AEkVNgKBjCgAhCAZsEr1aS41Kf3kdHdA51lvxiguNal99HUHADwugI8Oe90xHADwvD+YR4bzHvcBXTAslwEuACMBAAQ12bNJK7Sun0mxK3nOLUpuK6d67kA1CUZUkndrU+hm4wVNRppLi37TR06SjTglu3X8Tf0FzIcdKMgdgCKaIBhAALAsMQCjeUP41R+r/AL8iqMtflCfwmj6D9+RVAAKwsDADAFgA9eTxvicP6el99HUrHMMi+N4b09L7yOpWAx6RXEy2FsBi0gcTKxWBt2wXIwAG4LguBsBa9VRhOT6Ixb9hVp0ZSnqe/U+o3ed4pU8NWk7X02in1y6v++Y0+z+IeIoxxFVKD5SaUY9ElF21b+jfcm33jeedHOse8PiKNGNOMozjTV22mm3Ys3Ru4FJ2hqVOXda3NjKDhJc5WXQnw33LTgcxhXpxqRa5y3rsy60zM32q1PJY9gAKRLloEBAXANyC3CBRNv8A4zS9AvvyKuyz7eP4TS9AvvyKwwFYrC2K2BLgI2C4GwyD45hfT0/edTOWbPfHcL6aJ1DWAWxWxXMR1AHbFbEdQRzA3dxXIlxJIASrpGCpjEh50bmCeDuBo9o63Kxir81X5vW5cTUYTHyp0Y0op2jKVvW7lrq5SpdUW1vWpXVzX1MqxPKpKnQjQ1LVGFrv5zbV7kWfXVy/PGvw1Vyd5L9JJO/WuFjJVxqw2hKvhsPCM1OUZcyU1wa9ZUM7z6rUnOFKTo0k2ko7pyS65S6fUivT6W+l9be9l8R11We3uAh/bavoQnL22MX85OC4V33U0vezlmoaMgOqR8o2Dfya6/y4/wC49FHbnBS+VUj9KnL9lzlUJGeE/OB2DC57hau6Fem2+py0vwZsI77WOOYeuWjZ/OKtOcYqTlFtLQ3dergAu3L+EU/Q/vyKy2WjbzdiKXno38ZyKrJgBsW4rYNQDNi3FcwgbDIqqhi8PJ7lGpd+DOg//Rg1+kjmOHlacXwZtIYx8QLw8dHtIn5UuJTYY58T2UcZJ8QLK8SuIPyjzmmp15M9EJsC6XBcXUDUA9wXE1C6gH1AbE1AcgKxn2w1HEylUpydCpK7lpWqnJ8XHqfcU/HbAY+m3oVKsurRPS/CVjq2oVsDitXZrMIfpYOv3xipr/S2YnlOMXThMT9hU/gdsaXAVpcAONUsoxj6MJifsZr3o2GH2ZzCf91nHz1HCHvZ1N24COQFHwOxGJbTq1KdNdajepL9iLTleS0MLaSvOa+XO113LoR7XIRsDTbUZZUxdSE4SjHRT0NSvd85u/tKzW2dxEez6rl8aElTT6gOfSyWsuHgyRyOs/8AwvU8Kn1CLDJdQFJ/k9V4+wDyKquv2F2dFCToJgVKhkMrpyk/Uj3U8pgulN97N7+TiuiBq4YKC+SeiFBLqPU6QOTASMEZYoiiNpAtbkByEbBcBrkuLqFcgHbA2I5iuQD6hXIRyBqAZyFcgNitgFsVsgGwASxLg1ASwGS4LgBoVoZsVsBHEVwHbBcDG4COBmaEaAxOAugzNAsBi0E0mTSCwG81AczG5AuA+oDkLcGoBmwXFcgagGuBsTUDUA7YrkK5C6gH1AbEcgXAdsVyBcABuS4tyXANwXBclwIQFwagCAGoDYBYrBcFwCC4LguBtHIGoxuYNQGRzBrMeoFwMjkDWY7guA7kC4twXAa5Li6gagGuS4moDmA+oGoxuQHIDLqF1iagagMmoGox6gagH1E1CagXAfUC4molwG1AuLcFwGcgOQtyXA2BCEAgCEABGQgCgIQAMBCAAhCABikIBAEIBBSEAhAEAICEABAkAUhCAf/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Rectangle 2"/>
          <p:cNvSpPr/>
          <p:nvPr/>
        </p:nvSpPr>
        <p:spPr>
          <a:xfrm>
            <a:off x="0" y="0"/>
            <a:ext cx="3044952" cy="68580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79512" y="1690063"/>
            <a:ext cx="2988332" cy="3477875"/>
          </a:xfrm>
          <a:prstGeom prst="rect">
            <a:avLst/>
          </a:prstGeom>
          <a:noFill/>
        </p:spPr>
        <p:txBody>
          <a:bodyPr wrap="square" rtlCol="0">
            <a:spAutoFit/>
          </a:bodyPr>
          <a:lstStyle/>
          <a:p>
            <a:r>
              <a:rPr lang="en-US" sz="4400" dirty="0">
                <a:solidFill>
                  <a:srgbClr val="888D8B"/>
                </a:solidFill>
              </a:rPr>
              <a:t>To make your people more valuable...</a:t>
            </a:r>
            <a:endParaRPr lang="en-US" sz="4400" b="1" dirty="0">
              <a:solidFill>
                <a:srgbClr val="888D8B"/>
              </a:solidFill>
            </a:endParaRPr>
          </a:p>
        </p:txBody>
      </p:sp>
      <p:grpSp>
        <p:nvGrpSpPr>
          <p:cNvPr id="23" name="Group 22"/>
          <p:cNvGrpSpPr/>
          <p:nvPr/>
        </p:nvGrpSpPr>
        <p:grpSpPr>
          <a:xfrm>
            <a:off x="6084168" y="0"/>
            <a:ext cx="3132348" cy="6858000"/>
            <a:chOff x="6084168" y="0"/>
            <a:chExt cx="3132348" cy="6858000"/>
          </a:xfrm>
        </p:grpSpPr>
        <p:sp>
          <p:nvSpPr>
            <p:cNvPr id="15" name="Rectangle 14"/>
            <p:cNvSpPr/>
            <p:nvPr/>
          </p:nvSpPr>
          <p:spPr>
            <a:xfrm>
              <a:off x="6099048" y="0"/>
              <a:ext cx="3044952" cy="6858000"/>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p:nvSpPr>
          <p:spPr>
            <a:xfrm rot="5400000">
              <a:off x="5706126" y="5787262"/>
              <a:ext cx="1260140" cy="504056"/>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408204" y="1690063"/>
              <a:ext cx="2808312" cy="3477875"/>
            </a:xfrm>
            <a:prstGeom prst="rect">
              <a:avLst/>
            </a:prstGeom>
            <a:noFill/>
          </p:spPr>
          <p:txBody>
            <a:bodyPr wrap="square" rtlCol="0">
              <a:spAutoFit/>
            </a:bodyPr>
            <a:lstStyle/>
            <a:p>
              <a:r>
                <a:rPr lang="en-US" sz="4400" dirty="0">
                  <a:solidFill>
                    <a:srgbClr val="B41A1B"/>
                  </a:solidFill>
                </a:rPr>
                <a:t>By becoming a world-class coach.</a:t>
              </a:r>
              <a:endParaRPr lang="en-US" sz="4400" b="1" dirty="0">
                <a:solidFill>
                  <a:srgbClr val="B41A1B"/>
                </a:solidFill>
              </a:endParaRPr>
            </a:p>
          </p:txBody>
        </p:sp>
        <p:sp>
          <p:nvSpPr>
            <p:cNvPr id="20" name="Isosceles Triangle 19"/>
            <p:cNvSpPr/>
            <p:nvPr/>
          </p:nvSpPr>
          <p:spPr>
            <a:xfrm rot="5400000">
              <a:off x="5706126" y="566682"/>
              <a:ext cx="1260140" cy="504056"/>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3023828" y="0"/>
            <a:ext cx="3080956" cy="6858000"/>
            <a:chOff x="3023828" y="0"/>
            <a:chExt cx="3080956" cy="6858000"/>
          </a:xfrm>
        </p:grpSpPr>
        <p:sp>
          <p:nvSpPr>
            <p:cNvPr id="14" name="Rectangle 13"/>
            <p:cNvSpPr/>
            <p:nvPr/>
          </p:nvSpPr>
          <p:spPr>
            <a:xfrm>
              <a:off x="3059832" y="0"/>
              <a:ext cx="3044952" cy="6858000"/>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3239852" y="1690063"/>
              <a:ext cx="2736304" cy="3477875"/>
            </a:xfrm>
            <a:prstGeom prst="rect">
              <a:avLst/>
            </a:prstGeom>
            <a:noFill/>
          </p:spPr>
          <p:txBody>
            <a:bodyPr wrap="square" rtlCol="0">
              <a:spAutoFit/>
            </a:bodyPr>
            <a:lstStyle/>
            <a:p>
              <a:r>
                <a:rPr lang="en-US" sz="4400" dirty="0">
                  <a:solidFill>
                    <a:srgbClr val="535353"/>
                  </a:solidFill>
                </a:rPr>
                <a:t>Start with making yourself more valuable...</a:t>
              </a:r>
              <a:endParaRPr lang="en-US" sz="4400" b="1" dirty="0">
                <a:solidFill>
                  <a:srgbClr val="535353"/>
                </a:solidFill>
              </a:endParaRPr>
            </a:p>
          </p:txBody>
        </p:sp>
        <p:sp>
          <p:nvSpPr>
            <p:cNvPr id="19" name="Isosceles Triangle 18"/>
            <p:cNvSpPr/>
            <p:nvPr/>
          </p:nvSpPr>
          <p:spPr>
            <a:xfrm rot="5400000">
              <a:off x="2645786" y="5787262"/>
              <a:ext cx="1260140" cy="504056"/>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Isosceles Triangle 20"/>
            <p:cNvSpPr/>
            <p:nvPr/>
          </p:nvSpPr>
          <p:spPr>
            <a:xfrm rot="5400000">
              <a:off x="2645786" y="566682"/>
              <a:ext cx="1260140" cy="504056"/>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352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oup 13"/>
          <p:cNvGrpSpPr/>
          <p:nvPr/>
        </p:nvGrpSpPr>
        <p:grpSpPr>
          <a:xfrm>
            <a:off x="467544" y="1304764"/>
            <a:ext cx="9334037" cy="769441"/>
            <a:chOff x="467544" y="1772816"/>
            <a:chExt cx="9334037" cy="769441"/>
          </a:xfrm>
        </p:grpSpPr>
        <p:sp>
          <p:nvSpPr>
            <p:cNvPr id="6" name="Oval 5"/>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36" name="TextBox 35"/>
            <p:cNvSpPr txBox="1"/>
            <p:nvPr/>
          </p:nvSpPr>
          <p:spPr>
            <a:xfrm>
              <a:off x="1187624" y="177281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Improve Performance </a:t>
              </a:r>
            </a:p>
          </p:txBody>
        </p:sp>
      </p:grpSp>
      <p:grpSp>
        <p:nvGrpSpPr>
          <p:cNvPr id="16" name="Group 15"/>
          <p:cNvGrpSpPr/>
          <p:nvPr/>
        </p:nvGrpSpPr>
        <p:grpSpPr>
          <a:xfrm>
            <a:off x="467544" y="2785573"/>
            <a:ext cx="9334037" cy="769441"/>
            <a:chOff x="467544" y="2780928"/>
            <a:chExt cx="9334037" cy="769441"/>
          </a:xfrm>
        </p:grpSpPr>
        <p:sp>
          <p:nvSpPr>
            <p:cNvPr id="32" name="Oval 31"/>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37" name="TextBox 36"/>
            <p:cNvSpPr txBox="1"/>
            <p:nvPr/>
          </p:nvSpPr>
          <p:spPr>
            <a:xfrm>
              <a:off x="1187624" y="2780928"/>
              <a:ext cx="8613957" cy="769441"/>
            </a:xfrm>
            <a:prstGeom prst="rect">
              <a:avLst/>
            </a:prstGeom>
            <a:noFill/>
          </p:spPr>
          <p:txBody>
            <a:bodyPr wrap="square" rtlCol="0">
              <a:spAutoFit/>
            </a:bodyPr>
            <a:lstStyle/>
            <a:p>
              <a:r>
                <a:rPr lang="en-US" sz="4400" dirty="0">
                  <a:solidFill>
                    <a:srgbClr val="606060"/>
                  </a:solidFill>
                  <a:latin typeface="Avenir Book"/>
                  <a:cs typeface="Avenir Book"/>
                </a:rPr>
                <a:t>Minimize Mistakes</a:t>
              </a:r>
            </a:p>
          </p:txBody>
        </p:sp>
      </p:grpSp>
      <p:grpSp>
        <p:nvGrpSpPr>
          <p:cNvPr id="20" name="Group 19"/>
          <p:cNvGrpSpPr/>
          <p:nvPr/>
        </p:nvGrpSpPr>
        <p:grpSpPr>
          <a:xfrm>
            <a:off x="467544" y="3739679"/>
            <a:ext cx="9334037" cy="769441"/>
            <a:chOff x="467544" y="3735034"/>
            <a:chExt cx="9334037" cy="769441"/>
          </a:xfrm>
        </p:grpSpPr>
        <p:sp>
          <p:nvSpPr>
            <p:cNvPr id="33" name="Oval 32"/>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38" name="TextBox 37"/>
            <p:cNvSpPr txBox="1"/>
            <p:nvPr/>
          </p:nvSpPr>
          <p:spPr>
            <a:xfrm>
              <a:off x="1187624" y="3735034"/>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Reduce Your Workload</a:t>
              </a:r>
            </a:p>
          </p:txBody>
        </p:sp>
      </p:grpSp>
      <p:grpSp>
        <p:nvGrpSpPr>
          <p:cNvPr id="21" name="Group 20"/>
          <p:cNvGrpSpPr/>
          <p:nvPr/>
        </p:nvGrpSpPr>
        <p:grpSpPr>
          <a:xfrm>
            <a:off x="467544" y="4693785"/>
            <a:ext cx="9334037" cy="769441"/>
            <a:chOff x="467544" y="4617132"/>
            <a:chExt cx="9334037" cy="769441"/>
          </a:xfrm>
        </p:grpSpPr>
        <p:sp>
          <p:nvSpPr>
            <p:cNvPr id="34" name="Oval 3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39" name="TextBox 38"/>
            <p:cNvSpPr txBox="1"/>
            <p:nvPr/>
          </p:nvSpPr>
          <p:spPr>
            <a:xfrm>
              <a:off x="1187624" y="4617132"/>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Retain Your Best People</a:t>
              </a:r>
            </a:p>
          </p:txBody>
        </p:sp>
      </p:grpSp>
      <p:grpSp>
        <p:nvGrpSpPr>
          <p:cNvPr id="41" name="Group 40"/>
          <p:cNvGrpSpPr/>
          <p:nvPr/>
        </p:nvGrpSpPr>
        <p:grpSpPr>
          <a:xfrm>
            <a:off x="467544" y="5647891"/>
            <a:ext cx="9334037" cy="769441"/>
            <a:chOff x="467544" y="5589240"/>
            <a:chExt cx="9334037" cy="769441"/>
          </a:xfrm>
        </p:grpSpPr>
        <p:sp>
          <p:nvSpPr>
            <p:cNvPr id="35" name="Oval 34"/>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40" name="TextBox 39"/>
            <p:cNvSpPr txBox="1"/>
            <p:nvPr/>
          </p:nvSpPr>
          <p:spPr>
            <a:xfrm>
              <a:off x="1187624" y="5589240"/>
              <a:ext cx="8613957" cy="769441"/>
            </a:xfrm>
            <a:prstGeom prst="rect">
              <a:avLst/>
            </a:prstGeom>
            <a:noFill/>
          </p:spPr>
          <p:txBody>
            <a:bodyPr wrap="square" rtlCol="0">
              <a:spAutoFit/>
            </a:bodyPr>
            <a:lstStyle/>
            <a:p>
              <a:r>
                <a:rPr lang="en-US" sz="4400" dirty="0">
                  <a:solidFill>
                    <a:srgbClr val="606060"/>
                  </a:solidFill>
                  <a:latin typeface="Avenir Book"/>
                  <a:cs typeface="Avenir Book"/>
                </a:rPr>
                <a:t>Gain Buy-In</a:t>
              </a:r>
            </a:p>
          </p:txBody>
        </p:sp>
      </p:grpSp>
      <p:grpSp>
        <p:nvGrpSpPr>
          <p:cNvPr id="45" name="Group 44"/>
          <p:cNvGrpSpPr/>
          <p:nvPr/>
        </p:nvGrpSpPr>
        <p:grpSpPr>
          <a:xfrm>
            <a:off x="1151620" y="2024844"/>
            <a:ext cx="7803612" cy="4608512"/>
            <a:chOff x="196229" y="2393046"/>
            <a:chExt cx="7724143" cy="4217694"/>
          </a:xfrm>
        </p:grpSpPr>
        <p:sp>
          <p:nvSpPr>
            <p:cNvPr id="43" name="Isosceles Triangle 42"/>
            <p:cNvSpPr/>
            <p:nvPr/>
          </p:nvSpPr>
          <p:spPr>
            <a:xfrm>
              <a:off x="5007271" y="2393046"/>
              <a:ext cx="972108" cy="68407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p:nvSpPr>
          <p:spPr>
            <a:xfrm>
              <a:off x="196229" y="2600908"/>
              <a:ext cx="7724143" cy="4009832"/>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400" dirty="0">
                  <a:solidFill>
                    <a:srgbClr val="F2F2F2"/>
                  </a:solidFill>
                  <a:latin typeface="Arial"/>
                  <a:cs typeface="Arial"/>
                </a:rPr>
                <a:t>Align your daily responsibilities and </a:t>
              </a:r>
              <a:r>
                <a:rPr lang="en-US" sz="3400" b="1" dirty="0">
                  <a:solidFill>
                    <a:srgbClr val="F2F2F2"/>
                  </a:solidFill>
                  <a:latin typeface="Arial"/>
                  <a:cs typeface="Arial"/>
                </a:rPr>
                <a:t>sales process </a:t>
              </a:r>
              <a:r>
                <a:rPr lang="en-US" sz="3400" dirty="0">
                  <a:solidFill>
                    <a:srgbClr val="F2F2F2"/>
                  </a:solidFill>
                  <a:latin typeface="Arial"/>
                  <a:cs typeface="Arial"/>
                </a:rPr>
                <a:t>with an effective </a:t>
              </a:r>
              <a:r>
                <a:rPr lang="en-US" sz="3400" b="1" dirty="0">
                  <a:solidFill>
                    <a:srgbClr val="F2F2F2"/>
                  </a:solidFill>
                  <a:latin typeface="Arial"/>
                  <a:cs typeface="Arial"/>
                </a:rPr>
                <a:t>coaching framework </a:t>
              </a:r>
              <a:r>
                <a:rPr lang="en-US" sz="3400" dirty="0">
                  <a:solidFill>
                    <a:srgbClr val="F2F2F2"/>
                  </a:solidFill>
                  <a:latin typeface="Arial"/>
                  <a:cs typeface="Arial"/>
                </a:rPr>
                <a:t>to improve performance, results, forecast accuracy and achieve your business objectives. Coach managers &amp; sellers around </a:t>
              </a:r>
              <a:r>
                <a:rPr lang="en-US" sz="3400" b="1" dirty="0">
                  <a:solidFill>
                    <a:srgbClr val="F2F2F2"/>
                  </a:solidFill>
                  <a:latin typeface="Arial"/>
                  <a:cs typeface="Arial"/>
                </a:rPr>
                <a:t>innovation, transformation and changing the sales conversation. </a:t>
              </a:r>
            </a:p>
          </p:txBody>
        </p:sp>
      </p:grpSp>
      <p:sp>
        <p:nvSpPr>
          <p:cNvPr id="24" name="TextBox 23"/>
          <p:cNvSpPr txBox="1"/>
          <p:nvPr/>
        </p:nvSpPr>
        <p:spPr>
          <a:xfrm>
            <a:off x="0" y="29665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25" name="Straight Connector 24"/>
          <p:cNvCxnSpPr/>
          <p:nvPr/>
        </p:nvCxnSpPr>
        <p:spPr>
          <a:xfrm flipV="1">
            <a:off x="188767" y="393341"/>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88767" y="1016732"/>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95536" y="2528900"/>
            <a:ext cx="720080" cy="3960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1511660" y="5598447"/>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Tree>
    <p:extLst>
      <p:ext uri="{BB962C8B-B14F-4D97-AF65-F5344CB8AC3E}">
        <p14:creationId xmlns:p14="http://schemas.microsoft.com/office/powerpoint/2010/main" val="77396311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AutoShape 4" descr="data:image/jpeg;base64,/9j/4AAQSkZJRgABAQAAAQABAAD/2wCEAAkGBg0NDQwNDQ0NDQ0MDAwNDAwNDQ4MDQ0MFBAVFBQQEhIXHCYeFxkjGRISHy8gJCcpLCwsFR4xNTAqNSYrLCkBCQoKDgwOFw8PGiwkHx8sLDU1KSkpKSkwKTU1LDUrLCwsLCwpKS8qKTIpNTU2KSksLCwqLSkpKSwpKSwsLCksMv/AABEIAPIA0AMBIgACEQEDEQH/xAAbAAACAgMBAAAAAAAAAAAAAAABAgAGAwUHBP/EAEkQAAIBAgMDBwYJBw0BAAAAAAABAgMRBAUSBiFREyIxQVJxkQdhc4GhsSQ0QmJydJOywxQjMpLBwtEWFyUzQ0Rkg6LS4fDxFf/EABcBAQEBAQAAAAAAAAAAAAAAAAACAQP/xAAZEQEBAQEBAQAAAAAAAAAAAAAAAQIRISL/2gAMAwEAAhEDEQA/AOzijMUAMUZigBisLAwAxGMxWAGKFisCMVhYrAVgYWKwIKwsVgBisLFbADFYWxWwAwMjAwA2K2FsVsANithbEbAtzFYzFYCsAzFYCsVjMVgBisZiMAMVjMRgADCKwFYGFsVgBisLYGArFYzEYAYrCxWAGBkbFbAjEbC2K2AGxWRsVsC4sVjMVgBisLFYAYrCwMBWKzx5zneFwFGWIxdaNGlF21Su3KXVGMVvk/MjRZD5SsrzCryFCtOFWTtTjiKfI8q+EHdpvzbmBZ2KwsVgBisLYrYAbFZGBgBgZGBgBsRsLYjYEbFbI2K2BGxWwNitgRsVsjFbAjYjYWxWwLoxWMxWArFYzEYAYrCyp7c7aRwFGrSw8ZVsdKFoQpxc44fVuVWq1uj07l0t26gOV+VvaF4zMJ0oyvRwblQppPc5r+sn65bu6KNBkGyuLxMqco2pRbThOd03wkrb13noyjIpVsVFYtuKadTS3eVRrfpffZlhz/aKngoyqUJpYpKHJUW/zbTk024W6Irf0pOy4HDW73mXfOPO6dfyGNeODwqxM+UxCoxVap065r5XrVme1s1uy9aVTLsBOTcpTwlCUpPpcnFNvxNiztHCgxWFis0BitkYrYEbFbI2K2AGxWyMVgBsVsLEbAjFbI2K2BGI2FsVsANitkbEbAvLFYzEYCsVhYrAWcrJvgiv5ladOorKUJqUZwW69+P8TfVFdNcU0aKV4qpu3x6uMUZRzjIsPCFfGKvBynSdNQc7P825Pj50vAoO3NKjHMsQqMnKLcdd782ra8oJ8F7OjqOxQwsJ5jXSUZRvTduq6pp28Wc/8o+wdTCXx9PnUK9b85Cz1UKsrvf8179/E5Yntdt67I7Dsa/6Kyz6jh/uI2zZW9jsU6eV5bKXOpzwtBKXZdrWl4Fjl1edXR1cQbEbC2I2aA2K2FsRsCNitkbFbAjYjYWxGwI2I2RsVsCNitgbFbAjYrZGxHICOQjYGxWwL8xGwyYjYAbEbC2I2BGzW4qnpqRlbmvp7us97Z58ak6bT67oCrZBkk8PVUpT5XWpydR33tu9n596LHmWX08Th62Gqq9OvSnTmundJWv3rc/UebBTstHTvk78d+4bMM3jRnCnp1Nq75yVlZvo9XtIkmer90086CwVLA5Zhm6ippOTnvlyae5O3GTb9RY9Tsr2vZJ26DWZXg3qqYio1KpVk2muhR6rercbByGe32s1yeC2I2RsRyLSjYrYHIEHzo/SXvALT4PwYri+D8GevO83oYSqo1ZOLnHXFKEpbrtdXnRq3tlg+3P7OQGdxl2X4MTRLsy8GYXtng+3U+zkK9tMH2qn2bAzOnLsy/VYrpT7Mv1WYntpg+NX7N/xFe2uE41fs/8AkBmxWzzYjaXB1N8eVUuPJqz795lcgC2I2ByEcgDJiSkCUhHIDoEpGNyElOXZfgY3KXZfgBkchHMxty7L8BHq7LAyOZhxkloV728y4sD1dli4pXjC6W5dd73A8lNxTbWrcm9+49s8HSqWlKCvZX+du3KXFeYw1dNOOqUtMejoT3vqMmHxSnvXRvt4EtK5CuQtpcGLaXZZTDNiOQHGfZYrhPssCOQIS50fpR94soT7LBCEtUea/wBKPvA1flLl8KoL/D/iSKcy3+Ur43Q+r/iSKiwFAFgABCEAak+cu9e8ueopuHV5x+lH3lw5KfZYElIRyC6c+yxHTl2WAGxZBcJdliyjLssDpTiI4mRisDG4CuBlFYGJwNdmTsbRmtzdbvUB4cwnqw8fpr3MfJ6d/AxT34e3zj3ZNStBvuRjXqdJA5Mz2A0axgdMV0z0NCuIHndMVUt6717z0uINPR3oCmeUj43Q+r/iSKky2eUZ/CqP1f8AEkVNgKBjCgAhCAZsEr1aS41Kf3kdHdA51lvxiguNal99HUHADwugI8Oe90xHADwvD+YR4bzHvcBXTAslwEuACMBAAQ12bNJK7Sun0mxK3nOLUpuK6d67kA1CUZUkndrU+hm4wVNRppLi37TR06SjTglu3X8Tf0FzIcdKMgdgCKaIBhAALAsMQCjeUP41R+r/AL8iqMtflCfwmj6D9+RVAAKwsDADAFgA9eTxvicP6el99HUrHMMi+N4b09L7yOpWAx6RXEy2FsBi0gcTKxWBt2wXIwAG4LguBsBa9VRhOT6Ixb9hVp0ZSnqe/U+o3ed4pU8NWk7X02in1y6v++Y0+z+IeIoxxFVKD5SaUY9ElF21b+jfcm33jeedHOse8PiKNGNOMozjTV22mm3Ys3Ru4FJ2hqVOXda3NjKDhJc5WXQnw33LTgcxhXpxqRa5y3rsy60zM32q1PJY9gAKRLloEBAXANyC3CBRNv8A4zS9AvvyKuyz7eP4TS9AvvyKwwFYrC2K2BLgI2C4GwyD45hfT0/edTOWbPfHcL6aJ1DWAWxWxXMR1AHbFbEdQRzA3dxXIlxJIASrpGCpjEh50bmCeDuBo9o63Kxir81X5vW5cTUYTHyp0Y0op2jKVvW7lrq5SpdUW1vWpXVzX1MqxPKpKnQjQ1LVGFrv5zbV7kWfXVy/PGvw1Vyd5L9JJO/WuFjJVxqw2hKvhsPCM1OUZcyU1wa9ZUM7z6rUnOFKTo0k2ko7pyS65S6fUivT6W+l9be9l8R11We3uAh/bavoQnL22MX85OC4V33U0vezlmoaMgOqR8o2Dfya6/y4/wC49FHbnBS+VUj9KnL9lzlUJGeE/OB2DC57hau6Fem2+py0vwZsI77WOOYeuWjZ/OKtOcYqTlFtLQ3dergAu3L+EU/Q/vyKy2WjbzdiKXno38ZyKrJgBsW4rYNQDNi3FcwgbDIqqhi8PJ7lGpd+DOg//Rg1+kjmOHlacXwZtIYx8QLw8dHtIn5UuJTYY58T2UcZJ8QLK8SuIPyjzmmp15M9EJsC6XBcXUDUA9wXE1C6gH1AbE1AcgKxn2w1HEylUpydCpK7lpWqnJ8XHqfcU/HbAY+m3oVKsurRPS/CVjq2oVsDitXZrMIfpYOv3xipr/S2YnlOMXThMT9hU/gdsaXAVpcAONUsoxj6MJifsZr3o2GH2ZzCf91nHz1HCHvZ1N24COQFHwOxGJbTq1KdNdajepL9iLTleS0MLaSvOa+XO113LoR7XIRsDTbUZZUxdSE4SjHRT0NSvd85u/tKzW2dxEez6rl8aElTT6gOfSyWsuHgyRyOs/8AwvU8Kn1CLDJdQFJ/k9V4+wDyKquv2F2dFCToJgVKhkMrpyk/Uj3U8pgulN97N7+TiuiBq4YKC+SeiFBLqPU6QOTASMEZYoiiNpAtbkByEbBcBrkuLqFcgHbA2I5iuQD6hXIRyBqAZyFcgNitgFsVsgGwASxLg1ASwGS4LgBoVoZsVsBHEVwHbBcDG4COBmaEaAxOAugzNAsBi0E0mTSCwG81AczG5AuA+oDkLcGoBmwXFcgagGuBsTUDUA7YrkK5C6gH1AbEcgXAdsVyBcABuS4tyXANwXBclwIQFwagCAGoDYBYrBcFwCC4LguBtHIGoxuYNQGRzBrMeoFwMjkDWY7guA7kC4twXAa5Li6gagGuS4moDmA+oGoxuQHIDLqF1iagagMmoGox6gagH1E1CagXAfUC4molwG1AuLcFwGcgOQtyXA2BCEAgCEABGQgCgIQAMBCAAhCABikIBAEIBBSEAhAEAICEABAkAUhCAf/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8" name="Group 7"/>
          <p:cNvGrpSpPr/>
          <p:nvPr/>
        </p:nvGrpSpPr>
        <p:grpSpPr>
          <a:xfrm>
            <a:off x="611560" y="152636"/>
            <a:ext cx="5220580" cy="3276364"/>
            <a:chOff x="611560" y="152636"/>
            <a:chExt cx="5220580" cy="3276364"/>
          </a:xfrm>
        </p:grpSpPr>
        <p:sp>
          <p:nvSpPr>
            <p:cNvPr id="6" name="Cloud Callout 5"/>
            <p:cNvSpPr/>
            <p:nvPr/>
          </p:nvSpPr>
          <p:spPr>
            <a:xfrm>
              <a:off x="611560" y="152636"/>
              <a:ext cx="5220580" cy="3276364"/>
            </a:xfrm>
            <a:prstGeom prst="cloudCallout">
              <a:avLst>
                <a:gd name="adj1" fmla="val 44608"/>
                <a:gd name="adj2" fmla="val 40866"/>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191305" y="923236"/>
              <a:ext cx="4100776" cy="1569660"/>
            </a:xfrm>
            <a:prstGeom prst="rect">
              <a:avLst/>
            </a:prstGeom>
            <a:noFill/>
          </p:spPr>
          <p:txBody>
            <a:bodyPr wrap="square" rtlCol="0">
              <a:spAutoFit/>
            </a:bodyPr>
            <a:lstStyle/>
            <a:p>
              <a:pPr algn="ctr"/>
              <a:r>
                <a:rPr lang="en-US" sz="3200" dirty="0">
                  <a:solidFill>
                    <a:srgbClr val="F2F2F2"/>
                  </a:solidFill>
                  <a:latin typeface="Avenir Black"/>
                  <a:cs typeface="Avenir Black"/>
                </a:rPr>
                <a:t>“How am I going to achieve my business objectives today?”</a:t>
              </a:r>
            </a:p>
          </p:txBody>
        </p:sp>
      </p:grpSp>
      <p:cxnSp>
        <p:nvCxnSpPr>
          <p:cNvPr id="10" name="Straight Connector 9"/>
          <p:cNvCxnSpPr/>
          <p:nvPr/>
        </p:nvCxnSpPr>
        <p:spPr>
          <a:xfrm flipV="1">
            <a:off x="755576" y="584684"/>
            <a:ext cx="4608512" cy="2196244"/>
          </a:xfrm>
          <a:prstGeom prst="line">
            <a:avLst/>
          </a:prstGeom>
          <a:ln w="406400" cap="rnd">
            <a:solidFill>
              <a:srgbClr val="2C282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man-waking-up-alarm-clock-icon-bigg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932" y="2592288"/>
            <a:ext cx="4905164" cy="4905164"/>
          </a:xfrm>
          <a:prstGeom prst="rect">
            <a:avLst/>
          </a:prstGeom>
        </p:spPr>
      </p:pic>
    </p:spTree>
    <p:extLst>
      <p:ext uri="{BB962C8B-B14F-4D97-AF65-F5344CB8AC3E}">
        <p14:creationId xmlns:p14="http://schemas.microsoft.com/office/powerpoint/2010/main" val="247263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descr="man-waking-up-alarm-clock-icon-bigg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932" y="2600908"/>
            <a:ext cx="4905164" cy="4905164"/>
          </a:xfrm>
          <a:prstGeom prst="rect">
            <a:avLst/>
          </a:prstGeom>
        </p:spPr>
      </p:pic>
      <p:sp>
        <p:nvSpPr>
          <p:cNvPr id="2" name="AutoShape 4" descr="data:image/jpeg;base64,/9j/4AAQSkZJRgABAQAAAQABAAD/2wCEAAkGBg0NDQwNDQ0NDQ0MDAwNDAwNDQ4MDQ0MFBAVFBQQEhIXHCYeFxkjGRISHy8gJCcpLCwsFR4xNTAqNSYrLCkBCQoKDgwOFw8PGiwkHx8sLDU1KSkpKSkwKTU1LDUrLCwsLCwpKS8qKTIpNTU2KSksLCwqLSkpKSwpKSwsLCksMv/AABEIAPIA0AMBIgACEQEDEQH/xAAbAAACAgMBAAAAAAAAAAAAAAABAgAGAwUHBP/EAEkQAAIBAgMDBwYJBw0BAAAAAAABAgMRBAUSBiFREyIxQVJxkQdhc4GhsSQ0QmJydJOywxQjMpLBwtEWFyUzQ0Rkg6LS4fDxFf/EABcBAQEBAQAAAAAAAAAAAAAAAAACAQP/xAAZEQEBAQEBAQAAAAAAAAAAAAAAAQIRISL/2gAMAwEAAhEDEQA/AOzijMUAMUZigBisLAwAxGMxWAGKFisCMVhYrAVgYWKwIKwsVgBisLFbADFYWxWwAwMjAwA2K2FsVsANithbEbAtzFYzFYCsAzFYCsVjMVgBisZiMAMVjMRgADCKwFYGFsVgBisLYGArFYzEYAYrCxWAGBkbFbAjEbC2K2AGxWRsVsC4sVjMVgBisLFYAYrCwMBWKzx5zneFwFGWIxdaNGlF21Su3KXVGMVvk/MjRZD5SsrzCryFCtOFWTtTjiKfI8q+EHdpvzbmBZ2KwsVgBisLYrYAbFZGBgBgZGBgBsRsLYjYEbFbI2K2BGxWwNitgRsVsjFbAjYjYWxWwLoxWMxWArFYzEYAYrCyp7c7aRwFGrSw8ZVsdKFoQpxc44fVuVWq1uj07l0t26gOV+VvaF4zMJ0oyvRwblQppPc5r+sn65bu6KNBkGyuLxMqco2pRbThOd03wkrb13noyjIpVsVFYtuKadTS3eVRrfpffZlhz/aKngoyqUJpYpKHJUW/zbTk024W6Irf0pOy4HDW73mXfOPO6dfyGNeODwqxM+UxCoxVap065r5XrVme1s1uy9aVTLsBOTcpTwlCUpPpcnFNvxNiztHCgxWFis0BitkYrYEbFbI2K2AGxWyMVgBsVsLEbAjFbI2K2BGI2FsVsANitkbEbAvLFYzEYCsVhYrAWcrJvgiv5ladOorKUJqUZwW69+P8TfVFdNcU0aKV4qpu3x6uMUZRzjIsPCFfGKvBynSdNQc7P825Pj50vAoO3NKjHMsQqMnKLcdd782ra8oJ8F7OjqOxQwsJ5jXSUZRvTduq6pp28Wc/8o+wdTCXx9PnUK9b85Cz1UKsrvf8179/E5Yntdt67I7Dsa/6Kyz6jh/uI2zZW9jsU6eV5bKXOpzwtBKXZdrWl4Fjl1edXR1cQbEbC2I2aA2K2FsRsCNitkbFbAjYjYWxGwI2I2RsVsCNitgbFbAjYrZGxHICOQjYGxWwL8xGwyYjYAbEbC2I2BGzW4qnpqRlbmvp7us97Z58ak6bT67oCrZBkk8PVUpT5XWpydR33tu9n596LHmWX08Th62Gqq9OvSnTmundJWv3rc/UebBTstHTvk78d+4bMM3jRnCnp1Nq75yVlZvo9XtIkmer90086CwVLA5Zhm6ippOTnvlyae5O3GTb9RY9Tsr2vZJ26DWZXg3qqYio1KpVk2muhR6rercbByGe32s1yeC2I2RsRyLSjYrYHIEHzo/SXvALT4PwYri+D8GevO83oYSqo1ZOLnHXFKEpbrtdXnRq3tlg+3P7OQGdxl2X4MTRLsy8GYXtng+3U+zkK9tMH2qn2bAzOnLsy/VYrpT7Mv1WYntpg+NX7N/xFe2uE41fs/8AkBmxWzzYjaXB1N8eVUuPJqz795lcgC2I2ByEcgDJiSkCUhHIDoEpGNyElOXZfgY3KXZfgBkchHMxty7L8BHq7LAyOZhxkloV728y4sD1dli4pXjC6W5dd73A8lNxTbWrcm9+49s8HSqWlKCvZX+du3KXFeYw1dNOOqUtMejoT3vqMmHxSnvXRvt4EtK5CuQtpcGLaXZZTDNiOQHGfZYrhPssCOQIS50fpR94soT7LBCEtUea/wBKPvA1flLl8KoL/D/iSKcy3+Ur43Q+r/iSKiwFAFgABCEAak+cu9e8ueopuHV5x+lH3lw5KfZYElIRyC6c+yxHTl2WAGxZBcJdliyjLssDpTiI4mRisDG4CuBlFYGJwNdmTsbRmtzdbvUB4cwnqw8fpr3MfJ6d/AxT34e3zj3ZNStBvuRjXqdJA5Mz2A0axgdMV0z0NCuIHndMVUt6717z0uINPR3oCmeUj43Q+r/iSKky2eUZ/CqP1f8AEkVNgKBjCgAhCAZsEr1aS41Kf3kdHdA51lvxiguNal99HUHADwugI8Oe90xHADwvD+YR4bzHvcBXTAslwEuACMBAAQ12bNJK7Sun0mxK3nOLUpuK6d67kA1CUZUkndrU+hm4wVNRppLi37TR06SjTglu3X8Tf0FzIcdKMgdgCKaIBhAALAsMQCjeUP41R+r/AL8iqMtflCfwmj6D9+RVAAKwsDADAFgA9eTxvicP6el99HUrHMMi+N4b09L7yOpWAx6RXEy2FsBi0gcTKxWBt2wXIwAG4LguBsBa9VRhOT6Ixb9hVp0ZSnqe/U+o3ed4pU8NWk7X02in1y6v++Y0+z+IeIoxxFVKD5SaUY9ElF21b+jfcm33jeedHOse8PiKNGNOMozjTV22mm3Ys3Ru4FJ2hqVOXda3NjKDhJc5WXQnw33LTgcxhXpxqRa5y3rsy60zM32q1PJY9gAKRLloEBAXANyC3CBRNv8A4zS9AvvyKuyz7eP4TS9AvvyKwwFYrC2K2BLgI2C4GwyD45hfT0/edTOWbPfHcL6aJ1DWAWxWxXMR1AHbFbEdQRzA3dxXIlxJIASrpGCpjEh50bmCeDuBo9o63Kxir81X5vW5cTUYTHyp0Y0op2jKVvW7lrq5SpdUW1vWpXVzX1MqxPKpKnQjQ1LVGFrv5zbV7kWfXVy/PGvw1Vyd5L9JJO/WuFjJVxqw2hKvhsPCM1OUZcyU1wa9ZUM7z6rUnOFKTo0k2ko7pyS65S6fUivT6W+l9be9l8R11We3uAh/bavoQnL22MX85OC4V33U0vezlmoaMgOqR8o2Dfya6/y4/wC49FHbnBS+VUj9KnL9lzlUJGeE/OB2DC57hau6Fem2+py0vwZsI77WOOYeuWjZ/OKtOcYqTlFtLQ3dergAu3L+EU/Q/vyKy2WjbzdiKXno38ZyKrJgBsW4rYNQDNi3FcwgbDIqqhi8PJ7lGpd+DOg//Rg1+kjmOHlacXwZtIYx8QLw8dHtIn5UuJTYY58T2UcZJ8QLK8SuIPyjzmmp15M9EJsC6XBcXUDUA9wXE1C6gH1AbE1AcgKxn2w1HEylUpydCpK7lpWqnJ8XHqfcU/HbAY+m3oVKsurRPS/CVjq2oVsDitXZrMIfpYOv3xipr/S2YnlOMXThMT9hU/gdsaXAVpcAONUsoxj6MJifsZr3o2GH2ZzCf91nHz1HCHvZ1N24COQFHwOxGJbTq1KdNdajepL9iLTleS0MLaSvOa+XO113LoR7XIRsDTbUZZUxdSE4SjHRT0NSvd85u/tKzW2dxEez6rl8aElTT6gOfSyWsuHgyRyOs/8AwvU8Kn1CLDJdQFJ/k9V4+wDyKquv2F2dFCToJgVKhkMrpyk/Uj3U8pgulN97N7+TiuiBq4YKC+SeiFBLqPU6QOTASMEZYoiiNpAtbkByEbBcBrkuLqFcgHbA2I5iuQD6hXIRyBqAZyFcgNitgFsVsgGwASxLg1ASwGS4LgBoVoZsVsBHEVwHbBcDG4COBmaEaAxOAugzNAsBi0E0mTSCwG81AczG5AuA+oDkLcGoBmwXFcgagGuBsTUDUA7YrkK5C6gH1AbEcgXAdsVyBcABuS4tyXANwXBclwIQFwagCAGoDYBYrBcFwCC4LguBtHIGoxuYNQGRzBrMeoFwMjkDWY7guA7kC4twXAa5Li6gagGuS4moDmA+oGoxuQHIDLqF1iagagMmoGox6gagH1E1CagXAfUC4molwG1AuLcFwGcgOQtyXA2BCEAgCEABGQgCgIQAMBCAAhCABikIBAEIBBSEAhAEAICEABAkAUhCAf/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8" name="Group 7"/>
          <p:cNvGrpSpPr/>
          <p:nvPr/>
        </p:nvGrpSpPr>
        <p:grpSpPr>
          <a:xfrm>
            <a:off x="611560" y="152636"/>
            <a:ext cx="5220580" cy="3276364"/>
            <a:chOff x="611560" y="152636"/>
            <a:chExt cx="5220580" cy="3276364"/>
          </a:xfrm>
        </p:grpSpPr>
        <p:sp>
          <p:nvSpPr>
            <p:cNvPr id="6" name="Cloud Callout 5"/>
            <p:cNvSpPr/>
            <p:nvPr/>
          </p:nvSpPr>
          <p:spPr>
            <a:xfrm>
              <a:off x="611560" y="152636"/>
              <a:ext cx="5220580" cy="3276364"/>
            </a:xfrm>
            <a:prstGeom prst="cloudCallout">
              <a:avLst>
                <a:gd name="adj1" fmla="val 44608"/>
                <a:gd name="adj2" fmla="val 40866"/>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007604" y="769928"/>
              <a:ext cx="4752528" cy="1938992"/>
            </a:xfrm>
            <a:prstGeom prst="rect">
              <a:avLst/>
            </a:prstGeom>
            <a:noFill/>
          </p:spPr>
          <p:txBody>
            <a:bodyPr wrap="square" rtlCol="0">
              <a:spAutoFit/>
            </a:bodyPr>
            <a:lstStyle/>
            <a:p>
              <a:pPr algn="ctr"/>
              <a:r>
                <a:rPr lang="en-US" sz="3000" dirty="0">
                  <a:solidFill>
                    <a:srgbClr val="F2F2F2"/>
                  </a:solidFill>
                  <a:latin typeface="Avenir Black"/>
                  <a:cs typeface="Avenir Black"/>
                </a:rPr>
                <a:t>“What do I need to do to make my people more valuable today than they were yesterday?”</a:t>
              </a:r>
            </a:p>
          </p:txBody>
        </p:sp>
      </p:grpSp>
      <p:grpSp>
        <p:nvGrpSpPr>
          <p:cNvPr id="13" name="Group 12"/>
          <p:cNvGrpSpPr/>
          <p:nvPr/>
        </p:nvGrpSpPr>
        <p:grpSpPr>
          <a:xfrm>
            <a:off x="6034226" y="3032956"/>
            <a:ext cx="553998" cy="851838"/>
            <a:chOff x="6012160" y="2998693"/>
            <a:chExt cx="553998" cy="851838"/>
          </a:xfrm>
        </p:grpSpPr>
        <p:grpSp>
          <p:nvGrpSpPr>
            <p:cNvPr id="12" name="Group 11"/>
            <p:cNvGrpSpPr/>
            <p:nvPr/>
          </p:nvGrpSpPr>
          <p:grpSpPr>
            <a:xfrm>
              <a:off x="6012160" y="2998693"/>
              <a:ext cx="540060" cy="646331"/>
              <a:chOff x="6012160" y="2962689"/>
              <a:chExt cx="540060" cy="646331"/>
            </a:xfrm>
          </p:grpSpPr>
          <p:sp>
            <p:nvSpPr>
              <p:cNvPr id="7" name="TextBox 6"/>
              <p:cNvSpPr txBox="1"/>
              <p:nvPr/>
            </p:nvSpPr>
            <p:spPr>
              <a:xfrm>
                <a:off x="6012160" y="2962689"/>
                <a:ext cx="321314" cy="646331"/>
              </a:xfrm>
              <a:prstGeom prst="rect">
                <a:avLst/>
              </a:prstGeom>
              <a:noFill/>
            </p:spPr>
            <p:txBody>
              <a:bodyPr wrap="none" rtlCol="0">
                <a:spAutoFit/>
              </a:bodyPr>
              <a:lstStyle/>
              <a:p>
                <a:r>
                  <a:rPr lang="en-US" sz="3600" dirty="0">
                    <a:solidFill>
                      <a:srgbClr val="F2F2F2"/>
                    </a:solidFill>
                    <a:latin typeface="Avenir Black"/>
                    <a:cs typeface="Avenir Black"/>
                  </a:rPr>
                  <a:t>.</a:t>
                </a:r>
              </a:p>
            </p:txBody>
          </p:sp>
          <p:sp>
            <p:nvSpPr>
              <p:cNvPr id="9" name="TextBox 8"/>
              <p:cNvSpPr txBox="1"/>
              <p:nvPr/>
            </p:nvSpPr>
            <p:spPr>
              <a:xfrm>
                <a:off x="6230906" y="2962689"/>
                <a:ext cx="321314" cy="646331"/>
              </a:xfrm>
              <a:prstGeom prst="rect">
                <a:avLst/>
              </a:prstGeom>
              <a:noFill/>
            </p:spPr>
            <p:txBody>
              <a:bodyPr wrap="none" rtlCol="0">
                <a:spAutoFit/>
              </a:bodyPr>
              <a:lstStyle/>
              <a:p>
                <a:r>
                  <a:rPr lang="en-US" sz="3600" dirty="0">
                    <a:solidFill>
                      <a:srgbClr val="F2F2F2"/>
                    </a:solidFill>
                    <a:latin typeface="Avenir Black"/>
                    <a:cs typeface="Avenir Black"/>
                  </a:rPr>
                  <a:t>.</a:t>
                </a:r>
              </a:p>
            </p:txBody>
          </p:sp>
        </p:grpSp>
        <p:sp>
          <p:nvSpPr>
            <p:cNvPr id="11" name="TextBox 10"/>
            <p:cNvSpPr txBox="1"/>
            <p:nvPr/>
          </p:nvSpPr>
          <p:spPr>
            <a:xfrm rot="5400000">
              <a:off x="6155841" y="3440215"/>
              <a:ext cx="297413" cy="523220"/>
            </a:xfrm>
            <a:prstGeom prst="rect">
              <a:avLst/>
            </a:prstGeom>
            <a:noFill/>
          </p:spPr>
          <p:txBody>
            <a:bodyPr wrap="none" rtlCol="0">
              <a:spAutoFit/>
            </a:bodyPr>
            <a:lstStyle/>
            <a:p>
              <a:r>
                <a:rPr lang="en-US" sz="2800" dirty="0">
                  <a:solidFill>
                    <a:srgbClr val="F2F2F2"/>
                  </a:solidFill>
                  <a:latin typeface="Avenir Black"/>
                  <a:cs typeface="Avenir Black"/>
                </a:rPr>
                <a:t>)</a:t>
              </a:r>
            </a:p>
          </p:txBody>
        </p:sp>
      </p:grpSp>
    </p:spTree>
    <p:extLst>
      <p:ext uri="{BB962C8B-B14F-4D97-AF65-F5344CB8AC3E}">
        <p14:creationId xmlns:p14="http://schemas.microsoft.com/office/powerpoint/2010/main" val="17064417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397760" y="802640"/>
            <a:ext cx="184666" cy="369332"/>
          </a:xfrm>
          <a:prstGeom prst="rect">
            <a:avLst/>
          </a:prstGeom>
          <a:noFill/>
        </p:spPr>
        <p:txBody>
          <a:bodyPr wrap="none" rtlCol="0">
            <a:spAutoFit/>
          </a:bodyPr>
          <a:lstStyle/>
          <a:p>
            <a:endParaRPr lang="en-US" dirty="0"/>
          </a:p>
        </p:txBody>
      </p:sp>
      <p:sp>
        <p:nvSpPr>
          <p:cNvPr id="8" name="TextBox 7"/>
          <p:cNvSpPr txBox="1"/>
          <p:nvPr/>
        </p:nvSpPr>
        <p:spPr>
          <a:xfrm>
            <a:off x="611560" y="836712"/>
            <a:ext cx="7452828" cy="2308324"/>
          </a:xfrm>
          <a:prstGeom prst="rect">
            <a:avLst/>
          </a:prstGeom>
          <a:noFill/>
        </p:spPr>
        <p:txBody>
          <a:bodyPr wrap="square" rtlCol="0">
            <a:spAutoFit/>
          </a:bodyPr>
          <a:lstStyle/>
          <a:p>
            <a:r>
              <a:rPr lang="en-US" sz="4800" dirty="0">
                <a:solidFill>
                  <a:srgbClr val="F2F2F2"/>
                </a:solidFill>
                <a:latin typeface="Avenir Light"/>
                <a:cs typeface="Avenir Light"/>
              </a:rPr>
              <a:t>“What got you here </a:t>
            </a:r>
            <a:r>
              <a:rPr lang="en-US" sz="4800" u="sng" dirty="0">
                <a:solidFill>
                  <a:srgbClr val="F2F2F2"/>
                </a:solidFill>
                <a:latin typeface="Avenir Light"/>
                <a:cs typeface="Avenir Light"/>
              </a:rPr>
              <a:t>today</a:t>
            </a:r>
            <a:r>
              <a:rPr lang="en-US" sz="4800" dirty="0">
                <a:solidFill>
                  <a:srgbClr val="F2F2F2"/>
                </a:solidFill>
                <a:latin typeface="Avenir Light"/>
                <a:cs typeface="Avenir Light"/>
              </a:rPr>
              <a:t> will not get you where you want to be </a:t>
            </a:r>
            <a:r>
              <a:rPr lang="en-US" sz="4800" u="sng" dirty="0">
                <a:solidFill>
                  <a:srgbClr val="F2F2F2"/>
                </a:solidFill>
                <a:latin typeface="Avenir Light"/>
                <a:cs typeface="Avenir Light"/>
              </a:rPr>
              <a:t>tomorrow</a:t>
            </a:r>
            <a:r>
              <a:rPr lang="en-US" sz="4800" dirty="0">
                <a:solidFill>
                  <a:srgbClr val="F2F2F2"/>
                </a:solidFill>
                <a:latin typeface="Avenir Light"/>
                <a:cs typeface="Avenir Light"/>
              </a:rPr>
              <a:t>.”</a:t>
            </a:r>
          </a:p>
        </p:txBody>
      </p:sp>
      <p:pic>
        <p:nvPicPr>
          <p:cNvPr id="9" name="Picture 8" descr="Compass-Icon-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717032"/>
            <a:ext cx="2780928" cy="2780928"/>
          </a:xfrm>
          <a:prstGeom prst="rect">
            <a:avLst/>
          </a:prstGeom>
        </p:spPr>
      </p:pic>
      <p:sp>
        <p:nvSpPr>
          <p:cNvPr id="2" name="Oval 1"/>
          <p:cNvSpPr/>
          <p:nvPr/>
        </p:nvSpPr>
        <p:spPr>
          <a:xfrm>
            <a:off x="6412514" y="4909474"/>
            <a:ext cx="396044" cy="396044"/>
          </a:xfrm>
          <a:prstGeom prst="ellipse">
            <a:avLst/>
          </a:prstGeom>
          <a:solidFill>
            <a:srgbClr val="F3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36198"/>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5796136" y="2564904"/>
            <a:ext cx="3024336" cy="2554545"/>
          </a:xfrm>
          <a:prstGeom prst="rect">
            <a:avLst/>
          </a:prstGeom>
        </p:spPr>
        <p:txBody>
          <a:bodyPr wrap="square">
            <a:spAutoFit/>
          </a:bodyPr>
          <a:lstStyle/>
          <a:p>
            <a:pPr algn="r">
              <a:spcAft>
                <a:spcPts val="1200"/>
              </a:spcAft>
            </a:pPr>
            <a:r>
              <a:rPr lang="en-US" sz="4000" dirty="0">
                <a:solidFill>
                  <a:srgbClr val="535353"/>
                </a:solidFill>
              </a:rPr>
              <a:t>Does </a:t>
            </a:r>
            <a:r>
              <a:rPr lang="en-US" sz="4000" b="1" dirty="0">
                <a:solidFill>
                  <a:srgbClr val="535353"/>
                </a:solidFill>
              </a:rPr>
              <a:t>TRAINING</a:t>
            </a:r>
            <a:r>
              <a:rPr lang="en-US" sz="4000" b="1" i="1" dirty="0">
                <a:solidFill>
                  <a:srgbClr val="535353"/>
                </a:solidFill>
              </a:rPr>
              <a:t> </a:t>
            </a:r>
            <a:r>
              <a:rPr lang="en-US" sz="4000" dirty="0">
                <a:solidFill>
                  <a:srgbClr val="535353"/>
                </a:solidFill>
              </a:rPr>
              <a:t>alone create champions?</a:t>
            </a:r>
          </a:p>
        </p:txBody>
      </p:sp>
      <p:pic>
        <p:nvPicPr>
          <p:cNvPr id="4" name="Picture 3" descr="A-Plus-Gr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60" y="-8828"/>
            <a:ext cx="6696744" cy="6890152"/>
          </a:xfrm>
          <a:prstGeom prst="rect">
            <a:avLst/>
          </a:prstGeom>
        </p:spPr>
      </p:pic>
    </p:spTree>
    <p:extLst>
      <p:ext uri="{BB962C8B-B14F-4D97-AF65-F5344CB8AC3E}">
        <p14:creationId xmlns:p14="http://schemas.microsoft.com/office/powerpoint/2010/main" val="34666489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08" y="5625244"/>
            <a:ext cx="9258727" cy="677108"/>
          </a:xfrm>
          <a:prstGeom prst="rect">
            <a:avLst/>
          </a:prstGeom>
          <a:noFill/>
        </p:spPr>
        <p:txBody>
          <a:bodyPr wrap="none" rtlCol="0">
            <a:spAutoFit/>
          </a:bodyPr>
          <a:lstStyle/>
          <a:p>
            <a:r>
              <a:rPr lang="en-US" sz="3800" dirty="0">
                <a:solidFill>
                  <a:srgbClr val="606060"/>
                </a:solidFill>
              </a:rPr>
              <a:t>Is </a:t>
            </a:r>
            <a:r>
              <a:rPr lang="en-US" sz="3800" dirty="0">
                <a:solidFill>
                  <a:srgbClr val="B41A1B"/>
                </a:solidFill>
              </a:rPr>
              <a:t>everyone</a:t>
            </a:r>
            <a:r>
              <a:rPr lang="en-US" sz="3800" dirty="0">
                <a:solidFill>
                  <a:srgbClr val="606060"/>
                </a:solidFill>
              </a:rPr>
              <a:t> performing at the same level?</a:t>
            </a:r>
          </a:p>
        </p:txBody>
      </p:sp>
      <p:pic>
        <p:nvPicPr>
          <p:cNvPr id="4" name="Picture 3" descr="A-Plus-Gr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4" y="4405168"/>
            <a:ext cx="940875" cy="968048"/>
          </a:xfrm>
          <a:prstGeom prst="rect">
            <a:avLst/>
          </a:prstGeom>
        </p:spPr>
      </p:pic>
      <p:pic>
        <p:nvPicPr>
          <p:cNvPr id="5" name="Picture 4" descr="A-Plus-Gr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973" y="4405168"/>
            <a:ext cx="940875" cy="968048"/>
          </a:xfrm>
          <a:prstGeom prst="rect">
            <a:avLst/>
          </a:prstGeom>
        </p:spPr>
      </p:pic>
      <p:pic>
        <p:nvPicPr>
          <p:cNvPr id="6" name="Picture 5" descr="A-Plus-Gr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622" y="4405168"/>
            <a:ext cx="940875" cy="968048"/>
          </a:xfrm>
          <a:prstGeom prst="rect">
            <a:avLst/>
          </a:prstGeom>
        </p:spPr>
      </p:pic>
      <p:pic>
        <p:nvPicPr>
          <p:cNvPr id="7" name="Picture 6" descr="A-Plus-Gr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271" y="4405168"/>
            <a:ext cx="940875" cy="968048"/>
          </a:xfrm>
          <a:prstGeom prst="rect">
            <a:avLst/>
          </a:prstGeom>
        </p:spPr>
      </p:pic>
      <p:pic>
        <p:nvPicPr>
          <p:cNvPr id="9" name="Picture 8" descr="A-Plus-Gr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920" y="4405168"/>
            <a:ext cx="940875" cy="968048"/>
          </a:xfrm>
          <a:prstGeom prst="rect">
            <a:avLst/>
          </a:prstGeom>
        </p:spPr>
      </p:pic>
      <p:pic>
        <p:nvPicPr>
          <p:cNvPr id="10" name="Picture 9" descr="A-Plus-Gr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569" y="4405168"/>
            <a:ext cx="940875" cy="968048"/>
          </a:xfrm>
          <a:prstGeom prst="rect">
            <a:avLst/>
          </a:prstGeom>
        </p:spPr>
      </p:pic>
      <p:grpSp>
        <p:nvGrpSpPr>
          <p:cNvPr id="17" name="Group 16"/>
          <p:cNvGrpSpPr/>
          <p:nvPr/>
        </p:nvGrpSpPr>
        <p:grpSpPr>
          <a:xfrm>
            <a:off x="1043608" y="116632"/>
            <a:ext cx="8136904" cy="5256584"/>
            <a:chOff x="1043608" y="944724"/>
            <a:chExt cx="8136904" cy="5256584"/>
          </a:xfrm>
        </p:grpSpPr>
        <p:sp>
          <p:nvSpPr>
            <p:cNvPr id="3" name="Rectangle 2"/>
            <p:cNvSpPr/>
            <p:nvPr/>
          </p:nvSpPr>
          <p:spPr>
            <a:xfrm>
              <a:off x="1043608" y="4113076"/>
              <a:ext cx="360040" cy="208823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591780" y="2096852"/>
              <a:ext cx="360040" cy="4104456"/>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103948" y="3717032"/>
              <a:ext cx="360040" cy="2484276"/>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5616116" y="4617132"/>
              <a:ext cx="360040" cy="1584176"/>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128284" y="2744924"/>
              <a:ext cx="360040" cy="3456384"/>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8640452" y="3609020"/>
              <a:ext cx="360040" cy="2592288"/>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4294439" y="944724"/>
              <a:ext cx="4886073" cy="1446550"/>
            </a:xfrm>
            <a:prstGeom prst="rect">
              <a:avLst/>
            </a:prstGeom>
            <a:noFill/>
          </p:spPr>
          <p:txBody>
            <a:bodyPr wrap="none" rtlCol="0">
              <a:spAutoFit/>
            </a:bodyPr>
            <a:lstStyle/>
            <a:p>
              <a:r>
                <a:rPr lang="en-US" sz="8800" dirty="0">
                  <a:solidFill>
                    <a:srgbClr val="B41A1B"/>
                  </a:solidFill>
                  <a:latin typeface="Arial Black"/>
                  <a:cs typeface="Arial Black"/>
                </a:rPr>
                <a:t>NEVER!</a:t>
              </a:r>
            </a:p>
          </p:txBody>
        </p:sp>
      </p:grpSp>
    </p:spTree>
    <p:extLst>
      <p:ext uri="{BB962C8B-B14F-4D97-AF65-F5344CB8AC3E}">
        <p14:creationId xmlns:p14="http://schemas.microsoft.com/office/powerpoint/2010/main" val="132663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86751" y="884905"/>
            <a:ext cx="8770498" cy="4524315"/>
          </a:xfrm>
          <a:prstGeom prst="rect">
            <a:avLst/>
          </a:prstGeom>
          <a:noFill/>
        </p:spPr>
        <p:txBody>
          <a:bodyPr wrap="square" rtlCol="0">
            <a:spAutoFit/>
          </a:bodyPr>
          <a:lstStyle/>
          <a:p>
            <a:pPr algn="ctr"/>
            <a:r>
              <a:rPr lang="en-US" sz="7200" dirty="0">
                <a:solidFill>
                  <a:srgbClr val="535353"/>
                </a:solidFill>
                <a:latin typeface="Avenir Light"/>
                <a:cs typeface="Avenir Light"/>
              </a:rPr>
              <a:t>The</a:t>
            </a:r>
          </a:p>
          <a:p>
            <a:pPr algn="ctr"/>
            <a:r>
              <a:rPr lang="en-US" sz="7200" dirty="0">
                <a:solidFill>
                  <a:srgbClr val="B41A1B"/>
                </a:solidFill>
                <a:latin typeface="Avenir Black"/>
                <a:cs typeface="Avenir Black"/>
              </a:rPr>
              <a:t>POWER</a:t>
            </a:r>
          </a:p>
          <a:p>
            <a:pPr algn="ctr"/>
            <a:r>
              <a:rPr lang="en-US" sz="7200" dirty="0">
                <a:solidFill>
                  <a:srgbClr val="535353"/>
                </a:solidFill>
                <a:latin typeface="Avenir Light"/>
                <a:cs typeface="Avenir Light"/>
              </a:rPr>
              <a:t>of a 30 Day Turnaround Strategy</a:t>
            </a:r>
          </a:p>
        </p:txBody>
      </p:sp>
      <p:pic>
        <p:nvPicPr>
          <p:cNvPr id="5" name="Picture 4" descr="Lightning-Bolt-Red.pn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2483768" y="-435823"/>
            <a:ext cx="4464496" cy="7465223"/>
          </a:xfrm>
          <a:prstGeom prst="rect">
            <a:avLst/>
          </a:prstGeom>
        </p:spPr>
      </p:pic>
      <p:sp>
        <p:nvSpPr>
          <p:cNvPr id="4" name="10-Point Star 3"/>
          <p:cNvSpPr/>
          <p:nvPr/>
        </p:nvSpPr>
        <p:spPr>
          <a:xfrm>
            <a:off x="4139952" y="5481228"/>
            <a:ext cx="756084" cy="738081"/>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white"/>
                </a:solidFill>
                <a:latin typeface="Arial"/>
                <a:cs typeface="Arial"/>
              </a:rPr>
              <a:t>31</a:t>
            </a:r>
          </a:p>
        </p:txBody>
      </p:sp>
    </p:spTree>
    <p:extLst>
      <p:ext uri="{BB962C8B-B14F-4D97-AF65-F5344CB8AC3E}">
        <p14:creationId xmlns:p14="http://schemas.microsoft.com/office/powerpoint/2010/main" val="529002235"/>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heskichannel.com/wp-content/uploads/2013/01/avalanche.fraktik.com_.jpeg"/>
          <p:cNvPicPr>
            <a:picLocks noChangeAspect="1" noChangeArrowheads="1"/>
          </p:cNvPicPr>
          <p:nvPr/>
        </p:nvPicPr>
        <p:blipFill rotWithShape="1">
          <a:blip r:embed="rId3">
            <a:extLst>
              <a:ext uri="{28A0092B-C50C-407E-A947-70E740481C1C}">
                <a14:useLocalDpi xmlns:a14="http://schemas.microsoft.com/office/drawing/2010/main"/>
              </a:ext>
            </a:extLst>
          </a:blip>
          <a:srcRect l="7791" t="2517" r="7793" b="2517"/>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19672" y="1844824"/>
            <a:ext cx="5904656" cy="1404156"/>
          </a:xfrm>
          <a:prstGeom prst="rect">
            <a:avLst/>
          </a:prstGeom>
          <a:solidFill>
            <a:srgbClr val="B41A1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366069" y="2073622"/>
            <a:ext cx="4519875" cy="923330"/>
          </a:xfrm>
          <a:prstGeom prst="rect">
            <a:avLst/>
          </a:prstGeom>
          <a:noFill/>
        </p:spPr>
        <p:txBody>
          <a:bodyPr wrap="none" rtlCol="0">
            <a:spAutoFit/>
          </a:bodyPr>
          <a:lstStyle/>
          <a:p>
            <a:r>
              <a:rPr lang="en-US" sz="5400" dirty="0">
                <a:solidFill>
                  <a:srgbClr val="F2F2F2"/>
                </a:solidFill>
                <a:latin typeface="Arial Black"/>
                <a:cs typeface="Arial Black"/>
              </a:rPr>
              <a:t>BAD NEWS!</a:t>
            </a:r>
          </a:p>
        </p:txBody>
      </p:sp>
    </p:spTree>
    <p:extLst>
      <p:ext uri="{BB962C8B-B14F-4D97-AF65-F5344CB8AC3E}">
        <p14:creationId xmlns:p14="http://schemas.microsoft.com/office/powerpoint/2010/main" val="14239823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heskichannel.com/wp-content/uploads/2013/01/avalanche.fraktik.com_.jpeg"/>
          <p:cNvPicPr>
            <a:picLocks noChangeAspect="1" noChangeArrowheads="1"/>
          </p:cNvPicPr>
          <p:nvPr/>
        </p:nvPicPr>
        <p:blipFill rotWithShape="1">
          <a:blip r:embed="rId3">
            <a:extLst>
              <a:ext uri="{28A0092B-C50C-407E-A947-70E740481C1C}">
                <a14:useLocalDpi xmlns:a14="http://schemas.microsoft.com/office/drawing/2010/main"/>
              </a:ext>
            </a:extLst>
          </a:blip>
          <a:srcRect l="7791" t="2517" r="7793" b="2517"/>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19672" y="1844824"/>
            <a:ext cx="5904656" cy="1404156"/>
          </a:xfrm>
          <a:prstGeom prst="rect">
            <a:avLst/>
          </a:prstGeom>
          <a:solidFill>
            <a:srgbClr val="B41A1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175956" y="2073622"/>
            <a:ext cx="2684824" cy="923330"/>
          </a:xfrm>
          <a:prstGeom prst="rect">
            <a:avLst/>
          </a:prstGeom>
          <a:noFill/>
        </p:spPr>
        <p:txBody>
          <a:bodyPr wrap="none" rtlCol="0">
            <a:spAutoFit/>
          </a:bodyPr>
          <a:lstStyle/>
          <a:p>
            <a:r>
              <a:rPr lang="en-US" sz="5400" dirty="0">
                <a:solidFill>
                  <a:srgbClr val="F2F2F2"/>
                </a:solidFill>
                <a:latin typeface="Arial Black"/>
                <a:cs typeface="Arial Black"/>
              </a:rPr>
              <a:t>NEWS!</a:t>
            </a:r>
          </a:p>
        </p:txBody>
      </p:sp>
      <p:sp>
        <p:nvSpPr>
          <p:cNvPr id="7" name="TextBox 6"/>
          <p:cNvSpPr txBox="1"/>
          <p:nvPr/>
        </p:nvSpPr>
        <p:spPr>
          <a:xfrm>
            <a:off x="1799692" y="2073622"/>
            <a:ext cx="2453879" cy="923330"/>
          </a:xfrm>
          <a:prstGeom prst="rect">
            <a:avLst/>
          </a:prstGeom>
          <a:noFill/>
        </p:spPr>
        <p:txBody>
          <a:bodyPr wrap="none" rtlCol="0">
            <a:spAutoFit/>
          </a:bodyPr>
          <a:lstStyle/>
          <a:p>
            <a:r>
              <a:rPr lang="en-US" sz="5400" dirty="0">
                <a:solidFill>
                  <a:srgbClr val="F2F2F2"/>
                </a:solidFill>
                <a:latin typeface="Arial Black"/>
                <a:cs typeface="Arial Black"/>
              </a:rPr>
              <a:t>GOOD</a:t>
            </a:r>
          </a:p>
        </p:txBody>
      </p:sp>
    </p:spTree>
    <p:extLst>
      <p:ext uri="{BB962C8B-B14F-4D97-AF65-F5344CB8AC3E}">
        <p14:creationId xmlns:p14="http://schemas.microsoft.com/office/powerpoint/2010/main" val="17263961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on't fall into the trap of sending marketing materials too soon."/>
          <p:cNvPicPr>
            <a:picLocks noChangeAspect="1" noChangeArrowheads="1"/>
          </p:cNvPicPr>
          <p:nvPr/>
        </p:nvPicPr>
        <p:blipFill rotWithShape="1">
          <a:blip r:embed="rId3">
            <a:extLst>
              <a:ext uri="{28A0092B-C50C-407E-A947-70E740481C1C}">
                <a14:useLocalDpi xmlns:a14="http://schemas.microsoft.com/office/drawing/2010/main"/>
              </a:ext>
            </a:extLst>
          </a:blip>
          <a:srcRect l="19765" r="173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32240" y="2240868"/>
            <a:ext cx="2160685" cy="2800767"/>
          </a:xfrm>
          <a:prstGeom prst="rect">
            <a:avLst/>
          </a:prstGeom>
          <a:noFill/>
        </p:spPr>
        <p:txBody>
          <a:bodyPr wrap="none" rtlCol="0">
            <a:spAutoFit/>
          </a:bodyPr>
          <a:lstStyle/>
          <a:p>
            <a:pPr algn="ctr"/>
            <a:r>
              <a:rPr lang="en-US" sz="4400" dirty="0">
                <a:solidFill>
                  <a:srgbClr val="F2F2F2"/>
                </a:solidFill>
                <a:latin typeface="Avenir Light"/>
                <a:cs typeface="Avenir Light"/>
              </a:rPr>
              <a:t>Change</a:t>
            </a:r>
          </a:p>
          <a:p>
            <a:pPr algn="ctr"/>
            <a:r>
              <a:rPr lang="en-US" sz="4400" dirty="0">
                <a:solidFill>
                  <a:srgbClr val="F2F2F2"/>
                </a:solidFill>
                <a:latin typeface="Avenir Light"/>
                <a:cs typeface="Avenir Light"/>
              </a:rPr>
              <a:t>Starts</a:t>
            </a:r>
          </a:p>
          <a:p>
            <a:pPr algn="ctr"/>
            <a:r>
              <a:rPr lang="en-US" sz="4400" dirty="0">
                <a:solidFill>
                  <a:srgbClr val="F2F2F2"/>
                </a:solidFill>
                <a:latin typeface="Avenir Light"/>
                <a:cs typeface="Avenir Light"/>
              </a:rPr>
              <a:t>With</a:t>
            </a:r>
          </a:p>
          <a:p>
            <a:pPr algn="ctr"/>
            <a:r>
              <a:rPr lang="en-US" sz="4400" b="1" dirty="0">
                <a:solidFill>
                  <a:srgbClr val="B41A1B"/>
                </a:solidFill>
                <a:latin typeface="Arial Black"/>
                <a:cs typeface="Arial Black"/>
              </a:rPr>
              <a:t>YOU</a:t>
            </a:r>
          </a:p>
        </p:txBody>
      </p:sp>
    </p:spTree>
    <p:extLst>
      <p:ext uri="{BB962C8B-B14F-4D97-AF65-F5344CB8AC3E}">
        <p14:creationId xmlns:p14="http://schemas.microsoft.com/office/powerpoint/2010/main" val="42620446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95536" y="908720"/>
            <a:ext cx="6372708" cy="3312368"/>
          </a:xfrm>
        </p:spPr>
        <p:txBody>
          <a:bodyPr/>
          <a:lstStyle/>
          <a:p>
            <a:pPr eaLnBrk="1" hangingPunct="1">
              <a:buFontTx/>
              <a:buNone/>
            </a:pPr>
            <a:r>
              <a:rPr lang="en-US" sz="4400" b="1" dirty="0">
                <a:solidFill>
                  <a:srgbClr val="606060"/>
                </a:solidFill>
              </a:rPr>
              <a:t>Training doesn’t</a:t>
            </a:r>
          </a:p>
          <a:p>
            <a:pPr eaLnBrk="1" hangingPunct="1">
              <a:buFontTx/>
              <a:buNone/>
            </a:pPr>
            <a:r>
              <a:rPr lang="en-US" sz="4400" b="1" dirty="0">
                <a:solidFill>
                  <a:srgbClr val="606060"/>
                </a:solidFill>
              </a:rPr>
              <a:t>develop champions.</a:t>
            </a:r>
            <a:endParaRPr lang="en-US" sz="2400" b="1" dirty="0">
              <a:solidFill>
                <a:srgbClr val="606060"/>
              </a:solidFill>
              <a:sym typeface="Wingdings" pitchFamily="2" charset="2"/>
            </a:endParaRPr>
          </a:p>
          <a:p>
            <a:pPr eaLnBrk="1" hangingPunct="1">
              <a:buFontTx/>
              <a:buNone/>
            </a:pPr>
            <a:endParaRPr lang="en-US" sz="2400" b="1" dirty="0">
              <a:solidFill>
                <a:srgbClr val="606060"/>
              </a:solidFill>
              <a:sym typeface="Wingdings" pitchFamily="2" charset="2"/>
            </a:endParaRPr>
          </a:p>
          <a:p>
            <a:pPr eaLnBrk="1" hangingPunct="1">
              <a:buFontTx/>
              <a:buNone/>
            </a:pPr>
            <a:endParaRPr lang="en-US" sz="2400" b="1" dirty="0">
              <a:solidFill>
                <a:srgbClr val="606060"/>
              </a:solidFill>
              <a:sym typeface="Wingdings" pitchFamily="2" charset="2"/>
            </a:endParaRPr>
          </a:p>
          <a:p>
            <a:pPr eaLnBrk="1" hangingPunct="1">
              <a:buFontTx/>
              <a:buNone/>
            </a:pPr>
            <a:endParaRPr lang="en-US" sz="2400" b="1" dirty="0">
              <a:solidFill>
                <a:srgbClr val="606060"/>
              </a:solidFill>
              <a:sym typeface="Wingdings" pitchFamily="2" charset="2"/>
            </a:endParaRPr>
          </a:p>
          <a:p>
            <a:pPr eaLnBrk="1" hangingPunct="1">
              <a:buFontTx/>
              <a:buNone/>
            </a:pPr>
            <a:endParaRPr lang="en-US" sz="2400" b="1" dirty="0">
              <a:solidFill>
                <a:srgbClr val="606060"/>
              </a:solidFill>
              <a:sym typeface="Wingdings" pitchFamily="2" charset="2"/>
            </a:endParaRPr>
          </a:p>
          <a:p>
            <a:pPr eaLnBrk="1" hangingPunct="1">
              <a:buFontTx/>
              <a:buNone/>
            </a:pPr>
            <a:endParaRPr lang="en-US" sz="2400" b="1" dirty="0">
              <a:solidFill>
                <a:srgbClr val="606060"/>
              </a:solidFill>
              <a:sym typeface="Wingdings" pitchFamily="2" charset="2"/>
            </a:endParaRPr>
          </a:p>
        </p:txBody>
      </p:sp>
      <p:grpSp>
        <p:nvGrpSpPr>
          <p:cNvPr id="44" name="Group 43"/>
          <p:cNvGrpSpPr/>
          <p:nvPr/>
        </p:nvGrpSpPr>
        <p:grpSpPr>
          <a:xfrm>
            <a:off x="-108520" y="8620"/>
            <a:ext cx="9325036" cy="5364596"/>
            <a:chOff x="-108520" y="8620"/>
            <a:chExt cx="9325036" cy="5364596"/>
          </a:xfrm>
        </p:grpSpPr>
        <p:cxnSp>
          <p:nvCxnSpPr>
            <p:cNvPr id="6" name="Straight Connector 5"/>
            <p:cNvCxnSpPr/>
            <p:nvPr/>
          </p:nvCxnSpPr>
          <p:spPr>
            <a:xfrm flipV="1">
              <a:off x="-108520" y="5085184"/>
              <a:ext cx="828092" cy="252028"/>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480212" y="2060848"/>
              <a:ext cx="720080" cy="288032"/>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403648" y="4617132"/>
              <a:ext cx="756084" cy="756084"/>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879812" y="4581128"/>
              <a:ext cx="720080" cy="288032"/>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8640452" y="8620"/>
              <a:ext cx="576064" cy="1548172"/>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760132" y="2060848"/>
              <a:ext cx="720080" cy="1152128"/>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319972" y="3392996"/>
              <a:ext cx="720080" cy="1224136"/>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40052" y="3212976"/>
              <a:ext cx="720080" cy="180020"/>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159732" y="4617132"/>
              <a:ext cx="720080" cy="252028"/>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599892" y="4581128"/>
              <a:ext cx="720080" cy="36004"/>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19572" y="5085184"/>
              <a:ext cx="684076" cy="288032"/>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7920372" y="1484784"/>
              <a:ext cx="720080" cy="72008"/>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200292" y="1484784"/>
              <a:ext cx="720080" cy="864096"/>
            </a:xfrm>
            <a:prstGeom prst="line">
              <a:avLst/>
            </a:prstGeom>
            <a:ln w="127000" cap="rnd">
              <a:solidFill>
                <a:srgbClr val="B41A1B"/>
              </a:solidFill>
              <a:round/>
            </a:ln>
            <a:effectLst/>
          </p:spPr>
          <p:style>
            <a:lnRef idx="2">
              <a:schemeClr val="accent1"/>
            </a:lnRef>
            <a:fillRef idx="0">
              <a:schemeClr val="accent1"/>
            </a:fillRef>
            <a:effectRef idx="1">
              <a:schemeClr val="accent1"/>
            </a:effectRef>
            <a:fontRef idx="minor">
              <a:schemeClr val="tx1"/>
            </a:fontRef>
          </p:style>
        </p:cxnSp>
      </p:grpSp>
      <p:sp>
        <p:nvSpPr>
          <p:cNvPr id="45" name="Rectangle 44"/>
          <p:cNvSpPr/>
          <p:nvPr/>
        </p:nvSpPr>
        <p:spPr>
          <a:xfrm>
            <a:off x="0" y="5409220"/>
            <a:ext cx="9252520" cy="154817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Isosceles Triangle 45"/>
          <p:cNvSpPr/>
          <p:nvPr/>
        </p:nvSpPr>
        <p:spPr>
          <a:xfrm rot="1094105">
            <a:off x="-81633" y="5084177"/>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Isosceles Triangle 82"/>
          <p:cNvSpPr/>
          <p:nvPr/>
        </p:nvSpPr>
        <p:spPr>
          <a:xfrm rot="20875057">
            <a:off x="68841" y="5118393"/>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4" name="Isosceles Triangle 83"/>
          <p:cNvSpPr/>
          <p:nvPr/>
        </p:nvSpPr>
        <p:spPr>
          <a:xfrm rot="20875057">
            <a:off x="1514318" y="4578332"/>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5" name="Isosceles Triangle 84"/>
          <p:cNvSpPr/>
          <p:nvPr/>
        </p:nvSpPr>
        <p:spPr>
          <a:xfrm rot="20497470">
            <a:off x="4592928" y="3381945"/>
            <a:ext cx="1119857"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6" name="Isosceles Triangle 85"/>
          <p:cNvSpPr/>
          <p:nvPr/>
        </p:nvSpPr>
        <p:spPr>
          <a:xfrm rot="21082441">
            <a:off x="2948324" y="4613558"/>
            <a:ext cx="1404156" cy="15250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7" name="Isosceles Triangle 86"/>
          <p:cNvSpPr/>
          <p:nvPr/>
        </p:nvSpPr>
        <p:spPr>
          <a:xfrm rot="1519791">
            <a:off x="5100113" y="3182300"/>
            <a:ext cx="1404156" cy="596306"/>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8" name="Isosceles Triangle 87"/>
          <p:cNvSpPr/>
          <p:nvPr/>
        </p:nvSpPr>
        <p:spPr>
          <a:xfrm rot="20598097">
            <a:off x="5895336" y="2107641"/>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Isosceles Triangle 88"/>
          <p:cNvSpPr/>
          <p:nvPr/>
        </p:nvSpPr>
        <p:spPr>
          <a:xfrm rot="20875057">
            <a:off x="7310963" y="1517992"/>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Isosceles Triangle 89"/>
          <p:cNvSpPr/>
          <p:nvPr/>
        </p:nvSpPr>
        <p:spPr>
          <a:xfrm rot="2405808">
            <a:off x="7994185" y="1516061"/>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Isosceles Triangle 90"/>
          <p:cNvSpPr/>
          <p:nvPr/>
        </p:nvSpPr>
        <p:spPr>
          <a:xfrm rot="19551550">
            <a:off x="8272935" y="184596"/>
            <a:ext cx="2153484" cy="840306"/>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2" name="Isosceles Triangle 91"/>
          <p:cNvSpPr/>
          <p:nvPr/>
        </p:nvSpPr>
        <p:spPr>
          <a:xfrm rot="20434812">
            <a:off x="4186127" y="3897604"/>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3" name="Isosceles Triangle 92"/>
          <p:cNvSpPr/>
          <p:nvPr/>
        </p:nvSpPr>
        <p:spPr>
          <a:xfrm rot="20875057">
            <a:off x="5510762" y="2706124"/>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4" name="Isosceles Triangle 93"/>
          <p:cNvSpPr/>
          <p:nvPr/>
        </p:nvSpPr>
        <p:spPr>
          <a:xfrm rot="1245091">
            <a:off x="6209355" y="2471549"/>
            <a:ext cx="1404156" cy="557275"/>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5" name="Rectangle 94"/>
          <p:cNvSpPr/>
          <p:nvPr/>
        </p:nvSpPr>
        <p:spPr>
          <a:xfrm>
            <a:off x="5400092" y="3356992"/>
            <a:ext cx="3816424" cy="209685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6" name="Rectangle 95"/>
          <p:cNvSpPr/>
          <p:nvPr/>
        </p:nvSpPr>
        <p:spPr>
          <a:xfrm>
            <a:off x="5940152" y="2852936"/>
            <a:ext cx="3816424" cy="209685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7" name="Rectangle 96"/>
          <p:cNvSpPr/>
          <p:nvPr/>
        </p:nvSpPr>
        <p:spPr>
          <a:xfrm>
            <a:off x="6660232" y="2348880"/>
            <a:ext cx="3816424" cy="209685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8" name="Rectangle 97"/>
          <p:cNvSpPr/>
          <p:nvPr/>
        </p:nvSpPr>
        <p:spPr>
          <a:xfrm>
            <a:off x="7235788" y="2204864"/>
            <a:ext cx="3816424" cy="432048"/>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9" name="Rectangle 98"/>
          <p:cNvSpPr/>
          <p:nvPr/>
        </p:nvSpPr>
        <p:spPr>
          <a:xfrm rot="18978099">
            <a:off x="3147537" y="4264705"/>
            <a:ext cx="3816424" cy="209685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0" name="Rectangle 99"/>
          <p:cNvSpPr/>
          <p:nvPr/>
        </p:nvSpPr>
        <p:spPr>
          <a:xfrm rot="20780692">
            <a:off x="1750583" y="4731589"/>
            <a:ext cx="3660863" cy="209685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1" name="Isosceles Triangle 100"/>
          <p:cNvSpPr/>
          <p:nvPr/>
        </p:nvSpPr>
        <p:spPr>
          <a:xfrm rot="20875057">
            <a:off x="974258" y="5154396"/>
            <a:ext cx="1404156" cy="518019"/>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2" name="Isosceles Triangle 101"/>
          <p:cNvSpPr/>
          <p:nvPr/>
        </p:nvSpPr>
        <p:spPr>
          <a:xfrm rot="770493">
            <a:off x="7410758" y="1605575"/>
            <a:ext cx="2153484" cy="840306"/>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3" name="Isosceles Triangle 102"/>
          <p:cNvSpPr/>
          <p:nvPr/>
        </p:nvSpPr>
        <p:spPr>
          <a:xfrm rot="16200000">
            <a:off x="7839847" y="1349285"/>
            <a:ext cx="2153484" cy="840306"/>
          </a:xfrm>
          <a:prstGeom prst="triangle">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4" name="Rectangle 3"/>
          <p:cNvSpPr txBox="1">
            <a:spLocks noChangeArrowheads="1"/>
          </p:cNvSpPr>
          <p:nvPr/>
        </p:nvSpPr>
        <p:spPr bwMode="auto">
          <a:xfrm>
            <a:off x="1907704" y="5265204"/>
            <a:ext cx="7092788" cy="133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35353"/>
                </a:solidFill>
                <a:latin typeface="Avenir Book"/>
                <a:ea typeface="+mn-ea"/>
                <a:cs typeface="Avenir Book"/>
              </a:defRPr>
            </a:lvl1pPr>
            <a:lvl2pPr marL="742950" indent="-285750" algn="l" rtl="0" eaLnBrk="0" fontAlgn="base" hangingPunct="0">
              <a:spcBef>
                <a:spcPct val="20000"/>
              </a:spcBef>
              <a:spcAft>
                <a:spcPct val="0"/>
              </a:spcAft>
              <a:buFont typeface="Arial" pitchFamily="34" charset="0"/>
              <a:buChar char="–"/>
              <a:defRPr sz="2800" kern="1200">
                <a:solidFill>
                  <a:srgbClr val="535353"/>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535353"/>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35353"/>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353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pPr>
            <a:r>
              <a:rPr lang="en-US" sz="7200" b="1" dirty="0">
                <a:solidFill>
                  <a:srgbClr val="F2F2F2"/>
                </a:solidFill>
                <a:latin typeface="Arial Black"/>
                <a:cs typeface="Arial Black"/>
              </a:rPr>
              <a:t>LEADERS DO.</a:t>
            </a:r>
            <a:endParaRPr lang="en-US" sz="7200" b="1" dirty="0">
              <a:solidFill>
                <a:srgbClr val="F2F2F2"/>
              </a:solidFill>
              <a:latin typeface="Arial Black"/>
              <a:cs typeface="Arial Black"/>
              <a:sym typeface="Wingdings" pitchFamily="2" charset="2"/>
            </a:endParaRPr>
          </a:p>
        </p:txBody>
      </p:sp>
    </p:spTree>
    <p:extLst>
      <p:ext uri="{BB962C8B-B14F-4D97-AF65-F5344CB8AC3E}">
        <p14:creationId xmlns:p14="http://schemas.microsoft.com/office/powerpoint/2010/main" val="207822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0" y="29665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18" name="Straight Connector 17"/>
          <p:cNvCxnSpPr/>
          <p:nvPr/>
        </p:nvCxnSpPr>
        <p:spPr>
          <a:xfrm flipV="1">
            <a:off x="188767" y="393341"/>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8767" y="1016732"/>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67544" y="1831467"/>
            <a:ext cx="9334037" cy="769441"/>
            <a:chOff x="467544" y="1772816"/>
            <a:chExt cx="9334037" cy="769441"/>
          </a:xfrm>
        </p:grpSpPr>
        <p:sp>
          <p:nvSpPr>
            <p:cNvPr id="6" name="Oval 5"/>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36" name="TextBox 35"/>
            <p:cNvSpPr txBox="1"/>
            <p:nvPr/>
          </p:nvSpPr>
          <p:spPr>
            <a:xfrm>
              <a:off x="1187624" y="177281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Improve Performance</a:t>
              </a:r>
            </a:p>
          </p:txBody>
        </p:sp>
      </p:grpSp>
      <p:grpSp>
        <p:nvGrpSpPr>
          <p:cNvPr id="16" name="Group 15"/>
          <p:cNvGrpSpPr/>
          <p:nvPr/>
        </p:nvGrpSpPr>
        <p:grpSpPr>
          <a:xfrm>
            <a:off x="467544" y="2785573"/>
            <a:ext cx="9334037" cy="769441"/>
            <a:chOff x="467544" y="2780928"/>
            <a:chExt cx="9334037" cy="769441"/>
          </a:xfrm>
        </p:grpSpPr>
        <p:sp>
          <p:nvSpPr>
            <p:cNvPr id="32" name="Oval 31"/>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37" name="TextBox 36"/>
            <p:cNvSpPr txBox="1"/>
            <p:nvPr/>
          </p:nvSpPr>
          <p:spPr>
            <a:xfrm>
              <a:off x="1187624" y="2780928"/>
              <a:ext cx="8613957" cy="769441"/>
            </a:xfrm>
            <a:prstGeom prst="rect">
              <a:avLst/>
            </a:prstGeom>
            <a:noFill/>
          </p:spPr>
          <p:txBody>
            <a:bodyPr wrap="square" rtlCol="0">
              <a:spAutoFit/>
            </a:bodyPr>
            <a:lstStyle/>
            <a:p>
              <a:r>
                <a:rPr lang="en-US" sz="4400" dirty="0">
                  <a:solidFill>
                    <a:srgbClr val="606060"/>
                  </a:solidFill>
                  <a:latin typeface="Avenir Book"/>
                  <a:cs typeface="Avenir Book"/>
                </a:rPr>
                <a:t>Minimize Mistakes</a:t>
              </a:r>
            </a:p>
          </p:txBody>
        </p:sp>
      </p:grpSp>
      <p:grpSp>
        <p:nvGrpSpPr>
          <p:cNvPr id="20" name="Group 19"/>
          <p:cNvGrpSpPr/>
          <p:nvPr/>
        </p:nvGrpSpPr>
        <p:grpSpPr>
          <a:xfrm>
            <a:off x="467544" y="3739679"/>
            <a:ext cx="9334037" cy="769441"/>
            <a:chOff x="467544" y="3735034"/>
            <a:chExt cx="9334037" cy="769441"/>
          </a:xfrm>
        </p:grpSpPr>
        <p:sp>
          <p:nvSpPr>
            <p:cNvPr id="33" name="Oval 32"/>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38" name="TextBox 37"/>
            <p:cNvSpPr txBox="1"/>
            <p:nvPr/>
          </p:nvSpPr>
          <p:spPr>
            <a:xfrm>
              <a:off x="1187624" y="3735034"/>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Reduce Your Workload</a:t>
              </a:r>
            </a:p>
          </p:txBody>
        </p:sp>
      </p:grpSp>
      <p:grpSp>
        <p:nvGrpSpPr>
          <p:cNvPr id="21" name="Group 20"/>
          <p:cNvGrpSpPr/>
          <p:nvPr/>
        </p:nvGrpSpPr>
        <p:grpSpPr>
          <a:xfrm>
            <a:off x="467544" y="4693785"/>
            <a:ext cx="9334037" cy="769441"/>
            <a:chOff x="467544" y="4617132"/>
            <a:chExt cx="9334037" cy="769441"/>
          </a:xfrm>
        </p:grpSpPr>
        <p:sp>
          <p:nvSpPr>
            <p:cNvPr id="34" name="Oval 3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39" name="TextBox 38"/>
            <p:cNvSpPr txBox="1"/>
            <p:nvPr/>
          </p:nvSpPr>
          <p:spPr>
            <a:xfrm>
              <a:off x="1187624" y="4617132"/>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Retain Your Best People</a:t>
              </a:r>
            </a:p>
          </p:txBody>
        </p:sp>
      </p:grpSp>
      <p:grpSp>
        <p:nvGrpSpPr>
          <p:cNvPr id="41" name="Group 40"/>
          <p:cNvGrpSpPr/>
          <p:nvPr/>
        </p:nvGrpSpPr>
        <p:grpSpPr>
          <a:xfrm>
            <a:off x="467544" y="5647891"/>
            <a:ext cx="9334037" cy="769441"/>
            <a:chOff x="467544" y="5589240"/>
            <a:chExt cx="9334037" cy="769441"/>
          </a:xfrm>
        </p:grpSpPr>
        <p:sp>
          <p:nvSpPr>
            <p:cNvPr id="35" name="Oval 34"/>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40" name="TextBox 39"/>
            <p:cNvSpPr txBox="1"/>
            <p:nvPr/>
          </p:nvSpPr>
          <p:spPr>
            <a:xfrm>
              <a:off x="1187624" y="5589240"/>
              <a:ext cx="8613957" cy="769441"/>
            </a:xfrm>
            <a:prstGeom prst="rect">
              <a:avLst/>
            </a:prstGeom>
            <a:noFill/>
          </p:spPr>
          <p:txBody>
            <a:bodyPr wrap="square" rtlCol="0">
              <a:spAutoFit/>
            </a:bodyPr>
            <a:lstStyle/>
            <a:p>
              <a:r>
                <a:rPr lang="en-US" sz="4400" dirty="0">
                  <a:solidFill>
                    <a:srgbClr val="606060"/>
                  </a:solidFill>
                  <a:latin typeface="Avenir Book"/>
                  <a:cs typeface="Avenir Book"/>
                </a:rPr>
                <a:t>Gain Buy-In</a:t>
              </a:r>
            </a:p>
          </p:txBody>
        </p:sp>
      </p:grpSp>
      <p:grpSp>
        <p:nvGrpSpPr>
          <p:cNvPr id="48" name="Group 47"/>
          <p:cNvGrpSpPr/>
          <p:nvPr/>
        </p:nvGrpSpPr>
        <p:grpSpPr>
          <a:xfrm>
            <a:off x="251520" y="3465004"/>
            <a:ext cx="8316924" cy="3024336"/>
            <a:chOff x="251520" y="2924944"/>
            <a:chExt cx="8640960" cy="3204356"/>
          </a:xfrm>
        </p:grpSpPr>
        <p:sp>
          <p:nvSpPr>
            <p:cNvPr id="49" name="Isosceles Triangle 48"/>
            <p:cNvSpPr/>
            <p:nvPr/>
          </p:nvSpPr>
          <p:spPr>
            <a:xfrm>
              <a:off x="5451526" y="2924944"/>
              <a:ext cx="972108" cy="68407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p:nvSpPr>
          <p:spPr>
            <a:xfrm>
              <a:off x="1259632" y="3248980"/>
              <a:ext cx="7632848" cy="2880320"/>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rgbClr val="F2F2F2"/>
                  </a:solidFill>
                  <a:latin typeface="Arial"/>
                  <a:cs typeface="Arial"/>
                </a:rPr>
                <a:t>Avoid the damaging mistakes that create more work for you and lead to coaching failure.</a:t>
              </a:r>
            </a:p>
          </p:txBody>
        </p:sp>
        <p:sp>
          <p:nvSpPr>
            <p:cNvPr id="51" name="Rectangle 50"/>
            <p:cNvSpPr/>
            <p:nvPr/>
          </p:nvSpPr>
          <p:spPr>
            <a:xfrm>
              <a:off x="251520" y="2996952"/>
              <a:ext cx="900100" cy="31323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600825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solidFill>
                <a:prstClr val="white"/>
              </a:solidFill>
              <a:latin typeface="Avenir Book"/>
              <a:cs typeface="Avenir Book"/>
            </a:endParaRPr>
          </a:p>
        </p:txBody>
      </p:sp>
      <p:pic>
        <p:nvPicPr>
          <p:cNvPr id="7" name="Picture 6" descr="Chain-Link-Icon-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0118" y="1399965"/>
            <a:ext cx="5659025" cy="5455828"/>
          </a:xfrm>
          <a:prstGeom prst="rect">
            <a:avLst/>
          </a:prstGeom>
        </p:spPr>
      </p:pic>
      <p:sp>
        <p:nvSpPr>
          <p:cNvPr id="4" name="TextBox 3"/>
          <p:cNvSpPr txBox="1"/>
          <p:nvPr/>
        </p:nvSpPr>
        <p:spPr>
          <a:xfrm rot="2693297">
            <a:off x="1476539" y="3982957"/>
            <a:ext cx="2313454" cy="369332"/>
          </a:xfrm>
          <a:prstGeom prst="rect">
            <a:avLst/>
          </a:prstGeom>
          <a:noFill/>
        </p:spPr>
        <p:txBody>
          <a:bodyPr wrap="none" rtlCol="0">
            <a:spAutoFit/>
          </a:bodyPr>
          <a:lstStyle/>
          <a:p>
            <a:r>
              <a:rPr lang="en-US" dirty="0">
                <a:solidFill>
                  <a:srgbClr val="B41A1B"/>
                </a:solidFill>
                <a:latin typeface="Avenir Light"/>
                <a:cs typeface="Avenir Light"/>
              </a:rPr>
              <a:t>THE  MISSING  LINK</a:t>
            </a:r>
          </a:p>
        </p:txBody>
      </p:sp>
      <p:grpSp>
        <p:nvGrpSpPr>
          <p:cNvPr id="17" name="Group 16"/>
          <p:cNvGrpSpPr/>
          <p:nvPr/>
        </p:nvGrpSpPr>
        <p:grpSpPr>
          <a:xfrm>
            <a:off x="2051720" y="473767"/>
            <a:ext cx="8424936" cy="5043465"/>
            <a:chOff x="2087724" y="296652"/>
            <a:chExt cx="8424936" cy="5043465"/>
          </a:xfrm>
        </p:grpSpPr>
        <p:sp>
          <p:nvSpPr>
            <p:cNvPr id="6" name="TextBox 5"/>
            <p:cNvSpPr txBox="1"/>
            <p:nvPr/>
          </p:nvSpPr>
          <p:spPr>
            <a:xfrm>
              <a:off x="2087724" y="296652"/>
              <a:ext cx="8424936" cy="830997"/>
            </a:xfrm>
            <a:prstGeom prst="rect">
              <a:avLst/>
            </a:prstGeom>
            <a:noFill/>
          </p:spPr>
          <p:txBody>
            <a:bodyPr wrap="square" rtlCol="0">
              <a:spAutoFit/>
            </a:bodyPr>
            <a:lstStyle/>
            <a:p>
              <a:r>
                <a:rPr lang="en-US" sz="4800" dirty="0">
                  <a:solidFill>
                    <a:srgbClr val="F2F2F2"/>
                  </a:solidFill>
                  <a:latin typeface="Avenir Light"/>
                  <a:cs typeface="Avenir Light"/>
                </a:rPr>
                <a:t>Any desired behavioral</a:t>
              </a:r>
            </a:p>
          </p:txBody>
        </p:sp>
        <p:sp>
          <p:nvSpPr>
            <p:cNvPr id="12" name="TextBox 11"/>
            <p:cNvSpPr txBox="1"/>
            <p:nvPr/>
          </p:nvSpPr>
          <p:spPr>
            <a:xfrm>
              <a:off x="2808247" y="1121839"/>
              <a:ext cx="5112125" cy="830997"/>
            </a:xfrm>
            <a:prstGeom prst="rect">
              <a:avLst/>
            </a:prstGeom>
            <a:noFill/>
          </p:spPr>
          <p:txBody>
            <a:bodyPr wrap="none" rtlCol="0">
              <a:spAutoFit/>
            </a:bodyPr>
            <a:lstStyle/>
            <a:p>
              <a:r>
                <a:rPr lang="en-US" sz="4800" dirty="0">
                  <a:solidFill>
                    <a:srgbClr val="F2F2F2"/>
                  </a:solidFill>
                  <a:latin typeface="Avenir Light"/>
                  <a:cs typeface="Avenir Light"/>
                </a:rPr>
                <a:t>change cannot be</a:t>
              </a:r>
            </a:p>
          </p:txBody>
        </p:sp>
        <p:sp>
          <p:nvSpPr>
            <p:cNvPr id="13" name="TextBox 12"/>
            <p:cNvSpPr txBox="1"/>
            <p:nvPr/>
          </p:nvSpPr>
          <p:spPr>
            <a:xfrm>
              <a:off x="3707904" y="1949931"/>
              <a:ext cx="4985930" cy="830997"/>
            </a:xfrm>
            <a:prstGeom prst="rect">
              <a:avLst/>
            </a:prstGeom>
            <a:noFill/>
          </p:spPr>
          <p:txBody>
            <a:bodyPr wrap="none" rtlCol="0">
              <a:spAutoFit/>
            </a:bodyPr>
            <a:lstStyle/>
            <a:p>
              <a:r>
                <a:rPr lang="en-US" sz="4800" dirty="0">
                  <a:solidFill>
                    <a:srgbClr val="F2F2F2"/>
                  </a:solidFill>
                  <a:latin typeface="Avenir Light"/>
                  <a:cs typeface="Avenir Light"/>
                </a:rPr>
                <a:t>sustained without</a:t>
              </a:r>
            </a:p>
          </p:txBody>
        </p:sp>
        <p:sp>
          <p:nvSpPr>
            <p:cNvPr id="14" name="TextBox 13"/>
            <p:cNvSpPr txBox="1"/>
            <p:nvPr/>
          </p:nvSpPr>
          <p:spPr>
            <a:xfrm>
              <a:off x="4529087" y="2816932"/>
              <a:ext cx="3400888" cy="830997"/>
            </a:xfrm>
            <a:prstGeom prst="rect">
              <a:avLst/>
            </a:prstGeom>
            <a:noFill/>
          </p:spPr>
          <p:txBody>
            <a:bodyPr wrap="none" rtlCol="0">
              <a:spAutoFit/>
            </a:bodyPr>
            <a:lstStyle/>
            <a:p>
              <a:r>
                <a:rPr lang="en-US" sz="4800" dirty="0">
                  <a:solidFill>
                    <a:srgbClr val="F2F2F2"/>
                  </a:solidFill>
                  <a:latin typeface="Avenir Light"/>
                  <a:cs typeface="Avenir Light"/>
                </a:rPr>
                <a:t>coaching to</a:t>
              </a:r>
            </a:p>
          </p:txBody>
        </p:sp>
        <p:sp>
          <p:nvSpPr>
            <p:cNvPr id="15" name="TextBox 14"/>
            <p:cNvSpPr txBox="1"/>
            <p:nvPr/>
          </p:nvSpPr>
          <p:spPr>
            <a:xfrm>
              <a:off x="5436096" y="3645024"/>
              <a:ext cx="2179644" cy="830997"/>
            </a:xfrm>
            <a:prstGeom prst="rect">
              <a:avLst/>
            </a:prstGeom>
            <a:noFill/>
          </p:spPr>
          <p:txBody>
            <a:bodyPr wrap="none" rtlCol="0">
              <a:spAutoFit/>
            </a:bodyPr>
            <a:lstStyle/>
            <a:p>
              <a:r>
                <a:rPr lang="en-US" sz="4800" dirty="0">
                  <a:solidFill>
                    <a:srgbClr val="F2F2F2"/>
                  </a:solidFill>
                  <a:latin typeface="Avenir Light"/>
                  <a:cs typeface="Avenir Light"/>
                </a:rPr>
                <a:t>make it</a:t>
              </a:r>
            </a:p>
          </p:txBody>
        </p:sp>
        <p:sp>
          <p:nvSpPr>
            <p:cNvPr id="16" name="TextBox 15"/>
            <p:cNvSpPr txBox="1"/>
            <p:nvPr/>
          </p:nvSpPr>
          <p:spPr>
            <a:xfrm>
              <a:off x="6259968" y="4509120"/>
              <a:ext cx="1552392" cy="830997"/>
            </a:xfrm>
            <a:prstGeom prst="rect">
              <a:avLst/>
            </a:prstGeom>
            <a:noFill/>
          </p:spPr>
          <p:txBody>
            <a:bodyPr wrap="none" rtlCol="0">
              <a:spAutoFit/>
            </a:bodyPr>
            <a:lstStyle/>
            <a:p>
              <a:r>
                <a:rPr lang="en-US" sz="4800" dirty="0">
                  <a:solidFill>
                    <a:srgbClr val="F2F2F2"/>
                  </a:solidFill>
                  <a:latin typeface="Avenir Light"/>
                  <a:cs typeface="Avenir Light"/>
                </a:rPr>
                <a:t>stick.</a:t>
              </a:r>
            </a:p>
          </p:txBody>
        </p:sp>
      </p:grpSp>
    </p:spTree>
    <p:extLst>
      <p:ext uri="{BB962C8B-B14F-4D97-AF65-F5344CB8AC3E}">
        <p14:creationId xmlns:p14="http://schemas.microsoft.com/office/powerpoint/2010/main" val="42898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a:solidFill>
                  <a:prstClr val="white"/>
                </a:solidFill>
                <a:latin typeface="Franklin Gothic Medium" pitchFamily="34" charset="0"/>
              </a:rPr>
              <a:t>Part One: Review</a:t>
            </a:r>
          </a:p>
          <a:p>
            <a:pPr algn="ctr"/>
            <a:r>
              <a:rPr lang="en-US" sz="2400" dirty="0">
                <a:solidFill>
                  <a:prstClr val="white"/>
                </a:solidFill>
                <a:latin typeface="Franklin Gothic Medium" pitchFamily="34" charset="0"/>
              </a:rPr>
              <a:t>Your On The Winners Path! </a:t>
            </a:r>
          </a:p>
        </p:txBody>
      </p:sp>
      <p:pic>
        <p:nvPicPr>
          <p:cNvPr id="5" name="Picture 4" descr="Checkmark-Icon-Re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336196" y="4185084"/>
            <a:ext cx="3636404" cy="3018381"/>
          </a:xfrm>
          <a:prstGeom prst="rect">
            <a:avLst/>
          </a:prstGeom>
        </p:spPr>
      </p:pic>
      <p:sp>
        <p:nvSpPr>
          <p:cNvPr id="7" name="TextBox 6"/>
          <p:cNvSpPr txBox="1"/>
          <p:nvPr/>
        </p:nvSpPr>
        <p:spPr>
          <a:xfrm>
            <a:off x="0" y="80628"/>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DAY ONE: REVIEW</a:t>
            </a:r>
          </a:p>
        </p:txBody>
      </p:sp>
      <p:cxnSp>
        <p:nvCxnSpPr>
          <p:cNvPr id="8" name="Straight Connector 7"/>
          <p:cNvCxnSpPr/>
          <p:nvPr/>
        </p:nvCxnSpPr>
        <p:spPr>
          <a:xfrm>
            <a:off x="1619672" y="793278"/>
            <a:ext cx="590465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98072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44523" y="980728"/>
            <a:ext cx="9433047" cy="400110"/>
          </a:xfrm>
          <a:prstGeom prst="rect">
            <a:avLst/>
          </a:prstGeom>
          <a:noFill/>
        </p:spPr>
        <p:txBody>
          <a:bodyPr wrap="square" rtlCol="0">
            <a:spAutoFit/>
          </a:bodyPr>
          <a:lstStyle/>
          <a:p>
            <a:pPr algn="ctr"/>
            <a:r>
              <a:rPr lang="en-US" sz="2000" dirty="0">
                <a:solidFill>
                  <a:srgbClr val="F2F2F2"/>
                </a:solidFill>
                <a:latin typeface="Avenir Heavy"/>
                <a:cs typeface="Avenir Heavy"/>
              </a:rPr>
              <a:t>{ You’re on the Winners Path! }</a:t>
            </a:r>
          </a:p>
        </p:txBody>
      </p:sp>
      <p:cxnSp>
        <p:nvCxnSpPr>
          <p:cNvPr id="11" name="Straight Connector 10"/>
          <p:cNvCxnSpPr/>
          <p:nvPr/>
        </p:nvCxnSpPr>
        <p:spPr>
          <a:xfrm>
            <a:off x="1619672" y="188640"/>
            <a:ext cx="590465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14693" name="Group 114692"/>
          <p:cNvGrpSpPr/>
          <p:nvPr/>
        </p:nvGrpSpPr>
        <p:grpSpPr>
          <a:xfrm>
            <a:off x="797551" y="1772816"/>
            <a:ext cx="7446856" cy="432048"/>
            <a:chOff x="833555" y="1988840"/>
            <a:chExt cx="7446856" cy="432048"/>
          </a:xfrm>
        </p:grpSpPr>
        <p:sp>
          <p:nvSpPr>
            <p:cNvPr id="13" name="Oval 12"/>
            <p:cNvSpPr/>
            <p:nvPr/>
          </p:nvSpPr>
          <p:spPr>
            <a:xfrm>
              <a:off x="833555" y="198884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14" name="TextBox 13"/>
            <p:cNvSpPr txBox="1"/>
            <p:nvPr/>
          </p:nvSpPr>
          <p:spPr>
            <a:xfrm>
              <a:off x="1589638" y="2020198"/>
              <a:ext cx="6690773" cy="369332"/>
            </a:xfrm>
            <a:prstGeom prst="rect">
              <a:avLst/>
            </a:prstGeom>
            <a:noFill/>
          </p:spPr>
          <p:txBody>
            <a:bodyPr wrap="square" rtlCol="0">
              <a:spAutoFit/>
            </a:bodyPr>
            <a:lstStyle/>
            <a:p>
              <a:r>
                <a:rPr lang="en-US" dirty="0">
                  <a:solidFill>
                    <a:srgbClr val="606060"/>
                  </a:solidFill>
                </a:rPr>
                <a:t>Observations, Questions, Take-Aways, Biggest “Aha?”</a:t>
              </a:r>
            </a:p>
          </p:txBody>
        </p:sp>
      </p:grpSp>
      <p:grpSp>
        <p:nvGrpSpPr>
          <p:cNvPr id="114692" name="Group 114691"/>
          <p:cNvGrpSpPr/>
          <p:nvPr/>
        </p:nvGrpSpPr>
        <p:grpSpPr>
          <a:xfrm>
            <a:off x="797551" y="2305791"/>
            <a:ext cx="7590873" cy="677689"/>
            <a:chOff x="833555" y="2540901"/>
            <a:chExt cx="7590873" cy="677689"/>
          </a:xfrm>
        </p:grpSpPr>
        <p:sp>
          <p:nvSpPr>
            <p:cNvPr id="16" name="TextBox 15"/>
            <p:cNvSpPr txBox="1"/>
            <p:nvPr/>
          </p:nvSpPr>
          <p:spPr>
            <a:xfrm>
              <a:off x="1604261" y="2572259"/>
              <a:ext cx="6820167" cy="646331"/>
            </a:xfrm>
            <a:prstGeom prst="rect">
              <a:avLst/>
            </a:prstGeom>
            <a:noFill/>
          </p:spPr>
          <p:txBody>
            <a:bodyPr wrap="square" rtlCol="0">
              <a:spAutoFit/>
            </a:bodyPr>
            <a:lstStyle/>
            <a:p>
              <a:r>
                <a:rPr lang="en-US" dirty="0">
                  <a:solidFill>
                    <a:srgbClr val="606060"/>
                  </a:solidFill>
                </a:rPr>
                <a:t>The </a:t>
              </a:r>
              <a:r>
                <a:rPr lang="en-US" b="1" dirty="0">
                  <a:solidFill>
                    <a:srgbClr val="9B0518"/>
                  </a:solidFill>
                </a:rPr>
                <a:t>L.E.A.D.S Coaching Framework </a:t>
              </a:r>
              <a:r>
                <a:rPr lang="en-US" dirty="0">
                  <a:solidFill>
                    <a:srgbClr val="606060"/>
                  </a:solidFill>
                </a:rPr>
                <a:t>+ effective, consistent coaching helps you </a:t>
              </a:r>
              <a:r>
                <a:rPr lang="en-US" b="1" dirty="0">
                  <a:solidFill>
                    <a:srgbClr val="606060"/>
                  </a:solidFill>
                </a:rPr>
                <a:t>achieve your business objectives faster</a:t>
              </a:r>
              <a:r>
                <a:rPr lang="en-US" dirty="0">
                  <a:solidFill>
                    <a:srgbClr val="606060"/>
                  </a:solidFill>
                </a:rPr>
                <a:t>.</a:t>
              </a:r>
            </a:p>
          </p:txBody>
        </p:sp>
        <p:sp>
          <p:nvSpPr>
            <p:cNvPr id="17" name="Oval 16"/>
            <p:cNvSpPr/>
            <p:nvPr/>
          </p:nvSpPr>
          <p:spPr>
            <a:xfrm>
              <a:off x="833555" y="2540901"/>
              <a:ext cx="440403"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grpSp>
        <p:nvGrpSpPr>
          <p:cNvPr id="20" name="Group 19"/>
          <p:cNvGrpSpPr/>
          <p:nvPr/>
        </p:nvGrpSpPr>
        <p:grpSpPr>
          <a:xfrm>
            <a:off x="797551" y="3012399"/>
            <a:ext cx="7596845" cy="677689"/>
            <a:chOff x="647564" y="3329844"/>
            <a:chExt cx="7596845" cy="677689"/>
          </a:xfrm>
        </p:grpSpPr>
        <p:sp>
          <p:nvSpPr>
            <p:cNvPr id="21" name="TextBox 20"/>
            <p:cNvSpPr txBox="1"/>
            <p:nvPr/>
          </p:nvSpPr>
          <p:spPr>
            <a:xfrm>
              <a:off x="1403649" y="3361202"/>
              <a:ext cx="6840760" cy="646331"/>
            </a:xfrm>
            <a:prstGeom prst="rect">
              <a:avLst/>
            </a:prstGeom>
            <a:noFill/>
          </p:spPr>
          <p:txBody>
            <a:bodyPr wrap="square" rtlCol="0">
              <a:spAutoFit/>
            </a:bodyPr>
            <a:lstStyle/>
            <a:p>
              <a:r>
                <a:rPr lang="en-US" dirty="0">
                  <a:solidFill>
                    <a:srgbClr val="606060"/>
                  </a:solidFill>
                </a:rPr>
                <a:t>Better, open-ended questions encourage people to problem solve instead of you. </a:t>
              </a:r>
              <a:r>
                <a:rPr lang="en-US" b="1" dirty="0">
                  <a:solidFill>
                    <a:srgbClr val="9C0515"/>
                  </a:solidFill>
                </a:rPr>
                <a:t>First</a:t>
              </a:r>
              <a:r>
                <a:rPr lang="en-US" dirty="0">
                  <a:solidFill>
                    <a:srgbClr val="606060"/>
                  </a:solidFill>
                </a:rPr>
                <a:t>, </a:t>
              </a:r>
              <a:r>
                <a:rPr lang="en-US" b="1" dirty="0">
                  <a:solidFill>
                    <a:srgbClr val="606060"/>
                  </a:solidFill>
                </a:rPr>
                <a:t>Seek to understand </a:t>
              </a:r>
              <a:r>
                <a:rPr lang="en-US" b="1" dirty="0">
                  <a:solidFill>
                    <a:srgbClr val="9C0515"/>
                  </a:solidFill>
                </a:rPr>
                <a:t>their</a:t>
              </a:r>
              <a:r>
                <a:rPr lang="en-US" dirty="0">
                  <a:solidFill>
                    <a:srgbClr val="9C0515"/>
                  </a:solidFill>
                </a:rPr>
                <a:t> </a:t>
              </a:r>
              <a:r>
                <a:rPr lang="en-US" dirty="0">
                  <a:solidFill>
                    <a:srgbClr val="606060"/>
                  </a:solidFill>
                </a:rPr>
                <a:t>point of view.</a:t>
              </a:r>
              <a:endParaRPr lang="en-US" sz="1600" i="1" dirty="0">
                <a:solidFill>
                  <a:srgbClr val="606060"/>
                </a:solidFill>
              </a:endParaRPr>
            </a:p>
          </p:txBody>
        </p:sp>
        <p:sp>
          <p:nvSpPr>
            <p:cNvPr id="22" name="Oval 21"/>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grpSp>
        <p:nvGrpSpPr>
          <p:cNvPr id="114691" name="Group 114690"/>
          <p:cNvGrpSpPr/>
          <p:nvPr/>
        </p:nvGrpSpPr>
        <p:grpSpPr>
          <a:xfrm>
            <a:off x="797551" y="3719007"/>
            <a:ext cx="7596845" cy="954688"/>
            <a:chOff x="833555" y="3645023"/>
            <a:chExt cx="7596845" cy="954688"/>
          </a:xfrm>
        </p:grpSpPr>
        <p:sp>
          <p:nvSpPr>
            <p:cNvPr id="52" name="TextBox 51"/>
            <p:cNvSpPr txBox="1"/>
            <p:nvPr/>
          </p:nvSpPr>
          <p:spPr>
            <a:xfrm>
              <a:off x="1589640" y="3676381"/>
              <a:ext cx="6840760" cy="923330"/>
            </a:xfrm>
            <a:prstGeom prst="rect">
              <a:avLst/>
            </a:prstGeom>
            <a:noFill/>
          </p:spPr>
          <p:txBody>
            <a:bodyPr wrap="square" rtlCol="0">
              <a:spAutoFit/>
            </a:bodyPr>
            <a:lstStyle/>
            <a:p>
              <a:r>
                <a:rPr lang="en-US" dirty="0">
                  <a:solidFill>
                    <a:srgbClr val="606060"/>
                  </a:solidFill>
                </a:rPr>
                <a:t>Give up being the </a:t>
              </a:r>
              <a:r>
                <a:rPr lang="en-US" b="1" dirty="0">
                  <a:solidFill>
                    <a:srgbClr val="9B0518"/>
                  </a:solidFill>
                </a:rPr>
                <a:t>C.P.S.</a:t>
              </a:r>
              <a:r>
                <a:rPr lang="en-US" dirty="0">
                  <a:solidFill>
                    <a:srgbClr val="606060"/>
                  </a:solidFill>
                </a:rPr>
                <a:t> It’s about your </a:t>
              </a:r>
              <a:r>
                <a:rPr lang="en-US" i="1" dirty="0">
                  <a:solidFill>
                    <a:srgbClr val="606060"/>
                  </a:solidFill>
                </a:rPr>
                <a:t>people getting it on their own or sharing what they didn’t see</a:t>
              </a:r>
              <a:r>
                <a:rPr lang="en-US" dirty="0">
                  <a:solidFill>
                    <a:srgbClr val="606060"/>
                  </a:solidFill>
                </a:rPr>
                <a:t> to stimulate ownership, confidence, trust, greater accountability and results.</a:t>
              </a:r>
            </a:p>
          </p:txBody>
        </p:sp>
        <p:sp>
          <p:nvSpPr>
            <p:cNvPr id="53" name="Oval 52"/>
            <p:cNvSpPr/>
            <p:nvPr/>
          </p:nvSpPr>
          <p:spPr>
            <a:xfrm>
              <a:off x="833555" y="3645023"/>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grpSp>
        <p:nvGrpSpPr>
          <p:cNvPr id="114689" name="Group 114688"/>
          <p:cNvGrpSpPr/>
          <p:nvPr/>
        </p:nvGrpSpPr>
        <p:grpSpPr>
          <a:xfrm>
            <a:off x="797551" y="4702614"/>
            <a:ext cx="7770893" cy="677689"/>
            <a:chOff x="833555" y="4197084"/>
            <a:chExt cx="7770893" cy="677689"/>
          </a:xfrm>
        </p:grpSpPr>
        <p:sp>
          <p:nvSpPr>
            <p:cNvPr id="55" name="TextBox 54"/>
            <p:cNvSpPr txBox="1"/>
            <p:nvPr/>
          </p:nvSpPr>
          <p:spPr>
            <a:xfrm>
              <a:off x="1589639" y="4228442"/>
              <a:ext cx="7014809" cy="646331"/>
            </a:xfrm>
            <a:prstGeom prst="rect">
              <a:avLst/>
            </a:prstGeom>
            <a:noFill/>
          </p:spPr>
          <p:txBody>
            <a:bodyPr wrap="square" rtlCol="0">
              <a:spAutoFit/>
            </a:bodyPr>
            <a:lstStyle/>
            <a:p>
              <a:r>
                <a:rPr lang="en-US" dirty="0">
                  <a:solidFill>
                    <a:srgbClr val="606060"/>
                  </a:solidFill>
                </a:rPr>
                <a:t>Use </a:t>
              </a:r>
              <a:r>
                <a:rPr lang="en-US" b="1" dirty="0">
                  <a:solidFill>
                    <a:srgbClr val="9B0518"/>
                  </a:solidFill>
                </a:rPr>
                <a:t>Enrollment</a:t>
              </a:r>
              <a:r>
                <a:rPr lang="en-US" dirty="0">
                  <a:solidFill>
                    <a:srgbClr val="606060"/>
                  </a:solidFill>
                </a:rPr>
                <a:t> to set and manage expectations, create</a:t>
              </a:r>
            </a:p>
            <a:p>
              <a:r>
                <a:rPr lang="en-US" dirty="0">
                  <a:solidFill>
                    <a:srgbClr val="606060"/>
                  </a:solidFill>
                </a:rPr>
                <a:t>alignment and build </a:t>
              </a:r>
              <a:r>
                <a:rPr lang="en-US" b="1" dirty="0">
                  <a:solidFill>
                    <a:srgbClr val="606060"/>
                  </a:solidFill>
                </a:rPr>
                <a:t>TRUST</a:t>
              </a:r>
              <a:r>
                <a:rPr lang="en-US" dirty="0">
                  <a:solidFill>
                    <a:srgbClr val="606060"/>
                  </a:solidFill>
                </a:rPr>
                <a:t>.</a:t>
              </a:r>
            </a:p>
          </p:txBody>
        </p:sp>
        <p:sp>
          <p:nvSpPr>
            <p:cNvPr id="56" name="Oval 55"/>
            <p:cNvSpPr/>
            <p:nvPr/>
          </p:nvSpPr>
          <p:spPr>
            <a:xfrm>
              <a:off x="833555" y="419708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5</a:t>
              </a:r>
            </a:p>
          </p:txBody>
        </p:sp>
      </p:grpSp>
      <p:grpSp>
        <p:nvGrpSpPr>
          <p:cNvPr id="64" name="Group 63"/>
          <p:cNvGrpSpPr/>
          <p:nvPr/>
        </p:nvGrpSpPr>
        <p:grpSpPr>
          <a:xfrm>
            <a:off x="797551" y="5409220"/>
            <a:ext cx="7770893" cy="432048"/>
            <a:chOff x="833555" y="4197084"/>
            <a:chExt cx="7770893" cy="432048"/>
          </a:xfrm>
        </p:grpSpPr>
        <p:sp>
          <p:nvSpPr>
            <p:cNvPr id="65" name="TextBox 64"/>
            <p:cNvSpPr txBox="1"/>
            <p:nvPr/>
          </p:nvSpPr>
          <p:spPr>
            <a:xfrm>
              <a:off x="1589639" y="4228442"/>
              <a:ext cx="7014809" cy="369332"/>
            </a:xfrm>
            <a:prstGeom prst="rect">
              <a:avLst/>
            </a:prstGeom>
            <a:noFill/>
          </p:spPr>
          <p:txBody>
            <a:bodyPr wrap="square" rtlCol="0">
              <a:spAutoFit/>
            </a:bodyPr>
            <a:lstStyle/>
            <a:p>
              <a:r>
                <a:rPr lang="en-US" dirty="0"/>
                <a:t>Lead with </a:t>
              </a:r>
              <a:r>
                <a:rPr lang="en-US" b="1" dirty="0">
                  <a:solidFill>
                    <a:srgbClr val="9C0515"/>
                  </a:solidFill>
                </a:rPr>
                <a:t>Questions</a:t>
              </a:r>
              <a:r>
                <a:rPr lang="en-US" dirty="0">
                  <a:solidFill>
                    <a:srgbClr val="9C0515"/>
                  </a:solidFill>
                </a:rPr>
                <a:t> </a:t>
              </a:r>
              <a:r>
                <a:rPr lang="en-US" dirty="0"/>
                <a:t>vs. Leading with </a:t>
              </a:r>
              <a:r>
                <a:rPr lang="en-US" b="1" dirty="0">
                  <a:solidFill>
                    <a:srgbClr val="9C0515"/>
                  </a:solidFill>
                </a:rPr>
                <a:t>Answers</a:t>
              </a:r>
            </a:p>
          </p:txBody>
        </p:sp>
        <p:sp>
          <p:nvSpPr>
            <p:cNvPr id="66" name="Oval 65"/>
            <p:cNvSpPr/>
            <p:nvPr/>
          </p:nvSpPr>
          <p:spPr>
            <a:xfrm>
              <a:off x="833555" y="419708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6</a:t>
              </a:r>
            </a:p>
          </p:txBody>
        </p:sp>
      </p:grpSp>
      <p:grpSp>
        <p:nvGrpSpPr>
          <p:cNvPr id="27" name="Group 26"/>
          <p:cNvGrpSpPr/>
          <p:nvPr/>
        </p:nvGrpSpPr>
        <p:grpSpPr>
          <a:xfrm>
            <a:off x="-72516" y="6989031"/>
            <a:ext cx="9685076" cy="436413"/>
            <a:chOff x="1524744" y="3138785"/>
            <a:chExt cx="6094511" cy="580429"/>
          </a:xfrm>
        </p:grpSpPr>
        <p:sp>
          <p:nvSpPr>
            <p:cNvPr id="28" name="Freeform 27"/>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L.</a:t>
              </a:r>
            </a:p>
          </p:txBody>
        </p:sp>
        <p:sp>
          <p:nvSpPr>
            <p:cNvPr id="29" name="Freeform 28"/>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E.</a:t>
              </a:r>
            </a:p>
          </p:txBody>
        </p:sp>
        <p:sp>
          <p:nvSpPr>
            <p:cNvPr id="30" name="Freeform 29"/>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A.</a:t>
              </a:r>
            </a:p>
          </p:txBody>
        </p:sp>
        <p:sp>
          <p:nvSpPr>
            <p:cNvPr id="31" name="Freeform 30"/>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D.</a:t>
              </a:r>
            </a:p>
          </p:txBody>
        </p:sp>
        <p:sp>
          <p:nvSpPr>
            <p:cNvPr id="32" name="Freeform 31"/>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S.</a:t>
              </a:r>
            </a:p>
          </p:txBody>
        </p:sp>
      </p:grpSp>
      <p:grpSp>
        <p:nvGrpSpPr>
          <p:cNvPr id="34" name="Group 33"/>
          <p:cNvGrpSpPr/>
          <p:nvPr/>
        </p:nvGrpSpPr>
        <p:grpSpPr>
          <a:xfrm>
            <a:off x="7164288" y="296652"/>
            <a:ext cx="412893" cy="360040"/>
            <a:chOff x="4325500" y="4293096"/>
            <a:chExt cx="412893" cy="360040"/>
          </a:xfrm>
        </p:grpSpPr>
        <p:sp>
          <p:nvSpPr>
            <p:cNvPr id="35" name="10-Point Star 34"/>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solidFill>
                  <a:prstClr val="white"/>
                </a:solidFill>
                <a:latin typeface="Arial"/>
                <a:cs typeface="Arial"/>
              </a:endParaRPr>
            </a:p>
          </p:txBody>
        </p:sp>
        <p:sp>
          <p:nvSpPr>
            <p:cNvPr id="36" name="TextBox 35"/>
            <p:cNvSpPr txBox="1"/>
            <p:nvPr/>
          </p:nvSpPr>
          <p:spPr>
            <a:xfrm>
              <a:off x="4325500" y="4293096"/>
              <a:ext cx="412893" cy="338554"/>
            </a:xfrm>
            <a:prstGeom prst="rect">
              <a:avLst/>
            </a:prstGeom>
            <a:noFill/>
          </p:spPr>
          <p:txBody>
            <a:bodyPr wrap="none" rtlCol="0">
              <a:spAutoFit/>
            </a:bodyPr>
            <a:lstStyle/>
            <a:p>
              <a:r>
                <a:rPr lang="en-US" sz="1600" b="1" dirty="0">
                  <a:solidFill>
                    <a:prstClr val="white"/>
                  </a:solidFill>
                </a:rPr>
                <a:t>20</a:t>
              </a:r>
            </a:p>
          </p:txBody>
        </p:sp>
      </p:grpSp>
      <p:grpSp>
        <p:nvGrpSpPr>
          <p:cNvPr id="37" name="Group 36"/>
          <p:cNvGrpSpPr/>
          <p:nvPr/>
        </p:nvGrpSpPr>
        <p:grpSpPr>
          <a:xfrm>
            <a:off x="797551" y="5985284"/>
            <a:ext cx="7770893" cy="646331"/>
            <a:chOff x="833555" y="4160099"/>
            <a:chExt cx="7770893" cy="646331"/>
          </a:xfrm>
        </p:grpSpPr>
        <p:sp>
          <p:nvSpPr>
            <p:cNvPr id="38" name="TextBox 37"/>
            <p:cNvSpPr txBox="1"/>
            <p:nvPr/>
          </p:nvSpPr>
          <p:spPr>
            <a:xfrm>
              <a:off x="1589639" y="4160099"/>
              <a:ext cx="7014809" cy="646331"/>
            </a:xfrm>
            <a:prstGeom prst="rect">
              <a:avLst/>
            </a:prstGeom>
            <a:noFill/>
          </p:spPr>
          <p:txBody>
            <a:bodyPr wrap="square" rtlCol="0">
              <a:spAutoFit/>
            </a:bodyPr>
            <a:lstStyle/>
            <a:p>
              <a:r>
                <a:rPr lang="en-US" b="1" dirty="0">
                  <a:solidFill>
                    <a:srgbClr val="9B0518"/>
                  </a:solidFill>
                </a:rPr>
                <a:t>Use the easy coaching strategy to honor the </a:t>
              </a:r>
            </a:p>
            <a:p>
              <a:r>
                <a:rPr lang="en-US" b="1" dirty="0">
                  <a:solidFill>
                    <a:srgbClr val="9C0515"/>
                  </a:solidFill>
                </a:rPr>
                <a:t>A.B.C.</a:t>
              </a:r>
              <a:r>
                <a:rPr lang="en-US" dirty="0">
                  <a:solidFill>
                    <a:srgbClr val="9C0515"/>
                  </a:solidFill>
                </a:rPr>
                <a:t>’s </a:t>
              </a:r>
              <a:r>
                <a:rPr lang="en-US" dirty="0">
                  <a:solidFill>
                    <a:srgbClr val="606060"/>
                  </a:solidFill>
                </a:rPr>
                <a:t>of leadership— </a:t>
              </a:r>
              <a:r>
                <a:rPr lang="en-US" b="1" dirty="0">
                  <a:solidFill>
                    <a:srgbClr val="9B0518"/>
                  </a:solidFill>
                </a:rPr>
                <a:t>A</a:t>
              </a:r>
              <a:r>
                <a:rPr lang="en-US" dirty="0">
                  <a:solidFill>
                    <a:srgbClr val="606060"/>
                  </a:solidFill>
                </a:rPr>
                <a:t>lways </a:t>
              </a:r>
              <a:r>
                <a:rPr lang="en-US" b="1" dirty="0">
                  <a:solidFill>
                    <a:srgbClr val="9B0518"/>
                  </a:solidFill>
                </a:rPr>
                <a:t>B</a:t>
              </a:r>
              <a:r>
                <a:rPr lang="en-US" dirty="0">
                  <a:solidFill>
                    <a:srgbClr val="606060"/>
                  </a:solidFill>
                </a:rPr>
                <a:t>e </a:t>
              </a:r>
              <a:r>
                <a:rPr lang="en-US" b="1" dirty="0">
                  <a:solidFill>
                    <a:srgbClr val="9B0518"/>
                  </a:solidFill>
                </a:rPr>
                <a:t>C</a:t>
              </a:r>
              <a:r>
                <a:rPr lang="en-US" dirty="0">
                  <a:solidFill>
                    <a:srgbClr val="606060"/>
                  </a:solidFill>
                </a:rPr>
                <a:t>oaching!</a:t>
              </a:r>
            </a:p>
          </p:txBody>
        </p:sp>
        <p:sp>
          <p:nvSpPr>
            <p:cNvPr id="39" name="Oval 38"/>
            <p:cNvSpPr/>
            <p:nvPr/>
          </p:nvSpPr>
          <p:spPr>
            <a:xfrm>
              <a:off x="833555" y="4232107"/>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7</a:t>
              </a:r>
            </a:p>
          </p:txBody>
        </p:sp>
      </p:grpSp>
    </p:spTree>
    <p:extLst>
      <p:ext uri="{BB962C8B-B14F-4D97-AF65-F5344CB8AC3E}">
        <p14:creationId xmlns:p14="http://schemas.microsoft.com/office/powerpoint/2010/main" val="3671420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6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a:solidFill>
                  <a:prstClr val="white"/>
                </a:solidFill>
                <a:latin typeface="Franklin Gothic Medium" pitchFamily="34" charset="0"/>
              </a:rPr>
              <a:t>Part One: Review</a:t>
            </a:r>
          </a:p>
          <a:p>
            <a:pPr algn="ctr"/>
            <a:r>
              <a:rPr lang="en-US" sz="2400" dirty="0">
                <a:solidFill>
                  <a:prstClr val="white"/>
                </a:solidFill>
                <a:latin typeface="Franklin Gothic Medium" pitchFamily="34" charset="0"/>
              </a:rPr>
              <a:t>Your On The Winners Path! </a:t>
            </a:r>
          </a:p>
        </p:txBody>
      </p:sp>
      <p:pic>
        <p:nvPicPr>
          <p:cNvPr id="5" name="Picture 4" descr="Checkmark-Icon-Red.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336196" y="4185084"/>
            <a:ext cx="3636404" cy="3018381"/>
          </a:xfrm>
          <a:prstGeom prst="rect">
            <a:avLst/>
          </a:prstGeom>
        </p:spPr>
      </p:pic>
      <p:sp>
        <p:nvSpPr>
          <p:cNvPr id="7" name="TextBox 6"/>
          <p:cNvSpPr txBox="1"/>
          <p:nvPr/>
        </p:nvSpPr>
        <p:spPr>
          <a:xfrm>
            <a:off x="0" y="80628"/>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DAY ONE: REVIEW</a:t>
            </a:r>
          </a:p>
        </p:txBody>
      </p:sp>
      <p:cxnSp>
        <p:nvCxnSpPr>
          <p:cNvPr id="8" name="Straight Connector 7"/>
          <p:cNvCxnSpPr/>
          <p:nvPr/>
        </p:nvCxnSpPr>
        <p:spPr>
          <a:xfrm>
            <a:off x="1619672" y="793278"/>
            <a:ext cx="590465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98072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44523" y="980728"/>
            <a:ext cx="9433047" cy="400110"/>
          </a:xfrm>
          <a:prstGeom prst="rect">
            <a:avLst/>
          </a:prstGeom>
          <a:noFill/>
        </p:spPr>
        <p:txBody>
          <a:bodyPr wrap="square" rtlCol="0">
            <a:spAutoFit/>
          </a:bodyPr>
          <a:lstStyle/>
          <a:p>
            <a:pPr algn="ctr"/>
            <a:r>
              <a:rPr lang="en-US" sz="2000" dirty="0">
                <a:solidFill>
                  <a:srgbClr val="F2F2F2"/>
                </a:solidFill>
                <a:latin typeface="Avenir Heavy"/>
                <a:cs typeface="Avenir Heavy"/>
              </a:rPr>
              <a:t>{ You’re on the Winners Path! }</a:t>
            </a:r>
          </a:p>
        </p:txBody>
      </p:sp>
      <p:cxnSp>
        <p:nvCxnSpPr>
          <p:cNvPr id="11" name="Straight Connector 10"/>
          <p:cNvCxnSpPr/>
          <p:nvPr/>
        </p:nvCxnSpPr>
        <p:spPr>
          <a:xfrm>
            <a:off x="1619672" y="188640"/>
            <a:ext cx="590465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14693" name="Group 114692"/>
          <p:cNvGrpSpPr/>
          <p:nvPr/>
        </p:nvGrpSpPr>
        <p:grpSpPr>
          <a:xfrm>
            <a:off x="797551" y="1772816"/>
            <a:ext cx="7446856" cy="432048"/>
            <a:chOff x="833555" y="1988840"/>
            <a:chExt cx="7446856" cy="432048"/>
          </a:xfrm>
        </p:grpSpPr>
        <p:sp>
          <p:nvSpPr>
            <p:cNvPr id="13" name="Oval 12"/>
            <p:cNvSpPr/>
            <p:nvPr/>
          </p:nvSpPr>
          <p:spPr>
            <a:xfrm>
              <a:off x="833555" y="198884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14" name="TextBox 13"/>
            <p:cNvSpPr txBox="1"/>
            <p:nvPr/>
          </p:nvSpPr>
          <p:spPr>
            <a:xfrm>
              <a:off x="1589638" y="2020198"/>
              <a:ext cx="6690773" cy="369332"/>
            </a:xfrm>
            <a:prstGeom prst="rect">
              <a:avLst/>
            </a:prstGeom>
            <a:noFill/>
          </p:spPr>
          <p:txBody>
            <a:bodyPr wrap="square" rtlCol="0">
              <a:spAutoFit/>
            </a:bodyPr>
            <a:lstStyle/>
            <a:p>
              <a:r>
                <a:rPr lang="en-US" dirty="0">
                  <a:solidFill>
                    <a:srgbClr val="606060"/>
                  </a:solidFill>
                </a:rPr>
                <a:t>Observations, Questions, Take-Aways, Biggest “Aha?”</a:t>
              </a:r>
            </a:p>
          </p:txBody>
        </p:sp>
      </p:grpSp>
      <p:grpSp>
        <p:nvGrpSpPr>
          <p:cNvPr id="114692" name="Group 114691"/>
          <p:cNvGrpSpPr/>
          <p:nvPr/>
        </p:nvGrpSpPr>
        <p:grpSpPr>
          <a:xfrm>
            <a:off x="797551" y="2305791"/>
            <a:ext cx="7590873" cy="677689"/>
            <a:chOff x="833555" y="2540901"/>
            <a:chExt cx="7590873" cy="677689"/>
          </a:xfrm>
        </p:grpSpPr>
        <p:sp>
          <p:nvSpPr>
            <p:cNvPr id="16" name="TextBox 15"/>
            <p:cNvSpPr txBox="1"/>
            <p:nvPr/>
          </p:nvSpPr>
          <p:spPr>
            <a:xfrm>
              <a:off x="1604261" y="2572259"/>
              <a:ext cx="6820167" cy="646331"/>
            </a:xfrm>
            <a:prstGeom prst="rect">
              <a:avLst/>
            </a:prstGeom>
            <a:noFill/>
          </p:spPr>
          <p:txBody>
            <a:bodyPr wrap="square" rtlCol="0">
              <a:spAutoFit/>
            </a:bodyPr>
            <a:lstStyle/>
            <a:p>
              <a:r>
                <a:rPr lang="en-US" dirty="0">
                  <a:solidFill>
                    <a:srgbClr val="606060"/>
                  </a:solidFill>
                </a:rPr>
                <a:t>The </a:t>
              </a:r>
              <a:r>
                <a:rPr lang="en-US" b="1" dirty="0">
                  <a:solidFill>
                    <a:srgbClr val="9B0518"/>
                  </a:solidFill>
                </a:rPr>
                <a:t>G.R.O.W. Coaching Framework </a:t>
              </a:r>
              <a:r>
                <a:rPr lang="en-US" dirty="0">
                  <a:solidFill>
                    <a:srgbClr val="606060"/>
                  </a:solidFill>
                </a:rPr>
                <a:t>+ effective, consistent coaching helps you </a:t>
              </a:r>
              <a:r>
                <a:rPr lang="en-US" b="1" dirty="0">
                  <a:solidFill>
                    <a:srgbClr val="606060"/>
                  </a:solidFill>
                </a:rPr>
                <a:t>achieve your business objectives faster</a:t>
              </a:r>
              <a:r>
                <a:rPr lang="en-US" dirty="0">
                  <a:solidFill>
                    <a:srgbClr val="606060"/>
                  </a:solidFill>
                </a:rPr>
                <a:t>.</a:t>
              </a:r>
            </a:p>
          </p:txBody>
        </p:sp>
        <p:sp>
          <p:nvSpPr>
            <p:cNvPr id="17" name="Oval 16"/>
            <p:cNvSpPr/>
            <p:nvPr/>
          </p:nvSpPr>
          <p:spPr>
            <a:xfrm>
              <a:off x="833555" y="2540901"/>
              <a:ext cx="440403"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grpSp>
        <p:nvGrpSpPr>
          <p:cNvPr id="20" name="Group 19"/>
          <p:cNvGrpSpPr/>
          <p:nvPr/>
        </p:nvGrpSpPr>
        <p:grpSpPr>
          <a:xfrm>
            <a:off x="797551" y="3012399"/>
            <a:ext cx="7596845" cy="677689"/>
            <a:chOff x="647564" y="3329844"/>
            <a:chExt cx="7596845" cy="677689"/>
          </a:xfrm>
        </p:grpSpPr>
        <p:sp>
          <p:nvSpPr>
            <p:cNvPr id="21" name="TextBox 20"/>
            <p:cNvSpPr txBox="1"/>
            <p:nvPr/>
          </p:nvSpPr>
          <p:spPr>
            <a:xfrm>
              <a:off x="1403649" y="3361202"/>
              <a:ext cx="6840760" cy="646331"/>
            </a:xfrm>
            <a:prstGeom prst="rect">
              <a:avLst/>
            </a:prstGeom>
            <a:noFill/>
          </p:spPr>
          <p:txBody>
            <a:bodyPr wrap="square" rtlCol="0">
              <a:spAutoFit/>
            </a:bodyPr>
            <a:lstStyle/>
            <a:p>
              <a:r>
                <a:rPr lang="en-US" dirty="0">
                  <a:solidFill>
                    <a:srgbClr val="606060"/>
                  </a:solidFill>
                </a:rPr>
                <a:t>Better, open-ended questions encourage people to problem solve instead of you. </a:t>
              </a:r>
              <a:r>
                <a:rPr lang="en-US" b="1" dirty="0">
                  <a:solidFill>
                    <a:srgbClr val="9C0515"/>
                  </a:solidFill>
                </a:rPr>
                <a:t>First</a:t>
              </a:r>
              <a:r>
                <a:rPr lang="en-US" dirty="0">
                  <a:solidFill>
                    <a:srgbClr val="606060"/>
                  </a:solidFill>
                </a:rPr>
                <a:t>, </a:t>
              </a:r>
              <a:r>
                <a:rPr lang="en-US" b="1" dirty="0">
                  <a:solidFill>
                    <a:srgbClr val="606060"/>
                  </a:solidFill>
                </a:rPr>
                <a:t>Seek to understand </a:t>
              </a:r>
              <a:r>
                <a:rPr lang="en-US" b="1" dirty="0">
                  <a:solidFill>
                    <a:srgbClr val="9C0515"/>
                  </a:solidFill>
                </a:rPr>
                <a:t>their</a:t>
              </a:r>
              <a:r>
                <a:rPr lang="en-US" dirty="0">
                  <a:solidFill>
                    <a:srgbClr val="9C0515"/>
                  </a:solidFill>
                </a:rPr>
                <a:t> </a:t>
              </a:r>
              <a:r>
                <a:rPr lang="en-US" dirty="0">
                  <a:solidFill>
                    <a:srgbClr val="606060"/>
                  </a:solidFill>
                </a:rPr>
                <a:t>point of view.</a:t>
              </a:r>
              <a:endParaRPr lang="en-US" sz="1600" i="1" dirty="0">
                <a:solidFill>
                  <a:srgbClr val="606060"/>
                </a:solidFill>
              </a:endParaRPr>
            </a:p>
          </p:txBody>
        </p:sp>
        <p:sp>
          <p:nvSpPr>
            <p:cNvPr id="22" name="Oval 21"/>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grpSp>
        <p:nvGrpSpPr>
          <p:cNvPr id="114691" name="Group 114690"/>
          <p:cNvGrpSpPr/>
          <p:nvPr/>
        </p:nvGrpSpPr>
        <p:grpSpPr>
          <a:xfrm>
            <a:off x="797551" y="3719007"/>
            <a:ext cx="7596845" cy="954688"/>
            <a:chOff x="833555" y="3645023"/>
            <a:chExt cx="7596845" cy="954688"/>
          </a:xfrm>
        </p:grpSpPr>
        <p:sp>
          <p:nvSpPr>
            <p:cNvPr id="52" name="TextBox 51"/>
            <p:cNvSpPr txBox="1"/>
            <p:nvPr/>
          </p:nvSpPr>
          <p:spPr>
            <a:xfrm>
              <a:off x="1589640" y="3676381"/>
              <a:ext cx="6840760" cy="923330"/>
            </a:xfrm>
            <a:prstGeom prst="rect">
              <a:avLst/>
            </a:prstGeom>
            <a:noFill/>
          </p:spPr>
          <p:txBody>
            <a:bodyPr wrap="square" rtlCol="0">
              <a:spAutoFit/>
            </a:bodyPr>
            <a:lstStyle/>
            <a:p>
              <a:r>
                <a:rPr lang="en-US" dirty="0">
                  <a:solidFill>
                    <a:srgbClr val="606060"/>
                  </a:solidFill>
                </a:rPr>
                <a:t>Give up being the </a:t>
              </a:r>
              <a:r>
                <a:rPr lang="en-US" b="1" dirty="0">
                  <a:solidFill>
                    <a:srgbClr val="9B0518"/>
                  </a:solidFill>
                </a:rPr>
                <a:t>C.P.S.</a:t>
              </a:r>
              <a:r>
                <a:rPr lang="en-US" dirty="0">
                  <a:solidFill>
                    <a:srgbClr val="606060"/>
                  </a:solidFill>
                </a:rPr>
                <a:t> It’s about your </a:t>
              </a:r>
              <a:r>
                <a:rPr lang="en-US" i="1" dirty="0">
                  <a:solidFill>
                    <a:srgbClr val="606060"/>
                  </a:solidFill>
                </a:rPr>
                <a:t>people getting it on their own or sharing what they didn’t see</a:t>
              </a:r>
              <a:r>
                <a:rPr lang="en-US" dirty="0">
                  <a:solidFill>
                    <a:srgbClr val="606060"/>
                  </a:solidFill>
                </a:rPr>
                <a:t> to stimulate ownership, confidence, trust, greater accountability and results.</a:t>
              </a:r>
            </a:p>
          </p:txBody>
        </p:sp>
        <p:sp>
          <p:nvSpPr>
            <p:cNvPr id="53" name="Oval 52"/>
            <p:cNvSpPr/>
            <p:nvPr/>
          </p:nvSpPr>
          <p:spPr>
            <a:xfrm>
              <a:off x="833555" y="3645023"/>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grpSp>
        <p:nvGrpSpPr>
          <p:cNvPr id="114689" name="Group 114688"/>
          <p:cNvGrpSpPr/>
          <p:nvPr/>
        </p:nvGrpSpPr>
        <p:grpSpPr>
          <a:xfrm>
            <a:off x="797551" y="4702614"/>
            <a:ext cx="7770893" cy="677689"/>
            <a:chOff x="833555" y="4197084"/>
            <a:chExt cx="7770893" cy="677689"/>
          </a:xfrm>
        </p:grpSpPr>
        <p:sp>
          <p:nvSpPr>
            <p:cNvPr id="55" name="TextBox 54"/>
            <p:cNvSpPr txBox="1"/>
            <p:nvPr/>
          </p:nvSpPr>
          <p:spPr>
            <a:xfrm>
              <a:off x="1589639" y="4228442"/>
              <a:ext cx="7014809" cy="646331"/>
            </a:xfrm>
            <a:prstGeom prst="rect">
              <a:avLst/>
            </a:prstGeom>
            <a:noFill/>
          </p:spPr>
          <p:txBody>
            <a:bodyPr wrap="square" rtlCol="0">
              <a:spAutoFit/>
            </a:bodyPr>
            <a:lstStyle/>
            <a:p>
              <a:r>
                <a:rPr lang="en-US" dirty="0">
                  <a:solidFill>
                    <a:srgbClr val="606060"/>
                  </a:solidFill>
                </a:rPr>
                <a:t>Use </a:t>
              </a:r>
              <a:r>
                <a:rPr lang="en-US" b="1" dirty="0">
                  <a:solidFill>
                    <a:srgbClr val="9B0518"/>
                  </a:solidFill>
                </a:rPr>
                <a:t>Enrollment</a:t>
              </a:r>
              <a:r>
                <a:rPr lang="en-US" dirty="0">
                  <a:solidFill>
                    <a:srgbClr val="606060"/>
                  </a:solidFill>
                </a:rPr>
                <a:t> to set and manage expectations, create</a:t>
              </a:r>
            </a:p>
            <a:p>
              <a:r>
                <a:rPr lang="en-US" dirty="0">
                  <a:solidFill>
                    <a:srgbClr val="606060"/>
                  </a:solidFill>
                </a:rPr>
                <a:t>alignment and build </a:t>
              </a:r>
              <a:r>
                <a:rPr lang="en-US" b="1" dirty="0">
                  <a:solidFill>
                    <a:srgbClr val="606060"/>
                  </a:solidFill>
                </a:rPr>
                <a:t>TRUST</a:t>
              </a:r>
              <a:r>
                <a:rPr lang="en-US" dirty="0">
                  <a:solidFill>
                    <a:srgbClr val="606060"/>
                  </a:solidFill>
                </a:rPr>
                <a:t>.</a:t>
              </a:r>
            </a:p>
          </p:txBody>
        </p:sp>
        <p:sp>
          <p:nvSpPr>
            <p:cNvPr id="56" name="Oval 55"/>
            <p:cNvSpPr/>
            <p:nvPr/>
          </p:nvSpPr>
          <p:spPr>
            <a:xfrm>
              <a:off x="833555" y="419708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5</a:t>
              </a:r>
            </a:p>
          </p:txBody>
        </p:sp>
      </p:grpSp>
      <p:grpSp>
        <p:nvGrpSpPr>
          <p:cNvPr id="64" name="Group 63"/>
          <p:cNvGrpSpPr/>
          <p:nvPr/>
        </p:nvGrpSpPr>
        <p:grpSpPr>
          <a:xfrm>
            <a:off x="797551" y="5409220"/>
            <a:ext cx="7770893" cy="432048"/>
            <a:chOff x="833555" y="4197084"/>
            <a:chExt cx="7770893" cy="432048"/>
          </a:xfrm>
        </p:grpSpPr>
        <p:sp>
          <p:nvSpPr>
            <p:cNvPr id="65" name="TextBox 64"/>
            <p:cNvSpPr txBox="1"/>
            <p:nvPr/>
          </p:nvSpPr>
          <p:spPr>
            <a:xfrm>
              <a:off x="1589639" y="4228442"/>
              <a:ext cx="7014809" cy="369332"/>
            </a:xfrm>
            <a:prstGeom prst="rect">
              <a:avLst/>
            </a:prstGeom>
            <a:noFill/>
          </p:spPr>
          <p:txBody>
            <a:bodyPr wrap="square" rtlCol="0">
              <a:spAutoFit/>
            </a:bodyPr>
            <a:lstStyle/>
            <a:p>
              <a:r>
                <a:rPr lang="en-US" dirty="0"/>
                <a:t>Lead with </a:t>
              </a:r>
              <a:r>
                <a:rPr lang="en-US" b="1" dirty="0">
                  <a:solidFill>
                    <a:srgbClr val="9C0515"/>
                  </a:solidFill>
                </a:rPr>
                <a:t>Questions</a:t>
              </a:r>
              <a:r>
                <a:rPr lang="en-US" dirty="0">
                  <a:solidFill>
                    <a:srgbClr val="9C0515"/>
                  </a:solidFill>
                </a:rPr>
                <a:t> </a:t>
              </a:r>
              <a:r>
                <a:rPr lang="en-US" dirty="0"/>
                <a:t>vs. Leading with </a:t>
              </a:r>
              <a:r>
                <a:rPr lang="en-US" b="1" dirty="0">
                  <a:solidFill>
                    <a:srgbClr val="9C0515"/>
                  </a:solidFill>
                </a:rPr>
                <a:t>Answers</a:t>
              </a:r>
            </a:p>
          </p:txBody>
        </p:sp>
        <p:sp>
          <p:nvSpPr>
            <p:cNvPr id="66" name="Oval 65"/>
            <p:cNvSpPr/>
            <p:nvPr/>
          </p:nvSpPr>
          <p:spPr>
            <a:xfrm>
              <a:off x="833555" y="419708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6</a:t>
              </a:r>
            </a:p>
          </p:txBody>
        </p:sp>
      </p:grpSp>
      <p:grpSp>
        <p:nvGrpSpPr>
          <p:cNvPr id="27" name="Group 26"/>
          <p:cNvGrpSpPr/>
          <p:nvPr/>
        </p:nvGrpSpPr>
        <p:grpSpPr>
          <a:xfrm>
            <a:off x="-72516" y="6989031"/>
            <a:ext cx="9685076" cy="436413"/>
            <a:chOff x="1524744" y="3138785"/>
            <a:chExt cx="6094511" cy="580429"/>
          </a:xfrm>
        </p:grpSpPr>
        <p:sp>
          <p:nvSpPr>
            <p:cNvPr id="28" name="Freeform 27"/>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L.</a:t>
              </a:r>
            </a:p>
          </p:txBody>
        </p:sp>
        <p:sp>
          <p:nvSpPr>
            <p:cNvPr id="29" name="Freeform 28"/>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E.</a:t>
              </a:r>
            </a:p>
          </p:txBody>
        </p:sp>
        <p:sp>
          <p:nvSpPr>
            <p:cNvPr id="30" name="Freeform 29"/>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A.</a:t>
              </a:r>
            </a:p>
          </p:txBody>
        </p:sp>
        <p:sp>
          <p:nvSpPr>
            <p:cNvPr id="31" name="Freeform 30"/>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D.</a:t>
              </a:r>
            </a:p>
          </p:txBody>
        </p:sp>
        <p:sp>
          <p:nvSpPr>
            <p:cNvPr id="32" name="Freeform 31"/>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algn="ctr" defTabSz="1333500">
                <a:lnSpc>
                  <a:spcPct val="90000"/>
                </a:lnSpc>
                <a:spcAft>
                  <a:spcPct val="35000"/>
                </a:spcAft>
              </a:pPr>
              <a:r>
                <a:rPr lang="en-US" sz="3000" dirty="0">
                  <a:solidFill>
                    <a:prstClr val="white"/>
                  </a:solidFill>
                  <a:latin typeface="Arial Black"/>
                  <a:cs typeface="Arial Black"/>
                </a:rPr>
                <a:t>S.</a:t>
              </a:r>
            </a:p>
          </p:txBody>
        </p:sp>
      </p:grpSp>
      <p:grpSp>
        <p:nvGrpSpPr>
          <p:cNvPr id="34" name="Group 33"/>
          <p:cNvGrpSpPr/>
          <p:nvPr/>
        </p:nvGrpSpPr>
        <p:grpSpPr>
          <a:xfrm>
            <a:off x="7164288" y="296652"/>
            <a:ext cx="412893" cy="360040"/>
            <a:chOff x="4325500" y="4293096"/>
            <a:chExt cx="412893" cy="360040"/>
          </a:xfrm>
        </p:grpSpPr>
        <p:sp>
          <p:nvSpPr>
            <p:cNvPr id="35" name="10-Point Star 34"/>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solidFill>
                  <a:prstClr val="white"/>
                </a:solidFill>
                <a:latin typeface="Arial"/>
                <a:cs typeface="Arial"/>
              </a:endParaRPr>
            </a:p>
          </p:txBody>
        </p:sp>
        <p:sp>
          <p:nvSpPr>
            <p:cNvPr id="36" name="TextBox 35"/>
            <p:cNvSpPr txBox="1"/>
            <p:nvPr/>
          </p:nvSpPr>
          <p:spPr>
            <a:xfrm>
              <a:off x="4325500" y="4293096"/>
              <a:ext cx="412893" cy="338554"/>
            </a:xfrm>
            <a:prstGeom prst="rect">
              <a:avLst/>
            </a:prstGeom>
            <a:noFill/>
          </p:spPr>
          <p:txBody>
            <a:bodyPr wrap="none" rtlCol="0">
              <a:spAutoFit/>
            </a:bodyPr>
            <a:lstStyle/>
            <a:p>
              <a:r>
                <a:rPr lang="en-US" sz="1600" b="1" dirty="0">
                  <a:solidFill>
                    <a:prstClr val="white"/>
                  </a:solidFill>
                </a:rPr>
                <a:t>20</a:t>
              </a:r>
            </a:p>
          </p:txBody>
        </p:sp>
      </p:grpSp>
      <p:grpSp>
        <p:nvGrpSpPr>
          <p:cNvPr id="37" name="Group 36"/>
          <p:cNvGrpSpPr/>
          <p:nvPr/>
        </p:nvGrpSpPr>
        <p:grpSpPr>
          <a:xfrm>
            <a:off x="797551" y="5985284"/>
            <a:ext cx="7770893" cy="646331"/>
            <a:chOff x="833555" y="4160099"/>
            <a:chExt cx="7770893" cy="646331"/>
          </a:xfrm>
        </p:grpSpPr>
        <p:sp>
          <p:nvSpPr>
            <p:cNvPr id="38" name="TextBox 37"/>
            <p:cNvSpPr txBox="1"/>
            <p:nvPr/>
          </p:nvSpPr>
          <p:spPr>
            <a:xfrm>
              <a:off x="1589639" y="4160099"/>
              <a:ext cx="7014809" cy="646331"/>
            </a:xfrm>
            <a:prstGeom prst="rect">
              <a:avLst/>
            </a:prstGeom>
            <a:noFill/>
          </p:spPr>
          <p:txBody>
            <a:bodyPr wrap="square" rtlCol="0">
              <a:spAutoFit/>
            </a:bodyPr>
            <a:lstStyle/>
            <a:p>
              <a:r>
                <a:rPr lang="en-US" b="1" dirty="0">
                  <a:solidFill>
                    <a:srgbClr val="9B0518"/>
                  </a:solidFill>
                </a:rPr>
                <a:t>Use the easy coaching strategy to honor the </a:t>
              </a:r>
            </a:p>
            <a:p>
              <a:r>
                <a:rPr lang="en-US" b="1" dirty="0">
                  <a:solidFill>
                    <a:srgbClr val="9C0515"/>
                  </a:solidFill>
                </a:rPr>
                <a:t>A.B.C.</a:t>
              </a:r>
              <a:r>
                <a:rPr lang="en-US" dirty="0">
                  <a:solidFill>
                    <a:srgbClr val="9C0515"/>
                  </a:solidFill>
                </a:rPr>
                <a:t>’s </a:t>
              </a:r>
              <a:r>
                <a:rPr lang="en-US" dirty="0">
                  <a:solidFill>
                    <a:srgbClr val="606060"/>
                  </a:solidFill>
                </a:rPr>
                <a:t>of leadership— </a:t>
              </a:r>
              <a:r>
                <a:rPr lang="en-US" b="1" dirty="0">
                  <a:solidFill>
                    <a:srgbClr val="9B0518"/>
                  </a:solidFill>
                </a:rPr>
                <a:t>A</a:t>
              </a:r>
              <a:r>
                <a:rPr lang="en-US" dirty="0">
                  <a:solidFill>
                    <a:srgbClr val="606060"/>
                  </a:solidFill>
                </a:rPr>
                <a:t>lways </a:t>
              </a:r>
              <a:r>
                <a:rPr lang="en-US" b="1" dirty="0">
                  <a:solidFill>
                    <a:srgbClr val="9B0518"/>
                  </a:solidFill>
                </a:rPr>
                <a:t>B</a:t>
              </a:r>
              <a:r>
                <a:rPr lang="en-US" dirty="0">
                  <a:solidFill>
                    <a:srgbClr val="606060"/>
                  </a:solidFill>
                </a:rPr>
                <a:t>e </a:t>
              </a:r>
              <a:r>
                <a:rPr lang="en-US" b="1" dirty="0">
                  <a:solidFill>
                    <a:srgbClr val="9B0518"/>
                  </a:solidFill>
                </a:rPr>
                <a:t>C</a:t>
              </a:r>
              <a:r>
                <a:rPr lang="en-US" dirty="0">
                  <a:solidFill>
                    <a:srgbClr val="606060"/>
                  </a:solidFill>
                </a:rPr>
                <a:t>oaching!</a:t>
              </a:r>
            </a:p>
          </p:txBody>
        </p:sp>
        <p:sp>
          <p:nvSpPr>
            <p:cNvPr id="39" name="Oval 38"/>
            <p:cNvSpPr/>
            <p:nvPr/>
          </p:nvSpPr>
          <p:spPr>
            <a:xfrm>
              <a:off x="833555" y="4232107"/>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7</a:t>
              </a:r>
            </a:p>
          </p:txBody>
        </p:sp>
      </p:grpSp>
    </p:spTree>
    <p:extLst>
      <p:ext uri="{BB962C8B-B14F-4D97-AF65-F5344CB8AC3E}">
        <p14:creationId xmlns:p14="http://schemas.microsoft.com/office/powerpoint/2010/main" val="3375099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6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3848" y="5373216"/>
            <a:ext cx="2736304" cy="769441"/>
          </a:xfrm>
          <a:prstGeom prst="rect">
            <a:avLst/>
          </a:prstGeom>
          <a:noFill/>
        </p:spPr>
        <p:txBody>
          <a:bodyPr wrap="square" rtlCol="0">
            <a:spAutoFit/>
          </a:bodyPr>
          <a:lstStyle/>
          <a:p>
            <a:r>
              <a:rPr lang="en-US" sz="4400" dirty="0">
                <a:solidFill>
                  <a:srgbClr val="606060"/>
                </a:solidFill>
                <a:latin typeface="Avenir Heavy"/>
                <a:cs typeface="Avenir Heavy"/>
              </a:rPr>
              <a:t>DAY ONE</a:t>
            </a:r>
          </a:p>
        </p:txBody>
      </p:sp>
      <p:cxnSp>
        <p:nvCxnSpPr>
          <p:cNvPr id="28" name="Straight Connector 27"/>
          <p:cNvCxnSpPr/>
          <p:nvPr/>
        </p:nvCxnSpPr>
        <p:spPr>
          <a:xfrm>
            <a:off x="3032829" y="5337212"/>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032829" y="6165304"/>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0" y="2486973"/>
            <a:ext cx="9148806" cy="2526670"/>
            <a:chOff x="0" y="2492896"/>
            <a:chExt cx="9148806" cy="2526670"/>
          </a:xfrm>
        </p:grpSpPr>
        <p:sp>
          <p:nvSpPr>
            <p:cNvPr id="20" name="Rectangle 19"/>
            <p:cNvSpPr/>
            <p:nvPr/>
          </p:nvSpPr>
          <p:spPr>
            <a:xfrm>
              <a:off x="4806" y="3068960"/>
              <a:ext cx="9144000" cy="140415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285746" y="2492896"/>
              <a:ext cx="4572508" cy="369332"/>
            </a:xfrm>
            <a:prstGeom prst="rect">
              <a:avLst/>
            </a:prstGeom>
            <a:noFill/>
          </p:spPr>
          <p:txBody>
            <a:bodyPr wrap="square" rtlCol="0">
              <a:spAutoFit/>
            </a:bodyPr>
            <a:lstStyle/>
            <a:p>
              <a:pPr algn="dist"/>
              <a:r>
                <a:rPr lang="en-US" dirty="0">
                  <a:solidFill>
                    <a:srgbClr val="888D8B"/>
                  </a:solidFill>
                  <a:latin typeface="Avenir Book"/>
                  <a:cs typeface="Avenir Book"/>
                </a:rPr>
                <a:t>PRESENTS KEITH ROSEN’S:</a:t>
              </a:r>
            </a:p>
          </p:txBody>
        </p:sp>
        <p:sp>
          <p:nvSpPr>
            <p:cNvPr id="12" name="Rectangle 11"/>
            <p:cNvSpPr/>
            <p:nvPr/>
          </p:nvSpPr>
          <p:spPr>
            <a:xfrm>
              <a:off x="0" y="458751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8" y="3068960"/>
              <a:ext cx="9144000" cy="1446550"/>
            </a:xfrm>
            <a:prstGeom prst="rect">
              <a:avLst/>
            </a:prstGeom>
            <a:noFill/>
          </p:spPr>
          <p:txBody>
            <a:bodyPr wrap="square" rtlCol="0">
              <a:spAutoFit/>
            </a:bodyPr>
            <a:lstStyle/>
            <a:p>
              <a:pPr algn="ctr"/>
              <a:r>
                <a:rPr lang="en-US" sz="4400" dirty="0">
                  <a:solidFill>
                    <a:srgbClr val="F3F4F5"/>
                  </a:solidFill>
                  <a:latin typeface="Avenir Heavy"/>
                  <a:cs typeface="Avenir Heavy"/>
                </a:rPr>
                <a:t>COACHING SALESPEOPLE INTO SALES CHAMPIONS</a:t>
              </a:r>
            </a:p>
          </p:txBody>
        </p:sp>
        <p:sp>
          <p:nvSpPr>
            <p:cNvPr id="17" name="TextBox 16"/>
            <p:cNvSpPr txBox="1"/>
            <p:nvPr/>
          </p:nvSpPr>
          <p:spPr>
            <a:xfrm>
              <a:off x="0" y="4545124"/>
              <a:ext cx="9144000" cy="461665"/>
            </a:xfrm>
            <a:prstGeom prst="rect">
              <a:avLst/>
            </a:prstGeom>
            <a:noFill/>
          </p:spPr>
          <p:txBody>
            <a:bodyPr wrap="square" rtlCol="0">
              <a:spAutoFit/>
            </a:bodyPr>
            <a:lstStyle/>
            <a:p>
              <a:pPr algn="ctr"/>
              <a:r>
                <a:rPr lang="en-US" sz="2400" dirty="0">
                  <a:solidFill>
                    <a:srgbClr val="F2F2F2"/>
                  </a:solidFill>
                  <a:latin typeface="Avenir Heavy"/>
                  <a:cs typeface="Avenir Heavy"/>
                </a:rPr>
                <a:t>{ Building a High Performance Sales Culture }</a:t>
              </a:r>
            </a:p>
          </p:txBody>
        </p:sp>
      </p:grpSp>
      <p:sp>
        <p:nvSpPr>
          <p:cNvPr id="14" name="TextBox 13"/>
          <p:cNvSpPr txBox="1"/>
          <p:nvPr/>
        </p:nvSpPr>
        <p:spPr>
          <a:xfrm>
            <a:off x="1447800" y="6388650"/>
            <a:ext cx="6725653" cy="400110"/>
          </a:xfrm>
          <a:prstGeom prst="rect">
            <a:avLst/>
          </a:prstGeom>
          <a:noFill/>
        </p:spPr>
        <p:txBody>
          <a:bodyPr wrap="square" rtlCol="0">
            <a:spAutoFit/>
          </a:bodyPr>
          <a:lstStyle/>
          <a:p>
            <a:pPr algn="ctr"/>
            <a:r>
              <a:rPr lang="en-US" sz="1000" b="1" dirty="0"/>
              <a:t>CONFIDENTIAL. For internal use only.  Do not distribute. No Pictures.</a:t>
            </a:r>
          </a:p>
          <a:p>
            <a:pPr algn="ctr"/>
            <a:r>
              <a:rPr lang="en-US" sz="1000" b="1" dirty="0"/>
              <a:t>Copyright © Keith Rosen 2016, Profit Builders, LLC  ®  All Rights Reserved - KeithRosen.com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 y="3604"/>
            <a:ext cx="9175706" cy="6881780"/>
          </a:xfrm>
          <a:prstGeom prst="rect">
            <a:avLst/>
          </a:prstGeom>
        </p:spPr>
      </p:pic>
    </p:spTree>
    <p:extLst>
      <p:ext uri="{BB962C8B-B14F-4D97-AF65-F5344CB8AC3E}">
        <p14:creationId xmlns:p14="http://schemas.microsoft.com/office/powerpoint/2010/main" val="1245385349"/>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73578" y="1700808"/>
            <a:ext cx="7596844" cy="2772308"/>
          </a:xfrm>
          <a:prstGeom prst="rect">
            <a:avLst/>
          </a:prstGeom>
          <a:noFill/>
          <a:ln w="9525">
            <a:noFill/>
            <a:miter lim="800000"/>
            <a:headEnd/>
            <a:tailEnd/>
          </a:ln>
        </p:spPr>
        <p:txBody>
          <a:bodyPr/>
          <a:lstStyle/>
          <a:p>
            <a:r>
              <a:rPr lang="en-US" sz="2000" dirty="0">
                <a:solidFill>
                  <a:srgbClr val="606060"/>
                </a:solidFill>
              </a:rPr>
              <a:t>The material, content and concepts included in this document are proprietary information and are the intellectual property of Keith Rosen, owned exclusively by Keith Rosen. </a:t>
            </a:r>
          </a:p>
          <a:p>
            <a:endParaRPr lang="en-US" sz="2000" dirty="0">
              <a:solidFill>
                <a:srgbClr val="606060"/>
              </a:solidFill>
            </a:endParaRPr>
          </a:p>
          <a:p>
            <a:r>
              <a:rPr lang="en-US" sz="2000" dirty="0">
                <a:solidFill>
                  <a:srgbClr val="606060"/>
                </a:solidFill>
              </a:rPr>
              <a:t>No part of this document may be reproduced or used  in any form, by any means without the prior written permission of the owner. No adaptation, group use for training or repackaging without express written authorization of the author.  </a:t>
            </a:r>
            <a:endParaRPr lang="en-US" sz="2000" i="1" dirty="0">
              <a:solidFill>
                <a:srgbClr val="606060"/>
              </a:solidFill>
              <a:latin typeface="Calibri" pitchFamily="34" charset="0"/>
              <a:cs typeface="Arial" charset="0"/>
            </a:endParaRPr>
          </a:p>
        </p:txBody>
      </p:sp>
      <p:pic>
        <p:nvPicPr>
          <p:cNvPr id="5" name="Picture 2" descr="C:\Users\Jessica\Documents\Marketing for Biz Dev\Profit Builders and Keith Rose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0872" y="4757462"/>
            <a:ext cx="4082256" cy="11918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72870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44523" y="728700"/>
            <a:ext cx="9433047" cy="400110"/>
          </a:xfrm>
          <a:prstGeom prst="rect">
            <a:avLst/>
          </a:prstGeom>
          <a:noFill/>
        </p:spPr>
        <p:txBody>
          <a:bodyPr wrap="square" rtlCol="0">
            <a:spAutoFit/>
          </a:bodyPr>
          <a:lstStyle/>
          <a:p>
            <a:pPr algn="ctr"/>
            <a:r>
              <a:rPr lang="en-US" sz="2000" dirty="0">
                <a:solidFill>
                  <a:srgbClr val="F2F2F2"/>
                </a:solidFill>
                <a:latin typeface="Avenir Heavy"/>
                <a:cs typeface="Avenir Heavy"/>
              </a:rPr>
              <a:t>{ Intellectual Property and Legal Notice }</a:t>
            </a:r>
          </a:p>
        </p:txBody>
      </p:sp>
    </p:spTree>
    <p:extLst>
      <p:ext uri="{BB962C8B-B14F-4D97-AF65-F5344CB8AC3E}">
        <p14:creationId xmlns:p14="http://schemas.microsoft.com/office/powerpoint/2010/main" val="31316359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51620" y="1646798"/>
            <a:ext cx="7363239" cy="2862322"/>
            <a:chOff x="2231740" y="1646798"/>
            <a:chExt cx="7363239" cy="2862322"/>
          </a:xfrm>
        </p:grpSpPr>
        <p:sp>
          <p:nvSpPr>
            <p:cNvPr id="33" name="TextBox 32"/>
            <p:cNvSpPr txBox="1"/>
            <p:nvPr/>
          </p:nvSpPr>
          <p:spPr>
            <a:xfrm>
              <a:off x="2231740" y="1646798"/>
              <a:ext cx="7363239" cy="2862322"/>
            </a:xfrm>
            <a:prstGeom prst="rect">
              <a:avLst/>
            </a:prstGeom>
            <a:noFill/>
          </p:spPr>
          <p:txBody>
            <a:bodyPr wrap="none" rtlCol="0">
              <a:spAutoFit/>
            </a:bodyPr>
            <a:lstStyle/>
            <a:p>
              <a:r>
                <a:rPr lang="en-US" sz="18000" dirty="0">
                  <a:solidFill>
                    <a:srgbClr val="535353"/>
                  </a:solidFill>
                  <a:latin typeface="Arial Black"/>
                  <a:cs typeface="Arial Black"/>
                </a:rPr>
                <a:t>A</a:t>
              </a:r>
              <a:r>
                <a:rPr lang="en-US" sz="18000" dirty="0">
                  <a:solidFill>
                    <a:schemeClr val="bg1"/>
                  </a:solidFill>
                  <a:latin typeface="Arial Black"/>
                  <a:cs typeface="Arial Black"/>
                </a:rPr>
                <a:t>.</a:t>
              </a:r>
              <a:r>
                <a:rPr lang="en-US" sz="18000" dirty="0">
                  <a:solidFill>
                    <a:srgbClr val="535353"/>
                  </a:solidFill>
                  <a:latin typeface="Arial Black"/>
                  <a:cs typeface="Arial Black"/>
                </a:rPr>
                <a:t>I</a:t>
              </a:r>
              <a:r>
                <a:rPr lang="en-US" sz="18000" dirty="0">
                  <a:solidFill>
                    <a:srgbClr val="FFFFFF"/>
                  </a:solidFill>
                  <a:latin typeface="Arial Black"/>
                  <a:cs typeface="Arial Black"/>
                </a:rPr>
                <a:t>.</a:t>
              </a:r>
              <a:r>
                <a:rPr lang="en-US" sz="18000" dirty="0">
                  <a:solidFill>
                    <a:srgbClr val="535353"/>
                  </a:solidFill>
                  <a:latin typeface="Arial Black"/>
                  <a:cs typeface="Arial Black"/>
                </a:rPr>
                <a:t>M</a:t>
              </a:r>
              <a:r>
                <a:rPr lang="en-US" sz="18000" dirty="0">
                  <a:solidFill>
                    <a:srgbClr val="FFFFFF"/>
                  </a:solidFill>
                  <a:latin typeface="Arial Black"/>
                  <a:cs typeface="Arial Black"/>
                </a:rPr>
                <a:t>.</a:t>
              </a:r>
            </a:p>
          </p:txBody>
        </p:sp>
        <p:grpSp>
          <p:nvGrpSpPr>
            <p:cNvPr id="37" name="Group 36"/>
            <p:cNvGrpSpPr/>
            <p:nvPr/>
          </p:nvGrpSpPr>
          <p:grpSpPr>
            <a:xfrm>
              <a:off x="5868144" y="3465004"/>
              <a:ext cx="540060" cy="540060"/>
              <a:chOff x="1619672" y="836712"/>
              <a:chExt cx="5904656" cy="5904656"/>
            </a:xfrm>
          </p:grpSpPr>
          <p:sp>
            <p:nvSpPr>
              <p:cNvPr id="38" name="Oval 37"/>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8784468" y="3465004"/>
              <a:ext cx="540060" cy="540060"/>
              <a:chOff x="1619672" y="836712"/>
              <a:chExt cx="5904656" cy="5904656"/>
            </a:xfrm>
          </p:grpSpPr>
          <p:sp>
            <p:nvSpPr>
              <p:cNvPr id="42" name="Oval 41"/>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4211960" y="3465004"/>
              <a:ext cx="540060" cy="540060"/>
              <a:chOff x="1619672" y="836712"/>
              <a:chExt cx="5904656" cy="5904656"/>
            </a:xfrm>
          </p:grpSpPr>
          <p:sp>
            <p:nvSpPr>
              <p:cNvPr id="7" name="Oval 6"/>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5" name="TextBox 4"/>
          <p:cNvSpPr txBox="1"/>
          <p:nvPr/>
        </p:nvSpPr>
        <p:spPr>
          <a:xfrm>
            <a:off x="2521327" y="1208946"/>
            <a:ext cx="4570953" cy="707886"/>
          </a:xfrm>
          <a:prstGeom prst="rect">
            <a:avLst/>
          </a:prstGeom>
          <a:noFill/>
        </p:spPr>
        <p:txBody>
          <a:bodyPr wrap="none" rtlCol="0">
            <a:spAutoFit/>
          </a:bodyPr>
          <a:lstStyle/>
          <a:p>
            <a:r>
              <a:rPr lang="en-US" sz="4000" dirty="0">
                <a:solidFill>
                  <a:srgbClr val="B41A1B"/>
                </a:solidFill>
                <a:latin typeface="Avenir Book"/>
                <a:cs typeface="Avenir Book"/>
              </a:rPr>
              <a:t>IMPROVING YOUR</a:t>
            </a:r>
          </a:p>
        </p:txBody>
      </p:sp>
      <p:grpSp>
        <p:nvGrpSpPr>
          <p:cNvPr id="2056" name="Group 2055"/>
          <p:cNvGrpSpPr/>
          <p:nvPr/>
        </p:nvGrpSpPr>
        <p:grpSpPr>
          <a:xfrm>
            <a:off x="485546" y="4077072"/>
            <a:ext cx="8172908" cy="2448272"/>
            <a:chOff x="485546" y="4077072"/>
            <a:chExt cx="8172908" cy="2448272"/>
          </a:xfrm>
        </p:grpSpPr>
        <p:grpSp>
          <p:nvGrpSpPr>
            <p:cNvPr id="2048" name="Group 2047"/>
            <p:cNvGrpSpPr/>
            <p:nvPr/>
          </p:nvGrpSpPr>
          <p:grpSpPr>
            <a:xfrm>
              <a:off x="485546" y="4077072"/>
              <a:ext cx="8172908" cy="2448272"/>
              <a:chOff x="485546" y="4077072"/>
              <a:chExt cx="8172908" cy="2448272"/>
            </a:xfrm>
          </p:grpSpPr>
          <p:sp>
            <p:nvSpPr>
              <p:cNvPr id="27" name="Rectangle 26"/>
              <p:cNvSpPr/>
              <p:nvPr/>
            </p:nvSpPr>
            <p:spPr>
              <a:xfrm>
                <a:off x="485546" y="4293096"/>
                <a:ext cx="8172908" cy="2232248"/>
              </a:xfrm>
              <a:prstGeom prst="rect">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p:cNvSpPr/>
              <p:nvPr/>
            </p:nvSpPr>
            <p:spPr>
              <a:xfrm>
                <a:off x="1799692" y="4077072"/>
                <a:ext cx="684076" cy="288032"/>
              </a:xfrm>
              <a:prstGeom prst="triangl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55" name="Group 2054"/>
            <p:cNvGrpSpPr/>
            <p:nvPr/>
          </p:nvGrpSpPr>
          <p:grpSpPr>
            <a:xfrm>
              <a:off x="683568" y="4383106"/>
              <a:ext cx="2598062" cy="540060"/>
              <a:chOff x="683568" y="4383106"/>
              <a:chExt cx="2598062" cy="540060"/>
            </a:xfrm>
          </p:grpSpPr>
          <p:sp>
            <p:nvSpPr>
              <p:cNvPr id="2051" name="Rectangle 2050"/>
              <p:cNvSpPr/>
              <p:nvPr/>
            </p:nvSpPr>
            <p:spPr>
              <a:xfrm>
                <a:off x="704457" y="4383106"/>
                <a:ext cx="2556284" cy="540060"/>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9" name="TextBox 2048"/>
              <p:cNvSpPr txBox="1"/>
              <p:nvPr/>
            </p:nvSpPr>
            <p:spPr>
              <a:xfrm>
                <a:off x="683568" y="4391526"/>
                <a:ext cx="2598062" cy="523220"/>
              </a:xfrm>
              <a:prstGeom prst="rect">
                <a:avLst/>
              </a:prstGeom>
              <a:noFill/>
            </p:spPr>
            <p:txBody>
              <a:bodyPr wrap="none" rtlCol="0">
                <a:spAutoFit/>
              </a:bodyPr>
              <a:lstStyle/>
              <a:p>
                <a:r>
                  <a:rPr lang="en-US" sz="2800" dirty="0">
                    <a:solidFill>
                      <a:schemeClr val="bg1"/>
                    </a:solidFill>
                    <a:latin typeface="Arial Black"/>
                    <a:cs typeface="Arial Black"/>
                  </a:rPr>
                  <a:t>ALIGNMENT</a:t>
                </a:r>
              </a:p>
            </p:txBody>
          </p:sp>
        </p:grpSp>
        <p:sp>
          <p:nvSpPr>
            <p:cNvPr id="2053" name="TextBox 2052"/>
            <p:cNvSpPr txBox="1"/>
            <p:nvPr/>
          </p:nvSpPr>
          <p:spPr>
            <a:xfrm>
              <a:off x="683568" y="4964975"/>
              <a:ext cx="7776864" cy="1200329"/>
            </a:xfrm>
            <a:prstGeom prst="rect">
              <a:avLst/>
            </a:prstGeom>
            <a:noFill/>
          </p:spPr>
          <p:txBody>
            <a:bodyPr wrap="square" rtlCol="0">
              <a:spAutoFit/>
            </a:bodyPr>
            <a:lstStyle/>
            <a:p>
              <a:r>
                <a:rPr lang="en-US" i="1" dirty="0">
                  <a:solidFill>
                    <a:srgbClr val="FFFFFF"/>
                  </a:solidFill>
                </a:rPr>
                <a:t>We resist what we hear but believe what we say</a:t>
              </a:r>
              <a:r>
                <a:rPr lang="en-US" dirty="0">
                  <a:solidFill>
                    <a:srgbClr val="FFFFFF"/>
                  </a:solidFill>
                </a:rPr>
                <a:t>. </a:t>
              </a:r>
              <a:r>
                <a:rPr lang="en-US" b="1" dirty="0">
                  <a:solidFill>
                    <a:srgbClr val="FFFFFF"/>
                  </a:solidFill>
                </a:rPr>
                <a:t>ALIGN</a:t>
              </a:r>
              <a:r>
                <a:rPr lang="en-US" dirty="0">
                  <a:solidFill>
                    <a:srgbClr val="FFFFFF"/>
                  </a:solidFill>
                </a:rPr>
                <a:t> your people’s </a:t>
              </a:r>
              <a:r>
                <a:rPr lang="en-US" b="1" dirty="0">
                  <a:solidFill>
                    <a:srgbClr val="FFFFFF"/>
                  </a:solidFill>
                </a:rPr>
                <a:t>personal goals with a coaching framework &amp; corporate objectives </a:t>
              </a:r>
              <a:r>
                <a:rPr lang="en-US" dirty="0">
                  <a:solidFill>
                    <a:srgbClr val="FFFFFF"/>
                  </a:solidFill>
                </a:rPr>
                <a:t>= Shared goal, ‘language’ and thinking. Improve your communication </a:t>
              </a:r>
              <a:r>
                <a:rPr lang="en-US" dirty="0">
                  <a:solidFill>
                    <a:srgbClr val="FFFFFF"/>
                  </a:solidFill>
                  <a:sym typeface="Wingdings"/>
                </a:rPr>
                <a:t> change how people </a:t>
              </a:r>
              <a:r>
                <a:rPr lang="en-US" u="sng" dirty="0">
                  <a:solidFill>
                    <a:srgbClr val="FFFFFF"/>
                  </a:solidFill>
                  <a:sym typeface="Wingdings"/>
                </a:rPr>
                <a:t>listen</a:t>
              </a:r>
              <a:r>
                <a:rPr lang="en-US" dirty="0">
                  <a:solidFill>
                    <a:srgbClr val="FFFFFF"/>
                  </a:solidFill>
                  <a:sym typeface="Wingdings"/>
                </a:rPr>
                <a:t>, </a:t>
              </a:r>
              <a:r>
                <a:rPr lang="en-US" u="sng" dirty="0">
                  <a:solidFill>
                    <a:srgbClr val="FFFFFF"/>
                  </a:solidFill>
                  <a:sym typeface="Wingdings"/>
                </a:rPr>
                <a:t>engage</a:t>
              </a:r>
              <a:r>
                <a:rPr lang="en-US" dirty="0">
                  <a:solidFill>
                    <a:srgbClr val="FFFFFF"/>
                  </a:solidFill>
                  <a:sym typeface="Wingdings"/>
                </a:rPr>
                <a:t> and </a:t>
              </a:r>
              <a:r>
                <a:rPr lang="en-US" u="sng" dirty="0">
                  <a:solidFill>
                    <a:srgbClr val="FFFFFF"/>
                  </a:solidFill>
                  <a:sym typeface="Wingdings"/>
                </a:rPr>
                <a:t>feel</a:t>
              </a:r>
              <a:r>
                <a:rPr lang="en-US" dirty="0">
                  <a:solidFill>
                    <a:srgbClr val="FFFFFF"/>
                  </a:solidFill>
                  <a:sym typeface="Wingdings"/>
                </a:rPr>
                <a:t>.</a:t>
              </a:r>
              <a:endParaRPr lang="en-US" dirty="0">
                <a:solidFill>
                  <a:srgbClr val="FFFFFF"/>
                </a:solidFill>
              </a:endParaRPr>
            </a:p>
          </p:txBody>
        </p:sp>
      </p:grpSp>
    </p:spTree>
    <p:extLst>
      <p:ext uri="{BB962C8B-B14F-4D97-AF65-F5344CB8AC3E}">
        <p14:creationId xmlns:p14="http://schemas.microsoft.com/office/powerpoint/2010/main" val="1214725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51620" y="1646798"/>
            <a:ext cx="7363239" cy="2862322"/>
            <a:chOff x="2231740" y="1646798"/>
            <a:chExt cx="7363239" cy="2862322"/>
          </a:xfrm>
        </p:grpSpPr>
        <p:sp>
          <p:nvSpPr>
            <p:cNvPr id="33" name="TextBox 32"/>
            <p:cNvSpPr txBox="1"/>
            <p:nvPr/>
          </p:nvSpPr>
          <p:spPr>
            <a:xfrm>
              <a:off x="2231740" y="1646798"/>
              <a:ext cx="7363239" cy="2862322"/>
            </a:xfrm>
            <a:prstGeom prst="rect">
              <a:avLst/>
            </a:prstGeom>
            <a:noFill/>
          </p:spPr>
          <p:txBody>
            <a:bodyPr wrap="none" rtlCol="0">
              <a:spAutoFit/>
            </a:bodyPr>
            <a:lstStyle/>
            <a:p>
              <a:r>
                <a:rPr lang="en-US" sz="18000" dirty="0">
                  <a:solidFill>
                    <a:srgbClr val="535353"/>
                  </a:solidFill>
                  <a:latin typeface="Arial Black"/>
                  <a:cs typeface="Arial Black"/>
                </a:rPr>
                <a:t>A</a:t>
              </a:r>
              <a:r>
                <a:rPr lang="en-US" sz="18000" dirty="0">
                  <a:solidFill>
                    <a:schemeClr val="bg1"/>
                  </a:solidFill>
                  <a:latin typeface="Arial Black"/>
                  <a:cs typeface="Arial Black"/>
                </a:rPr>
                <a:t>.</a:t>
              </a:r>
              <a:r>
                <a:rPr lang="en-US" sz="18000" dirty="0">
                  <a:solidFill>
                    <a:srgbClr val="535353"/>
                  </a:solidFill>
                  <a:latin typeface="Arial Black"/>
                  <a:cs typeface="Arial Black"/>
                </a:rPr>
                <a:t>I</a:t>
              </a:r>
              <a:r>
                <a:rPr lang="en-US" sz="18000" dirty="0">
                  <a:solidFill>
                    <a:srgbClr val="FFFFFF"/>
                  </a:solidFill>
                  <a:latin typeface="Arial Black"/>
                  <a:cs typeface="Arial Black"/>
                </a:rPr>
                <a:t>.</a:t>
              </a:r>
              <a:r>
                <a:rPr lang="en-US" sz="18000" dirty="0">
                  <a:solidFill>
                    <a:srgbClr val="535353"/>
                  </a:solidFill>
                  <a:latin typeface="Arial Black"/>
                  <a:cs typeface="Arial Black"/>
                </a:rPr>
                <a:t>M</a:t>
              </a:r>
              <a:r>
                <a:rPr lang="en-US" sz="18000" dirty="0">
                  <a:solidFill>
                    <a:srgbClr val="FFFFFF"/>
                  </a:solidFill>
                  <a:latin typeface="Arial Black"/>
                  <a:cs typeface="Arial Black"/>
                </a:rPr>
                <a:t>.</a:t>
              </a:r>
            </a:p>
          </p:txBody>
        </p:sp>
        <p:grpSp>
          <p:nvGrpSpPr>
            <p:cNvPr id="37" name="Group 36"/>
            <p:cNvGrpSpPr/>
            <p:nvPr/>
          </p:nvGrpSpPr>
          <p:grpSpPr>
            <a:xfrm>
              <a:off x="5868144" y="3465004"/>
              <a:ext cx="540060" cy="540060"/>
              <a:chOff x="1619672" y="836712"/>
              <a:chExt cx="5904656" cy="5904656"/>
            </a:xfrm>
          </p:grpSpPr>
          <p:sp>
            <p:nvSpPr>
              <p:cNvPr id="38" name="Oval 37"/>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8784468" y="3465004"/>
              <a:ext cx="540060" cy="540060"/>
              <a:chOff x="1619672" y="836712"/>
              <a:chExt cx="5904656" cy="5904656"/>
            </a:xfrm>
          </p:grpSpPr>
          <p:sp>
            <p:nvSpPr>
              <p:cNvPr id="42" name="Oval 41"/>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4211960" y="3465004"/>
              <a:ext cx="540060" cy="540060"/>
              <a:chOff x="1619672" y="836712"/>
              <a:chExt cx="5904656" cy="5904656"/>
            </a:xfrm>
          </p:grpSpPr>
          <p:sp>
            <p:nvSpPr>
              <p:cNvPr id="7" name="Oval 6"/>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5" name="TextBox 4"/>
          <p:cNvSpPr txBox="1"/>
          <p:nvPr/>
        </p:nvSpPr>
        <p:spPr>
          <a:xfrm>
            <a:off x="2521327" y="1208946"/>
            <a:ext cx="4570953" cy="707886"/>
          </a:xfrm>
          <a:prstGeom prst="rect">
            <a:avLst/>
          </a:prstGeom>
          <a:noFill/>
        </p:spPr>
        <p:txBody>
          <a:bodyPr wrap="none" rtlCol="0">
            <a:spAutoFit/>
          </a:bodyPr>
          <a:lstStyle/>
          <a:p>
            <a:r>
              <a:rPr lang="en-US" sz="4000" dirty="0">
                <a:solidFill>
                  <a:srgbClr val="B41A1B"/>
                </a:solidFill>
                <a:latin typeface="Avenir Book"/>
                <a:cs typeface="Avenir Book"/>
              </a:rPr>
              <a:t>IMPROVING YOUR</a:t>
            </a:r>
          </a:p>
        </p:txBody>
      </p:sp>
      <p:grpSp>
        <p:nvGrpSpPr>
          <p:cNvPr id="2048" name="Group 2047"/>
          <p:cNvGrpSpPr/>
          <p:nvPr/>
        </p:nvGrpSpPr>
        <p:grpSpPr>
          <a:xfrm>
            <a:off x="485546" y="4077072"/>
            <a:ext cx="8172908" cy="2448272"/>
            <a:chOff x="485546" y="4077072"/>
            <a:chExt cx="8172908" cy="2448272"/>
          </a:xfrm>
        </p:grpSpPr>
        <p:sp>
          <p:nvSpPr>
            <p:cNvPr id="27" name="Rectangle 26"/>
            <p:cNvSpPr/>
            <p:nvPr/>
          </p:nvSpPr>
          <p:spPr>
            <a:xfrm>
              <a:off x="485546" y="4293096"/>
              <a:ext cx="8172908" cy="2232248"/>
            </a:xfrm>
            <a:prstGeom prst="rect">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p:cNvSpPr/>
            <p:nvPr/>
          </p:nvSpPr>
          <p:spPr>
            <a:xfrm>
              <a:off x="3887924" y="4077072"/>
              <a:ext cx="684076" cy="288032"/>
            </a:xfrm>
            <a:prstGeom prst="triangl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2607279" y="4365104"/>
            <a:ext cx="3224861" cy="540060"/>
            <a:chOff x="2539124" y="4365104"/>
            <a:chExt cx="3224861" cy="540060"/>
          </a:xfrm>
        </p:grpSpPr>
        <p:sp>
          <p:nvSpPr>
            <p:cNvPr id="2051" name="Rectangle 2050"/>
            <p:cNvSpPr/>
            <p:nvPr/>
          </p:nvSpPr>
          <p:spPr>
            <a:xfrm>
              <a:off x="2559052" y="4365104"/>
              <a:ext cx="3185004" cy="540060"/>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9" name="TextBox 2048"/>
            <p:cNvSpPr txBox="1"/>
            <p:nvPr/>
          </p:nvSpPr>
          <p:spPr>
            <a:xfrm>
              <a:off x="2539124" y="4373524"/>
              <a:ext cx="3224861" cy="523220"/>
            </a:xfrm>
            <a:prstGeom prst="rect">
              <a:avLst/>
            </a:prstGeom>
            <a:noFill/>
          </p:spPr>
          <p:txBody>
            <a:bodyPr wrap="none" rtlCol="0">
              <a:spAutoFit/>
            </a:bodyPr>
            <a:lstStyle/>
            <a:p>
              <a:r>
                <a:rPr lang="en-US" sz="2800" dirty="0">
                  <a:solidFill>
                    <a:schemeClr val="bg1"/>
                  </a:solidFill>
                  <a:latin typeface="Arial Black"/>
                  <a:cs typeface="Arial Black"/>
                </a:rPr>
                <a:t>INDIVIDUALITY</a:t>
              </a:r>
            </a:p>
          </p:txBody>
        </p:sp>
      </p:grpSp>
      <p:sp>
        <p:nvSpPr>
          <p:cNvPr id="2053" name="TextBox 2052"/>
          <p:cNvSpPr txBox="1"/>
          <p:nvPr/>
        </p:nvSpPr>
        <p:spPr>
          <a:xfrm>
            <a:off x="683568" y="4964975"/>
            <a:ext cx="7776864" cy="1200329"/>
          </a:xfrm>
          <a:prstGeom prst="rect">
            <a:avLst/>
          </a:prstGeom>
          <a:noFill/>
        </p:spPr>
        <p:txBody>
          <a:bodyPr wrap="square" rtlCol="0">
            <a:spAutoFit/>
          </a:bodyPr>
          <a:lstStyle/>
          <a:p>
            <a:r>
              <a:rPr lang="en-US" dirty="0">
                <a:solidFill>
                  <a:srgbClr val="FFFFFF"/>
                </a:solidFill>
              </a:rPr>
              <a:t>Respect and seek to understand their POV </a:t>
            </a:r>
            <a:r>
              <a:rPr lang="en-US" dirty="0">
                <a:solidFill>
                  <a:srgbClr val="FFFFFF"/>
                </a:solidFill>
                <a:sym typeface="Wingdings"/>
              </a:rPr>
              <a:t> Reciprocity  Trust. People want to change when they see the benefit for them and are motivated by what THEY want, not what YOU want. The solutions people create, they own. And when they own it, they act on it vs. being told what to do.</a:t>
            </a:r>
            <a:endParaRPr lang="en-US" dirty="0">
              <a:solidFill>
                <a:srgbClr val="FFFFFF"/>
              </a:solidFill>
            </a:endParaRPr>
          </a:p>
        </p:txBody>
      </p:sp>
    </p:spTree>
    <p:extLst>
      <p:ext uri="{BB962C8B-B14F-4D97-AF65-F5344CB8AC3E}">
        <p14:creationId xmlns:p14="http://schemas.microsoft.com/office/powerpoint/2010/main" val="561187814"/>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51620" y="1646798"/>
            <a:ext cx="7363239" cy="2862322"/>
            <a:chOff x="2231740" y="1646798"/>
            <a:chExt cx="7363239" cy="2862322"/>
          </a:xfrm>
        </p:grpSpPr>
        <p:sp>
          <p:nvSpPr>
            <p:cNvPr id="33" name="TextBox 32"/>
            <p:cNvSpPr txBox="1"/>
            <p:nvPr/>
          </p:nvSpPr>
          <p:spPr>
            <a:xfrm>
              <a:off x="2231740" y="1646798"/>
              <a:ext cx="7363239" cy="2862322"/>
            </a:xfrm>
            <a:prstGeom prst="rect">
              <a:avLst/>
            </a:prstGeom>
            <a:noFill/>
          </p:spPr>
          <p:txBody>
            <a:bodyPr wrap="none" rtlCol="0">
              <a:spAutoFit/>
            </a:bodyPr>
            <a:lstStyle/>
            <a:p>
              <a:r>
                <a:rPr lang="en-US" sz="18000" dirty="0">
                  <a:solidFill>
                    <a:srgbClr val="535353"/>
                  </a:solidFill>
                  <a:latin typeface="Arial Black"/>
                  <a:cs typeface="Arial Black"/>
                </a:rPr>
                <a:t>A</a:t>
              </a:r>
              <a:r>
                <a:rPr lang="en-US" sz="18000" dirty="0">
                  <a:solidFill>
                    <a:schemeClr val="bg1"/>
                  </a:solidFill>
                  <a:latin typeface="Arial Black"/>
                  <a:cs typeface="Arial Black"/>
                </a:rPr>
                <a:t>.</a:t>
              </a:r>
              <a:r>
                <a:rPr lang="en-US" sz="18000" dirty="0">
                  <a:solidFill>
                    <a:srgbClr val="535353"/>
                  </a:solidFill>
                  <a:latin typeface="Arial Black"/>
                  <a:cs typeface="Arial Black"/>
                </a:rPr>
                <a:t>I</a:t>
              </a:r>
              <a:r>
                <a:rPr lang="en-US" sz="18000" dirty="0">
                  <a:solidFill>
                    <a:srgbClr val="FFFFFF"/>
                  </a:solidFill>
                  <a:latin typeface="Arial Black"/>
                  <a:cs typeface="Arial Black"/>
                </a:rPr>
                <a:t>.</a:t>
              </a:r>
              <a:r>
                <a:rPr lang="en-US" sz="18000" dirty="0">
                  <a:solidFill>
                    <a:srgbClr val="535353"/>
                  </a:solidFill>
                  <a:latin typeface="Arial Black"/>
                  <a:cs typeface="Arial Black"/>
                </a:rPr>
                <a:t>M</a:t>
              </a:r>
              <a:r>
                <a:rPr lang="en-US" sz="18000" dirty="0">
                  <a:solidFill>
                    <a:srgbClr val="FFFFFF"/>
                  </a:solidFill>
                  <a:latin typeface="Arial Black"/>
                  <a:cs typeface="Arial Black"/>
                </a:rPr>
                <a:t>.</a:t>
              </a:r>
            </a:p>
          </p:txBody>
        </p:sp>
        <p:grpSp>
          <p:nvGrpSpPr>
            <p:cNvPr id="37" name="Group 36"/>
            <p:cNvGrpSpPr/>
            <p:nvPr/>
          </p:nvGrpSpPr>
          <p:grpSpPr>
            <a:xfrm>
              <a:off x="5868144" y="3465004"/>
              <a:ext cx="540060" cy="540060"/>
              <a:chOff x="1619672" y="836712"/>
              <a:chExt cx="5904656" cy="5904656"/>
            </a:xfrm>
          </p:grpSpPr>
          <p:sp>
            <p:nvSpPr>
              <p:cNvPr id="38" name="Oval 37"/>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8784468" y="3465004"/>
              <a:ext cx="540060" cy="540060"/>
              <a:chOff x="1619672" y="836712"/>
              <a:chExt cx="5904656" cy="5904656"/>
            </a:xfrm>
          </p:grpSpPr>
          <p:sp>
            <p:nvSpPr>
              <p:cNvPr id="42" name="Oval 41"/>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4211960" y="3465004"/>
              <a:ext cx="540060" cy="540060"/>
              <a:chOff x="1619672" y="836712"/>
              <a:chExt cx="5904656" cy="5904656"/>
            </a:xfrm>
          </p:grpSpPr>
          <p:sp>
            <p:nvSpPr>
              <p:cNvPr id="7" name="Oval 6"/>
              <p:cNvSpPr/>
              <p:nvPr/>
            </p:nvSpPr>
            <p:spPr>
              <a:xfrm>
                <a:off x="1619672" y="836712"/>
                <a:ext cx="5904656" cy="5904656"/>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2541966" y="1759006"/>
                <a:ext cx="4060068" cy="40600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05690" y="2722730"/>
                <a:ext cx="2132620" cy="2132620"/>
              </a:xfrm>
              <a:prstGeom prst="ellipse">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5" name="TextBox 4"/>
          <p:cNvSpPr txBox="1"/>
          <p:nvPr/>
        </p:nvSpPr>
        <p:spPr>
          <a:xfrm>
            <a:off x="2521327" y="1208946"/>
            <a:ext cx="4570953" cy="707886"/>
          </a:xfrm>
          <a:prstGeom prst="rect">
            <a:avLst/>
          </a:prstGeom>
          <a:noFill/>
        </p:spPr>
        <p:txBody>
          <a:bodyPr wrap="none" rtlCol="0">
            <a:spAutoFit/>
          </a:bodyPr>
          <a:lstStyle/>
          <a:p>
            <a:r>
              <a:rPr lang="en-US" sz="4000" dirty="0">
                <a:solidFill>
                  <a:srgbClr val="B41A1B"/>
                </a:solidFill>
                <a:latin typeface="Avenir Book"/>
                <a:cs typeface="Avenir Book"/>
              </a:rPr>
              <a:t>IMPROVING YOUR</a:t>
            </a:r>
          </a:p>
        </p:txBody>
      </p:sp>
      <p:grpSp>
        <p:nvGrpSpPr>
          <p:cNvPr id="2048" name="Group 2047"/>
          <p:cNvGrpSpPr/>
          <p:nvPr/>
        </p:nvGrpSpPr>
        <p:grpSpPr>
          <a:xfrm>
            <a:off x="485546" y="4077072"/>
            <a:ext cx="8172908" cy="2448272"/>
            <a:chOff x="485546" y="4077072"/>
            <a:chExt cx="8172908" cy="2448272"/>
          </a:xfrm>
        </p:grpSpPr>
        <p:sp>
          <p:nvSpPr>
            <p:cNvPr id="27" name="Rectangle 26"/>
            <p:cNvSpPr/>
            <p:nvPr/>
          </p:nvSpPr>
          <p:spPr>
            <a:xfrm>
              <a:off x="485546" y="4293096"/>
              <a:ext cx="8172908" cy="2232248"/>
            </a:xfrm>
            <a:prstGeom prst="rect">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p:cNvSpPr/>
            <p:nvPr/>
          </p:nvSpPr>
          <p:spPr>
            <a:xfrm>
              <a:off x="6156176" y="4077072"/>
              <a:ext cx="684076" cy="288032"/>
            </a:xfrm>
            <a:prstGeom prst="triangle">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51" name="Rectangle 2050"/>
          <p:cNvSpPr/>
          <p:nvPr/>
        </p:nvSpPr>
        <p:spPr>
          <a:xfrm>
            <a:off x="5203420" y="4401108"/>
            <a:ext cx="2572936" cy="540060"/>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9" name="TextBox 2048"/>
          <p:cNvSpPr txBox="1"/>
          <p:nvPr/>
        </p:nvSpPr>
        <p:spPr>
          <a:xfrm>
            <a:off x="5184068" y="4417948"/>
            <a:ext cx="2617348" cy="523220"/>
          </a:xfrm>
          <a:prstGeom prst="rect">
            <a:avLst/>
          </a:prstGeom>
          <a:noFill/>
        </p:spPr>
        <p:txBody>
          <a:bodyPr wrap="none" rtlCol="0">
            <a:spAutoFit/>
          </a:bodyPr>
          <a:lstStyle/>
          <a:p>
            <a:r>
              <a:rPr lang="en-US" sz="2800" dirty="0">
                <a:solidFill>
                  <a:schemeClr val="bg1"/>
                </a:solidFill>
                <a:latin typeface="Arial Black"/>
                <a:cs typeface="Arial Black"/>
              </a:rPr>
              <a:t>MOMENTUM</a:t>
            </a:r>
          </a:p>
        </p:txBody>
      </p:sp>
      <p:sp>
        <p:nvSpPr>
          <p:cNvPr id="2053" name="TextBox 2052"/>
          <p:cNvSpPr txBox="1"/>
          <p:nvPr/>
        </p:nvSpPr>
        <p:spPr>
          <a:xfrm>
            <a:off x="683568" y="4964975"/>
            <a:ext cx="7776864" cy="646331"/>
          </a:xfrm>
          <a:prstGeom prst="rect">
            <a:avLst/>
          </a:prstGeom>
          <a:noFill/>
        </p:spPr>
        <p:txBody>
          <a:bodyPr wrap="square" rtlCol="0">
            <a:spAutoFit/>
          </a:bodyPr>
          <a:lstStyle/>
          <a:p>
            <a:r>
              <a:rPr lang="en-US" dirty="0">
                <a:solidFill>
                  <a:srgbClr val="FFFFFF"/>
                </a:solidFill>
              </a:rPr>
              <a:t>Schedule it </a:t>
            </a:r>
            <a:r>
              <a:rPr lang="en-US" dirty="0">
                <a:solidFill>
                  <a:srgbClr val="FFFFFF"/>
                </a:solidFill>
                <a:sym typeface="Wingdings"/>
              </a:rPr>
              <a:t> Consistency in coaching, follow up &amp; observation  Buy In. When your people buy-in </a:t>
            </a:r>
            <a:endParaRPr lang="en-US" dirty="0">
              <a:solidFill>
                <a:srgbClr val="FFFFFF"/>
              </a:solidFill>
            </a:endParaRPr>
          </a:p>
        </p:txBody>
      </p:sp>
      <p:sp>
        <p:nvSpPr>
          <p:cNvPr id="23" name="TextBox 22"/>
          <p:cNvSpPr txBox="1"/>
          <p:nvPr/>
        </p:nvSpPr>
        <p:spPr>
          <a:xfrm>
            <a:off x="1460111" y="5661248"/>
            <a:ext cx="6223779" cy="584776"/>
          </a:xfrm>
          <a:prstGeom prst="rect">
            <a:avLst/>
          </a:prstGeom>
          <a:noFill/>
        </p:spPr>
        <p:txBody>
          <a:bodyPr wrap="none" rtlCol="0">
            <a:spAutoFit/>
          </a:bodyPr>
          <a:lstStyle/>
          <a:p>
            <a:r>
              <a:rPr lang="en-US" sz="3200" dirty="0">
                <a:solidFill>
                  <a:schemeClr val="bg1"/>
                </a:solidFill>
                <a:latin typeface="Arial Black"/>
                <a:cs typeface="Arial Black"/>
              </a:rPr>
              <a:t>PERFORMANCE IMPROVES</a:t>
            </a:r>
          </a:p>
        </p:txBody>
      </p:sp>
    </p:spTree>
    <p:extLst>
      <p:ext uri="{BB962C8B-B14F-4D97-AF65-F5344CB8AC3E}">
        <p14:creationId xmlns:p14="http://schemas.microsoft.com/office/powerpoint/2010/main" val="2590296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VFhUXGBsYGBgYGBgYGBgaFxkdGBYcGhkaHCggHxwmHBcXITEhJSorLi4uGB8zODMsNygtLisBCgoKDg0OGhAQGiwkHyQsLCwsLCwsLCwsLCwsLCwsLCwsLCwsLCwsLCwsLCwsLCwsLCwsLCwsLCwsLCwsLCwsLP/AABEIAMIBAwMBIgACEQEDEQH/xAAcAAABBQEBAQAAAAAAAAAAAAAEAAIDBQYBBwj/xABIEAACAQIEAgcEBwQIBQQDAAABAhEAAwQSITFBUQUGEyJhcYEykaGxFCNCwdHh8FJicoIHM0OSssLS8RZTotPiNIOToxUXJP/EABgBAQEBAQEAAAAAAAAAAAAAAAEAAgME/8QAIBEBAQEAAgICAwEAAAAAAAAAAAERAiESMQNBEyJhUf/aAAwDAQACEQMRAD8A82s2qKtpRKYQ1ItitvObaSi7a1y3aolLdKOtLRdtaitrRNtaimtrU6rUdsUSlScAqRa6K7FRPQ0RbNDCpbbUocgouxQNtqJtPS3B0UlpqHSnipoTYWaIFmDQlp6mN6ghr9z69V1jI595WP8ACanYiqFsaGxpE+wgU8pM/GTHvq1Jo496Emeui5UBNczVvAKLU2ai7SuBqUJU1MhoVDRNupCLdE26gtiirS1loVZFF2hUFhKNRKzajhXaVKuaKlSpVJ86DDU5cFRs7CCSdgOOoG/P86LFqty64YrPocUhZqy7E1w2PCtAAEqVVojsacLFSRpUyV0WTT1tGonoKflriqafSXAtOUU5BUqpUj7S0XbFRJpUmalqCbb0RNU+Pv5bZMxqvAE+0NgSKsjcHA0feNJqixGJCCWIA5nYaE6+6ozdqp6x4vJbU66Op4RpJ3Ogq5dTUquhULXbjZjmL66DKXNxYMbxLHWZEelbG24YTXn/AEJmOZw+UBlOY5h3txMjLlMcdJitf0E31QGgOZtAIAlyQAOVcPh5d2Ncp0sGalNVp6TXQllEIxKBgdRBUSQNYnTTf1o9dQDXollZdp6U3LTlpSdKJtGhbdE26kMtUdZFA2RVjhlrLQ2wKJqK1FS1yqKlSpUIqVKlUnzrjbhVk0nxAmDIIOtXtsxz9fDT9bVl8RiFkRcMlo013mBtpw0FF3WcgPbdlC23YyWg5WGkNzDA8qxx5/szePTSK1PDVlLfS124pTKGJ45Tw14GKusL0ghVcxysQN9B6e7jFdpzluMeNzVhpypyKKDxt4qoKjNLAaGRrJ0IkcKItGQDzAPwrWy3B3mjFUU8WxyoO9iQiMzTCiTAk+gFVmB6cY3CHJKsTlCpEDhJzHUCJ9dKOXKcfbXGavmQUw2xUtOW1XTAGNunKDRS4c0VZwJPA1YsAqKfl51oLPQkgeNZPrrjRZYWbTAvIzmfZ8JDSDzBEQaxy5zjNbnG1Q9OY3tTlhsikgrG5IMTlYiBB7w011rQdAYvtFKsSWTQmDryM7GfCspZuPa0R7Ek69oxUCYAy6axDabba1LhMabN/tRBUtl3E5YGnskiNzHoda8vH5LOW11vGWY3RSq7p8RZ2nvrpBM+grUYHAC6i3E1VhI0I0PhQnTuFNu0TtqByr1c7LxrlJ2oerfTatexCZWJNsqVymAF3mRoJYDbiONTPdNqzbICyco1MDadOe3OqHqU2S/cJVFZQC5zAKFW/azZVgagKSNT5Ve4rEgow7pUF37upMszAzPeBEEaDfjE15OPPNrreKquNqFEyEPfB2GilPcSY8zvrWl6NuG4s5SCCV3mY4g7n1isg2PslFcwDJUfVtHdthogSB3W9/jVljsQFwj20OQOQQwYzDCGWAswCBOoMHYgGr4vk8b2uXHfTTmyaS2qb1Kws4O2ZJkvqZ/bPPlR+KurbtG6ZKgBu7BkGIjUA7869k57Nc7xwOlmibVmjUsCiBaC6nTUDXmTAHqSBVqxHh7FEk5QWOw+8xTlFUvXfpPsMMCvtPdtqPRs7fBCPWs25C0yJFSCoExAYAjYgEeREino1ZpS0qVZX+kHrKMFhg4fKxuKhjKXAIJJUNpMCdRWQtr/AFjwiMVfE2FYbg3FBHxrlfM/WHpv6RiLl4dqQxEFjLGAFk97SY24bUqzp6XTvJAZrcBljnx/eidqm+mzaYdorMyN3QQCZyyQo8o9PCoMICp0tprl3JMcAQABrA+NS4G2e6MqAZTAAYtLZjAJJ5AbbmvPKcM6MtMAD3pOYAqitsuZpY7aePlTr1rQwGn2lnTYkOIkjhPpx2qWzdgJBTTMVJDvMr3iCANlWicCPrE9n2iQVRxxeTqY3Dj0qnK7rVkzFThOkWXVWIq3wvWLusbighQNoBMsFAHDiTtwNZc2jpl1mNNj4niD5QKkwuDlwzbL4SJBB115TvXonyf45X47Pa7xeLa+2Yd1I7qyxmZnNBAn8KEDXGLK+UZSRKggtJYRObfugx571G+NcXQqhChAJJU83/ej7A18aLu3zBKlCwk7a5gdzrrz0rnbbe2pBuC6aayFWFYa/Vz3oAksDE6mdINazoHpnDYghRcyOfsvAnyMwfKZ8K89wWIa4pJcK/7qgaMqnjP7VQYy19pQQDoBpw46aEEzTPl5cempx48nvmF6FHGrjD4UKIgRXhvVrr3i8IMpBu2x9hgTA4ZWGq+Wo8K0Vj+ltr1wratqgbKqZ8zQ2bvEwAWkHYbRxrp+XReOLXr71ku4PFL2ZOTsCMkSrXHchdIjMO6dYkSJ1ry28bul9zcMvMS5beToW20qx6cxIxr3sRcZQ8hVIJCoFI0ZhbXNGok+FE2rpVwT2QtRAuFgAQFwwHeLA65b3mEHPXjyulDfxNvMCC652OiAbsWbvSRA7y94T7NCdKOD2du3qWObgQwyqN5Maox1j2pq1sXba93NaWZ07QLoRiIgZxPeddp3HIRLbCEQezzZp0aT7ScmnZTrtBPMyFef0UdZsrthLrAakqNBlae8Jgb66knYVs+vF4fRmgiQ4B1Eg5SYPIwQfWvH2t3BeVrZcZEVlKqzd8ATqASDznlW0xmOno+7dZSj3rzOQZHeFhUjXXgAOfrW5y6wZ2yPUi0QbrAEI6jIxAiM+bjx0X9a1ZYjH2wXtsxzKrB4QxC2w7bsRADKdjvzoDoTpZLeEsSxH1QEZW3CgHbkeMURdFlnc51DFWzSGmGRVaSIGwAPKBtXCthbvYdmJZQuZ9wwEhFDezGoBHhEVcLdRm7NSrsM0pqD3Vg7roRI48vOqu/h7Btj6y3lzPl/rBJaJE5t+6NOHIUZbRbd97gdCxLZgWCgZoJlW1ju7E8KkfjesD2cKuGtkqoR88AliL19gACTIIRSJ/eNTdAdJtew4R2HY2yxB5htFXb2Vk/DlVN06VLK6hZuXbaaQZBLPqQY2A+FW2I6NuLb7G2jFcqeyDMi6s6b+yD+tK7Tlcc87ehdXukUe0ysZu2RDjjGuRpgDvBZrJ9I9fEv2LbImT65WZWKsQlorc1hhBLQI2gNrVAvWvs7rrlYuxdGWQo0zrbOYGAAGkyJ4VJ0NctWbKllzTlnKubIBAViJMAc66XncWPU8LiRcAZDIIB0IO+usEia84/pE6TF6/hrYgqFztrp9Y0D4J/1VbdX+kmtYfpBFeWt22e1MnKFtwBI0gHLA33rzJsQ3bJqBOUCeGUabnb8aeXPYzj3vqi/aYS0xOy5dDPsEqPgBRfSvSyYc2Q/9rcFsHgCVLSSeGnxrxPE9b72HsYe5bjMj3Soyt2YzhVGbWDs8DQjyIqh6X6yvjBOKv3WBHHKirJI0TUDZhz21q8tiesdeevlpQtvCXw91bgZxalu4skjMNJJgQDtNef9c+vN/GwnYi3h5UskKzMV74zNEjhoK8/wt1eLMGlSABodds06c9qmwF8s6CTqLhaeSySZ14A0UBbmKuT7SDwyj8KVabCdApcRXGWGEiQ8+vfpVjYUyMpK/VDR1E5+ex9n4UZ0ZiB2iMLKKQhbRvFtPZ45SZoazfEiAdx9mfZPd+1tJNFdG41c6RPs5py/ZUsNpOslq4tn2MSAEAIMB4+u9oFSGOgMgDMZ8DUtjFAFTpojHR2JKk3CTqoEAkjcezQ9u6qi3ucquCMjicykAewI1bw33o7DsuZJGVRbylWDBQMzkyxHiOPOrSzdq1IMgTHd46899D60WrKqiQQSQs5eMExodyFOp8aJw9sCYy5pOzBtMqwdSY1zctjXDhg+7AAmZ8SI0M66N8BW4zUaXFZ+znvAA6KSYBJ1MR+0Oe9IMGdgrSVPfGRpG8ySIPsnbxou3hvrA4KSFiADoJP737x1qTD4KHdgVl4zbwCJjQNPGlKy1ikhrhZQD7JVGgA5F2PeOwE7Ca7iMpUOFZQwUk9n9lo58CSNPHjRR6LVB2YIyZdzOwKcZga0sa6WbQQ94QFG8gIRqTOh0qQW0yqAxBy6EDKIHIiDpvtuaC6EwzJfsBu6HuJvmH2gI28RtzFWOGZLmVS0KBscx2iNj+vWrW9h0e4slO7fFy2FRwRbDLkVpXUyrjSdCNdqLWuOhBEAktluSSO5E9nduTl22tc9dPGiF6PRsR2bAhc47vZ28rDtLSROaf7SAdxB3gTVt0ldVShu387EFXJYsFyM4+3+yCI8anweMusWRMQUcM0t38xbtMhlizbsk7DhOtST2Aty01y4WZraFkm2uYfV9oCALkHcGCRy8aICLHaFjnLFGIVlJAuXVjuvt9TuDOkxrADTHvcTOlzLaVFLqYOYFUOkpwW9bBFOv410JbtFNo5iFYDTL2rMSVt6/wBXfbXeTzFSFJh7aDMMua6qliVuGSUs6iQY1vHnuNdCaN6wYFl6PW2mloC+w1J/q2RRAIBkBpnQaHwoAvdByubcmBahU3LpbQEhY9oWhryHAUN/SB0g56PwSAEse2a4ygZMrMqRK6AEgD3cxTxgruFwQfB4b+sEWW1UKZDAQfbB0j41LicEGe4c9xcwugSpESFURluHYjkPa0qBm7PC4bu3ZOHUnJpwtrr4ywPkDUmO6Qhrwz3ly5tdNPr1s6DMPtbeBNc7utdGYzowlGC3FBzOSSLugZl0gI3AEeHDQ6SYnAvnuEXE7xMAq05fpCkgza/YEcdffUR6T0SLr94mAUUzN8Wte9EaZfI05elmLP8AXEgNAlPZzXium++TL/LPjT2ujnwhFrDzBdM7ArsSWEAagEQW0j3U3pLHYm9mmEn9gKpI2guDmjwkj0iL/onEf/ytelHIstcUlQFnNmUkGI2k7UHhunScNdutZw5a21pQA6ZTn3liSAe8RB39RWpaLAXUnoxe1YkbQY32zDhpE8DWn6w4e43YLZVgi3MzhZAyEywIB1BMkigOq9xna5eKi39XARWVgChbvEjckR/vQXRnT7lMQ+XEDLbDEFluNJcAZNAMwGnLUeNOqdRe9YMOoUsgCuxysdDmW4AjjUEezHDh51ih0IrtOd1adJRDHpM1oFxpuYK45Zxkca3F73cIJ2OoJBg8iKobOOZgWGJuHKNyz9wggcRrIzDjxplkZs0291Tv7piICkkSjAzBnUTpB2rP4noW4AQbiQRG1zgSZ9iONX64u42v0jNGoJC907Scy7EEjX51AcTcdT9ZbI1ju2uR1MDQQTqfCteUZysunRwEZrqxMzDHUfyjn8KmwPZrcaMxhGgwIgoc2nmatrGHbKAexfUwSAzE6nvMp5SfQVXXrYRmMKoKESJAG06Hfb51WyrtpujbgW1bAkDKIE8I0pUHYuZUQCdFUcf2RSrBS2HXQ513X7Y5yeNNwcfSLS5u61lxvIntY+81msLjJIAvNABEkkDcFdd5319Jq/6D6RW3iEzNafukd9S+hOpgRx8ZmOdXhh36EdGntLKtDCRcB+sJ1UXBvHgI9OVE3Uygnvd20xnMTszSYjUwDrQLItu4tu1dXsgrlmkAlpJXQsTuZ5VNN1g4LhlNq5MHdirBRofEVm8ToLA9YO1kw9wwVIK6gEELrJEfnQmOtM2HNrKwaZWVIAgg7jXaeFB9DWDbD23LW8wXM2QyoIOaDoSwJSF466jjrsT0P2tpXGJACOuQ5S3awn2sp0acoI1jMdNNemSehikF8/SbV3K8IuV5UgkbaD3nU1LhLuTEX7mRglzLsjTMd4kQOLHXxqwdHt3brtpbKnICZzRsyhQQOIJk+0Jiobjslq4WxCsr3GRGAYZMwYKsMgbNmUDbQSeBg1ZWfTEKmHOGzZiwYBgO7JdWMceHyqwxd9WwyWj7QtoNQQCV3147VZph3N1FF1UEE57kd/s7yZwxVdNG3jUio+lne4FFrJmUqToGBB4bELOpG05TG4Bta8L9IehLUkhGGbsWAh8hzQIgkjWeXnVhdxt23ibK5rpVlzu4uOUXKbsSJIIyhGOvKq3D4W/mVl7Be1RnTPAHcmdSIB0jeZI51Z9J4fEWrio1q3ctLa+suqhdkO0ASYUMyAAjZvMByexlibMDbVheGULlLTcyz2XZjQrr3/xqDF9JnDvnJa4jl8oDkQO0dl0YbZGtjTaI5VXvdIDBXs/1nZ9mbQnKEzM8xEZ0ygjcnwoKy12+wL2+4C6IVSB9WCd9tGZff4GszirVx0N0v2ma0C+qjvMyxo1nMOcxbdo/ePqfjGdrKqrIzhbgKk2jBNq+BIbQS9xBx35TWavXXsy4tarlDZw+XMxMHulSNBESdvGrXBYmAl1lDF7fav2WYlBmKwwa6pzGAQBJINN499CVf4olrtpgbRRSkt9SwAGIznXh3VU+Gh3rJ9aWYoUDATlVgcoXdXEHhqo28qLwPSkkW1splZ0Qgs5PfFwts44Jv4nyrO9d8ajXsiIE7MFSRPeOkTJjSCNKOM7ata6x0o9m1YVbQeLNsFlDQfZTWDEwcxJ4A7TNS/8AELywNhxG0G6N7uQ8dNAH46H1oKzhrF1LTM7BktoIUAjuPn100kiD76ns9A2ZYi45DR9hNIvG7xbXcj0rn+v212MsdMsyo/ZPBIBBuOCpzQdCN+M6H1oW31issCTbI1XfKfaDOu6RIyk67T4mqXFHssVYtLdfIoVTqRPeYsSgaNj8Ktl6DZU/9S+pWGIcTltlSB9ZrLOracuetWSe1q+6Ky3rLogVFe0qiTlhW2gKkDQ7bUxeraizctdpbi49tye1XQ24gQVGhIFO7d7GDvdkSbqpbUGN2JZePGTWb6n9YcU11lus920bdx20WfqxLZSABIB9JFa4+hc+2wwTZGvLKmUJkXEgZix011iqPCdViti9aGb61UXZG0QzwbXQVN0b0vhjhsSYKF7TBbbsC5gNIBHCTFZbB2LRwmIJtMCbmGT2xMxI7xTbXXnHCaeM6FrV3cG2GwF22yv3rhMlBAzsNCCeZ+Iqk6MsK2GuaSDJ/q0X+0MEqNNMu/rRWEw9sdFooCq9y73cxVmgXAGgwJAEbDjUNrA2xaNoXoUMpzjSYZyynbSWApBDCWwl8ECDM90TJYe0B4jhzoS9hraWr4UACOOYHvFJmNRrO3A03BWDF5O2IGdQLmssFOZh7Wx2obpO5clbasGzjvHvAtDLuTM7D461BLfwqpZugaEncZgd1011Gs1TnDyhg94lhO+nz0natl0TgS+GxIuFXcoEVpU/WG52hyzrpbtsSdO7NY8OyDKSpYEmRzJmfKPlWsS5KfIDbkIpUPhL7sgME+OUHjzzilWcG4D+n4df7G0f4Rr8Klt4vDGG7CDwIYqfh41nfogbhFSWujwSF4xM1voNHbuYT/kEfzt9y0fhL+GScikeTAn/AKhNZBujhO/x/OnjARJzNtwJo6TaPjLLqQTcgfwafr7q50VgsIrgZWdREqQveGi7jUDbWKxuFtEah2Hr+NEi1daALr6njH4UpqsT9He4eyQIp73iukZQC8amCTx8NqlSxame115QTr5BoO595qgboTGtbF0JfZCSFZbOeSJ0AVZ3BE7ToaVzo3GEIRYvrpqGsvJYe023dE8PxozGu60NjB2l2ujTbRwROp8t5qHE4FSMqXwpkHTMPZEDbXaR5E0L0B0JijmvN2YFvU27q3Az6GVCx4cSILKavsB0emIWewW27E5SLl60I4ArcDMSY8IzDWNaDONVNroYrbytfBMAGSQCOA1Gw5UXhcPeVXR8SGFxQLjsys9wkZWVmdSxUKEAk6SasLGAw5vI4DIo9u3DkNoQ0Fbhhj5ROoin9GdVTrea8HshTlADrdMe1Ns22J4wQCeWwNW0zj/VQ/Rak5u0tltNc6SY24VNZ6OhDblGUktGdd2ABPwHuonCdXX17d2yx3OysYhWkj7TXMOq77THnVhj+rmpNs20Qhckk6SsjMpZrk5hB3idqbsmjx23tSXuiS4IZVIMA96dAZH2hyBqMdBOoHZl0O0q0aQBz1EKNPAGrjA9UrpaLlxBI7nZIbysTO7GMsGPszBNY/H9I3bVx0VGKqzLMDK0NEg6SDGhgVds2ND/APj70sTBZmLMxQAliSSZDCDJJ05mq7F9U+0uG46NmMbaTAAnjqYmedVDdO3C0m2ywDsAdxPON6mHT7hCIYHh3RGn8x1onSFp1UZCCvbgrpw2mf2PjRGI6GuPmk3YYiR3yBE8I8arP+I3gasPT7964vWd+dz/AKvjBq9rR+G6AKoVi5B11Bn2QP2fDnRJ6EvGwltcQyhCzDuAkToQZaTrrrVKnWu6Pt3PXN61Pb65PxL+5o++rFLi2bCvasvbuO7K4ALKmgIaR3ZOpPHbQjjVTgewsG4zZnBRkh81oS5BzZ1k8xEceW8+H63kglmaeEI0esjzqRutwCklp8Mh/wBMUoD9FV1slPqltDLcIzP2uVszPE90wyjUATtV3iunlW33Hls1sAEECCVVpEnYZz4SOWtWeuJYCMkzxTh5kU49ZrbL9YUIJ9nINYg6x4/KrFobG289+1dN5CqmSDnEiQTlGWBx41y+iFfoyuMol85MAlrmbKZEcB7/ACq1udYLOSSbTHX7Kg/EVXp1osa5rdueZUaHxA8BUjj0cvY9m91BLFjDrqDBAnwI8KFvdF9wqrLDMAWFxSQM2djv5CAPfRzdYsMf7Ow3u056GKanWHDTBtWh5ECTznNoKVra4bpPo7CYe4ll8xyMzMQc11+OrexMZY0EHfSvPMJ0T7NxxBVYKhg0kywY+IkLHMetFXOlMGcxNq2YWPa34kAFudE4fHYRokWl82IjwqvcM5Yrkv4lJW3aLICcphdQSSN/OlRT47CA/wBVPkwj/FSqkgttusxbFT2GhpA1iKHRqIstrMbD9aVhHE08T4bfCopM7en6FSgzxgxoRy8d/D4UJAgpwxGSGmIrlmBp76aX0A4+nD3UpsurXTWIt24UWWXMY7QsDwmIkRPzNaW11oxYH/pbDeV9l+duK8xs9IOq5FchRqR3Z57xPxqfDdJ3CO7cuDyYjfyp0yvVLHW/EccCv8uKH+ipH66XhvgLp/hxKn8K8jTpbEowAuO3GDqPjvR13rNfBDQgJGuVfAxueB10p2nXp567XOOBxH/zof8ANUN7rwQNcDiP76N8ASa85w/Wa80hwGA10BQ+9IJo89Yx2c5SHHAEwZOneJMe40eS1p8T14O46PvzzBUf5aqMV15vHbo+4f43JHuW399VB6fZmChDqQNSDuY2yjj4ir89D3WBKOpYDNlAeSvgSMpaeE+tF5ye1NvqKk9bbly4WuBkYIAEXuqrAEjQ67mqY2yzAcWytwg5zFd6WxIuHtF5BdQASQrEEgE8RG+w8KjuXO+sAcOX7a6H+U8+dWsm28zNAUmZGknWNhA1ovrPFjsreV1cqC4a2UMk8Mxlh4wvrV11SxYt3bjMRmGUDgQMikxxkmfdVz16xFq5gGnvut9ChYyUlwjBJ2Urw8fCsfk/bHT8e8dYB4zBcwnkZ/ZzbxG1cVARIZfUgcJ+WtQ3lYuxCnjrHIZeVNsYUsCCQNt/4cvDWtMYfIzFeIGu0CBO9TPbgCQBIkTEbxwqK/gjLab76zxBqJsO2mZZ0G2v2p2nwFXSxa3LAVJIjWNoG0786jsKHVsonLEiNvy391WGHh0KvlKs2gI30jj5VEi27YK25UnXYfe9GrAt/CBbWYrGoAJ0EnhQtwAKh0hpjxjlVlinL4cWxA7+pObhqI0/GgDg2a0iuVBTN4e0fLkD76ZRRGNUKixsRNBIqx7P635UV03fYpaXQBUO3lHGOdB4m9kA7pIgkkf3RMaxoOFMSbsQUzBSQPaMSBO06aVCQuYab+H4VXYTpS5bBjs2BEHMzcfAMKmwGOXMGuEIRsFhgfEh2I/Qrfizq1xuFti0zKvIbERO+4oOwyj7Kn3UF0njGuXCy3NCZggKIGgEKSNuFO7fkQfTWixS6NbCryA9QKVTXGIMCNhvvtSrOtYpQaJtHUCTx+VbNOr+EP2f/sf/AFVKnVzCf7XD95rWDWHDbHlMcNtqcy6EfuwfnyrcHq7g+JI/9z38aevVjCcGflow+8UYXniGnSZFbwdS8Kx0a/6FfvSnf8B2f+ZeHnkP+SnAwttoPCPjSt3GkyfL7q2y9QbQ/trvqF/Cu/8AAacL7eqA/fV4lh3J58vh51y45kVtT1B5Yjbnb/8AOl/+vWP9uPCbf/nV41McbuUzuIgjmCINOtXQAFEwA2um2p14VrH/AKPLnC+n9wj/ADU5uoFwLC3LebYsc/rAA0q8amZwjZLgY65dTqNfd61sejes7IG+rGQAknWB613or+jW4zA3ryC2NwmYu3lmAC+evlWzbqfg2TsWFzKdPaWd538/CvP8vt2+PlJ7eM4ptWI9gsSBOoktE+8+6oEckktpxJG/6mvQOtX9HTWCDh3D22nS4QrIZEAnZgQDrptWbboW7buZHChyhKwwY6FUB950nka6y9a5e6F6MtXGZsmpIBMyDHPnz18Kl6aF4NbVlYopVmIBKyxgZjw9k7xsatbHSdpEdLgshlkw47Qtl1ErA3k7mRm8BVr1c6X7paxaC2nkkBEtptENEq5G20/KuW5dd+vHGHNzUgk8ePrTfpBHH4eH5VfYzqneLs9lVa0WJQh0jK2wieG3pUI6o4v/AJS//In410kcFNcxB10B4/I/Kum+SV4SRPvH3Vdr1TxY/s1886cPWnDqjiyT9Wv99NvfTn8Sn6WfuIJ4v+FMxd4i4RrAVUnkAATV8eq2O2yIAJjv2+PrTb3VHGv7SW/POk7+FPjUrukZ7ALzbN5UA6v2VuJ0LDTxOlau/wBVMQwAyqI/fHD51KvVnEQAAkD94D5VZf8AAy/Sz5hbOg7u0DwoK+5MbQBHx1rV47qdiXIjs48X/LyoW31FxXE2vRz/AKaZxqZO9gkiZadNBtHGZqS2gXRfPXXfx9PjWlfqJiudmOZdv9GlNPULE/tWP77f6K12GWvpJk6mZ3091dstLAnx/Me6tM3UDFft2P79z/t11OoOIEfWWND+0/8A26cKjxdw5zHzHKlWnHU29xazPm/+ilWMRWgeJ84H30UlvnM8u8KjS/IAGseA/Ci8M8QZ94PLxqCXCWGGmqjy0/XoatcjRLHhoJJJ+ZHlUWHurBJI14SYkfy6+lO+lqAY08M23npUXXYjQQAeY1qTCwIBbNrJAGvvNR3MdmABgDgMoXfjIEneu2rsQBG+8a78IqK27e23sK4jicpn3tp8fKm2ojUE8u8APVp2oF7yjYqfDY+PCAKjztO0aeMnyp0iM4Uk5VnfcncRpJPKp1vqFG23dGYySN512oRL44eokbjf/amswJBj3kyB4GraOh63J3JB304e/wDX3xvebNo2nKPvPzqFH1+z/MAY99NNsjiW8YjX361m1pafSLgtB0OgJDDhJ1HzHubyp2JxWZWYHgG9HEg+hBHpVHex+Qtagg3bbBdBExoTm8TI0507AYlmsEsuVgrow8xntkeHtCvNdlZssmro412ty5JlgBO/dB/OsV1hwufFK7Ehcq5I3Ugmc0CQO8Dy51dYbE9ooAkBTPtcWk6aePxqs61u30K7lkmF18DcUH4V14d8cayy9stYxuFS5fuXMrnO0HLmnMd1B7vyqToTH3LqXLFlCxaXVZjUKxcTnA3APnw1obqxh17QIyuMyHNkIJI01IcaA6azxitCvRww+TEYey1t0YSbjoAUZspDKhIghiAdCCOQqvjuVqa1PV5CmHtq9s29wFAOms97MSZkk760VduZRpsIBkfmKatwAwBppvOnl+jtUdy4M2kwY2J+IjbQV13GfYg3eRHyMbzTheBIEweGs+nL9CgHddCBB5GSPUE7Vy2510k+7bUQfWKvJD1uyYHHiYEeYOvuprXzMCdPAcN/SgReM6HQ++af2zbzqBtB15EGnyA6Tw18tvQkRUXbARJPw/Q9aEt4uN58NIA950OtR/SSWiQdNhAkcx+uVHkRnbyDG/hp8wYpLiYMHXTlx86D+lr5Dxn11NMu3rZJUgrPnPmKfKgY2MjjrxGkecxtUSXFWTJlvHTw8KE1AkNInfh6ndT50M94yc3+FZB8QIkeI1o1LVsV+9r76ibF83HnVat0RIgjy+/n5waSX53WY9/u3+BFNoWRvrxb4n8aVVgKHZTHl+BilRqZ5bg+zA110HwFGW9efuJP5VV6TAk+6KOshucfrlNTK0tqVWTt+uQriXgdt+QVpPPYULassdmnxg/DXX5Uagy6DU8YB/HeglnBgHQ8JBXbfenh4/ePDwNc7cagDXmQCfdXLaae+SN9fGYpQzDhjrlBHnp8TRAWQT5yZ3jfjFAqCIBDEaGNBPlxjxFSoytqSoE7dwec+GlXUKdXk97QDlxHmRAGtddJ4mInXiI08/KuEFjvoBrt8dtKGfFaiI9YM+On61rO6fQh3CjczG0GPHh401b0bCfiNOYj5+NQviABmcAwfA8YAAI8vWmpcEHUieAjT4a1LS619JDs+1vQuUDKyqSfa7uk89K50bjO2so9tv6wQ2oBG8iPA8+dVfWpTcwtwHcCRBzE5dR8QPdWb6I6NP0C/mDLdLL2ZYEd0FS2WRIB70nw8Kzy+Ocpuuvx/JOOzlNje9C4629t+xaezZgxIjUExvv3VU6aa1B05YLYZkRnznLlAI+yQSCY5A+sVSdR8KbVpkcqM9wGQZIEceH2fjWlxTZSpU5gDJ22/RNOSemOVu7WJ6N+kIxa5mKDTWO6NzoNY+HPw1WCwHa2risCilMsBcvM7AmefpUvSuFXJdAkqyFguo1iRB4qfCrTq9bJUTvldteLEQAPhWc26pUdy5mBiZ14CPDSuXXAKkFYOhywZzRl3HOB600gTxM66E6eBCzA399Qkl1KnXL3B6CRIjfUH3V1rES5tWUnU6gkQfTyMH1rgbjpIkETJ8oPhr6+NM7YkBhw1iNwdx9/pTiO8Cx7p0Mc/sn7vdWTqR2UGCwIYRoRv68/n51zIdhGYbEyCfPSuAQxXQgjuzIPltv+VNYkiCRmGx+XpwP+1KK7c/iIOjqRqJ48j5ceHi1rggBoK6ZWEEg7efkdeXm2JkquVhuBGv4+B/OmhT3jBYfaWCfcI5cOPzkja4wBAGvPUAjx/Xv0qMNl0jMN42KnmpHDyP4UWbYI/aG4iPTXj+udd7hGqgGNwACKQCziDJE6DNx5d5Y0/W1Md2GjAx/Ew/umKKOGDHSQeP5iufRhEFp8NQI8IMUIKMTM8Y32FweYHtDy9xodrg20y7TJEfHQ0ViMLyHlw9x+7ag7jxOYZSdZHHnmH3/KlEzDis+JQE+8GlQrI/AGOEMwHwcUqlqvtuF1ke6rDCXFMSZ8BPD/AGqrw9/ks6aTI3+dPZiTqTPIGB6fjSwvBczRDBQDxEyfdtRSAsRMRH2QAKpcIOepnTjv99GOxQSQfQj8fCi1qLS9aGgULHuJ/Kmsw4EefD0EfGhrVwnf3a/GpPLfn+jV6VE2wTJaT4aD/f4VxrhIOxBqJbwGmgPy9Dx8aja2GELvuToYo0yJGvOfFeUwCfcZ/Ku3b7PpqAOO+vhwgfqKFuXCIUMB6RpxIk/GuNbUCFAkiBHPfWhRIoBPfGcDwET5TTmguAqhQvgAZ4bcI+dcjKuuUAeP5UkZF3KyeOms+PwAo04ixlzKVJZtWEz5Hw8PhU6nMMxJgmZn0/GqnpRczZEK6MDAO0SJPD8Klzd0nl3RDAiF7oI8Tvtxqk/bW7yz48/pvVxzbxFy2YISRvHHux4xw8602J6QtrBuwqwfa23HIcyPfWU6DATtH7QtcIICFGhWJElmIjRS0ak66RQPWbppu7ahTO8TrrJAmdZy+gq8fqC3e62+IxVtlC23VlkkhTKiREaGOdN6t9OJZZrfeZlOqwT/ANR2B0251n8FiVVVBHsoJHJpOb1oDo7FO+Iu3FgAkBYIJMQCCCZ9gEiBvE6TRlUxs7Zy6jTMfTTb5/CuYe3mY+0NNQI4SJ1B4R6Cm55UnTSNIG+3v1NOJIEiQ2nrJGkH5Vtn7C3QUZgBMmdYB/eHDY/Op8KRGVgNufOfdtw8KWNIhX+0jGRA0U6NwmeO3CuYi6ohlKTtoy6hjGseMH0NQTMSyFTBIO5B3Gqk68dNvGmMARqQCD6COB02/GnXLLjvbDiQQfKRHiaibunMSSCdeMGIU+RgD3c6oq5BbvKpB20gbcPTwpwZli4hJ/aU/aA9JDDX5VGcVkJaDG5mR6zGnj+VMv4hg+YoMpHeKnNHIxA8j+WoUtzEEsHywDvBn+Yae/8AHdX0B4SD5ceM0JisYFXMhkTqADp+8oj9b1xbw1b2gRw18486QlzlSBJjQBo15QT9/HjUdyc2p0Gs0O+KCjRlKngTt5bnL4cPlyxcynMRmQ6yCWZZHxX5eNWoRdaInb5VE7pMSDx4SOGonapSRllCMvvEeHOg3uEnvQVO3P8AOmCuHEKPsH0Aj50qiDzsRHDuE/GaVI1S4ZiBvz+6lZPealSovsRcYEa+gqLpZjmXWlSrP219IsLdYjUk6nieYq+teyT4VylTyXFNYPdX0+ddtb3P4j/iFKlQkJGh8xTX0YRy+81ylVfSns+99n+I/JqGxp0Hp86VKs8W6A6RwyG6QUUjtdioI91J0E7Df765SrpXOJcN7Hq3zNZnp5yrkgkETBGhHdFKlRx9t1Z9WtbBJ1Obj5IfmaG6kKDj2kfZf7qVKmeqHo90aP8Awn/DQLIMh0G5/wAIpUqzDTsSx7L3/I1y8xyjXcf5TSpVchBeHM4dJ1lFnxkCaqMSx+j7/Y+6lSoh5DcP9n0+I1oZP6pP4o9K7SpiqPDjccAWAHLvGqtTDOBoA50Gg4UqVarMG2B3GPGTrQuAb2xyYx4eVKlQRFlQC0DjQLHvMPH7qVKmChb/ALRrlKlUy//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TEhUUExQVFhUXGBsYGBgYGBgYGBgaFxkdGBYcGhkaHCggHxwmHBcXITEhJSorLi4uGB8zODMsNygtLisBCgoKDg0OGhAQGiwkHyQsLCwsLCwsLCwsLCwsLCwsLCwsLCwsLCwsLCwsLCwsLCwsLCwsLCwsLCwsLCwsLCwsLP/AABEIAMIBAwMBIgACEQEDEQH/xAAcAAABBQEBAQAAAAAAAAAAAAAEAAIDBQYBBwj/xABIEAACAQIEAgcEBwQIBQQDAAABAhEAAwQSITFBUQUGEyJhcYEykaGxFCNCwdHh8FJicoIHM0OSssLS8RZTotPiNIOToxUXJP/EABgBAQEBAQEAAAAAAAAAAAAAAAEAAgME/8QAIBEBAQEAAgICAwEAAAAAAAAAAAERAiESMQNBEyJhUf/aAAwDAQACEQMRAD8A82s2qKtpRKYQ1ItitvObaSi7a1y3aolLdKOtLRdtaitrRNtaimtrU6rUdsUSlScAqRa6K7FRPQ0RbNDCpbbUocgouxQNtqJtPS3B0UlpqHSnipoTYWaIFmDQlp6mN6ghr9z69V1jI595WP8ACanYiqFsaGxpE+wgU8pM/GTHvq1Jo496Emeui5UBNczVvAKLU2ai7SuBqUJU1MhoVDRNupCLdE26gtiirS1loVZFF2hUFhKNRKzajhXaVKuaKlSpVJ86DDU5cFRs7CCSdgOOoG/P86LFqty64YrPocUhZqy7E1w2PCtAAEqVVojsacLFSRpUyV0WTT1tGonoKflriqafSXAtOUU5BUqpUj7S0XbFRJpUmalqCbb0RNU+Pv5bZMxqvAE+0NgSKsjcHA0feNJqixGJCCWIA5nYaE6+6ozdqp6x4vJbU66Op4RpJ3Ogq5dTUquhULXbjZjmL66DKXNxYMbxLHWZEelbG24YTXn/AEJmOZw+UBlOY5h3txMjLlMcdJitf0E31QGgOZtAIAlyQAOVcPh5d2Ncp0sGalNVp6TXQllEIxKBgdRBUSQNYnTTf1o9dQDXollZdp6U3LTlpSdKJtGhbdE26kMtUdZFA2RVjhlrLQ2wKJqK1FS1yqKlSpUIqVKlUnzrjbhVk0nxAmDIIOtXtsxz9fDT9bVl8RiFkRcMlo013mBtpw0FF3WcgPbdlC23YyWg5WGkNzDA8qxx5/szePTSK1PDVlLfS124pTKGJ45Tw14GKusL0ghVcxysQN9B6e7jFdpzluMeNzVhpypyKKDxt4qoKjNLAaGRrJ0IkcKItGQDzAPwrWy3B3mjFUU8WxyoO9iQiMzTCiTAk+gFVmB6cY3CHJKsTlCpEDhJzHUCJ9dKOXKcfbXGavmQUw2xUtOW1XTAGNunKDRS4c0VZwJPA1YsAqKfl51oLPQkgeNZPrrjRZYWbTAvIzmfZ8JDSDzBEQaxy5zjNbnG1Q9OY3tTlhsikgrG5IMTlYiBB7w011rQdAYvtFKsSWTQmDryM7GfCspZuPa0R7Ek69oxUCYAy6axDabba1LhMabN/tRBUtl3E5YGnskiNzHoda8vH5LOW11vGWY3RSq7p8RZ2nvrpBM+grUYHAC6i3E1VhI0I0PhQnTuFNu0TtqByr1c7LxrlJ2oerfTatexCZWJNsqVymAF3mRoJYDbiONTPdNqzbICyco1MDadOe3OqHqU2S/cJVFZQC5zAKFW/azZVgagKSNT5Ve4rEgow7pUF37upMszAzPeBEEaDfjE15OPPNrreKquNqFEyEPfB2GilPcSY8zvrWl6NuG4s5SCCV3mY4g7n1isg2PslFcwDJUfVtHdthogSB3W9/jVljsQFwj20OQOQQwYzDCGWAswCBOoMHYgGr4vk8b2uXHfTTmyaS2qb1Kws4O2ZJkvqZ/bPPlR+KurbtG6ZKgBu7BkGIjUA7869k57Nc7xwOlmibVmjUsCiBaC6nTUDXmTAHqSBVqxHh7FEk5QWOw+8xTlFUvXfpPsMMCvtPdtqPRs7fBCPWs25C0yJFSCoExAYAjYgEeREino1ZpS0qVZX+kHrKMFhg4fKxuKhjKXAIJJUNpMCdRWQtr/AFjwiMVfE2FYbg3FBHxrlfM/WHpv6RiLl4dqQxEFjLGAFk97SY24bUqzp6XTvJAZrcBljnx/eidqm+mzaYdorMyN3QQCZyyQo8o9PCoMICp0tprl3JMcAQABrA+NS4G2e6MqAZTAAYtLZjAJJ5AbbmvPKcM6MtMAD3pOYAqitsuZpY7aePlTr1rQwGn2lnTYkOIkjhPpx2qWzdgJBTTMVJDvMr3iCANlWicCPrE9n2iQVRxxeTqY3Dj0qnK7rVkzFThOkWXVWIq3wvWLusbighQNoBMsFAHDiTtwNZc2jpl1mNNj4niD5QKkwuDlwzbL4SJBB115TvXonyf45X47Pa7xeLa+2Yd1I7qyxmZnNBAn8KEDXGLK+UZSRKggtJYRObfugx571G+NcXQqhChAJJU83/ej7A18aLu3zBKlCwk7a5gdzrrz0rnbbe2pBuC6aayFWFYa/Vz3oAksDE6mdINazoHpnDYghRcyOfsvAnyMwfKZ8K89wWIa4pJcK/7qgaMqnjP7VQYy19pQQDoBpw46aEEzTPl5cempx48nvmF6FHGrjD4UKIgRXhvVrr3i8IMpBu2x9hgTA4ZWGq+Wo8K0Vj+ltr1wratqgbKqZ8zQ2bvEwAWkHYbRxrp+XReOLXr71ku4PFL2ZOTsCMkSrXHchdIjMO6dYkSJ1ry28bul9zcMvMS5beToW20qx6cxIxr3sRcZQ8hVIJCoFI0ZhbXNGok+FE2rpVwT2QtRAuFgAQFwwHeLA65b3mEHPXjyulDfxNvMCC652OiAbsWbvSRA7y94T7NCdKOD2du3qWObgQwyqN5Maox1j2pq1sXba93NaWZ07QLoRiIgZxPeddp3HIRLbCEQezzZp0aT7ScmnZTrtBPMyFef0UdZsrthLrAakqNBlae8Jgb66knYVs+vF4fRmgiQ4B1Eg5SYPIwQfWvH2t3BeVrZcZEVlKqzd8ATqASDznlW0xmOno+7dZSj3rzOQZHeFhUjXXgAOfrW5y6wZ2yPUi0QbrAEI6jIxAiM+bjx0X9a1ZYjH2wXtsxzKrB4QxC2w7bsRADKdjvzoDoTpZLeEsSxH1QEZW3CgHbkeMURdFlnc51DFWzSGmGRVaSIGwAPKBtXCthbvYdmJZQuZ9wwEhFDezGoBHhEVcLdRm7NSrsM0pqD3Vg7roRI48vOqu/h7Btj6y3lzPl/rBJaJE5t+6NOHIUZbRbd97gdCxLZgWCgZoJlW1ju7E8KkfjesD2cKuGtkqoR88AliL19gACTIIRSJ/eNTdAdJtew4R2HY2yxB5htFXb2Vk/DlVN06VLK6hZuXbaaQZBLPqQY2A+FW2I6NuLb7G2jFcqeyDMi6s6b+yD+tK7Tlcc87ehdXukUe0ysZu2RDjjGuRpgDvBZrJ9I9fEv2LbImT65WZWKsQlorc1hhBLQI2gNrVAvWvs7rrlYuxdGWQo0zrbOYGAAGkyJ4VJ0NctWbKllzTlnKubIBAViJMAc66XncWPU8LiRcAZDIIB0IO+usEia84/pE6TF6/hrYgqFztrp9Y0D4J/1VbdX+kmtYfpBFeWt22e1MnKFtwBI0gHLA33rzJsQ3bJqBOUCeGUabnb8aeXPYzj3vqi/aYS0xOy5dDPsEqPgBRfSvSyYc2Q/9rcFsHgCVLSSeGnxrxPE9b72HsYe5bjMj3Soyt2YzhVGbWDs8DQjyIqh6X6yvjBOKv3WBHHKirJI0TUDZhz21q8tiesdeevlpQtvCXw91bgZxalu4skjMNJJgQDtNef9c+vN/GwnYi3h5UskKzMV74zNEjhoK8/wt1eLMGlSABodds06c9qmwF8s6CTqLhaeSySZ14A0UBbmKuT7SDwyj8KVabCdApcRXGWGEiQ8+vfpVjYUyMpK/VDR1E5+ex9n4UZ0ZiB2iMLKKQhbRvFtPZ45SZoazfEiAdx9mfZPd+1tJNFdG41c6RPs5py/ZUsNpOslq4tn2MSAEAIMB4+u9oFSGOgMgDMZ8DUtjFAFTpojHR2JKk3CTqoEAkjcezQ9u6qi3ucquCMjicykAewI1bw33o7DsuZJGVRbylWDBQMzkyxHiOPOrSzdq1IMgTHd46899D60WrKqiQQSQs5eMExodyFOp8aJw9sCYy5pOzBtMqwdSY1zctjXDhg+7AAmZ8SI0M66N8BW4zUaXFZ+znvAA6KSYBJ1MR+0Oe9IMGdgrSVPfGRpG8ySIPsnbxou3hvrA4KSFiADoJP737x1qTD4KHdgVl4zbwCJjQNPGlKy1ikhrhZQD7JVGgA5F2PeOwE7Ca7iMpUOFZQwUk9n9lo58CSNPHjRR6LVB2YIyZdzOwKcZga0sa6WbQQ94QFG8gIRqTOh0qQW0yqAxBy6EDKIHIiDpvtuaC6EwzJfsBu6HuJvmH2gI28RtzFWOGZLmVS0KBscx2iNj+vWrW9h0e4slO7fFy2FRwRbDLkVpXUyrjSdCNdqLWuOhBEAktluSSO5E9nduTl22tc9dPGiF6PRsR2bAhc47vZ28rDtLSROaf7SAdxB3gTVt0ldVShu387EFXJYsFyM4+3+yCI8anweMusWRMQUcM0t38xbtMhlizbsk7DhOtST2Aty01y4WZraFkm2uYfV9oCALkHcGCRy8aICLHaFjnLFGIVlJAuXVjuvt9TuDOkxrADTHvcTOlzLaVFLqYOYFUOkpwW9bBFOv410JbtFNo5iFYDTL2rMSVt6/wBXfbXeTzFSFJh7aDMMua6qliVuGSUs6iQY1vHnuNdCaN6wYFl6PW2mloC+w1J/q2RRAIBkBpnQaHwoAvdByubcmBahU3LpbQEhY9oWhryHAUN/SB0g56PwSAEse2a4ygZMrMqRK6AEgD3cxTxgruFwQfB4b+sEWW1UKZDAQfbB0j41LicEGe4c9xcwugSpESFURluHYjkPa0qBm7PC4bu3ZOHUnJpwtrr4ywPkDUmO6Qhrwz3ly5tdNPr1s6DMPtbeBNc7utdGYzowlGC3FBzOSSLugZl0gI3AEeHDQ6SYnAvnuEXE7xMAq05fpCkgza/YEcdffUR6T0SLr94mAUUzN8Wte9EaZfI05elmLP8AXEgNAlPZzXium++TL/LPjT2ujnwhFrDzBdM7ArsSWEAagEQW0j3U3pLHYm9mmEn9gKpI2guDmjwkj0iL/onEf/ytelHIstcUlQFnNmUkGI2k7UHhunScNdutZw5a21pQA6ZTn3liSAe8RB39RWpaLAXUnoxe1YkbQY32zDhpE8DWn6w4e43YLZVgi3MzhZAyEywIB1BMkigOq9xna5eKi39XARWVgChbvEjckR/vQXRnT7lMQ+XEDLbDEFluNJcAZNAMwGnLUeNOqdRe9YMOoUsgCuxysdDmW4AjjUEezHDh51ih0IrtOd1adJRDHpM1oFxpuYK45Zxkca3F73cIJ2OoJBg8iKobOOZgWGJuHKNyz9wggcRrIzDjxplkZs0291Tv7piICkkSjAzBnUTpB2rP4noW4AQbiQRG1zgSZ9iONX64u42v0jNGoJC907Scy7EEjX51AcTcdT9ZbI1ju2uR1MDQQTqfCteUZysunRwEZrqxMzDHUfyjn8KmwPZrcaMxhGgwIgoc2nmatrGHbKAexfUwSAzE6nvMp5SfQVXXrYRmMKoKESJAG06Hfb51WyrtpujbgW1bAkDKIE8I0pUHYuZUQCdFUcf2RSrBS2HXQ513X7Y5yeNNwcfSLS5u61lxvIntY+81msLjJIAvNABEkkDcFdd5319Jq/6D6RW3iEzNafukd9S+hOpgRx8ZmOdXhh36EdGntLKtDCRcB+sJ1UXBvHgI9OVE3Uygnvd20xnMTszSYjUwDrQLItu4tu1dXsgrlmkAlpJXQsTuZ5VNN1g4LhlNq5MHdirBRofEVm8ToLA9YO1kw9wwVIK6gEELrJEfnQmOtM2HNrKwaZWVIAgg7jXaeFB9DWDbD23LW8wXM2QyoIOaDoSwJSF466jjrsT0P2tpXGJACOuQ5S3awn2sp0acoI1jMdNNemSehikF8/SbV3K8IuV5UgkbaD3nU1LhLuTEX7mRglzLsjTMd4kQOLHXxqwdHt3brtpbKnICZzRsyhQQOIJk+0Jiobjslq4WxCsr3GRGAYZMwYKsMgbNmUDbQSeBg1ZWfTEKmHOGzZiwYBgO7JdWMceHyqwxd9WwyWj7QtoNQQCV3147VZph3N1FF1UEE57kd/s7yZwxVdNG3jUio+lne4FFrJmUqToGBB4bELOpG05TG4Bta8L9IehLUkhGGbsWAh8hzQIgkjWeXnVhdxt23ibK5rpVlzu4uOUXKbsSJIIyhGOvKq3D4W/mVl7Be1RnTPAHcmdSIB0jeZI51Z9J4fEWrio1q3ctLa+suqhdkO0ASYUMyAAjZvMByexlibMDbVheGULlLTcyz2XZjQrr3/xqDF9JnDvnJa4jl8oDkQO0dl0YbZGtjTaI5VXvdIDBXs/1nZ9mbQnKEzM8xEZ0ygjcnwoKy12+wL2+4C6IVSB9WCd9tGZff4GszirVx0N0v2ma0C+qjvMyxo1nMOcxbdo/ePqfjGdrKqrIzhbgKk2jBNq+BIbQS9xBx35TWavXXsy4tarlDZw+XMxMHulSNBESdvGrXBYmAl1lDF7fav2WYlBmKwwa6pzGAQBJINN499CVf4olrtpgbRRSkt9SwAGIznXh3VU+Gh3rJ9aWYoUDATlVgcoXdXEHhqo28qLwPSkkW1splZ0Qgs5PfFwts44Jv4nyrO9d8ajXsiIE7MFSRPeOkTJjSCNKOM7ata6x0o9m1YVbQeLNsFlDQfZTWDEwcxJ4A7TNS/8AELywNhxG0G6N7uQ8dNAH46H1oKzhrF1LTM7BktoIUAjuPn100kiD76ns9A2ZYi45DR9hNIvG7xbXcj0rn+v212MsdMsyo/ZPBIBBuOCpzQdCN+M6H1oW31issCTbI1XfKfaDOu6RIyk67T4mqXFHssVYtLdfIoVTqRPeYsSgaNj8Ktl6DZU/9S+pWGIcTltlSB9ZrLOracuetWSe1q+6Ky3rLogVFe0qiTlhW2gKkDQ7bUxeraizctdpbi49tye1XQ24gQVGhIFO7d7GDvdkSbqpbUGN2JZePGTWb6n9YcU11lus920bdx20WfqxLZSABIB9JFa4+hc+2wwTZGvLKmUJkXEgZix011iqPCdViti9aGb61UXZG0QzwbXQVN0b0vhjhsSYKF7TBbbsC5gNIBHCTFZbB2LRwmIJtMCbmGT2xMxI7xTbXXnHCaeM6FrV3cG2GwF22yv3rhMlBAzsNCCeZ+Iqk6MsK2GuaSDJ/q0X+0MEqNNMu/rRWEw9sdFooCq9y73cxVmgXAGgwJAEbDjUNrA2xaNoXoUMpzjSYZyynbSWApBDCWwl8ECDM90TJYe0B4jhzoS9hraWr4UACOOYHvFJmNRrO3A03BWDF5O2IGdQLmssFOZh7Wx2obpO5clbasGzjvHvAtDLuTM7D461BLfwqpZugaEncZgd1011Gs1TnDyhg94lhO+nz0natl0TgS+GxIuFXcoEVpU/WG52hyzrpbtsSdO7NY8OyDKSpYEmRzJmfKPlWsS5KfIDbkIpUPhL7sgME+OUHjzzilWcG4D+n4df7G0f4Rr8Klt4vDGG7CDwIYqfh41nfogbhFSWujwSF4xM1voNHbuYT/kEfzt9y0fhL+GScikeTAn/AKhNZBujhO/x/OnjARJzNtwJo6TaPjLLqQTcgfwafr7q50VgsIrgZWdREqQveGi7jUDbWKxuFtEah2Hr+NEi1daALr6njH4UpqsT9He4eyQIp73iukZQC8amCTx8NqlSxame115QTr5BoO595qgboTGtbF0JfZCSFZbOeSJ0AVZ3BE7ToaVzo3GEIRYvrpqGsvJYe023dE8PxozGu60NjB2l2ujTbRwROp8t5qHE4FSMqXwpkHTMPZEDbXaR5E0L0B0JijmvN2YFvU27q3Az6GVCx4cSILKavsB0emIWewW27E5SLl60I4ArcDMSY8IzDWNaDONVNroYrbytfBMAGSQCOA1Gw5UXhcPeVXR8SGFxQLjsys9wkZWVmdSxUKEAk6SasLGAw5vI4DIo9u3DkNoQ0Fbhhj5ROoin9GdVTrea8HshTlADrdMe1Ns22J4wQCeWwNW0zj/VQ/Rak5u0tltNc6SY24VNZ6OhDblGUktGdd2ABPwHuonCdXX17d2yx3OysYhWkj7TXMOq77THnVhj+rmpNs20Qhckk6SsjMpZrk5hB3idqbsmjx23tSXuiS4IZVIMA96dAZH2hyBqMdBOoHZl0O0q0aQBz1EKNPAGrjA9UrpaLlxBI7nZIbysTO7GMsGPszBNY/H9I3bVx0VGKqzLMDK0NEg6SDGhgVds2ND/APj70sTBZmLMxQAliSSZDCDJJ05mq7F9U+0uG46NmMbaTAAnjqYmedVDdO3C0m2ywDsAdxPON6mHT7hCIYHh3RGn8x1onSFp1UZCCvbgrpw2mf2PjRGI6GuPmk3YYiR3yBE8I8arP+I3gasPT7964vWd+dz/AKvjBq9rR+G6AKoVi5B11Bn2QP2fDnRJ6EvGwltcQyhCzDuAkToQZaTrrrVKnWu6Pt3PXN61Pb65PxL+5o++rFLi2bCvasvbuO7K4ALKmgIaR3ZOpPHbQjjVTgewsG4zZnBRkh81oS5BzZ1k8xEceW8+H63kglmaeEI0esjzqRutwCklp8Mh/wBMUoD9FV1slPqltDLcIzP2uVszPE90wyjUATtV3iunlW33Hls1sAEECCVVpEnYZz4SOWtWeuJYCMkzxTh5kU49ZrbL9YUIJ9nINYg6x4/KrFobG289+1dN5CqmSDnEiQTlGWBx41y+iFfoyuMol85MAlrmbKZEcB7/ACq1udYLOSSbTHX7Kg/EVXp1osa5rdueZUaHxA8BUjj0cvY9m91BLFjDrqDBAnwI8KFvdF9wqrLDMAWFxSQM2djv5CAPfRzdYsMf7Ow3u056GKanWHDTBtWh5ECTznNoKVra4bpPo7CYe4ll8xyMzMQc11+OrexMZY0EHfSvPMJ0T7NxxBVYKhg0kywY+IkLHMetFXOlMGcxNq2YWPa34kAFudE4fHYRokWl82IjwqvcM5Yrkv4lJW3aLICcphdQSSN/OlRT47CA/wBVPkwj/FSqkgttusxbFT2GhpA1iKHRqIstrMbD9aVhHE08T4bfCopM7en6FSgzxgxoRy8d/D4UJAgpwxGSGmIrlmBp76aX0A4+nD3UpsurXTWIt24UWWXMY7QsDwmIkRPzNaW11oxYH/pbDeV9l+duK8xs9IOq5FchRqR3Z57xPxqfDdJ3CO7cuDyYjfyp0yvVLHW/EccCv8uKH+ipH66XhvgLp/hxKn8K8jTpbEowAuO3GDqPjvR13rNfBDQgJGuVfAxueB10p2nXp567XOOBxH/zof8ANUN7rwQNcDiP76N8ASa85w/Wa80hwGA10BQ+9IJo89Yx2c5SHHAEwZOneJMe40eS1p8T14O46PvzzBUf5aqMV15vHbo+4f43JHuW399VB6fZmChDqQNSDuY2yjj4ir89D3WBKOpYDNlAeSvgSMpaeE+tF5ye1NvqKk9bbly4WuBkYIAEXuqrAEjQ67mqY2yzAcWytwg5zFd6WxIuHtF5BdQASQrEEgE8RG+w8KjuXO+sAcOX7a6H+U8+dWsm28zNAUmZGknWNhA1ovrPFjsreV1cqC4a2UMk8Mxlh4wvrV11SxYt3bjMRmGUDgQMikxxkmfdVz16xFq5gGnvut9ChYyUlwjBJ2Urw8fCsfk/bHT8e8dYB4zBcwnkZ/ZzbxG1cVARIZfUgcJ+WtQ3lYuxCnjrHIZeVNsYUsCCQNt/4cvDWtMYfIzFeIGu0CBO9TPbgCQBIkTEbxwqK/gjLab76zxBqJsO2mZZ0G2v2p2nwFXSxa3LAVJIjWNoG0786jsKHVsonLEiNvy391WGHh0KvlKs2gI30jj5VEi27YK25UnXYfe9GrAt/CBbWYrGoAJ0EnhQtwAKh0hpjxjlVlinL4cWxA7+pObhqI0/GgDg2a0iuVBTN4e0fLkD76ZRRGNUKixsRNBIqx7P635UV03fYpaXQBUO3lHGOdB4m9kA7pIgkkf3RMaxoOFMSbsQUzBSQPaMSBO06aVCQuYab+H4VXYTpS5bBjs2BEHMzcfAMKmwGOXMGuEIRsFhgfEh2I/Qrfizq1xuFti0zKvIbERO+4oOwyj7Kn3UF0njGuXCy3NCZggKIGgEKSNuFO7fkQfTWixS6NbCryA9QKVTXGIMCNhvvtSrOtYpQaJtHUCTx+VbNOr+EP2f/sf/AFVKnVzCf7XD95rWDWHDbHlMcNtqcy6EfuwfnyrcHq7g+JI/9z38aevVjCcGflow+8UYXniGnSZFbwdS8Kx0a/6FfvSnf8B2f+ZeHnkP+SnAwttoPCPjSt3GkyfL7q2y9QbQ/trvqF/Cu/8AAacL7eqA/fV4lh3J58vh51y45kVtT1B5Yjbnb/8AOl/+vWP9uPCbf/nV41McbuUzuIgjmCINOtXQAFEwA2um2p14VrH/AKPLnC+n9wj/ADU5uoFwLC3LebYsc/rAA0q8amZwjZLgY65dTqNfd61sejes7IG+rGQAknWB613or+jW4zA3ryC2NwmYu3lmAC+evlWzbqfg2TsWFzKdPaWd538/CvP8vt2+PlJ7eM4ptWI9gsSBOoktE+8+6oEckktpxJG/6mvQOtX9HTWCDh3D22nS4QrIZEAnZgQDrptWbboW7buZHChyhKwwY6FUB950nka6y9a5e6F6MtXGZsmpIBMyDHPnz18Kl6aF4NbVlYopVmIBKyxgZjw9k7xsatbHSdpEdLgshlkw47Qtl1ErA3k7mRm8BVr1c6X7paxaC2nkkBEtptENEq5G20/KuW5dd+vHGHNzUgk8ePrTfpBHH4eH5VfYzqneLs9lVa0WJQh0jK2wieG3pUI6o4v/AJS//In410kcFNcxB10B4/I/Kum+SV4SRPvH3Vdr1TxY/s1886cPWnDqjiyT9Wv99NvfTn8Sn6WfuIJ4v+FMxd4i4RrAVUnkAATV8eq2O2yIAJjv2+PrTb3VHGv7SW/POk7+FPjUrukZ7ALzbN5UA6v2VuJ0LDTxOlau/wBVMQwAyqI/fHD51KvVnEQAAkD94D5VZf8AAy/Sz5hbOg7u0DwoK+5MbQBHx1rV47qdiXIjs48X/LyoW31FxXE2vRz/AKaZxqZO9gkiZadNBtHGZqS2gXRfPXXfx9PjWlfqJiudmOZdv9GlNPULE/tWP77f6K12GWvpJk6mZ3091dstLAnx/Me6tM3UDFft2P79z/t11OoOIEfWWND+0/8A26cKjxdw5zHzHKlWnHU29xazPm/+ilWMRWgeJ84H30UlvnM8u8KjS/IAGseA/Ci8M8QZ94PLxqCXCWGGmqjy0/XoatcjRLHhoJJJ+ZHlUWHurBJI14SYkfy6+lO+lqAY08M23npUXXYjQQAeY1qTCwIBbNrJAGvvNR3MdmABgDgMoXfjIEneu2rsQBG+8a78IqK27e23sK4jicpn3tp8fKm2ojUE8u8APVp2oF7yjYqfDY+PCAKjztO0aeMnyp0iM4Uk5VnfcncRpJPKp1vqFG23dGYySN512oRL44eokbjf/amswJBj3kyB4GraOh63J3JB304e/wDX3xvebNo2nKPvPzqFH1+z/MAY99NNsjiW8YjX361m1pafSLgtB0OgJDDhJ1HzHubyp2JxWZWYHgG9HEg+hBHpVHex+Qtagg3bbBdBExoTm8TI0507AYlmsEsuVgrow8xntkeHtCvNdlZssmro412ty5JlgBO/dB/OsV1hwufFK7Ehcq5I3Ugmc0CQO8Dy51dYbE9ooAkBTPtcWk6aePxqs61u30K7lkmF18DcUH4V14d8cayy9stYxuFS5fuXMrnO0HLmnMd1B7vyqToTH3LqXLFlCxaXVZjUKxcTnA3APnw1obqxh17QIyuMyHNkIJI01IcaA6azxitCvRww+TEYey1t0YSbjoAUZspDKhIghiAdCCOQqvjuVqa1PV5CmHtq9s29wFAOms97MSZkk760VduZRpsIBkfmKatwAwBppvOnl+jtUdy4M2kwY2J+IjbQV13GfYg3eRHyMbzTheBIEweGs+nL9CgHddCBB5GSPUE7Vy2510k+7bUQfWKvJD1uyYHHiYEeYOvuprXzMCdPAcN/SgReM6HQ++af2zbzqBtB15EGnyA6Tw18tvQkRUXbARJPw/Q9aEt4uN58NIA950OtR/SSWiQdNhAkcx+uVHkRnbyDG/hp8wYpLiYMHXTlx86D+lr5Dxn11NMu3rZJUgrPnPmKfKgY2MjjrxGkecxtUSXFWTJlvHTw8KE1AkNInfh6ndT50M94yc3+FZB8QIkeI1o1LVsV+9r76ibF83HnVat0RIgjy+/n5waSX53WY9/u3+BFNoWRvrxb4n8aVVgKHZTHl+BilRqZ5bg+zA110HwFGW9efuJP5VV6TAk+6KOshucfrlNTK0tqVWTt+uQriXgdt+QVpPPYULassdmnxg/DXX5Uagy6DU8YB/HeglnBgHQ8JBXbfenh4/ePDwNc7cagDXmQCfdXLaae+SN9fGYpQzDhjrlBHnp8TRAWQT5yZ3jfjFAqCIBDEaGNBPlxjxFSoytqSoE7dwec+GlXUKdXk97QDlxHmRAGtddJ4mInXiI08/KuEFjvoBrt8dtKGfFaiI9YM+On61rO6fQh3CjczG0GPHh401b0bCfiNOYj5+NQviABmcAwfA8YAAI8vWmpcEHUieAjT4a1LS619JDs+1vQuUDKyqSfa7uk89K50bjO2so9tv6wQ2oBG8iPA8+dVfWpTcwtwHcCRBzE5dR8QPdWb6I6NP0C/mDLdLL2ZYEd0FS2WRIB70nw8Kzy+Ocpuuvx/JOOzlNje9C4629t+xaezZgxIjUExvv3VU6aa1B05YLYZkRnznLlAI+yQSCY5A+sVSdR8KbVpkcqM9wGQZIEceH2fjWlxTZSpU5gDJ22/RNOSemOVu7WJ6N+kIxa5mKDTWO6NzoNY+HPw1WCwHa2risCilMsBcvM7AmefpUvSuFXJdAkqyFguo1iRB4qfCrTq9bJUTvldteLEQAPhWc26pUdy5mBiZ14CPDSuXXAKkFYOhywZzRl3HOB600gTxM66E6eBCzA399Qkl1KnXL3B6CRIjfUH3V1rES5tWUnU6gkQfTyMH1rgbjpIkETJ8oPhr6+NM7YkBhw1iNwdx9/pTiO8Cx7p0Mc/sn7vdWTqR2UGCwIYRoRv68/n51zIdhGYbEyCfPSuAQxXQgjuzIPltv+VNYkiCRmGx+XpwP+1KK7c/iIOjqRqJ48j5ceHi1rggBoK6ZWEEg7efkdeXm2JkquVhuBGv4+B/OmhT3jBYfaWCfcI5cOPzkja4wBAGvPUAjx/Xv0qMNl0jMN42KnmpHDyP4UWbYI/aG4iPTXj+udd7hGqgGNwACKQCziDJE6DNx5d5Y0/W1Md2GjAx/Ew/umKKOGDHSQeP5iufRhEFp8NQI8IMUIKMTM8Y32FweYHtDy9xodrg20y7TJEfHQ0ViMLyHlw9x+7ag7jxOYZSdZHHnmH3/KlEzDis+JQE+8GlQrI/AGOEMwHwcUqlqvtuF1ke6rDCXFMSZ8BPD/AGqrw9/ks6aTI3+dPZiTqTPIGB6fjSwvBczRDBQDxEyfdtRSAsRMRH2QAKpcIOepnTjv99GOxQSQfQj8fCi1qLS9aGgULHuJ/Kmsw4EefD0EfGhrVwnf3a/GpPLfn+jV6VE2wTJaT4aD/f4VxrhIOxBqJbwGmgPy9Dx8aja2GELvuToYo0yJGvOfFeUwCfcZ/Ku3b7PpqAOO+vhwgfqKFuXCIUMB6RpxIk/GuNbUCFAkiBHPfWhRIoBPfGcDwET5TTmguAqhQvgAZ4bcI+dcjKuuUAeP5UkZF3KyeOms+PwAo04ixlzKVJZtWEz5Hw8PhU6nMMxJgmZn0/GqnpRczZEK6MDAO0SJPD8Klzd0nl3RDAiF7oI8Tvtxqk/bW7yz48/pvVxzbxFy2YISRvHHux4xw8602J6QtrBuwqwfa23HIcyPfWU6DATtH7QtcIICFGhWJElmIjRS0ak66RQPWbppu7ahTO8TrrJAmdZy+gq8fqC3e62+IxVtlC23VlkkhTKiREaGOdN6t9OJZZrfeZlOqwT/ANR2B0251n8FiVVVBHsoJHJpOb1oDo7FO+Iu3FgAkBYIJMQCCCZ9gEiBvE6TRlUxs7Zy6jTMfTTb5/CuYe3mY+0NNQI4SJ1B4R6Cm55UnTSNIG+3v1NOJIEiQ2nrJGkH5Vtn7C3QUZgBMmdYB/eHDY/Op8KRGVgNufOfdtw8KWNIhX+0jGRA0U6NwmeO3CuYi6ohlKTtoy6hjGseMH0NQTMSyFTBIO5B3Gqk68dNvGmMARqQCD6COB02/GnXLLjvbDiQQfKRHiaibunMSSCdeMGIU+RgD3c6oq5BbvKpB20gbcPTwpwZli4hJ/aU/aA9JDDX5VGcVkJaDG5mR6zGnj+VMv4hg+YoMpHeKnNHIxA8j+WoUtzEEsHywDvBn+Yae/8AHdX0B4SD5ceM0JisYFXMhkTqADp+8oj9b1xbw1b2gRw18486QlzlSBJjQBo15QT9/HjUdyc2p0Gs0O+KCjRlKngTt5bnL4cPlyxcynMRmQ6yCWZZHxX5eNWoRdaInb5VE7pMSDx4SOGonapSRllCMvvEeHOg3uEnvQVO3P8AOmCuHEKPsH0Aj50qiDzsRHDuE/GaVI1S4ZiBvz+6lZPealSovsRcYEa+gqLpZjmXWlSrP219IsLdYjUk6nieYq+teyT4VylTyXFNYPdX0+ddtb3P4j/iFKlQkJGh8xTX0YRy+81ylVfSns+99n+I/JqGxp0Hp86VKs8W6A6RwyG6QUUjtdioI91J0E7Df765SrpXOJcN7Hq3zNZnp5yrkgkETBGhHdFKlRx9t1Z9WtbBJ1Obj5IfmaG6kKDj2kfZf7qVKmeqHo90aP8Awn/DQLIMh0G5/wAIpUqzDTsSx7L3/I1y8xyjXcf5TSpVchBeHM4dJ1lFnxkCaqMSx+j7/Y+6lSoh5DcP9n0+I1oZP6pP4o9K7SpiqPDjccAWAHLvGqtTDOBoA50Gg4UqVarMG2B3GPGTrQuAb2xyYx4eVKlQRFlQC0DjQLHvMPH7qVKmChb/ALRrlKlUy//Z"/>
          <p:cNvSpPr>
            <a:spLocks noChangeAspect="1" noChangeArrowheads="1"/>
          </p:cNvSpPr>
          <p:nvPr/>
        </p:nvSpPr>
        <p:spPr bwMode="auto">
          <a:xfrm>
            <a:off x="307975" y="105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QTEhUUExQWFhUXFxwXFxgYGBgcFxccGBwYHRcaHRwcHCggHBslHBUXITEhJSkrLi4uGB8zODMsNygtLiwBCgoKDg0OGxAQGywkHyYvLCwtLCwsLCwsLy8sLCwsLCwsLCwsLCwsLCwsLCwsLCwsLCwsLCwsLCwsLCwsLCwsLP/AABEIALQBFwMBIgACEQEDEQH/xAAcAAABBQEBAQAAAAAAAAAAAAAEAAECAwUGBwj/xABBEAACAQMDAgQEBAMGBAUFAAABAhEAAyEEEjEFQRMiUWEGMnGBI0KRobHB8BQzUmJy0Qck4fFDgqLC0hVUkpOy/8QAGgEAAwEBAQEAAAAAAAAAAAAAAAECAwQFBv/EAC8RAAICAQMCBQMDBAMAAAAAAAABAhEDEiExBEETUWHB8HGR0QUiMoGCobEUM/H/2gAMAwEAAhEDEQA/AK3UxVJSi7toiqor6pHjlPhVbp7BYgAZJipgUV03SG5cVA5SZlhzABJ/hU5ZOMHJdkOCTkkyGnkXlAMGVImccQc57Uvi3w/7aGfi2kYEk+a4PUdtv6VVpENrVOtxmfw2gMoBMoYjOORQnUtT4t3ejMXdramQA0lxIAGI2r29a+e6jLqjG+a9z1MUKk68wnrT3v7OjFEFl/KMEETAnkmSLf7H7x6f0mdNduPcPhi2zWlmYJJUGOFMrEiDirvisv8A/TrFt1bciLuYkEFl34wZzu7ijbcWdI1jlgttmPoWYMcHjyxxPNZY6bSNJbJswzEADiKjFCpqw13AwAV5HM0cVr6nFkU06PFyRceSuKarYpba2MyK08VLZTxTAZRVipSUVfbpAUslV7s0bcGKFYUwLVNQYUrVWslIYOaVWlaYLQIiFpt1X7Kl4X0pjBtppeATROymxSAGGmqxljiiBUfC9aABgKUGiwoFUXbtICk4oPWadQVu3GCqslZ5JyDjuQR6H6d6KOayhpVCXrt5Tde03yKQB4bgxOJwSxnMEV536i5KCS4OrpEnJhT9W0u4QLrmSQQJAwZ5YRgngcVO1dR1VkIIMj3kc4Oe4/WiNL1D/mNMipbFu5aDklZPy7ctPIVQOwMmRQr6LaqJtVCc4mASTkHmuPoZS112NupS0WQuj3p6Ee4V+fj/ABdvv6H9qVezaPP3OrVJ70LdtQcUbZYFZUgg8EGQapuzUxLYLuii+m61bbF2uKhAIAIJncCCeRgT+9BFTNbfwzobb+KbqhlAXn3aT/6VNYdbtglRp0//AGKyHw1cFzVO8hgrXbkjhjDGQO3INc11mV1FxrawqNc4GBsDhY9MgV0fwmq2yZKiUIyYkvANV6PRLds3HLKWdmlOWg5JbI2j5vfIrwurtaYvskenhp215syfi/orWI/EZiwypkydqHucybkfY/Sgbl837jvuI3FRgmIVcd+0D966X4wveNfsAgKBe2mWEGWHfmIT0/SsCzokVboRpcXGVMwSqqwB+5IzR0yTyRTXywytqDZRounhHE5MB/uwB/nWizVj9GuuzZUgkyTJgKqkRB9SR+grZZK97oN8f9TzOq/kRAqYpgKkBXcc1jlaVtakKkWpgMVqVsVHdUpooLFdNVRUnM0kFOhWRC1ei1HbVqCkMiQKQHtUysVUXzQkFkoqcVTvmnn3ooLJlqiluahRAUCkBWfao/erQKgVoGLEc0Ndq5j7VD7UUFlFu0Z9Ki2lXe4JIFy2wbMCFEd8fn70YpA4msPXdVKXVuDzD8S1t9WAXcec5YQR6d6879RmlCmdPSxblYbYIPg7VB8MwPNuYKTzCg+8Z/Sr9TctuvmZ92THhsRlsDNuYOcTVGp1ertAN/Z2A5XcztAEDMEAwTyfaaHsXNZdB22rQIEy0j3kS+cnsO9eK87vbb6HorHsK8Bb5Ix3IEe2DNPQWvW7d8K6EJlRgKeYiTGOZ/qKVegv1BJJab2OL/iXuYfSuoXUb8JoJPygeUzwdpxXUaD4pRvLdAU8bhlD/MVyZsstswwAcwpmGG0gkfw/WmsFUUueQRCH1MyfoIn71yYupnj4Z1TwxnyejbgwlSCPUZFaGg1dq2AnjQXjeAcjDCP7oifOe5P0rzfpuue0N24iMH/MccDg8z7V6B8GC3d1Kl0PiASu2NpI7kcyB7xiter6xZcWnh/7JwdPonfKLNde8AKgssQ45bcu7zTABQEn5c8Z47nc1PTdU1uLcWfPkI7bgDJI3AKABu4A7d67c6VXALosr8pIBI449OKptKAT6bgZ+p9q8uVt2daqjwf4pS9afw7tx3AlhLFhEkSJODiqenahbaK29Wl/lmWVYO8kczKpHPejf+IV6b5jsiD9VBP8axdVG22BhvNJ9ZiP6962xScGmiJJSTTNv4dEg/T+ZrYe1WN0VmcoCoC29x3DdMvHMk+naBzXQpH1r6LoJN4Vt5nldUqyALWiKfbJoy9BqjbXcjlBzikTVoWk61SEVhqcNS2U4SnQrEG9qsD1AipKlFBZNWmrFNVhauRftUMpDbZqt9PVxb0qpiaFYA5xUSata2TTrYq9idxWE71NxThfY1bbtVDZSKrdkmrLikCrVcjHaoXDNTbsoDJHfNWrdB7VMaaeasXTD+hTbQtykCuU1ejNvWLdcAhrqsqrJ/PxB9eT9TXYPg5wD74P9e9YHxhp/LafsG78eo78c15nXaZwfmvc6+nuMl6+xt/E/WmtC2Le1Cy+a4QCQtsCNoiN3m7z7RJNY/Sus3LVw258RAGAD/3lsqAWIIX5RuXGTAHHAt+IdjW1UkbhuAU7gWDqywAMCdv9GKxNRrANVb3YS7bDloGfEtgNGJyVUY9K8JxVnpJukRXWmb9sSNrh15ICnnjt5lg8Uqz9KqBrN69t8Jg4aVJysgSM5yhwO9Km0g1V2BL1jyWyWAOSgJ54B/gB60r96VQEYk78TzG3P6/tUdRbVypVtu1iFVpICzuBLeuYgA5HvRYs3na2ttDs8IEgAQcsCx/1GPc1NlUMyx4SgyQC4ByMnaQT6+Sul+HepGxqLT5CLHOeZD5HorHHtXN6gIHVFB3BFbdIjIyI+9aGlUi45MHcfbEARj3EVMi4n0L1LVm1p7lxBuKoWUQYJjAwZOaqi4LTH5WgE4xjLAD3AIrH+E+qPqNPaAeCoCuQBI24zM5MD7TW11jSr4TEyTB+Yk5ggEAmB+lQJo8I+N9w1LKx3EMikxElVAJjtkcVl6g/iIPY/wAq0/iMA6m76C6wUdoBMRQnUbQFxIxFtZ+reb+FaxJN7oS+Rvr/ACFaq1k9E1SQbcjfMxmYgR7flNbCrX1HRteCqPF6i/EY4ApFc4prRB4zmPuOaitz8Rl9AP3n/pW7ktvUypkh9KjcWiCJqGztVJiaBjTRRD2arNurTRDRXU0NOEpFaGwJhqdagBTqKkqy1RUXf0FTFMyVKGQSpAE0ttWKpobBDOIqoyfWjltepqRtAd6jWkXpMsKTRmns+tXeCvrSCgUSnfAKNE0Mciq7l8THrTXNYOwmhmu7uRipUHyDkinquhN7bDhIwfKGMHiJ4IIHFZfXRFoWSSxbaiTgeWciFjmP1ovqNm4SgQgebbLAsvmgSRwSD3PqfvzHX+pbCVA/EgISAV27WDKw7Encw+ma8brnpyNVzR6HTLVFPyNo9QtG2n4if3aEgakW9jwAYWeYk8e0ZNBdZ1enINxLoZ7Lq4/EuHfBT5Q08ye+D68kH4b6alzTXrjLuZZ2yxGVWexzJrkLrRXnSkdcVsW67WFz6LJKpJKrJ7e/An2pUNtpUDDbTSBj+v4elb/wzqAjOxJjwrhgBjJ2nbMSIBMyYArnkjH7TW50pWFu8wP5Nh9w5yP0BqZPYpIHe+r5dBuljuHlmVAVcCNoI4HYkelbfT9KpF/UB9x3A7SAOYiSWgCWMD/Ia5qzcIGMcz6fetzS39uluiVG65bwB5jG4yMwADHbuKUkNHoH/CbWsC9m6DLAXBIicD+KlDXonWbv4cDMwO3dk9a8D6Tr3Qgq3B7z3gHv6KvB7V6k95LlhHa7DSr4uATBVjycjcm37kVldbFSXc8i6juu6kBRJd2gesmn1t0m8RiAicZBhQAQe8xP3oViRdIPdYyMjOfpxz703ULsai4p5lUkduBWsFJzE6UV5gOv1pS7KEqYAkGB/U+9dR8LfHItMRqbfiIy7SRAZcggwRDZHGK4rqp/FaO0D9hVCvXXGclFxT2OaUU3bR6x0zVKLW+RBJIkxPMD6mhuldRD3WOPOQAM/wC3YVyXw5r820ZgEFxWMwBgiCT+tdj0G2hO6VwxjgTMwB+v7V2LqHLw4raqObwktbe5tUttFpZmpGwK9bWjh0ggWoFaOOnqtrcUKaFpAWt1HbRpt1HwqvWTpBGFMFovwafwaetBpKUWpbavWzV9uxWbmilECW1NXpaijlsCKRVV5rN5bLUQcR6VB1PpRL3I4qi9J70kwYI89qjsJ5mrthpwreprbURRSbYHaKrKCi0setPftgIxb5QCx+gzP7UnkSGo2A6i5tXifQesc9j2rzjr/mvEkEFwHUEyQGG7M+mR9ozzXbdW1TGx41geZQ0NcEM1sqQxUAZzzkDyzXnWk3Xb6zJLOJPJzyf0mvD6vL4mRNcHpYI6INM7L/hqgIvqe4H25rgLulaSP8J2n6if9jXofwno2tJevArukqiGfMVBJkDI4H6/Ssu1pBtvNcEllF8gAboFxw5HEYJMfSuKa4o6IPn6mXo+jk2gwMHxCjTx8oIM/wD5Y/701ag1CuuotggyLN22DIkkDcYJ52mlUmsYt8HJs4FsDvIP6A1v6JkXQ3csH3IFiYyrzPY8Rn1rnSswP6/rNHOPwCc8gD0Pr+0frQ4kplS3CEDc9o+xP8q3r6bdGjFSNztDdpG0RMz2btXOODtVfTn+Fa/UNY39ntW/y7yQZ5PlJx2ieff2qZJlJlmjbI75j9a9W12vc2FClYUBOBzlP/ef3ryXp1weOhIwsT2mCD/DvXpd1tOlsC4FhjayzQ0b2aZnkLJ54mspvcvseesYuFY/MRj64p9ZYK3n3QW3ZPqYBkTVXTWLagAMPnWC/Akj5j3FWdadjfuyBIfadvHlET9wP3raMt6M2tjD1ukLXD2k9xQb2WHIx61ta1gLzBCeYjIM4mQeMzSDA8j9K0TJ0mRpbkN+1eh/DelZmsqbhg3DIjA2gN+/Fcjc06tERI+x7966foOvKPbgBis5J+aRAGPv+tXGtSsiSai6PR2txTbasviFY+g7+vb96lp08qzzAn6xmvX8T92k8ytrKhaJ/lUWsV0Gj0COqnzExEhiAvb8sdweTNc1p3ZXvpdkeHcbaWmTbOVYk5PcT/l9a5cPWueSUXslwb5en0wUkT8MVAgelNqLblmKuIRdxGy4YAAJJhJAg/1io6e74gO35hMr3G3n/vXRDqscr34MfCltXccn2pgfairejdgSokD/ADASeSB6mBOY+vNSsWQ3BBPoDxyM/cH9DWyzQtq+CHCSSYKhPYURbQnk1Xq7Vwsi2VB/MSTAMT5frjj+NWG/G2RBKkkGZEAmDAPpFYvqoOTXkaeDKky0rVeoAVTgk+gol7mMVXYsXbiugRBbkkuzGTAGIEQPN61l1GSUcdx+g8cU5AkTmCJ9altmnu6G6lxSWVre08NxBjAJOZiTPertsjBFaYMznBOXIskNL2BzbqISiPBqD6f1NdGoyooZlHv9Kov6kkEDAiiGtrkTJHNA9QvsglFU4YmT6Akcc5x/U05ThGLk+AjGUpJI5DXdVuJp7QAWNxQLBLxk7jgAHMRJnd9aw+kaZrNxbuBseMjjBzmM4aukbQgIWuHjYyDMCVHI9d1y2Pt9ax+u3lL6jbEgi6scBSyk5nuLo9flNfPpy4PXcYsPsdQNnWLbNwCy8P5pjzid2fzNAEkZxgYjHGtY3zZALSLtjMZRz5IMjOO9Q6krk6a+5ksqZxyj7TwABAK0T8R/h9SFztvtXf0KE/zp0LgzfhLVFNXbLGR5kM+gQlR+oFKh+r6drOovKMFWkfQz/I0qE6InGTezKRbQzHvxx3/2q42gEIDctEEY5EH2OKz7mGAHt+81fqPKo7iePf8Ar+NZWdFE/BYeh/of70Zqf7q2NpB8x7EHJBPtwo+1ANdIIHft/X2o24xUJIOR5Z4MGTH6/vQ5AkS0AG8ZgkxJ9/WvTOu3UaxErG2AMY22wYH7cetecae/kYBgjnjHrXoHxh1K3/Z/BlAwIJWAI2KoAAHuTx/hrKUraLrY856e4FwEjBKz24Of51Yzne+5pJuNJ9ckUrKqSIBmcR+31zFOLMtO7JYzPr39K1TRLQPdvC7eLMMszM0e5EcCo27ciQfyyZ+/8aj+bHrHH6/zqaARx2Ax7Z/6VexO5b4bCAR6ce8kff8A2ra6EnnsSCfMkiDmWWf2rF35mSOP2H/Wa1ND1EWglw52bWiCJ25Ant6U1Vid0avxv1xb1y34VxXVN3lgFZ3mD6MCqqf+9dd0Kw6KCbi7CjOy8bAotksIHo5P/lOK8g6drAjq22drAwSYMHvEV6l0/wCJGNxP+XtwwMqshiCOBvvFc+m3j0rPLmmpqSDHijo0su1/VNO9xm8a82cAJcYgQgjzRHyT/wCc0Rrus2NysLbm4qlAtwOgAKAEsFDT+Yx7j0qi18QI53JoySxYkFiu5kADdiVnGJ7D0FDdU151NvcyPZdgdpDKMQyqWLMhJndiIgCubVRu42gy18QXg7OLjbiIKm0dh9RHIxGeT3qxeuEspt6eHuNtuFd3hkMu0scSpyGnifqaE8ZPELeYEiI32p4HYXD2Bz701jqFtLNxEUMD8xDowgxiPcepqo5K3TJeNcUa3VdY6tcVHcKlkXFG2GtkyrXBgbctzzEepqw3nV0e35g1pTcDCSRHlYHfIUkmCR344nnbvWgS/lGdOLXzqBtlYEbTxIxxiiNL1ckqVFveLaoCWVj5QIEeHkcn+HAq1OSeruS4Ra0h+u6rcst4aQQy+JJUEyFuECR2BtgY9TUrQe/aF2JfIKjcAQCQe5EkQPqagdVqT34B/wDDGOeZsd/epXX1JUgu4UKQYtxtB3TnaImnrlz3FpjwXjXMsyp8h2t5T7j75HarV10KVZCSbdwEyAALnhxkmZ/D4Fctd0Ko18F0m0wGfEJy6r65wwqzTaK2922h2ENaW4AFIJLIDy3vPP6VvLqJSW5munSext6jXKbYQqAAWBO9Z87o5wRx5D+o4oYa4IHUNMYO502mZHlzxwftWb1bRWkseIpUeeJ2IT8r4GM8D+uIajTqr6hQY8JVYAW0GCbM5jPlu/1FQsvkV4SOs6dq1uJIYN2O0g55jGBzxUtRcADFmCgKWyewiY9eeKo+H9Oo09tlyWUM0wJMAGY+lB6m+L7MgtuPDJYmEPla0flzEndPp5a9FdQoYk+/4OLwdWRrsA6jrKQxt3FZi/lDKQpUIC43c7pIj/VQepdy14lUOwMggZ4Kg+vec+1crpdYFUK5lpnjiAwAkcSGMx6Zo3TdVctcaNxYDOdq7f3bAiT6d64smWc+51wxRiDX9TcvAFjG+w8wIlrRJ+390KztTAa2zCVfThRH+UFFP2ZR+lbukCAWWZ1Kh7quZkAOoJ4yfnPFAXdMXt2UVSWtKVJIgedyRHflSMgc0RaG0/nz0MfU6gtp7SzhQwA9DMn+C10HxbbF02WDL/c+aMlSY2yBxM96k2gt2raeI+wAncBuJAdfMIEncI+U9ww7VZ1i/asMrFNy3ECGW8gEmSpGZUhCB6AjvITl5EpptL6mX1iL1y7eFsgeRXDGY5g44koe55pUNqur3bDqVKjcvmCjDr5QN3qAySM8ie9KobdmiowfAbfhWj6E/wAqlryQVBn1yIo3pGmDM3b8N5MTA2kE49jU+j2ibgUMfzesSFMH6YpWOjO3S4/rsf8AejtZeJe0p4Vcffv9TFWdOtFrgUsD83JJWQpjMcTGafQ6YuxHlLBW7LyBjMesd6GND9GUu7e7RH3/AOten/8AFjSW1NlgoDtv3Ed9uwCvOeklk3XUVSyMr945ySAeJArqOo9fu6xRcvBJRLkbQwXhTnzH1/as2tyuxyvRNhvfiAFTcyCYgGO+IAmh/wAjMpMiWE+mYqN1BJXAzmKk1uLTqPQgferS3E3sCacMSIIyJz7bv9qsWY4/Kv6FiKptWmGfaO+Of96mA3r6D7Az/GtKIsKPIlSOB/6Z/epXW/CP+n/21UbrT9DP6CB/Gnuaom0yxG0BfrMH+NJ7D5Mu2ciPb/rXoHwdaXfpiRwHnNsTO7OX4H0rib9xDbtADzAtuP3EDn7/AHrs/hxre2zgGLbjJ+bczeJOcCOBGZPsa5ZPVHjzNnDw5aeeDV0fS3Dqz3LcI90HddWYuLC8n1NHdK6UGs2rRNslN25xsuIDuJ257xcBrB09vTh7bQv5zAMySvynkAgZzFXbbI0wu27aQsrLJumI5/w5bn/cVFU7+dxvdHQ3NEFZrgZSQrqBtRd0C0oz6EMx54X61b1AW9PacBhekNK/hrEHBgR7Hv39qwP7OgvIm1YZSY8JQcKTyVx7g8fepaa2rJe3Ko2lknwyNo2jdgCZgmQJ7VV+xNER1NJxYWTb2/MuQCfWc45qzRdU867bVtTswZUwBPYAGcRMigVtWVYQ4O22Rm3eMxvafljuce1X6G3aUqVlm27QAjjdJY8txmc0beoGk/xNdbhl88Dlc8EzBz/eHiqn6/eYqN3z4+dTOFOfLn5/3rJsFRs26a4DuhcNhvw+ZbA+XPsfSp2r3yRp2B3bVkHDRbGZOBG3P+U+lA6NO/qbO68XS4HYTdBup5QDbMgBCRlUyZHmPqKH1OqSLYtKAxtKqkuHPhoH7eCPNAbIMYHpUNet3x9R5ZnTkztXJ22zyRkeU4NLQW7rXNIQDBRgxA/zXl5AxyKL9R16EL/VLVwTCOihS0l8SdqEEWhGTGOe9E3eqKXdvDtlnsbnk3jNsJbM4I/LbTjPl+tZfRUvlLwO6fDU4jlbqzxx5a27Fu8blpWD+bRbPzfOLV1Z/wBUhc03sCRbptZeOnBUpbt7oBUMPKC6sCXJMSPXsax9d1FLjixaZgo8u5fKHAQBcnPYyYz+9b2n07/2NVvBxLsDO6cs7Kc5Igx9Kzurvpk09q9YEqLwk7SGYKG3CD9Rz7VTbaonGoqa1cWrMbUdMBuofyh0EmB5VkkdgJA7+tWaBraEk4DKQN7AdwY79ooX4hvs6qqJtUqp4ksTBGYwT/Op2OkfjFY8o3EmeYGBP1itE2yWkBaTVKr3BtUh7u1SZhd2V8vPKxzwT9ahd607bGY+Vn8K4oEKY2Qfc5VueVonqfS2SxuEzvRyYECGurg+xj+orndbZf8AGBOBtukdvOVG4f8A7B+tUuCZcmravRp9XZLKCjggT5id21o9gJ4/xUP1PUi5orJlmdHZGkGBgQAeOAP1NT+HLA8e4lzHiaZvm7FlVhM+4q7odgXNDqbZIDB1dAe5AOBP6ferIS3v5uc9q9QHtWxB3IChPYjcWX9AxH2pVqaXo5CXBdViPIylCv8AmkZ/1CfpSrDWn3OuXS5U94v7A2i6iqbtqDzIyEEkwGESJ7ireja5bNwO3mADCIImVIHHoTNdR0f4QtNaDM8Fiw+Qt8jFZncBMg4iqut/CVq1Ya4jFjKqmNoJLQ4IJJOIiMczSlHJd7pf0oMWTFGOlpSf91+xzvw++2+J8ygNJWeNjSfXjNS+Hr396CszZdeYAkYJPpOPvVVnSvaZ9ylTtPPoRP6QR9jUdDaZPEVgVMAEHnOQD+xirX1MX3CdJdjT35BkFII+Wd3B+okj6Vq6HV/8sduD4d7fMbWEW4jvunv9axrdlhZIM+Zg2ZyIMH6ROa2k07WtPeR1hmseUMcgFhMCeSY7H6dxLCtmcxYmZGYz+9adxCEJMRmPoM0N0/plyT5D5hIkRIEEnPYCDPFanVdC6IAQfMkjHdpAB9DI7xxVRkkDi6MpNV+GXjg/x/71Y18Dw8fNx/XvNCvpXFo+VoLQMckASB6n2o+10y4622VG2oqlm4VQWwSTgVSkxUQ3D8THyTuyMwe1EoqeSQSHtsTBGJ3gRjBxOfUU+g6Rfu2rm1C0ttHE7t2REzU7fTnW0HfCmbazM7ggkGBiC3HPtU6r7j00uDlkOa7/AOE9Rem2222qgSuGkxj/ABiRIn71z+n+G7twgj5YSSA2JGO3oJmup6Vp3t+Eks8c5jvgfNGDA78VE1aCOzoJ0nUZZQNPaG5rkHw38pCjcf7zG7ie9NqderaeGVLauD5drKACZ/xETK8VPU3jY3BnBZJZlCAYaFWfJyDPB+tC9P6h/aEubEDeGA7BgAInaCBETLgQBOawlqizqwY45buSVefxhh6nYN1XNzIBAgGTuXacRP6e9WdN11p0vQwLOS5OQoLLB8xACyAImgrIVtjWdPbuHeEGDAYAnacc+kmOSeDV3TdGQLloWnY3PwghKnY4kFVkiQJH6TVPj7GUopSpev8Aj8ll97ZkBkBa2wn+0W8HawJ4E8e0fahen6NQ1pzcWFBMC4hJzcgD15pr/RXtOttkQH5WW4ih8gkFcEbZ7g+nrU9J08ppjqLtuNpPmCgKGk4iI/lScmi1iTqu49voirt89yVfxcIB/g8oz834fPGalZ6Eggb3G1vFEiJPk8vHzeQZ496E01jV3bYdLsgmAxW0q5IBIMzEHuBVAvXTO3V3HIYKQm0HIkEebgdz9Km3Xz8Gqwxur/1+TfPUNWThk27NoJRy0RAUxgjETUE12tATbcURzttDGfy7h7/rVVw3y+xN021lxsWIUDcFLMPPALQc+1Z+j1Woe4LSMGa4YsgBQGETJLLBxiJBBHpSWuXHua6Onilqu/7TUNzVD5dQu4Da+xLZIJJIJGIEQIMZFRN7VbkLX7mBBhbQJOYg78dsfX1oLR6PZcvMGl7m6CCkA7lIWGEBpxJhYmtROj3Ll7wbV5nflgptnZ2MnwwPKwIJGMrHNVom1a4IisUdp8/VL2YtIGIb+137jrtMTtCgmMYYxI3Z96y/ia9YFgaaxDGd4I3FgSYaIMcDie/HetfU/DmpsWLjalzsYbQw2+WSACPNOR7YrT+D/hxXUOwXz2ngMZKPuABIhTuIDQRxM+lXG+HyYZIRf74qo3W+/wBd6OL6jr9tlbRQ+RQNyxuMbYPBAOOx7H6UGNddRmi2AWbEqTEkTI+k+ldLc+ErwteJ4TOJMLuLMMtBcKPvJxA984Gps2rl1bM3PFLFGIJbJZY2qOTMyMcH1gGtrZot4YabUkwHQag3rlzxAN7Wbm4REbFJUQfWF/SrtVow1xv8+gL9h8kbeMf+GtSs9FOkv/iXADtuo0E70YKVJI7SWBHqM1t9A6TqNRdUKl02gnhM6kQCwMmTgfN6/wAa6INOKaOKaqRxWh3tdG2AzWyBJ58pkd+QCKP6PZvalmtoyKUEncYESAYhT3I/Wug13SEs37NwMJW6AUBEAF+QxORDEkCeRk81R0XS+Fqjd4W4jrE+ZYyJn1Cqf9u70q1J8mksknieLZpb/PP0syejNdvXfBDAEKTOYO0wcAUqL+HtLeOpG1QxXeDCohPOZAGOKVZLpMb5T/yeg/1zrY0ozVfSJ0HT9M1tAl20XKFiNt0AncxJwJzLHINE626q3NM91Nun3FnUlnBIZGbesCYCgdxmt7TXQ9x1tG3cIEwHWQJAk5xlorB/4iG8lm2wgBbxUjysBjAZTIIlDyI/WuycMai2m39vwePHJLUrSX3/ACYfx31m3qm/5dYs27eV2IgDYUhQokrEc+naue6N4mq1AW4zEkZb5mhFOwDcQOYGT3rovhK/acas6tFI8BntrtFsF1xjwwonzCqvgfpDP5hd2Fg3afKsSPYkK30meRWbmpYnGv8Aw1g3CdpnoHw7pm1t78ayFt27YV2KwzqwhEDcwZLY7R61R1ptDpdX4b2WNtgHywZCEWdqqxA5AOTkxXRanryJ408WpIPAG2BJ9YiB+nevKdZ8SnU3wzBQ0kIX5UEyg9/oI+tYyyqT3Go1wT0nXmtaprxtP4VqdlkhVWLp824GSJJnE+kxitfSdbXUaDVvdSyzWlQKrKpHmdjCjlQNoiMDNYOp01zwmtkbnZg5uCQCBA2Ru5kTNQ0/w3cQLuS5tlbpO1grLJEnPAEZ7feqxrdhOWy+fcHveJqlVDchbJLW4j88MciDIMD2IMVofD/VrxsjTpcI8UoDgADe5QCczIgQRgH2qXUmXwzbt/M/l8ufmgFmPsvc+lS6Uo0zMiz4TDcCROxhAOe04YH1Bq7V3Xb2Jvlevua3VOslNfcgBbex2FxAQHCoxWOwmFkx795JHw710/2W/bkG5v8AETcYaG5ZMQTAc7h3YGuR6BqLl7VuXY3fKVLHzG4slAvuGUsK1Pil92ptG2rId4UW2I8qJg8YgFblZw2ehLzf2/JUqdSfoiu91DUbripcIs23VAsABh5lU7VICnaoHapanqqw0uTgwQynOfy7t0e0flPE1V1KxddwwQCGDEgJmAJGGHO0dozxzWEty+LkqrKdxgi3ETOZCT7fek0mibL9brndbgVt27aIFuJlmwOT24mjvgzVXNC7XnVlBSMgdykSDk4kx9KJ+D9CjydRbZ15glkiCIjaBkZxxnvRPVOgulgXQguAkwrkPEyFCk5BgZ+lYSm4zSRqk1G+x0fw91xBq/7RAZblr5lSGQbvljAJLBRjtMEzW907pDLdvXEhWksOW3m75jzx8sd4rzz4XsXbLFmGPLCyDADKxH1gc967TpXVzbF8X33DYsEFTwrTG0AHJPaa13lL9xo5Rptc7GHrNKdXq2vwrIlxNw3kHmSoBw3Denv2rI+OtbeA8MsBbkKUETK7tuBIAVSBz3HNamjvKAsbwxdDu5UAYjuSMgz2giql0tttRcL2ldShuFWBK7wQCe0yXxA7+1TG1Ldepl40nBJ9tkZPRLN59Kp8QhA5VfMo2xJ2wTMwC3HBq/R6G5bG5VVjO7JUn8seacCB27EelGfEt02bps27UBYYraTbb3ECcZAbbtmMzImgk1VwH+6bsRgsBIBxBjj2rOak5tpbEvJsk5OvKjWN0JqfJLuQ7QpBJdkIkDsC7gj6HM1i9F1BOqAUtb23DJ721BKzIkHEcetQ1Gk1dtzqrZCFlX5XTeBI/Lu3L8o7T9iRQ3RbjHUO5BIZZkQYkzJkgx6xJ+tdWLI4KvNUwyRU1q8jtbuoW0Llt1dSnkZ3SZUHkuIDA7iQcfOa5F+v3NHfLWwkjcOD5gxQiY+YAIAOBJJya0+o3wtw7CyW4J+sATyZEnP19qtuadLg3bQcZBAMcZE9sD6RTUnJU+BXp3DLbvqrWmS87Dc5UqMAP+KwPpygxGJ+lQ6d1fwrRa4rOrWirBSFYlyDuB7ENkHmh0UDgAZngc+v1ojR3UVwXUlcyAYOQf5xUrHpbY3mcoqL4TsO6X1UJpdRYuTucCAwLEE4ZWPBJ2tn2+gri7mpu29ZNrkRqFHO5kEKCBBIEQB23H1Nb16CzFYIJmTz39McE1l6rp+64lzdBScBcEH1O760pQTW4/Erj58RWlsahjqXC+JdlmiQJJM4muv+EfiKzpV8K9fRBuLBdjyA0SQw8uSDiCRHoa5mxpwgIBJG5mziNxJj96B1HSw93eZggg+cjtAxtMDvVKMarsZSuTL+t2vGvtcRhs3MQyyC43eUmYkQJgjBJoK7pnXatxmm8GNsn5oESRnIOY7YNdB8IaEeKEeCqqTG0kDIyZJ7z2iTxFY/UdWdVq2tW7hYXX2qoALjYMZMsMqWwcD9DTarbd2OLbvUbXwFp1sC4pVTNzlmVWI2DChjESTn2NKu2+GOjaa/YRWtb/Bd0UksACNofhokknP1pVUpyjtGidKe7OGHxdpbW9rNtVbAItqttipyYJ35G0A5gwuDmKB/xMBx4IImRucLPcf3aLBHqD64zXmd++Nx5WfWcVGwJPDMJ/Lyf2NYqzVtcnp2o+Mbd0FLnhbG3SGe84Bbkx4oAOTkAc5oP4Y6nYsTBYgZ3A5MqwMAmABAPrLHmK5jTaZP/trx/wBRP8MTWzoLQg/gbMcwn/yJquCDr31q35ujzKx3AsBOczHY1wXWdcRrMbfyrO0e3fmc11HSh4du2mY8NRP2EVn9OgteJj+8xx2Va48e82dE9kaAJ7kfpH86mpqqalNdhzFlJgCCCAQQQR9ahNOKYgbS6DY25HdT5siBIZmYiQJ5du+BHpVb9M/EDq8EGcicxt7niP40fTzQtgY1sHu0/YCrZqE0806EWK9PvqoGnmigL0erA9Chqlup0FlpaiembF3nALAAY5lhOfYGfsaB3U4alQF/V9abuousFIUuYacEdsRP7VRIqLPJpg1NASrLsWWS62xIQ5kkRnmAJIz24rR3VGaGhqVENTa3d4+yn/8AoH0q7TsUiDkd8fwiKgTTg0kgsKa3uG5Rx8w9Pf8A0/wobdTJcIII5q68m4b1A/zAdj6geh5xxVCKC1R3VBjT9qQCY1HfTMaiTSGTF0jg0OY9BUiarak0NM1OldSa0my2xRZLQpIEmJOPoKVZQelSpeQ7fYC2DMgH6ir0UenpT0qkZYKmrYpUqokztXaJcEO6x4SeViMMADjjvS0zm34wGYfvkmFUZpUq5MP8zqyfxG0vUmZgpCwfY/71rrzSpV2M5WImpgUqVAuxOaS5pUqEDJotMaVKqQhi1TTNPSoAiTSNPSoAZjUppUqAGBpLSpUAyRWoTmnpU2JEWpE0qVJjHbmp6dyriPUD9aVKgB9faCuQPQHt3FDsMU1KkgIA1BzTUqEMi5qjdSpUCFSpUqllrg//2Q=="/>
          <p:cNvSpPr>
            <a:spLocks noChangeAspect="1" noChangeArrowheads="1"/>
          </p:cNvSpPr>
          <p:nvPr/>
        </p:nvSpPr>
        <p:spPr bwMode="auto">
          <a:xfrm>
            <a:off x="460375" y="2137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QTEhUUExQWFhUXFxwXFxgYGBgcFxccGBwYHRcaHRwcHCggHBslHBUXITEhJSkrLi4uGB8zODMsNygtLiwBCgoKDg0OGxAQGywkHyYvLCwtLCwsLCwsLy8sLCwsLCwsLCwsLCwsLCwsLCwsLCwsLCwsLCwsLCwsLCwsLCwsLP/AABEIALQBFwMBIgACEQEDEQH/xAAcAAABBQEBAQAAAAAAAAAAAAAEAAECAwUGBwj/xABBEAACAQMDAgQEBAMGBAUFAAABAhEAAyEEEjEFQRMiUWEGMnGBI0KRobHB8BQzUmJy0Qck4fFDgqLC0hVUkpOy/8QAGgEAAwEBAQEAAAAAAAAAAAAAAAECAwQFBv/EAC8RAAICAQMCBQMDBAMAAAAAAAABAhEDEiExBEETUWHB8HGR0QUiMoGCobEUM/H/2gAMAwEAAhEDEQA/AK3UxVJSi7toiqor6pHjlPhVbp7BYgAZJipgUV03SG5cVA5SZlhzABJ/hU5ZOMHJdkOCTkkyGnkXlAMGVImccQc57Uvi3w/7aGfi2kYEk+a4PUdtv6VVpENrVOtxmfw2gMoBMoYjOORQnUtT4t3ejMXdramQA0lxIAGI2r29a+e6jLqjG+a9z1MUKk68wnrT3v7OjFEFl/KMEETAnkmSLf7H7x6f0mdNduPcPhi2zWlmYJJUGOFMrEiDirvisv8A/TrFt1bciLuYkEFl34wZzu7ijbcWdI1jlgttmPoWYMcHjyxxPNZY6bSNJbJswzEADiKjFCpqw13AwAV5HM0cVr6nFkU06PFyRceSuKarYpba2MyK08VLZTxTAZRVipSUVfbpAUslV7s0bcGKFYUwLVNQYUrVWslIYOaVWlaYLQIiFpt1X7Kl4X0pjBtppeATROymxSAGGmqxljiiBUfC9aABgKUGiwoFUXbtICk4oPWadQVu3GCqslZ5JyDjuQR6H6d6KOayhpVCXrt5Tde03yKQB4bgxOJwSxnMEV536i5KCS4OrpEnJhT9W0u4QLrmSQQJAwZ5YRgngcVO1dR1VkIIMj3kc4Oe4/WiNL1D/mNMipbFu5aDklZPy7ctPIVQOwMmRQr6LaqJtVCc4mASTkHmuPoZS112NupS0WQuj3p6Ee4V+fj/ABdvv6H9qVezaPP3OrVJ70LdtQcUbZYFZUgg8EGQapuzUxLYLuii+m61bbF2uKhAIAIJncCCeRgT+9BFTNbfwzobb+KbqhlAXn3aT/6VNYdbtglRp0//AGKyHw1cFzVO8hgrXbkjhjDGQO3INc11mV1FxrawqNc4GBsDhY9MgV0fwmq2yZKiUIyYkvANV6PRLds3HLKWdmlOWg5JbI2j5vfIrwurtaYvskenhp215syfi/orWI/EZiwypkydqHucybkfY/Sgbl837jvuI3FRgmIVcd+0D966X4wveNfsAgKBe2mWEGWHfmIT0/SsCzokVboRpcXGVMwSqqwB+5IzR0yTyRTXywytqDZRounhHE5MB/uwB/nWizVj9GuuzZUgkyTJgKqkRB9SR+grZZK97oN8f9TzOq/kRAqYpgKkBXcc1jlaVtakKkWpgMVqVsVHdUpooLFdNVRUnM0kFOhWRC1ei1HbVqCkMiQKQHtUysVUXzQkFkoqcVTvmnn3ooLJlqiluahRAUCkBWfao/erQKgVoGLEc0Ndq5j7VD7UUFlFu0Z9Ki2lXe4JIFy2wbMCFEd8fn70YpA4msPXdVKXVuDzD8S1t9WAXcec5YQR6d6879RmlCmdPSxblYbYIPg7VB8MwPNuYKTzCg+8Z/Sr9TctuvmZ92THhsRlsDNuYOcTVGp1ertAN/Z2A5XcztAEDMEAwTyfaaHsXNZdB22rQIEy0j3kS+cnsO9eK87vbb6HorHsK8Bb5Ix3IEe2DNPQWvW7d8K6EJlRgKeYiTGOZ/qKVegv1BJJab2OL/iXuYfSuoXUb8JoJPygeUzwdpxXUaD4pRvLdAU8bhlD/MVyZsstswwAcwpmGG0gkfw/WmsFUUueQRCH1MyfoIn71yYupnj4Z1TwxnyejbgwlSCPUZFaGg1dq2AnjQXjeAcjDCP7oifOe5P0rzfpuue0N24iMH/MccDg8z7V6B8GC3d1Kl0PiASu2NpI7kcyB7xiter6xZcWnh/7JwdPonfKLNde8AKgssQ45bcu7zTABQEn5c8Z47nc1PTdU1uLcWfPkI7bgDJI3AKABu4A7d67c6VXALosr8pIBI449OKptKAT6bgZ+p9q8uVt2daqjwf4pS9afw7tx3AlhLFhEkSJODiqenahbaK29Wl/lmWVYO8kczKpHPejf+IV6b5jsiD9VBP8axdVG22BhvNJ9ZiP6962xScGmiJJSTTNv4dEg/T+ZrYe1WN0VmcoCoC29x3DdMvHMk+naBzXQpH1r6LoJN4Vt5nldUqyALWiKfbJoy9BqjbXcjlBzikTVoWk61SEVhqcNS2U4SnQrEG9qsD1AipKlFBZNWmrFNVhauRftUMpDbZqt9PVxb0qpiaFYA5xUSata2TTrYq9idxWE71NxThfY1bbtVDZSKrdkmrLikCrVcjHaoXDNTbsoDJHfNWrdB7VMaaeasXTD+hTbQtykCuU1ejNvWLdcAhrqsqrJ/PxB9eT9TXYPg5wD74P9e9YHxhp/LafsG78eo78c15nXaZwfmvc6+nuMl6+xt/E/WmtC2Le1Cy+a4QCQtsCNoiN3m7z7RJNY/Sus3LVw258RAGAD/3lsqAWIIX5RuXGTAHHAt+IdjW1UkbhuAU7gWDqywAMCdv9GKxNRrANVb3YS7bDloGfEtgNGJyVUY9K8JxVnpJukRXWmb9sSNrh15ICnnjt5lg8Uqz9KqBrN69t8Jg4aVJysgSM5yhwO9Km0g1V2BL1jyWyWAOSgJ54B/gB60r96VQEYk78TzG3P6/tUdRbVypVtu1iFVpICzuBLeuYgA5HvRYs3na2ttDs8IEgAQcsCx/1GPc1NlUMyx4SgyQC4ByMnaQT6+Sul+HepGxqLT5CLHOeZD5HorHHtXN6gIHVFB3BFbdIjIyI+9aGlUi45MHcfbEARj3EVMi4n0L1LVm1p7lxBuKoWUQYJjAwZOaqi4LTH5WgE4xjLAD3AIrH+E+qPqNPaAeCoCuQBI24zM5MD7TW11jSr4TEyTB+Yk5ggEAmB+lQJo8I+N9w1LKx3EMikxElVAJjtkcVl6g/iIPY/wAq0/iMA6m76C6wUdoBMRQnUbQFxIxFtZ+reb+FaxJN7oS+Rvr/ACFaq1k9E1SQbcjfMxmYgR7flNbCrX1HRteCqPF6i/EY4ApFc4prRB4zmPuOaitz8Rl9AP3n/pW7ktvUypkh9KjcWiCJqGztVJiaBjTRRD2arNurTRDRXU0NOEpFaGwJhqdagBTqKkqy1RUXf0FTFMyVKGQSpAE0ttWKpobBDOIqoyfWjltepqRtAd6jWkXpMsKTRmns+tXeCvrSCgUSnfAKNE0Mciq7l8THrTXNYOwmhmu7uRipUHyDkinquhN7bDhIwfKGMHiJ4IIHFZfXRFoWSSxbaiTgeWciFjmP1ovqNm4SgQgebbLAsvmgSRwSD3PqfvzHX+pbCVA/EgISAV27WDKw7Encw+ma8brnpyNVzR6HTLVFPyNo9QtG2n4if3aEgakW9jwAYWeYk8e0ZNBdZ1enINxLoZ7Lq4/EuHfBT5Q08ye+D68kH4b6alzTXrjLuZZ2yxGVWexzJrkLrRXnSkdcVsW67WFz6LJKpJKrJ7e/An2pUNtpUDDbTSBj+v4elb/wzqAjOxJjwrhgBjJ2nbMSIBMyYArnkjH7TW50pWFu8wP5Nh9w5yP0BqZPYpIHe+r5dBuljuHlmVAVcCNoI4HYkelbfT9KpF/UB9x3A7SAOYiSWgCWMD/Ia5qzcIGMcz6fetzS39uluiVG65bwB5jG4yMwADHbuKUkNHoH/CbWsC9m6DLAXBIicD+KlDXonWbv4cDMwO3dk9a8D6Tr3Qgq3B7z3gHv6KvB7V6k95LlhHa7DSr4uATBVjycjcm37kVldbFSXc8i6juu6kBRJd2gesmn1t0m8RiAicZBhQAQe8xP3oViRdIPdYyMjOfpxz703ULsai4p5lUkduBWsFJzE6UV5gOv1pS7KEqYAkGB/U+9dR8LfHItMRqbfiIy7SRAZcggwRDZHGK4rqp/FaO0D9hVCvXXGclFxT2OaUU3bR6x0zVKLW+RBJIkxPMD6mhuldRD3WOPOQAM/wC3YVyXw5r820ZgEFxWMwBgiCT+tdj0G2hO6VwxjgTMwB+v7V2LqHLw4raqObwktbe5tUttFpZmpGwK9bWjh0ggWoFaOOnqtrcUKaFpAWt1HbRpt1HwqvWTpBGFMFovwafwaetBpKUWpbavWzV9uxWbmilECW1NXpaijlsCKRVV5rN5bLUQcR6VB1PpRL3I4qi9J70kwYI89qjsJ5mrthpwreprbURRSbYHaKrKCi0setPftgIxb5QCx+gzP7UnkSGo2A6i5tXifQesc9j2rzjr/mvEkEFwHUEyQGG7M+mR9ozzXbdW1TGx41geZQ0NcEM1sqQxUAZzzkDyzXnWk3Xb6zJLOJPJzyf0mvD6vL4mRNcHpYI6INM7L/hqgIvqe4H25rgLulaSP8J2n6if9jXofwno2tJevArukqiGfMVBJkDI4H6/Ssu1pBtvNcEllF8gAboFxw5HEYJMfSuKa4o6IPn6mXo+jk2gwMHxCjTx8oIM/wD5Y/701ag1CuuotggyLN22DIkkDcYJ52mlUmsYt8HJs4FsDvIP6A1v6JkXQ3csH3IFiYyrzPY8Rn1rnSswP6/rNHOPwCc8gD0Pr+0frQ4kplS3CEDc9o+xP8q3r6bdGjFSNztDdpG0RMz2btXOODtVfTn+Fa/UNY39ntW/y7yQZ5PlJx2ieff2qZJlJlmjbI75j9a9W12vc2FClYUBOBzlP/ef3ryXp1weOhIwsT2mCD/DvXpd1tOlsC4FhjayzQ0b2aZnkLJ54mspvcvseesYuFY/MRj64p9ZYK3n3QW3ZPqYBkTVXTWLagAMPnWC/Akj5j3FWdadjfuyBIfadvHlET9wP3raMt6M2tjD1ukLXD2k9xQb2WHIx61ta1gLzBCeYjIM4mQeMzSDA8j9K0TJ0mRpbkN+1eh/DelZmsqbhg3DIjA2gN+/Fcjc06tERI+x7966foOvKPbgBis5J+aRAGPv+tXGtSsiSai6PR2txTbasviFY+g7+vb96lp08qzzAn6xmvX8T92k8ytrKhaJ/lUWsV0Gj0COqnzExEhiAvb8sdweTNc1p3ZXvpdkeHcbaWmTbOVYk5PcT/l9a5cPWueSUXslwb5en0wUkT8MVAgelNqLblmKuIRdxGy4YAAJJhJAg/1io6e74gO35hMr3G3n/vXRDqscr34MfCltXccn2pgfairejdgSokD/ADASeSB6mBOY+vNSsWQ3BBPoDxyM/cH9DWyzQtq+CHCSSYKhPYURbQnk1Xq7Vwsi2VB/MSTAMT5frjj+NWG/G2RBKkkGZEAmDAPpFYvqoOTXkaeDKky0rVeoAVTgk+gol7mMVXYsXbiugRBbkkuzGTAGIEQPN61l1GSUcdx+g8cU5AkTmCJ9altmnu6G6lxSWVre08NxBjAJOZiTPertsjBFaYMznBOXIskNL2BzbqISiPBqD6f1NdGoyooZlHv9Kov6kkEDAiiGtrkTJHNA9QvsglFU4YmT6Akcc5x/U05ThGLk+AjGUpJI5DXdVuJp7QAWNxQLBLxk7jgAHMRJnd9aw+kaZrNxbuBseMjjBzmM4aukbQgIWuHjYyDMCVHI9d1y2Pt9ax+u3lL6jbEgi6scBSyk5nuLo9flNfPpy4PXcYsPsdQNnWLbNwCy8P5pjzid2fzNAEkZxgYjHGtY3zZALSLtjMZRz5IMjOO9Q6krk6a+5ksqZxyj7TwABAK0T8R/h9SFztvtXf0KE/zp0LgzfhLVFNXbLGR5kM+gQlR+oFKh+r6drOovKMFWkfQz/I0qE6InGTezKRbQzHvxx3/2q42gEIDctEEY5EH2OKz7mGAHt+81fqPKo7iePf8Ar+NZWdFE/BYeh/of70Zqf7q2NpB8x7EHJBPtwo+1ANdIIHft/X2o24xUJIOR5Z4MGTH6/vQ5AkS0AG8ZgkxJ9/WvTOu3UaxErG2AMY22wYH7cetecae/kYBgjnjHrXoHxh1K3/Z/BlAwIJWAI2KoAAHuTx/hrKUraLrY856e4FwEjBKz24Of51Yzne+5pJuNJ9ckUrKqSIBmcR+31zFOLMtO7JYzPr39K1TRLQPdvC7eLMMszM0e5EcCo27ciQfyyZ+/8aj+bHrHH6/zqaARx2Ax7Z/6VexO5b4bCAR6ce8kff8A2ra6EnnsSCfMkiDmWWf2rF35mSOP2H/Wa1ND1EWglw52bWiCJ25Ant6U1Vid0avxv1xb1y34VxXVN3lgFZ3mD6MCqqf+9dd0Kw6KCbi7CjOy8bAotksIHo5P/lOK8g6drAjq22drAwSYMHvEV6l0/wCJGNxP+XtwwMqshiCOBvvFc+m3j0rPLmmpqSDHijo0su1/VNO9xm8a82cAJcYgQgjzRHyT/wCc0Rrus2NysLbm4qlAtwOgAKAEsFDT+Yx7j0qi18QI53JoySxYkFiu5kADdiVnGJ7D0FDdU151NvcyPZdgdpDKMQyqWLMhJndiIgCubVRu42gy18QXg7OLjbiIKm0dh9RHIxGeT3qxeuEspt6eHuNtuFd3hkMu0scSpyGnifqaE8ZPELeYEiI32p4HYXD2Bz701jqFtLNxEUMD8xDowgxiPcepqo5K3TJeNcUa3VdY6tcVHcKlkXFG2GtkyrXBgbctzzEepqw3nV0e35g1pTcDCSRHlYHfIUkmCR344nnbvWgS/lGdOLXzqBtlYEbTxIxxiiNL1ckqVFveLaoCWVj5QIEeHkcn+HAq1OSeruS4Ra0h+u6rcst4aQQy+JJUEyFuECR2BtgY9TUrQe/aF2JfIKjcAQCQe5EkQPqagdVqT34B/wDDGOeZsd/epXX1JUgu4UKQYtxtB3TnaImnrlz3FpjwXjXMsyp8h2t5T7j75HarV10KVZCSbdwEyAALnhxkmZ/D4Fctd0Ko18F0m0wGfEJy6r65wwqzTaK2922h2ENaW4AFIJLIDy3vPP6VvLqJSW5munSext6jXKbYQqAAWBO9Z87o5wRx5D+o4oYa4IHUNMYO502mZHlzxwftWb1bRWkseIpUeeJ2IT8r4GM8D+uIajTqr6hQY8JVYAW0GCbM5jPlu/1FQsvkV4SOs6dq1uJIYN2O0g55jGBzxUtRcADFmCgKWyewiY9eeKo+H9Oo09tlyWUM0wJMAGY+lB6m+L7MgtuPDJYmEPla0flzEndPp5a9FdQoYk+/4OLwdWRrsA6jrKQxt3FZi/lDKQpUIC43c7pIj/VQepdy14lUOwMggZ4Kg+vec+1crpdYFUK5lpnjiAwAkcSGMx6Zo3TdVctcaNxYDOdq7f3bAiT6d64smWc+51wxRiDX9TcvAFjG+w8wIlrRJ+390KztTAa2zCVfThRH+UFFP2ZR+lbukCAWWZ1Kh7quZkAOoJ4yfnPFAXdMXt2UVSWtKVJIgedyRHflSMgc0RaG0/nz0MfU6gtp7SzhQwA9DMn+C10HxbbF02WDL/c+aMlSY2yBxM96k2gt2raeI+wAncBuJAdfMIEncI+U9ww7VZ1i/asMrFNy3ECGW8gEmSpGZUhCB6AjvITl5EpptL6mX1iL1y7eFsgeRXDGY5g44koe55pUNqur3bDqVKjcvmCjDr5QN3qAySM8ie9KobdmiowfAbfhWj6E/wAqlryQVBn1yIo3pGmDM3b8N5MTA2kE49jU+j2ibgUMfzesSFMH6YpWOjO3S4/rsf8AejtZeJe0p4Vcffv9TFWdOtFrgUsD83JJWQpjMcTGafQ6YuxHlLBW7LyBjMesd6GND9GUu7e7RH3/AOten/8AFjSW1NlgoDtv3Ed9uwCvOeklk3XUVSyMr945ySAeJArqOo9fu6xRcvBJRLkbQwXhTnzH1/as2tyuxyvRNhvfiAFTcyCYgGO+IAmh/wAjMpMiWE+mYqN1BJXAzmKk1uLTqPQgferS3E3sCacMSIIyJz7bv9qsWY4/Kv6FiKptWmGfaO+Of96mA3r6D7Az/GtKIsKPIlSOB/6Z/epXW/CP+n/21UbrT9DP6CB/Gnuaom0yxG0BfrMH+NJ7D5Mu2ciPb/rXoHwdaXfpiRwHnNsTO7OX4H0rib9xDbtADzAtuP3EDn7/AHrs/hxre2zgGLbjJ+bczeJOcCOBGZPsa5ZPVHjzNnDw5aeeDV0fS3Dqz3LcI90HddWYuLC8n1NHdK6UGs2rRNslN25xsuIDuJ257xcBrB09vTh7bQv5zAMySvynkAgZzFXbbI0wu27aQsrLJumI5/w5bn/cVFU7+dxvdHQ3NEFZrgZSQrqBtRd0C0oz6EMx54X61b1AW9PacBhekNK/hrEHBgR7Hv39qwP7OgvIm1YZSY8JQcKTyVx7g8fepaa2rJe3Ko2lknwyNo2jdgCZgmQJ7VV+xNER1NJxYWTb2/MuQCfWc45qzRdU867bVtTswZUwBPYAGcRMigVtWVYQ4O22Rm3eMxvafljuce1X6G3aUqVlm27QAjjdJY8txmc0beoGk/xNdbhl88Dlc8EzBz/eHiqn6/eYqN3z4+dTOFOfLn5/3rJsFRs26a4DuhcNhvw+ZbA+XPsfSp2r3yRp2B3bVkHDRbGZOBG3P+U+lA6NO/qbO68XS4HYTdBup5QDbMgBCRlUyZHmPqKH1OqSLYtKAxtKqkuHPhoH7eCPNAbIMYHpUNet3x9R5ZnTkztXJ22zyRkeU4NLQW7rXNIQDBRgxA/zXl5AxyKL9R16EL/VLVwTCOihS0l8SdqEEWhGTGOe9E3eqKXdvDtlnsbnk3jNsJbM4I/LbTjPl+tZfRUvlLwO6fDU4jlbqzxx5a27Fu8blpWD+bRbPzfOLV1Z/wBUhc03sCRbptZeOnBUpbt7oBUMPKC6sCXJMSPXsax9d1FLjixaZgo8u5fKHAQBcnPYyYz+9b2n07/2NVvBxLsDO6cs7Kc5Igx9Kzurvpk09q9YEqLwk7SGYKG3CD9Rz7VTbaonGoqa1cWrMbUdMBuofyh0EmB5VkkdgJA7+tWaBraEk4DKQN7AdwY79ooX4hvs6qqJtUqp4ksTBGYwT/Op2OkfjFY8o3EmeYGBP1itE2yWkBaTVKr3BtUh7u1SZhd2V8vPKxzwT9ahd607bGY+Vn8K4oEKY2Qfc5VueVonqfS2SxuEzvRyYECGurg+xj+orndbZf8AGBOBtukdvOVG4f8A7B+tUuCZcmravRp9XZLKCjggT5id21o9gJ4/xUP1PUi5orJlmdHZGkGBgQAeOAP1NT+HLA8e4lzHiaZvm7FlVhM+4q7odgXNDqbZIDB1dAe5AOBP6ferIS3v5uc9q9QHtWxB3IChPYjcWX9AxH2pVqaXo5CXBdViPIylCv8AmkZ/1CfpSrDWn3OuXS5U94v7A2i6iqbtqDzIyEEkwGESJ7ireja5bNwO3mADCIImVIHHoTNdR0f4QtNaDM8Fiw+Qt8jFZncBMg4iqut/CVq1Ya4jFjKqmNoJLQ4IJJOIiMczSlHJd7pf0oMWTFGOlpSf91+xzvw++2+J8ygNJWeNjSfXjNS+Hr396CszZdeYAkYJPpOPvVVnSvaZ9ylTtPPoRP6QR9jUdDaZPEVgVMAEHnOQD+xirX1MX3CdJdjT35BkFII+Wd3B+okj6Vq6HV/8sduD4d7fMbWEW4jvunv9axrdlhZIM+Zg2ZyIMH6ROa2k07WtPeR1hmseUMcgFhMCeSY7H6dxLCtmcxYmZGYz+9adxCEJMRmPoM0N0/plyT5D5hIkRIEEnPYCDPFanVdC6IAQfMkjHdpAB9DI7xxVRkkDi6MpNV+GXjg/x/71Y18Dw8fNx/XvNCvpXFo+VoLQMckASB6n2o+10y4622VG2oqlm4VQWwSTgVSkxUQ3D8THyTuyMwe1EoqeSQSHtsTBGJ3gRjBxOfUU+g6Rfu2rm1C0ttHE7t2REzU7fTnW0HfCmbazM7ggkGBiC3HPtU6r7j00uDlkOa7/AOE9Rem2222qgSuGkxj/ABiRIn71z+n+G7twgj5YSSA2JGO3oJmup6Vp3t+Eks8c5jvgfNGDA78VE1aCOzoJ0nUZZQNPaG5rkHw38pCjcf7zG7ie9NqderaeGVLauD5drKACZ/xETK8VPU3jY3BnBZJZlCAYaFWfJyDPB+tC9P6h/aEubEDeGA7BgAInaCBETLgQBOawlqizqwY45buSVefxhh6nYN1XNzIBAgGTuXacRP6e9WdN11p0vQwLOS5OQoLLB8xACyAImgrIVtjWdPbuHeEGDAYAnacc+kmOSeDV3TdGQLloWnY3PwghKnY4kFVkiQJH6TVPj7GUopSpev8Aj8ll97ZkBkBa2wn+0W8HawJ4E8e0fahen6NQ1pzcWFBMC4hJzcgD15pr/RXtOttkQH5WW4ih8gkFcEbZ7g+nrU9J08ppjqLtuNpPmCgKGk4iI/lScmi1iTqu49voirt89yVfxcIB/g8oz834fPGalZ6Eggb3G1vFEiJPk8vHzeQZ496E01jV3bYdLsgmAxW0q5IBIMzEHuBVAvXTO3V3HIYKQm0HIkEebgdz9Km3Xz8Gqwxur/1+TfPUNWThk27NoJRy0RAUxgjETUE12tATbcURzttDGfy7h7/rVVw3y+xN021lxsWIUDcFLMPPALQc+1Z+j1Woe4LSMGa4YsgBQGETJLLBxiJBBHpSWuXHua6Onilqu/7TUNzVD5dQu4Da+xLZIJJIJGIEQIMZFRN7VbkLX7mBBhbQJOYg78dsfX1oLR6PZcvMGl7m6CCkA7lIWGEBpxJhYmtROj3Ll7wbV5nflgptnZ2MnwwPKwIJGMrHNVom1a4IisUdp8/VL2YtIGIb+137jrtMTtCgmMYYxI3Z96y/ia9YFgaaxDGd4I3FgSYaIMcDie/HetfU/DmpsWLjalzsYbQw2+WSACPNOR7YrT+D/hxXUOwXz2ngMZKPuABIhTuIDQRxM+lXG+HyYZIRf74qo3W+/wBd6OL6jr9tlbRQ+RQNyxuMbYPBAOOx7H6UGNddRmi2AWbEqTEkTI+k+ldLc+ErwteJ4TOJMLuLMMtBcKPvJxA984Gps2rl1bM3PFLFGIJbJZY2qOTMyMcH1gGtrZot4YabUkwHQag3rlzxAN7Wbm4REbFJUQfWF/SrtVow1xv8+gL9h8kbeMf+GtSs9FOkv/iXADtuo0E70YKVJI7SWBHqM1t9A6TqNRdUKl02gnhM6kQCwMmTgfN6/wAa6INOKaOKaqRxWh3tdG2AzWyBJ58pkd+QCKP6PZvalmtoyKUEncYESAYhT3I/Wug13SEs37NwMJW6AUBEAF+QxORDEkCeRk81R0XS+Fqjd4W4jrE+ZYyJn1Cqf9u70q1J8mksknieLZpb/PP0syejNdvXfBDAEKTOYO0wcAUqL+HtLeOpG1QxXeDCohPOZAGOKVZLpMb5T/yeg/1zrY0ozVfSJ0HT9M1tAl20XKFiNt0AncxJwJzLHINE626q3NM91Nun3FnUlnBIZGbesCYCgdxmt7TXQ9x1tG3cIEwHWQJAk5xlorB/4iG8lm2wgBbxUjysBjAZTIIlDyI/WuycMai2m39vwePHJLUrSX3/ACYfx31m3qm/5dYs27eV2IgDYUhQokrEc+naue6N4mq1AW4zEkZb5mhFOwDcQOYGT3rovhK/acas6tFI8BntrtFsF1xjwwonzCqvgfpDP5hd2Fg3afKsSPYkK30meRWbmpYnGv8Aw1g3CdpnoHw7pm1t78ayFt27YV2KwzqwhEDcwZLY7R61R1ptDpdX4b2WNtgHywZCEWdqqxA5AOTkxXRanryJ408WpIPAG2BJ9YiB+nevKdZ8SnU3wzBQ0kIX5UEyg9/oI+tYyyqT3Go1wT0nXmtaprxtP4VqdlkhVWLp824GSJJnE+kxitfSdbXUaDVvdSyzWlQKrKpHmdjCjlQNoiMDNYOp01zwmtkbnZg5uCQCBA2Ru5kTNQ0/w3cQLuS5tlbpO1grLJEnPAEZ7feqxrdhOWy+fcHveJqlVDchbJLW4j88MciDIMD2IMVofD/VrxsjTpcI8UoDgADe5QCczIgQRgH2qXUmXwzbt/M/l8ufmgFmPsvc+lS6Uo0zMiz4TDcCROxhAOe04YH1Bq7V3Xb2Jvlevua3VOslNfcgBbex2FxAQHCoxWOwmFkx795JHw710/2W/bkG5v8AETcYaG5ZMQTAc7h3YGuR6BqLl7VuXY3fKVLHzG4slAvuGUsK1Pil92ptG2rId4UW2I8qJg8YgFblZw2ehLzf2/JUqdSfoiu91DUbripcIs23VAsABh5lU7VICnaoHapanqqw0uTgwQynOfy7t0e0flPE1V1KxddwwQCGDEgJmAJGGHO0dozxzWEty+LkqrKdxgi3ETOZCT7fek0mibL9brndbgVt27aIFuJlmwOT24mjvgzVXNC7XnVlBSMgdykSDk4kx9KJ+D9CjydRbZ15glkiCIjaBkZxxnvRPVOgulgXQguAkwrkPEyFCk5BgZ+lYSm4zSRqk1G+x0fw91xBq/7RAZblr5lSGQbvljAJLBRjtMEzW907pDLdvXEhWksOW3m75jzx8sd4rzz4XsXbLFmGPLCyDADKxH1gc967TpXVzbF8X33DYsEFTwrTG0AHJPaa13lL9xo5Rptc7GHrNKdXq2vwrIlxNw3kHmSoBw3Denv2rI+OtbeA8MsBbkKUETK7tuBIAVSBz3HNamjvKAsbwxdDu5UAYjuSMgz2giql0tttRcL2ldShuFWBK7wQCe0yXxA7+1TG1Ldepl40nBJ9tkZPRLN59Kp8QhA5VfMo2xJ2wTMwC3HBq/R6G5bG5VVjO7JUn8seacCB27EelGfEt02bps27UBYYraTbb3ECcZAbbtmMzImgk1VwH+6bsRgsBIBxBjj2rOak5tpbEvJsk5OvKjWN0JqfJLuQ7QpBJdkIkDsC7gj6HM1i9F1BOqAUtb23DJ721BKzIkHEcetQ1Gk1dtzqrZCFlX5XTeBI/Lu3L8o7T9iRQ3RbjHUO5BIZZkQYkzJkgx6xJ+tdWLI4KvNUwyRU1q8jtbuoW0Llt1dSnkZ3SZUHkuIDA7iQcfOa5F+v3NHfLWwkjcOD5gxQiY+YAIAOBJJya0+o3wtw7CyW4J+sATyZEnP19qtuadLg3bQcZBAMcZE9sD6RTUnJU+BXp3DLbvqrWmS87Dc5UqMAP+KwPpygxGJ+lQ6d1fwrRa4rOrWirBSFYlyDuB7ENkHmh0UDgAZngc+v1ojR3UVwXUlcyAYOQf5xUrHpbY3mcoqL4TsO6X1UJpdRYuTucCAwLEE4ZWPBJ2tn2+gri7mpu29ZNrkRqFHO5kEKCBBIEQB23H1Nb16CzFYIJmTz39McE1l6rp+64lzdBScBcEH1O760pQTW4/Erj58RWlsahjqXC+JdlmiQJJM4muv+EfiKzpV8K9fRBuLBdjyA0SQw8uSDiCRHoa5mxpwgIBJG5mziNxJj96B1HSw93eZggg+cjtAxtMDvVKMarsZSuTL+t2vGvtcRhs3MQyyC43eUmYkQJgjBJoK7pnXatxmm8GNsn5oESRnIOY7YNdB8IaEeKEeCqqTG0kDIyZJ7z2iTxFY/UdWdVq2tW7hYXX2qoALjYMZMsMqWwcD9DTarbd2OLbvUbXwFp1sC4pVTNzlmVWI2DChjESTn2NKu2+GOjaa/YRWtb/Bd0UksACNofhokknP1pVUpyjtGidKe7OGHxdpbW9rNtVbAItqttipyYJ35G0A5gwuDmKB/xMBx4IImRucLPcf3aLBHqD64zXmd++Nx5WfWcVGwJPDMJ/Lyf2NYqzVtcnp2o+Mbd0FLnhbG3SGe84Bbkx4oAOTkAc5oP4Y6nYsTBYgZ3A5MqwMAmABAPrLHmK5jTaZP/trx/wBRP8MTWzoLQg/gbMcwn/yJquCDr31q35ujzKx3AsBOczHY1wXWdcRrMbfyrO0e3fmc11HSh4du2mY8NRP2EVn9OgteJj+8xx2Va48e82dE9kaAJ7kfpH86mpqqalNdhzFlJgCCCAQQQR9ahNOKYgbS6DY25HdT5siBIZmYiQJ5du+BHpVb9M/EDq8EGcicxt7niP40fTzQtgY1sHu0/YCrZqE0806EWK9PvqoGnmigL0erA9Chqlup0FlpaiembF3nALAAY5lhOfYGfsaB3U4alQF/V9abuousFIUuYacEdsRP7VRIqLPJpg1NASrLsWWS62xIQ5kkRnmAJIz24rR3VGaGhqVENTa3d4+yn/8AoH0q7TsUiDkd8fwiKgTTg0kgsKa3uG5Rx8w9Pf8A0/wobdTJcIII5q68m4b1A/zAdj6geh5xxVCKC1R3VBjT9qQCY1HfTMaiTSGTF0jg0OY9BUiarak0NM1OldSa0my2xRZLQpIEmJOPoKVZQelSpeQ7fYC2DMgH6ir0UenpT0qkZYKmrYpUqokztXaJcEO6x4SeViMMADjjvS0zm34wGYfvkmFUZpUq5MP8zqyfxG0vUmZgpCwfY/71rrzSpV2M5WImpgUqVAuxOaS5pUqEDJotMaVKqQhi1TTNPSoAiTSNPSoAZjUppUqAGBpLSpUAyRWoTmnpU2JEWpE0qVJjHbmp6dyriPUD9aVKgB9faCuQPQHt3FDsMU1KkgIA1BzTUqEMi5qjdSpUCFSpUqllrg//2Q=="/>
          <p:cNvSpPr>
            <a:spLocks noChangeAspect="1" noChangeArrowheads="1"/>
          </p:cNvSpPr>
          <p:nvPr/>
        </p:nvSpPr>
        <p:spPr bwMode="auto">
          <a:xfrm>
            <a:off x="155576" y="-2550584"/>
            <a:ext cx="6181725" cy="5321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Bar-Chart-Graph-Icon-Gr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398" y="612068"/>
            <a:ext cx="5265204" cy="5265204"/>
          </a:xfrm>
          <a:prstGeom prst="rect">
            <a:avLst/>
          </a:prstGeom>
        </p:spPr>
      </p:pic>
      <p:sp>
        <p:nvSpPr>
          <p:cNvPr id="11" name="TextBox 10"/>
          <p:cNvSpPr txBox="1"/>
          <p:nvPr/>
        </p:nvSpPr>
        <p:spPr>
          <a:xfrm>
            <a:off x="1" y="3198168"/>
            <a:ext cx="9144000" cy="461665"/>
          </a:xfrm>
          <a:prstGeom prst="rect">
            <a:avLst/>
          </a:prstGeom>
          <a:noFill/>
        </p:spPr>
        <p:txBody>
          <a:bodyPr wrap="square" rtlCol="0">
            <a:spAutoFit/>
          </a:bodyPr>
          <a:lstStyle/>
          <a:p>
            <a:pPr algn="ctr"/>
            <a:r>
              <a:rPr lang="en-US" sz="2400" dirty="0">
                <a:solidFill>
                  <a:srgbClr val="F2F2F2"/>
                </a:solidFill>
              </a:rPr>
              <a:t>HOW DO YOU MEASURE A BEHAVIORAL CHANGE? </a:t>
            </a:r>
          </a:p>
        </p:txBody>
      </p:sp>
    </p:spTree>
    <p:extLst>
      <p:ext uri="{BB962C8B-B14F-4D97-AF65-F5344CB8AC3E}">
        <p14:creationId xmlns:p14="http://schemas.microsoft.com/office/powerpoint/2010/main" val="400688376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VFhUXGBsYGBgYGBgYGBgaFxkdGBYcGhkaHCggHxwmHBcXITEhJSorLi4uGB8zODMsNygtLisBCgoKDg0OGhAQGiwkHyQsLCwsLCwsLCwsLCwsLCwsLCwsLCwsLCwsLCwsLCwsLCwsLCwsLCwsLCwsLCwsLCwsLP/AABEIAMIBAwMBIgACEQEDEQH/xAAcAAABBQEBAQAAAAAAAAAAAAAEAAIDBQYBBwj/xABIEAACAQIEAgcEBwQIBQQDAAABAhEAAwQSITFBUQUGEyJhcYEykaGxFCNCwdHh8FJicoIHM0OSssLS8RZTotPiNIOToxUXJP/EABgBAQEBAQEAAAAAAAAAAAAAAAEAAgME/8QAIBEBAQEAAgICAwEAAAAAAAAAAAERAiESMQNBEyJhUf/aAAwDAQACEQMRAD8A82s2qKtpRKYQ1ItitvObaSi7a1y3aolLdKOtLRdtaitrRNtaimtrU6rUdsUSlScAqRa6K7FRPQ0RbNDCpbbUocgouxQNtqJtPS3B0UlpqHSnipoTYWaIFmDQlp6mN6ghr9z69V1jI595WP8ACanYiqFsaGxpE+wgU8pM/GTHvq1Jo496Emeui5UBNczVvAKLU2ai7SuBqUJU1MhoVDRNupCLdE26gtiirS1loVZFF2hUFhKNRKzajhXaVKuaKlSpVJ86DDU5cFRs7CCSdgOOoG/P86LFqty64YrPocUhZqy7E1w2PCtAAEqVVojsacLFSRpUyV0WTT1tGonoKflriqafSXAtOUU5BUqpUj7S0XbFRJpUmalqCbb0RNU+Pv5bZMxqvAE+0NgSKsjcHA0feNJqixGJCCWIA5nYaE6+6ozdqp6x4vJbU66Op4RpJ3Ogq5dTUquhULXbjZjmL66DKXNxYMbxLHWZEelbG24YTXn/AEJmOZw+UBlOY5h3txMjLlMcdJitf0E31QGgOZtAIAlyQAOVcPh5d2Ncp0sGalNVp6TXQllEIxKBgdRBUSQNYnTTf1o9dQDXollZdp6U3LTlpSdKJtGhbdE26kMtUdZFA2RVjhlrLQ2wKJqK1FS1yqKlSpUIqVKlUnzrjbhVk0nxAmDIIOtXtsxz9fDT9bVl8RiFkRcMlo013mBtpw0FF3WcgPbdlC23YyWg5WGkNzDA8qxx5/szePTSK1PDVlLfS124pTKGJ45Tw14GKusL0ghVcxysQN9B6e7jFdpzluMeNzVhpypyKKDxt4qoKjNLAaGRrJ0IkcKItGQDzAPwrWy3B3mjFUU8WxyoO9iQiMzTCiTAk+gFVmB6cY3CHJKsTlCpEDhJzHUCJ9dKOXKcfbXGavmQUw2xUtOW1XTAGNunKDRS4c0VZwJPA1YsAqKfl51oLPQkgeNZPrrjRZYWbTAvIzmfZ8JDSDzBEQaxy5zjNbnG1Q9OY3tTlhsikgrG5IMTlYiBB7w011rQdAYvtFKsSWTQmDryM7GfCspZuPa0R7Ek69oxUCYAy6axDabba1LhMabN/tRBUtl3E5YGnskiNzHoda8vH5LOW11vGWY3RSq7p8RZ2nvrpBM+grUYHAC6i3E1VhI0I0PhQnTuFNu0TtqByr1c7LxrlJ2oerfTatexCZWJNsqVymAF3mRoJYDbiONTPdNqzbICyco1MDadOe3OqHqU2S/cJVFZQC5zAKFW/azZVgagKSNT5Ve4rEgow7pUF37upMszAzPeBEEaDfjE15OPPNrreKquNqFEyEPfB2GilPcSY8zvrWl6NuG4s5SCCV3mY4g7n1isg2PslFcwDJUfVtHdthogSB3W9/jVljsQFwj20OQOQQwYzDCGWAswCBOoMHYgGr4vk8b2uXHfTTmyaS2qb1Kws4O2ZJkvqZ/bPPlR+KurbtG6ZKgBu7BkGIjUA7869k57Nc7xwOlmibVmjUsCiBaC6nTUDXmTAHqSBVqxHh7FEk5QWOw+8xTlFUvXfpPsMMCvtPdtqPRs7fBCPWs25C0yJFSCoExAYAjYgEeREino1ZpS0qVZX+kHrKMFhg4fKxuKhjKXAIJJUNpMCdRWQtr/AFjwiMVfE2FYbg3FBHxrlfM/WHpv6RiLl4dqQxEFjLGAFk97SY24bUqzp6XTvJAZrcBljnx/eidqm+mzaYdorMyN3QQCZyyQo8o9PCoMICp0tprl3JMcAQABrA+NS4G2e6MqAZTAAYtLZjAJJ5AbbmvPKcM6MtMAD3pOYAqitsuZpY7aePlTr1rQwGn2lnTYkOIkjhPpx2qWzdgJBTTMVJDvMr3iCANlWicCPrE9n2iQVRxxeTqY3Dj0qnK7rVkzFThOkWXVWIq3wvWLusbighQNoBMsFAHDiTtwNZc2jpl1mNNj4niD5QKkwuDlwzbL4SJBB115TvXonyf45X47Pa7xeLa+2Yd1I7qyxmZnNBAn8KEDXGLK+UZSRKggtJYRObfugx571G+NcXQqhChAJJU83/ej7A18aLu3zBKlCwk7a5gdzrrz0rnbbe2pBuC6aayFWFYa/Vz3oAksDE6mdINazoHpnDYghRcyOfsvAnyMwfKZ8K89wWIa4pJcK/7qgaMqnjP7VQYy19pQQDoBpw46aEEzTPl5cempx48nvmF6FHGrjD4UKIgRXhvVrr3i8IMpBu2x9hgTA4ZWGq+Wo8K0Vj+ltr1wratqgbKqZ8zQ2bvEwAWkHYbRxrp+XReOLXr71ku4PFL2ZOTsCMkSrXHchdIjMO6dYkSJ1ry28bul9zcMvMS5beToW20qx6cxIxr3sRcZQ8hVIJCoFI0ZhbXNGok+FE2rpVwT2QtRAuFgAQFwwHeLA65b3mEHPXjyulDfxNvMCC652OiAbsWbvSRA7y94T7NCdKOD2du3qWObgQwyqN5Maox1j2pq1sXba93NaWZ07QLoRiIgZxPeddp3HIRLbCEQezzZp0aT7ScmnZTrtBPMyFef0UdZsrthLrAakqNBlae8Jgb66knYVs+vF4fRmgiQ4B1Eg5SYPIwQfWvH2t3BeVrZcZEVlKqzd8ATqASDznlW0xmOno+7dZSj3rzOQZHeFhUjXXgAOfrW5y6wZ2yPUi0QbrAEI6jIxAiM+bjx0X9a1ZYjH2wXtsxzKrB4QxC2w7bsRADKdjvzoDoTpZLeEsSxH1QEZW3CgHbkeMURdFlnc51DFWzSGmGRVaSIGwAPKBtXCthbvYdmJZQuZ9wwEhFDezGoBHhEVcLdRm7NSrsM0pqD3Vg7roRI48vOqu/h7Btj6y3lzPl/rBJaJE5t+6NOHIUZbRbd97gdCxLZgWCgZoJlW1ju7E8KkfjesD2cKuGtkqoR88AliL19gACTIIRSJ/eNTdAdJtew4R2HY2yxB5htFXb2Vk/DlVN06VLK6hZuXbaaQZBLPqQY2A+FW2I6NuLb7G2jFcqeyDMi6s6b+yD+tK7Tlcc87ehdXukUe0ysZu2RDjjGuRpgDvBZrJ9I9fEv2LbImT65WZWKsQlorc1hhBLQI2gNrVAvWvs7rrlYuxdGWQo0zrbOYGAAGkyJ4VJ0NctWbKllzTlnKubIBAViJMAc66XncWPU8LiRcAZDIIB0IO+usEia84/pE6TF6/hrYgqFztrp9Y0D4J/1VbdX+kmtYfpBFeWt22e1MnKFtwBI0gHLA33rzJsQ3bJqBOUCeGUabnb8aeXPYzj3vqi/aYS0xOy5dDPsEqPgBRfSvSyYc2Q/9rcFsHgCVLSSeGnxrxPE9b72HsYe5bjMj3Soyt2YzhVGbWDs8DQjyIqh6X6yvjBOKv3WBHHKirJI0TUDZhz21q8tiesdeevlpQtvCXw91bgZxalu4skjMNJJgQDtNef9c+vN/GwnYi3h5UskKzMV74zNEjhoK8/wt1eLMGlSABodds06c9qmwF8s6CTqLhaeSySZ14A0UBbmKuT7SDwyj8KVabCdApcRXGWGEiQ8+vfpVjYUyMpK/VDR1E5+ex9n4UZ0ZiB2iMLKKQhbRvFtPZ45SZoazfEiAdx9mfZPd+1tJNFdG41c6RPs5py/ZUsNpOslq4tn2MSAEAIMB4+u9oFSGOgMgDMZ8DUtjFAFTpojHR2JKk3CTqoEAkjcezQ9u6qi3ucquCMjicykAewI1bw33o7DsuZJGVRbylWDBQMzkyxHiOPOrSzdq1IMgTHd46899D60WrKqiQQSQs5eMExodyFOp8aJw9sCYy5pOzBtMqwdSY1zctjXDhg+7AAmZ8SI0M66N8BW4zUaXFZ+znvAA6KSYBJ1MR+0Oe9IMGdgrSVPfGRpG8ySIPsnbxou3hvrA4KSFiADoJP737x1qTD4KHdgVl4zbwCJjQNPGlKy1ikhrhZQD7JVGgA5F2PeOwE7Ca7iMpUOFZQwUk9n9lo58CSNPHjRR6LVB2YIyZdzOwKcZga0sa6WbQQ94QFG8gIRqTOh0qQW0yqAxBy6EDKIHIiDpvtuaC6EwzJfsBu6HuJvmH2gI28RtzFWOGZLmVS0KBscx2iNj+vWrW9h0e4slO7fFy2FRwRbDLkVpXUyrjSdCNdqLWuOhBEAktluSSO5E9nduTl22tc9dPGiF6PRsR2bAhc47vZ28rDtLSROaf7SAdxB3gTVt0ldVShu387EFXJYsFyM4+3+yCI8anweMusWRMQUcM0t38xbtMhlizbsk7DhOtST2Aty01y4WZraFkm2uYfV9oCALkHcGCRy8aICLHaFjnLFGIVlJAuXVjuvt9TuDOkxrADTHvcTOlzLaVFLqYOYFUOkpwW9bBFOv410JbtFNo5iFYDTL2rMSVt6/wBXfbXeTzFSFJh7aDMMua6qliVuGSUs6iQY1vHnuNdCaN6wYFl6PW2mloC+w1J/q2RRAIBkBpnQaHwoAvdByubcmBahU3LpbQEhY9oWhryHAUN/SB0g56PwSAEse2a4ygZMrMqRK6AEgD3cxTxgruFwQfB4b+sEWW1UKZDAQfbB0j41LicEGe4c9xcwugSpESFURluHYjkPa0qBm7PC4bu3ZOHUnJpwtrr4ywPkDUmO6Qhrwz3ly5tdNPr1s6DMPtbeBNc7utdGYzowlGC3FBzOSSLugZl0gI3AEeHDQ6SYnAvnuEXE7xMAq05fpCkgza/YEcdffUR6T0SLr94mAUUzN8Wte9EaZfI05elmLP8AXEgNAlPZzXium++TL/LPjT2ujnwhFrDzBdM7ArsSWEAagEQW0j3U3pLHYm9mmEn9gKpI2guDmjwkj0iL/onEf/ytelHIstcUlQFnNmUkGI2k7UHhunScNdutZw5a21pQA6ZTn3liSAe8RB39RWpaLAXUnoxe1YkbQY32zDhpE8DWn6w4e43YLZVgi3MzhZAyEywIB1BMkigOq9xna5eKi39XARWVgChbvEjckR/vQXRnT7lMQ+XEDLbDEFluNJcAZNAMwGnLUeNOqdRe9YMOoUsgCuxysdDmW4AjjUEezHDh51ih0IrtOd1adJRDHpM1oFxpuYK45Zxkca3F73cIJ2OoJBg8iKobOOZgWGJuHKNyz9wggcRrIzDjxplkZs0291Tv7piICkkSjAzBnUTpB2rP4noW4AQbiQRG1zgSZ9iONX64u42v0jNGoJC907Scy7EEjX51AcTcdT9ZbI1ju2uR1MDQQTqfCteUZysunRwEZrqxMzDHUfyjn8KmwPZrcaMxhGgwIgoc2nmatrGHbKAexfUwSAzE6nvMp5SfQVXXrYRmMKoKESJAG06Hfb51WyrtpujbgW1bAkDKIE8I0pUHYuZUQCdFUcf2RSrBS2HXQ513X7Y5yeNNwcfSLS5u61lxvIntY+81msLjJIAvNABEkkDcFdd5319Jq/6D6RW3iEzNafukd9S+hOpgRx8ZmOdXhh36EdGntLKtDCRcB+sJ1UXBvHgI9OVE3Uygnvd20xnMTszSYjUwDrQLItu4tu1dXsgrlmkAlpJXQsTuZ5VNN1g4LhlNq5MHdirBRofEVm8ToLA9YO1kw9wwVIK6gEELrJEfnQmOtM2HNrKwaZWVIAgg7jXaeFB9DWDbD23LW8wXM2QyoIOaDoSwJSF466jjrsT0P2tpXGJACOuQ5S3awn2sp0acoI1jMdNNemSehikF8/SbV3K8IuV5UgkbaD3nU1LhLuTEX7mRglzLsjTMd4kQOLHXxqwdHt3brtpbKnICZzRsyhQQOIJk+0Jiobjslq4WxCsr3GRGAYZMwYKsMgbNmUDbQSeBg1ZWfTEKmHOGzZiwYBgO7JdWMceHyqwxd9WwyWj7QtoNQQCV3147VZph3N1FF1UEE57kd/s7yZwxVdNG3jUio+lne4FFrJmUqToGBB4bELOpG05TG4Bta8L9IehLUkhGGbsWAh8hzQIgkjWeXnVhdxt23ibK5rpVlzu4uOUXKbsSJIIyhGOvKq3D4W/mVl7Be1RnTPAHcmdSIB0jeZI51Z9J4fEWrio1q3ctLa+suqhdkO0ASYUMyAAjZvMByexlibMDbVheGULlLTcyz2XZjQrr3/xqDF9JnDvnJa4jl8oDkQO0dl0YbZGtjTaI5VXvdIDBXs/1nZ9mbQnKEzM8xEZ0ygjcnwoKy12+wL2+4C6IVSB9WCd9tGZff4GszirVx0N0v2ma0C+qjvMyxo1nMOcxbdo/ePqfjGdrKqrIzhbgKk2jBNq+BIbQS9xBx35TWavXXsy4tarlDZw+XMxMHulSNBESdvGrXBYmAl1lDF7fav2WYlBmKwwa6pzGAQBJINN499CVf4olrtpgbRRSkt9SwAGIznXh3VU+Gh3rJ9aWYoUDATlVgcoXdXEHhqo28qLwPSkkW1splZ0Qgs5PfFwts44Jv4nyrO9d8ajXsiIE7MFSRPeOkTJjSCNKOM7ata6x0o9m1YVbQeLNsFlDQfZTWDEwcxJ4A7TNS/8AELywNhxG0G6N7uQ8dNAH46H1oKzhrF1LTM7BktoIUAjuPn100kiD76ns9A2ZYi45DR9hNIvG7xbXcj0rn+v212MsdMsyo/ZPBIBBuOCpzQdCN+M6H1oW31issCTbI1XfKfaDOu6RIyk67T4mqXFHssVYtLdfIoVTqRPeYsSgaNj8Ktl6DZU/9S+pWGIcTltlSB9ZrLOracuetWSe1q+6Ky3rLogVFe0qiTlhW2gKkDQ7bUxeraizctdpbi49tye1XQ24gQVGhIFO7d7GDvdkSbqpbUGN2JZePGTWb6n9YcU11lus920bdx20WfqxLZSABIB9JFa4+hc+2wwTZGvLKmUJkXEgZix011iqPCdViti9aGb61UXZG0QzwbXQVN0b0vhjhsSYKF7TBbbsC5gNIBHCTFZbB2LRwmIJtMCbmGT2xMxI7xTbXXnHCaeM6FrV3cG2GwF22yv3rhMlBAzsNCCeZ+Iqk6MsK2GuaSDJ/q0X+0MEqNNMu/rRWEw9sdFooCq9y73cxVmgXAGgwJAEbDjUNrA2xaNoXoUMpzjSYZyynbSWApBDCWwl8ECDM90TJYe0B4jhzoS9hraWr4UACOOYHvFJmNRrO3A03BWDF5O2IGdQLmssFOZh7Wx2obpO5clbasGzjvHvAtDLuTM7D461BLfwqpZugaEncZgd1011Gs1TnDyhg94lhO+nz0natl0TgS+GxIuFXcoEVpU/WG52hyzrpbtsSdO7NY8OyDKSpYEmRzJmfKPlWsS5KfIDbkIpUPhL7sgME+OUHjzzilWcG4D+n4df7G0f4Rr8Klt4vDGG7CDwIYqfh41nfogbhFSWujwSF4xM1voNHbuYT/kEfzt9y0fhL+GScikeTAn/AKhNZBujhO/x/OnjARJzNtwJo6TaPjLLqQTcgfwafr7q50VgsIrgZWdREqQveGi7jUDbWKxuFtEah2Hr+NEi1daALr6njH4UpqsT9He4eyQIp73iukZQC8amCTx8NqlSxame115QTr5BoO595qgboTGtbF0JfZCSFZbOeSJ0AVZ3BE7ToaVzo3GEIRYvrpqGsvJYe023dE8PxozGu60NjB2l2ujTbRwROp8t5qHE4FSMqXwpkHTMPZEDbXaR5E0L0B0JijmvN2YFvU27q3Az6GVCx4cSILKavsB0emIWewW27E5SLl60I4ArcDMSY8IzDWNaDONVNroYrbytfBMAGSQCOA1Gw5UXhcPeVXR8SGFxQLjsys9wkZWVmdSxUKEAk6SasLGAw5vI4DIo9u3DkNoQ0Fbhhj5ROoin9GdVTrea8HshTlADrdMe1Ns22J4wQCeWwNW0zj/VQ/Rak5u0tltNc6SY24VNZ6OhDblGUktGdd2ABPwHuonCdXX17d2yx3OysYhWkj7TXMOq77THnVhj+rmpNs20Qhckk6SsjMpZrk5hB3idqbsmjx23tSXuiS4IZVIMA96dAZH2hyBqMdBOoHZl0O0q0aQBz1EKNPAGrjA9UrpaLlxBI7nZIbysTO7GMsGPszBNY/H9I3bVx0VGKqzLMDK0NEg6SDGhgVds2ND/APj70sTBZmLMxQAliSSZDCDJJ05mq7F9U+0uG46NmMbaTAAnjqYmedVDdO3C0m2ywDsAdxPON6mHT7hCIYHh3RGn8x1onSFp1UZCCvbgrpw2mf2PjRGI6GuPmk3YYiR3yBE8I8arP+I3gasPT7964vWd+dz/AKvjBq9rR+G6AKoVi5B11Bn2QP2fDnRJ6EvGwltcQyhCzDuAkToQZaTrrrVKnWu6Pt3PXN61Pb65PxL+5o++rFLi2bCvasvbuO7K4ALKmgIaR3ZOpPHbQjjVTgewsG4zZnBRkh81oS5BzZ1k8xEceW8+H63kglmaeEI0esjzqRutwCklp8Mh/wBMUoD9FV1slPqltDLcIzP2uVszPE90wyjUATtV3iunlW33Hls1sAEECCVVpEnYZz4SOWtWeuJYCMkzxTh5kU49ZrbL9YUIJ9nINYg6x4/KrFobG289+1dN5CqmSDnEiQTlGWBx41y+iFfoyuMol85MAlrmbKZEcB7/ACq1udYLOSSbTHX7Kg/EVXp1osa5rdueZUaHxA8BUjj0cvY9m91BLFjDrqDBAnwI8KFvdF9wqrLDMAWFxSQM2djv5CAPfRzdYsMf7Ow3u056GKanWHDTBtWh5ECTznNoKVra4bpPo7CYe4ll8xyMzMQc11+OrexMZY0EHfSvPMJ0T7NxxBVYKhg0kywY+IkLHMetFXOlMGcxNq2YWPa34kAFudE4fHYRokWl82IjwqvcM5Yrkv4lJW3aLICcphdQSSN/OlRT47CA/wBVPkwj/FSqkgttusxbFT2GhpA1iKHRqIstrMbD9aVhHE08T4bfCopM7en6FSgzxgxoRy8d/D4UJAgpwxGSGmIrlmBp76aX0A4+nD3UpsurXTWIt24UWWXMY7QsDwmIkRPzNaW11oxYH/pbDeV9l+duK8xs9IOq5FchRqR3Z57xPxqfDdJ3CO7cuDyYjfyp0yvVLHW/EccCv8uKH+ipH66XhvgLp/hxKn8K8jTpbEowAuO3GDqPjvR13rNfBDQgJGuVfAxueB10p2nXp567XOOBxH/zof8ANUN7rwQNcDiP76N8ASa85w/Wa80hwGA10BQ+9IJo89Yx2c5SHHAEwZOneJMe40eS1p8T14O46PvzzBUf5aqMV15vHbo+4f43JHuW399VB6fZmChDqQNSDuY2yjj4ir89D3WBKOpYDNlAeSvgSMpaeE+tF5ye1NvqKk9bbly4WuBkYIAEXuqrAEjQ67mqY2yzAcWytwg5zFd6WxIuHtF5BdQASQrEEgE8RG+w8KjuXO+sAcOX7a6H+U8+dWsm28zNAUmZGknWNhA1ovrPFjsreV1cqC4a2UMk8Mxlh4wvrV11SxYt3bjMRmGUDgQMikxxkmfdVz16xFq5gGnvut9ChYyUlwjBJ2Urw8fCsfk/bHT8e8dYB4zBcwnkZ/ZzbxG1cVARIZfUgcJ+WtQ3lYuxCnjrHIZeVNsYUsCCQNt/4cvDWtMYfIzFeIGu0CBO9TPbgCQBIkTEbxwqK/gjLab76zxBqJsO2mZZ0G2v2p2nwFXSxa3LAVJIjWNoG0786jsKHVsonLEiNvy391WGHh0KvlKs2gI30jj5VEi27YK25UnXYfe9GrAt/CBbWYrGoAJ0EnhQtwAKh0hpjxjlVlinL4cWxA7+pObhqI0/GgDg2a0iuVBTN4e0fLkD76ZRRGNUKixsRNBIqx7P635UV03fYpaXQBUO3lHGOdB4m9kA7pIgkkf3RMaxoOFMSbsQUzBSQPaMSBO06aVCQuYab+H4VXYTpS5bBjs2BEHMzcfAMKmwGOXMGuEIRsFhgfEh2I/Qrfizq1xuFti0zKvIbERO+4oOwyj7Kn3UF0njGuXCy3NCZggKIGgEKSNuFO7fkQfTWixS6NbCryA9QKVTXGIMCNhvvtSrOtYpQaJtHUCTx+VbNOr+EP2f/sf/AFVKnVzCf7XD95rWDWHDbHlMcNtqcy6EfuwfnyrcHq7g+JI/9z38aevVjCcGflow+8UYXniGnSZFbwdS8Kx0a/6FfvSnf8B2f+ZeHnkP+SnAwttoPCPjSt3GkyfL7q2y9QbQ/trvqF/Cu/8AAacL7eqA/fV4lh3J58vh51y45kVtT1B5Yjbnb/8AOl/+vWP9uPCbf/nV41McbuUzuIgjmCINOtXQAFEwA2um2p14VrH/AKPLnC+n9wj/ADU5uoFwLC3LebYsc/rAA0q8amZwjZLgY65dTqNfd61sejes7IG+rGQAknWB613or+jW4zA3ryC2NwmYu3lmAC+evlWzbqfg2TsWFzKdPaWd538/CvP8vt2+PlJ7eM4ptWI9gsSBOoktE+8+6oEckktpxJG/6mvQOtX9HTWCDh3D22nS4QrIZEAnZgQDrptWbboW7buZHChyhKwwY6FUB950nka6y9a5e6F6MtXGZsmpIBMyDHPnz18Kl6aF4NbVlYopVmIBKyxgZjw9k7xsatbHSdpEdLgshlkw47Qtl1ErA3k7mRm8BVr1c6X7paxaC2nkkBEtptENEq5G20/KuW5dd+vHGHNzUgk8ePrTfpBHH4eH5VfYzqneLs9lVa0WJQh0jK2wieG3pUI6o4v/AJS//In410kcFNcxB10B4/I/Kum+SV4SRPvH3Vdr1TxY/s1886cPWnDqjiyT9Wv99NvfTn8Sn6WfuIJ4v+FMxd4i4RrAVUnkAATV8eq2O2yIAJjv2+PrTb3VHGv7SW/POk7+FPjUrukZ7ALzbN5UA6v2VuJ0LDTxOlau/wBVMQwAyqI/fHD51KvVnEQAAkD94D5VZf8AAy/Sz5hbOg7u0DwoK+5MbQBHx1rV47qdiXIjs48X/LyoW31FxXE2vRz/AKaZxqZO9gkiZadNBtHGZqS2gXRfPXXfx9PjWlfqJiudmOZdv9GlNPULE/tWP77f6K12GWvpJk6mZ3091dstLAnx/Me6tM3UDFft2P79z/t11OoOIEfWWND+0/8A26cKjxdw5zHzHKlWnHU29xazPm/+ilWMRWgeJ84H30UlvnM8u8KjS/IAGseA/Ci8M8QZ94PLxqCXCWGGmqjy0/XoatcjRLHhoJJJ+ZHlUWHurBJI14SYkfy6+lO+lqAY08M23npUXXYjQQAeY1qTCwIBbNrJAGvvNR3MdmABgDgMoXfjIEneu2rsQBG+8a78IqK27e23sK4jicpn3tp8fKm2ojUE8u8APVp2oF7yjYqfDY+PCAKjztO0aeMnyp0iM4Uk5VnfcncRpJPKp1vqFG23dGYySN512oRL44eokbjf/amswJBj3kyB4GraOh63J3JB304e/wDX3xvebNo2nKPvPzqFH1+z/MAY99NNsjiW8YjX361m1pafSLgtB0OgJDDhJ1HzHubyp2JxWZWYHgG9HEg+hBHpVHex+Qtagg3bbBdBExoTm8TI0507AYlmsEsuVgrow8xntkeHtCvNdlZssmro412ty5JlgBO/dB/OsV1hwufFK7Ehcq5I3Ugmc0CQO8Dy51dYbE9ooAkBTPtcWk6aePxqs61u30K7lkmF18DcUH4V14d8cayy9stYxuFS5fuXMrnO0HLmnMd1B7vyqToTH3LqXLFlCxaXVZjUKxcTnA3APnw1obqxh17QIyuMyHNkIJI01IcaA6azxitCvRww+TEYey1t0YSbjoAUZspDKhIghiAdCCOQqvjuVqa1PV5CmHtq9s29wFAOms97MSZkk760VduZRpsIBkfmKatwAwBppvOnl+jtUdy4M2kwY2J+IjbQV13GfYg3eRHyMbzTheBIEweGs+nL9CgHddCBB5GSPUE7Vy2510k+7bUQfWKvJD1uyYHHiYEeYOvuprXzMCdPAcN/SgReM6HQ++af2zbzqBtB15EGnyA6Tw18tvQkRUXbARJPw/Q9aEt4uN58NIA950OtR/SSWiQdNhAkcx+uVHkRnbyDG/hp8wYpLiYMHXTlx86D+lr5Dxn11NMu3rZJUgrPnPmKfKgY2MjjrxGkecxtUSXFWTJlvHTw8KE1AkNInfh6ndT50M94yc3+FZB8QIkeI1o1LVsV+9r76ibF83HnVat0RIgjy+/n5waSX53WY9/u3+BFNoWRvrxb4n8aVVgKHZTHl+BilRqZ5bg+zA110HwFGW9efuJP5VV6TAk+6KOshucfrlNTK0tqVWTt+uQriXgdt+QVpPPYULassdmnxg/DXX5Uagy6DU8YB/HeglnBgHQ8JBXbfenh4/ePDwNc7cagDXmQCfdXLaae+SN9fGYpQzDhjrlBHnp8TRAWQT5yZ3jfjFAqCIBDEaGNBPlxjxFSoytqSoE7dwec+GlXUKdXk97QDlxHmRAGtddJ4mInXiI08/KuEFjvoBrt8dtKGfFaiI9YM+On61rO6fQh3CjczG0GPHh401b0bCfiNOYj5+NQviABmcAwfA8YAAI8vWmpcEHUieAjT4a1LS619JDs+1vQuUDKyqSfa7uk89K50bjO2so9tv6wQ2oBG8iPA8+dVfWpTcwtwHcCRBzE5dR8QPdWb6I6NP0C/mDLdLL2ZYEd0FS2WRIB70nw8Kzy+Ocpuuvx/JOOzlNje9C4629t+xaezZgxIjUExvv3VU6aa1B05YLYZkRnznLlAI+yQSCY5A+sVSdR8KbVpkcqM9wGQZIEceH2fjWlxTZSpU5gDJ22/RNOSemOVu7WJ6N+kIxa5mKDTWO6NzoNY+HPw1WCwHa2risCilMsBcvM7AmefpUvSuFXJdAkqyFguo1iRB4qfCrTq9bJUTvldteLEQAPhWc26pUdy5mBiZ14CPDSuXXAKkFYOhywZzRl3HOB600gTxM66E6eBCzA399Qkl1KnXL3B6CRIjfUH3V1rES5tWUnU6gkQfTyMH1rgbjpIkETJ8oPhr6+NM7YkBhw1iNwdx9/pTiO8Cx7p0Mc/sn7vdWTqR2UGCwIYRoRv68/n51zIdhGYbEyCfPSuAQxXQgjuzIPltv+VNYkiCRmGx+XpwP+1KK7c/iIOjqRqJ48j5ceHi1rggBoK6ZWEEg7efkdeXm2JkquVhuBGv4+B/OmhT3jBYfaWCfcI5cOPzkja4wBAGvPUAjx/Xv0qMNl0jMN42KnmpHDyP4UWbYI/aG4iPTXj+udd7hGqgGNwACKQCziDJE6DNx5d5Y0/W1Md2GjAx/Ew/umKKOGDHSQeP5iufRhEFp8NQI8IMUIKMTM8Y32FweYHtDy9xodrg20y7TJEfHQ0ViMLyHlw9x+7ag7jxOYZSdZHHnmH3/KlEzDis+JQE+8GlQrI/AGOEMwHwcUqlqvtuF1ke6rDCXFMSZ8BPD/AGqrw9/ks6aTI3+dPZiTqTPIGB6fjSwvBczRDBQDxEyfdtRSAsRMRH2QAKpcIOepnTjv99GOxQSQfQj8fCi1qLS9aGgULHuJ/Kmsw4EefD0EfGhrVwnf3a/GpPLfn+jV6VE2wTJaT4aD/f4VxrhIOxBqJbwGmgPy9Dx8aja2GELvuToYo0yJGvOfFeUwCfcZ/Ku3b7PpqAOO+vhwgfqKFuXCIUMB6RpxIk/GuNbUCFAkiBHPfWhRIoBPfGcDwET5TTmguAqhQvgAZ4bcI+dcjKuuUAeP5UkZF3KyeOms+PwAo04ixlzKVJZtWEz5Hw8PhU6nMMxJgmZn0/GqnpRczZEK6MDAO0SJPD8Klzd0nl3RDAiF7oI8Tvtxqk/bW7yz48/pvVxzbxFy2YISRvHHux4xw8602J6QtrBuwqwfa23HIcyPfWU6DATtH7QtcIICFGhWJElmIjRS0ak66RQPWbppu7ahTO8TrrJAmdZy+gq8fqC3e62+IxVtlC23VlkkhTKiREaGOdN6t9OJZZrfeZlOqwT/ANR2B0251n8FiVVVBHsoJHJpOb1oDo7FO+Iu3FgAkBYIJMQCCCZ9gEiBvE6TRlUxs7Zy6jTMfTTb5/CuYe3mY+0NNQI4SJ1B4R6Cm55UnTSNIG+3v1NOJIEiQ2nrJGkH5Vtn7C3QUZgBMmdYB/eHDY/Op8KRGVgNufOfdtw8KWNIhX+0jGRA0U6NwmeO3CuYi6ohlKTtoy6hjGseMH0NQTMSyFTBIO5B3Gqk68dNvGmMARqQCD6COB02/GnXLLjvbDiQQfKRHiaibunMSSCdeMGIU+RgD3c6oq5BbvKpB20gbcPTwpwZli4hJ/aU/aA9JDDX5VGcVkJaDG5mR6zGnj+VMv4hg+YoMpHeKnNHIxA8j+WoUtzEEsHywDvBn+Yae/8AHdX0B4SD5ceM0JisYFXMhkTqADp+8oj9b1xbw1b2gRw18486QlzlSBJjQBo15QT9/HjUdyc2p0Gs0O+KCjRlKngTt5bnL4cPlyxcynMRmQ6yCWZZHxX5eNWoRdaInb5VE7pMSDx4SOGonapSRllCMvvEeHOg3uEnvQVO3P8AOmCuHEKPsH0Aj50qiDzsRHDuE/GaVI1S4ZiBvz+6lZPealSovsRcYEa+gqLpZjmXWlSrP219IsLdYjUk6nieYq+teyT4VylTyXFNYPdX0+ddtb3P4j/iFKlQkJGh8xTX0YRy+81ylVfSns+99n+I/JqGxp0Hp86VKs8W6A6RwyG6QUUjtdioI91J0E7Df765SrpXOJcN7Hq3zNZnp5yrkgkETBGhHdFKlRx9t1Z9WtbBJ1Obj5IfmaG6kKDj2kfZf7qVKmeqHo90aP8Awn/DQLIMh0G5/wAIpUqzDTsSx7L3/I1y8xyjXcf5TSpVchBeHM4dJ1lFnxkCaqMSx+j7/Y+6lSoh5DcP9n0+I1oZP6pP4o9K7SpiqPDjccAWAHLvGqtTDOBoA50Gg4UqVarMG2B3GPGTrQuAb2xyYx4eVKlQRFlQC0DjQLHvMPH7qVKmChb/ALRrlKlUy//Z"/>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TEhUUExQVFhUXGBsYGBgYGBgYGBgaFxkdGBYcGhkaHCggHxwmHBcXITEhJSorLi4uGB8zODMsNygtLisBCgoKDg0OGhAQGiwkHyQsLCwsLCwsLCwsLCwsLCwsLCwsLCwsLCwsLCwsLCwsLCwsLCwsLCwsLCwsLCwsLCwsLP/AABEIAMIBAwMBIgACEQEDEQH/xAAcAAABBQEBAQAAAAAAAAAAAAAEAAIDBQYBBwj/xABIEAACAQIEAgcEBwQIBQQDAAABAhEAAwQSITFBUQUGEyJhcYEykaGxFCNCwdHh8FJicoIHM0OSssLS8RZTotPiNIOToxUXJP/EABgBAQEBAQEAAAAAAAAAAAAAAAEAAgME/8QAIBEBAQEAAgICAwEAAAAAAAAAAAERAiESMQNBEyJhUf/aAAwDAQACEQMRAD8A82s2qKtpRKYQ1ItitvObaSi7a1y3aolLdKOtLRdtaitrRNtaimtrU6rUdsUSlScAqRa6K7FRPQ0RbNDCpbbUocgouxQNtqJtPS3B0UlpqHSnipoTYWaIFmDQlp6mN6ghr9z69V1jI595WP8ACanYiqFsaGxpE+wgU8pM/GTHvq1Jo496Emeui5UBNczVvAKLU2ai7SuBqUJU1MhoVDRNupCLdE26gtiirS1loVZFF2hUFhKNRKzajhXaVKuaKlSpVJ86DDU5cFRs7CCSdgOOoG/P86LFqty64YrPocUhZqy7E1w2PCtAAEqVVojsacLFSRpUyV0WTT1tGonoKflriqafSXAtOUU5BUqpUj7S0XbFRJpUmalqCbb0RNU+Pv5bZMxqvAE+0NgSKsjcHA0feNJqixGJCCWIA5nYaE6+6ozdqp6x4vJbU66Op4RpJ3Ogq5dTUquhULXbjZjmL66DKXNxYMbxLHWZEelbG24YTXn/AEJmOZw+UBlOY5h3txMjLlMcdJitf0E31QGgOZtAIAlyQAOVcPh5d2Ncp0sGalNVp6TXQllEIxKBgdRBUSQNYnTTf1o9dQDXollZdp6U3LTlpSdKJtGhbdE26kMtUdZFA2RVjhlrLQ2wKJqK1FS1yqKlSpUIqVKlUnzrjbhVk0nxAmDIIOtXtsxz9fDT9bVl8RiFkRcMlo013mBtpw0FF3WcgPbdlC23YyWg5WGkNzDA8qxx5/szePTSK1PDVlLfS124pTKGJ45Tw14GKusL0ghVcxysQN9B6e7jFdpzluMeNzVhpypyKKDxt4qoKjNLAaGRrJ0IkcKItGQDzAPwrWy3B3mjFUU8WxyoO9iQiMzTCiTAk+gFVmB6cY3CHJKsTlCpEDhJzHUCJ9dKOXKcfbXGavmQUw2xUtOW1XTAGNunKDRS4c0VZwJPA1YsAqKfl51oLPQkgeNZPrrjRZYWbTAvIzmfZ8JDSDzBEQaxy5zjNbnG1Q9OY3tTlhsikgrG5IMTlYiBB7w011rQdAYvtFKsSWTQmDryM7GfCspZuPa0R7Ek69oxUCYAy6axDabba1LhMabN/tRBUtl3E5YGnskiNzHoda8vH5LOW11vGWY3RSq7p8RZ2nvrpBM+grUYHAC6i3E1VhI0I0PhQnTuFNu0TtqByr1c7LxrlJ2oerfTatexCZWJNsqVymAF3mRoJYDbiONTPdNqzbICyco1MDadOe3OqHqU2S/cJVFZQC5zAKFW/azZVgagKSNT5Ve4rEgow7pUF37upMszAzPeBEEaDfjE15OPPNrreKquNqFEyEPfB2GilPcSY8zvrWl6NuG4s5SCCV3mY4g7n1isg2PslFcwDJUfVtHdthogSB3W9/jVljsQFwj20OQOQQwYzDCGWAswCBOoMHYgGr4vk8b2uXHfTTmyaS2qb1Kws4O2ZJkvqZ/bPPlR+KurbtG6ZKgBu7BkGIjUA7869k57Nc7xwOlmibVmjUsCiBaC6nTUDXmTAHqSBVqxHh7FEk5QWOw+8xTlFUvXfpPsMMCvtPdtqPRs7fBCPWs25C0yJFSCoExAYAjYgEeREino1ZpS0qVZX+kHrKMFhg4fKxuKhjKXAIJJUNpMCdRWQtr/AFjwiMVfE2FYbg3FBHxrlfM/WHpv6RiLl4dqQxEFjLGAFk97SY24bUqzp6XTvJAZrcBljnx/eidqm+mzaYdorMyN3QQCZyyQo8o9PCoMICp0tprl3JMcAQABrA+NS4G2e6MqAZTAAYtLZjAJJ5AbbmvPKcM6MtMAD3pOYAqitsuZpY7aePlTr1rQwGn2lnTYkOIkjhPpx2qWzdgJBTTMVJDvMr3iCANlWicCPrE9n2iQVRxxeTqY3Dj0qnK7rVkzFThOkWXVWIq3wvWLusbighQNoBMsFAHDiTtwNZc2jpl1mNNj4niD5QKkwuDlwzbL4SJBB115TvXonyf45X47Pa7xeLa+2Yd1I7qyxmZnNBAn8KEDXGLK+UZSRKggtJYRObfugx571G+NcXQqhChAJJU83/ej7A18aLu3zBKlCwk7a5gdzrrz0rnbbe2pBuC6aayFWFYa/Vz3oAksDE6mdINazoHpnDYghRcyOfsvAnyMwfKZ8K89wWIa4pJcK/7qgaMqnjP7VQYy19pQQDoBpw46aEEzTPl5cempx48nvmF6FHGrjD4UKIgRXhvVrr3i8IMpBu2x9hgTA4ZWGq+Wo8K0Vj+ltr1wratqgbKqZ8zQ2bvEwAWkHYbRxrp+XReOLXr71ku4PFL2ZOTsCMkSrXHchdIjMO6dYkSJ1ry28bul9zcMvMS5beToW20qx6cxIxr3sRcZQ8hVIJCoFI0ZhbXNGok+FE2rpVwT2QtRAuFgAQFwwHeLA65b3mEHPXjyulDfxNvMCC652OiAbsWbvSRA7y94T7NCdKOD2du3qWObgQwyqN5Maox1j2pq1sXba93NaWZ07QLoRiIgZxPeddp3HIRLbCEQezzZp0aT7ScmnZTrtBPMyFef0UdZsrthLrAakqNBlae8Jgb66knYVs+vF4fRmgiQ4B1Eg5SYPIwQfWvH2t3BeVrZcZEVlKqzd8ATqASDznlW0xmOno+7dZSj3rzOQZHeFhUjXXgAOfrW5y6wZ2yPUi0QbrAEI6jIxAiM+bjx0X9a1ZYjH2wXtsxzKrB4QxC2w7bsRADKdjvzoDoTpZLeEsSxH1QEZW3CgHbkeMURdFlnc51DFWzSGmGRVaSIGwAPKBtXCthbvYdmJZQuZ9wwEhFDezGoBHhEVcLdRm7NSrsM0pqD3Vg7roRI48vOqu/h7Btj6y3lzPl/rBJaJE5t+6NOHIUZbRbd97gdCxLZgWCgZoJlW1ju7E8KkfjesD2cKuGtkqoR88AliL19gACTIIRSJ/eNTdAdJtew4R2HY2yxB5htFXb2Vk/DlVN06VLK6hZuXbaaQZBLPqQY2A+FW2I6NuLb7G2jFcqeyDMi6s6b+yD+tK7Tlcc87ehdXukUe0ysZu2RDjjGuRpgDvBZrJ9I9fEv2LbImT65WZWKsQlorc1hhBLQI2gNrVAvWvs7rrlYuxdGWQo0zrbOYGAAGkyJ4VJ0NctWbKllzTlnKubIBAViJMAc66XncWPU8LiRcAZDIIB0IO+usEia84/pE6TF6/hrYgqFztrp9Y0D4J/1VbdX+kmtYfpBFeWt22e1MnKFtwBI0gHLA33rzJsQ3bJqBOUCeGUabnb8aeXPYzj3vqi/aYS0xOy5dDPsEqPgBRfSvSyYc2Q/9rcFsHgCVLSSeGnxrxPE9b72HsYe5bjMj3Soyt2YzhVGbWDs8DQjyIqh6X6yvjBOKv3WBHHKirJI0TUDZhz21q8tiesdeevlpQtvCXw91bgZxalu4skjMNJJgQDtNef9c+vN/GwnYi3h5UskKzMV74zNEjhoK8/wt1eLMGlSABodds06c9qmwF8s6CTqLhaeSySZ14A0UBbmKuT7SDwyj8KVabCdApcRXGWGEiQ8+vfpVjYUyMpK/VDR1E5+ex9n4UZ0ZiB2iMLKKQhbRvFtPZ45SZoazfEiAdx9mfZPd+1tJNFdG41c6RPs5py/ZUsNpOslq4tn2MSAEAIMB4+u9oFSGOgMgDMZ8DUtjFAFTpojHR2JKk3CTqoEAkjcezQ9u6qi3ucquCMjicykAewI1bw33o7DsuZJGVRbylWDBQMzkyxHiOPOrSzdq1IMgTHd46899D60WrKqiQQSQs5eMExodyFOp8aJw9sCYy5pOzBtMqwdSY1zctjXDhg+7AAmZ8SI0M66N8BW4zUaXFZ+znvAA6KSYBJ1MR+0Oe9IMGdgrSVPfGRpG8ySIPsnbxou3hvrA4KSFiADoJP737x1qTD4KHdgVl4zbwCJjQNPGlKy1ikhrhZQD7JVGgA5F2PeOwE7Ca7iMpUOFZQwUk9n9lo58CSNPHjRR6LVB2YIyZdzOwKcZga0sa6WbQQ94QFG8gIRqTOh0qQW0yqAxBy6EDKIHIiDpvtuaC6EwzJfsBu6HuJvmH2gI28RtzFWOGZLmVS0KBscx2iNj+vWrW9h0e4slO7fFy2FRwRbDLkVpXUyrjSdCNdqLWuOhBEAktluSSO5E9nduTl22tc9dPGiF6PRsR2bAhc47vZ28rDtLSROaf7SAdxB3gTVt0ldVShu387EFXJYsFyM4+3+yCI8anweMusWRMQUcM0t38xbtMhlizbsk7DhOtST2Aty01y4WZraFkm2uYfV9oCALkHcGCRy8aICLHaFjnLFGIVlJAuXVjuvt9TuDOkxrADTHvcTOlzLaVFLqYOYFUOkpwW9bBFOv410JbtFNo5iFYDTL2rMSVt6/wBXfbXeTzFSFJh7aDMMua6qliVuGSUs6iQY1vHnuNdCaN6wYFl6PW2mloC+w1J/q2RRAIBkBpnQaHwoAvdByubcmBahU3LpbQEhY9oWhryHAUN/SB0g56PwSAEse2a4ygZMrMqRK6AEgD3cxTxgruFwQfB4b+sEWW1UKZDAQfbB0j41LicEGe4c9xcwugSpESFURluHYjkPa0qBm7PC4bu3ZOHUnJpwtrr4ywPkDUmO6Qhrwz3ly5tdNPr1s6DMPtbeBNc7utdGYzowlGC3FBzOSSLugZl0gI3AEeHDQ6SYnAvnuEXE7xMAq05fpCkgza/YEcdffUR6T0SLr94mAUUzN8Wte9EaZfI05elmLP8AXEgNAlPZzXium++TL/LPjT2ujnwhFrDzBdM7ArsSWEAagEQW0j3U3pLHYm9mmEn9gKpI2guDmjwkj0iL/onEf/ytelHIstcUlQFnNmUkGI2k7UHhunScNdutZw5a21pQA6ZTn3liSAe8RB39RWpaLAXUnoxe1YkbQY32zDhpE8DWn6w4e43YLZVgi3MzhZAyEywIB1BMkigOq9xna5eKi39XARWVgChbvEjckR/vQXRnT7lMQ+XEDLbDEFluNJcAZNAMwGnLUeNOqdRe9YMOoUsgCuxysdDmW4AjjUEezHDh51ih0IrtOd1adJRDHpM1oFxpuYK45Zxkca3F73cIJ2OoJBg8iKobOOZgWGJuHKNyz9wggcRrIzDjxplkZs0291Tv7piICkkSjAzBnUTpB2rP4noW4AQbiQRG1zgSZ9iONX64u42v0jNGoJC907Scy7EEjX51AcTcdT9ZbI1ju2uR1MDQQTqfCteUZysunRwEZrqxMzDHUfyjn8KmwPZrcaMxhGgwIgoc2nmatrGHbKAexfUwSAzE6nvMp5SfQVXXrYRmMKoKESJAG06Hfb51WyrtpujbgW1bAkDKIE8I0pUHYuZUQCdFUcf2RSrBS2HXQ513X7Y5yeNNwcfSLS5u61lxvIntY+81msLjJIAvNABEkkDcFdd5319Jq/6D6RW3iEzNafukd9S+hOpgRx8ZmOdXhh36EdGntLKtDCRcB+sJ1UXBvHgI9OVE3Uygnvd20xnMTszSYjUwDrQLItu4tu1dXsgrlmkAlpJXQsTuZ5VNN1g4LhlNq5MHdirBRofEVm8ToLA9YO1kw9wwVIK6gEELrJEfnQmOtM2HNrKwaZWVIAgg7jXaeFB9DWDbD23LW8wXM2QyoIOaDoSwJSF466jjrsT0P2tpXGJACOuQ5S3awn2sp0acoI1jMdNNemSehikF8/SbV3K8IuV5UgkbaD3nU1LhLuTEX7mRglzLsjTMd4kQOLHXxqwdHt3brtpbKnICZzRsyhQQOIJk+0Jiobjslq4WxCsr3GRGAYZMwYKsMgbNmUDbQSeBg1ZWfTEKmHOGzZiwYBgO7JdWMceHyqwxd9WwyWj7QtoNQQCV3147VZph3N1FF1UEE57kd/s7yZwxVdNG3jUio+lne4FFrJmUqToGBB4bELOpG05TG4Bta8L9IehLUkhGGbsWAh8hzQIgkjWeXnVhdxt23ibK5rpVlzu4uOUXKbsSJIIyhGOvKq3D4W/mVl7Be1RnTPAHcmdSIB0jeZI51Z9J4fEWrio1q3ctLa+suqhdkO0ASYUMyAAjZvMByexlibMDbVheGULlLTcyz2XZjQrr3/xqDF9JnDvnJa4jl8oDkQO0dl0YbZGtjTaI5VXvdIDBXs/1nZ9mbQnKEzM8xEZ0ygjcnwoKy12+wL2+4C6IVSB9WCd9tGZff4GszirVx0N0v2ma0C+qjvMyxo1nMOcxbdo/ePqfjGdrKqrIzhbgKk2jBNq+BIbQS9xBx35TWavXXsy4tarlDZw+XMxMHulSNBESdvGrXBYmAl1lDF7fav2WYlBmKwwa6pzGAQBJINN499CVf4olrtpgbRRSkt9SwAGIznXh3VU+Gh3rJ9aWYoUDATlVgcoXdXEHhqo28qLwPSkkW1splZ0Qgs5PfFwts44Jv4nyrO9d8ajXsiIE7MFSRPeOkTJjSCNKOM7ata6x0o9m1YVbQeLNsFlDQfZTWDEwcxJ4A7TNS/8AELywNhxG0G6N7uQ8dNAH46H1oKzhrF1LTM7BktoIUAjuPn100kiD76ns9A2ZYi45DR9hNIvG7xbXcj0rn+v212MsdMsyo/ZPBIBBuOCpzQdCN+M6H1oW31issCTbI1XfKfaDOu6RIyk67T4mqXFHssVYtLdfIoVTqRPeYsSgaNj8Ktl6DZU/9S+pWGIcTltlSB9ZrLOracuetWSe1q+6Ky3rLogVFe0qiTlhW2gKkDQ7bUxeraizctdpbi49tye1XQ24gQVGhIFO7d7GDvdkSbqpbUGN2JZePGTWb6n9YcU11lus920bdx20WfqxLZSABIB9JFa4+hc+2wwTZGvLKmUJkXEgZix011iqPCdViti9aGb61UXZG0QzwbXQVN0b0vhjhsSYKF7TBbbsC5gNIBHCTFZbB2LRwmIJtMCbmGT2xMxI7xTbXXnHCaeM6FrV3cG2GwF22yv3rhMlBAzsNCCeZ+Iqk6MsK2GuaSDJ/q0X+0MEqNNMu/rRWEw9sdFooCq9y73cxVmgXAGgwJAEbDjUNrA2xaNoXoUMpzjSYZyynbSWApBDCWwl8ECDM90TJYe0B4jhzoS9hraWr4UACOOYHvFJmNRrO3A03BWDF5O2IGdQLmssFOZh7Wx2obpO5clbasGzjvHvAtDLuTM7D461BLfwqpZugaEncZgd1011Gs1TnDyhg94lhO+nz0natl0TgS+GxIuFXcoEVpU/WG52hyzrpbtsSdO7NY8OyDKSpYEmRzJmfKPlWsS5KfIDbkIpUPhL7sgME+OUHjzzilWcG4D+n4df7G0f4Rr8Klt4vDGG7CDwIYqfh41nfogbhFSWujwSF4xM1voNHbuYT/kEfzt9y0fhL+GScikeTAn/AKhNZBujhO/x/OnjARJzNtwJo6TaPjLLqQTcgfwafr7q50VgsIrgZWdREqQveGi7jUDbWKxuFtEah2Hr+NEi1daALr6njH4UpqsT9He4eyQIp73iukZQC8amCTx8NqlSxame115QTr5BoO595qgboTGtbF0JfZCSFZbOeSJ0AVZ3BE7ToaVzo3GEIRYvrpqGsvJYe023dE8PxozGu60NjB2l2ujTbRwROp8t5qHE4FSMqXwpkHTMPZEDbXaR5E0L0B0JijmvN2YFvU27q3Az6GVCx4cSILKavsB0emIWewW27E5SLl60I4ArcDMSY8IzDWNaDONVNroYrbytfBMAGSQCOA1Gw5UXhcPeVXR8SGFxQLjsys9wkZWVmdSxUKEAk6SasLGAw5vI4DIo9u3DkNoQ0Fbhhj5ROoin9GdVTrea8HshTlADrdMe1Ns22J4wQCeWwNW0zj/VQ/Rak5u0tltNc6SY24VNZ6OhDblGUktGdd2ABPwHuonCdXX17d2yx3OysYhWkj7TXMOq77THnVhj+rmpNs20Qhckk6SsjMpZrk5hB3idqbsmjx23tSXuiS4IZVIMA96dAZH2hyBqMdBOoHZl0O0q0aQBz1EKNPAGrjA9UrpaLlxBI7nZIbysTO7GMsGPszBNY/H9I3bVx0VGKqzLMDK0NEg6SDGhgVds2ND/APj70sTBZmLMxQAliSSZDCDJJ05mq7F9U+0uG46NmMbaTAAnjqYmedVDdO3C0m2ywDsAdxPON6mHT7hCIYHh3RGn8x1onSFp1UZCCvbgrpw2mf2PjRGI6GuPmk3YYiR3yBE8I8arP+I3gasPT7964vWd+dz/AKvjBq9rR+G6AKoVi5B11Bn2QP2fDnRJ6EvGwltcQyhCzDuAkToQZaTrrrVKnWu6Pt3PXN61Pb65PxL+5o++rFLi2bCvasvbuO7K4ALKmgIaR3ZOpPHbQjjVTgewsG4zZnBRkh81oS5BzZ1k8xEceW8+H63kglmaeEI0esjzqRutwCklp8Mh/wBMUoD9FV1slPqltDLcIzP2uVszPE90wyjUATtV3iunlW33Hls1sAEECCVVpEnYZz4SOWtWeuJYCMkzxTh5kU49ZrbL9YUIJ9nINYg6x4/KrFobG289+1dN5CqmSDnEiQTlGWBx41y+iFfoyuMol85MAlrmbKZEcB7/ACq1udYLOSSbTHX7Kg/EVXp1osa5rdueZUaHxA8BUjj0cvY9m91BLFjDrqDBAnwI8KFvdF9wqrLDMAWFxSQM2djv5CAPfRzdYsMf7Ow3u056GKanWHDTBtWh5ECTznNoKVra4bpPo7CYe4ll8xyMzMQc11+OrexMZY0EHfSvPMJ0T7NxxBVYKhg0kywY+IkLHMetFXOlMGcxNq2YWPa34kAFudE4fHYRokWl82IjwqvcM5Yrkv4lJW3aLICcphdQSSN/OlRT47CA/wBVPkwj/FSqkgttusxbFT2GhpA1iKHRqIstrMbD9aVhHE08T4bfCopM7en6FSgzxgxoRy8d/D4UJAgpwxGSGmIrlmBp76aX0A4+nD3UpsurXTWIt24UWWXMY7QsDwmIkRPzNaW11oxYH/pbDeV9l+duK8xs9IOq5FchRqR3Z57xPxqfDdJ3CO7cuDyYjfyp0yvVLHW/EccCv8uKH+ipH66XhvgLp/hxKn8K8jTpbEowAuO3GDqPjvR13rNfBDQgJGuVfAxueB10p2nXp567XOOBxH/zof8ANUN7rwQNcDiP76N8ASa85w/Wa80hwGA10BQ+9IJo89Yx2c5SHHAEwZOneJMe40eS1p8T14O46PvzzBUf5aqMV15vHbo+4f43JHuW399VB6fZmChDqQNSDuY2yjj4ir89D3WBKOpYDNlAeSvgSMpaeE+tF5ye1NvqKk9bbly4WuBkYIAEXuqrAEjQ67mqY2yzAcWytwg5zFd6WxIuHtF5BdQASQrEEgE8RG+w8KjuXO+sAcOX7a6H+U8+dWsm28zNAUmZGknWNhA1ovrPFjsreV1cqC4a2UMk8Mxlh4wvrV11SxYt3bjMRmGUDgQMikxxkmfdVz16xFq5gGnvut9ChYyUlwjBJ2Urw8fCsfk/bHT8e8dYB4zBcwnkZ/ZzbxG1cVARIZfUgcJ+WtQ3lYuxCnjrHIZeVNsYUsCCQNt/4cvDWtMYfIzFeIGu0CBO9TPbgCQBIkTEbxwqK/gjLab76zxBqJsO2mZZ0G2v2p2nwFXSxa3LAVJIjWNoG0786jsKHVsonLEiNvy391WGHh0KvlKs2gI30jj5VEi27YK25UnXYfe9GrAt/CBbWYrGoAJ0EnhQtwAKh0hpjxjlVlinL4cWxA7+pObhqI0/GgDg2a0iuVBTN4e0fLkD76ZRRGNUKixsRNBIqx7P635UV03fYpaXQBUO3lHGOdB4m9kA7pIgkkf3RMaxoOFMSbsQUzBSQPaMSBO06aVCQuYab+H4VXYTpS5bBjs2BEHMzcfAMKmwGOXMGuEIRsFhgfEh2I/Qrfizq1xuFti0zKvIbERO+4oOwyj7Kn3UF0njGuXCy3NCZggKIGgEKSNuFO7fkQfTWixS6NbCryA9QKVTXGIMCNhvvtSrOtYpQaJtHUCTx+VbNOr+EP2f/sf/AFVKnVzCf7XD95rWDWHDbHlMcNtqcy6EfuwfnyrcHq7g+JI/9z38aevVjCcGflow+8UYXniGnSZFbwdS8Kx0a/6FfvSnf8B2f+ZeHnkP+SnAwttoPCPjSt3GkyfL7q2y9QbQ/trvqF/Cu/8AAacL7eqA/fV4lh3J58vh51y45kVtT1B5Yjbnb/8AOl/+vWP9uPCbf/nV41McbuUzuIgjmCINOtXQAFEwA2um2p14VrH/AKPLnC+n9wj/ADU5uoFwLC3LebYsc/rAA0q8amZwjZLgY65dTqNfd61sejes7IG+rGQAknWB613or+jW4zA3ryC2NwmYu3lmAC+evlWzbqfg2TsWFzKdPaWd538/CvP8vt2+PlJ7eM4ptWI9gsSBOoktE+8+6oEckktpxJG/6mvQOtX9HTWCDh3D22nS4QrIZEAnZgQDrptWbboW7buZHChyhKwwY6FUB950nka6y9a5e6F6MtXGZsmpIBMyDHPnz18Kl6aF4NbVlYopVmIBKyxgZjw9k7xsatbHSdpEdLgshlkw47Qtl1ErA3k7mRm8BVr1c6X7paxaC2nkkBEtptENEq5G20/KuW5dd+vHGHNzUgk8ePrTfpBHH4eH5VfYzqneLs9lVa0WJQh0jK2wieG3pUI6o4v/AJS//In410kcFNcxB10B4/I/Kum+SV4SRPvH3Vdr1TxY/s1886cPWnDqjiyT9Wv99NvfTn8Sn6WfuIJ4v+FMxd4i4RrAVUnkAATV8eq2O2yIAJjv2+PrTb3VHGv7SW/POk7+FPjUrukZ7ALzbN5UA6v2VuJ0LDTxOlau/wBVMQwAyqI/fHD51KvVnEQAAkD94D5VZf8AAy/Sz5hbOg7u0DwoK+5MbQBHx1rV47qdiXIjs48X/LyoW31FxXE2vRz/AKaZxqZO9gkiZadNBtHGZqS2gXRfPXXfx9PjWlfqJiudmOZdv9GlNPULE/tWP77f6K12GWvpJk6mZ3091dstLAnx/Me6tM3UDFft2P79z/t11OoOIEfWWND+0/8A26cKjxdw5zHzHKlWnHU29xazPm/+ilWMRWgeJ84H30UlvnM8u8KjS/IAGseA/Ci8M8QZ94PLxqCXCWGGmqjy0/XoatcjRLHhoJJJ+ZHlUWHurBJI14SYkfy6+lO+lqAY08M23npUXXYjQQAeY1qTCwIBbNrJAGvvNR3MdmABgDgMoXfjIEneu2rsQBG+8a78IqK27e23sK4jicpn3tp8fKm2ojUE8u8APVp2oF7yjYqfDY+PCAKjztO0aeMnyp0iM4Uk5VnfcncRpJPKp1vqFG23dGYySN512oRL44eokbjf/amswJBj3kyB4GraOh63J3JB304e/wDX3xvebNo2nKPvPzqFH1+z/MAY99NNsjiW8YjX361m1pafSLgtB0OgJDDhJ1HzHubyp2JxWZWYHgG9HEg+hBHpVHex+Qtagg3bbBdBExoTm8TI0507AYlmsEsuVgrow8xntkeHtCvNdlZssmro412ty5JlgBO/dB/OsV1hwufFK7Ehcq5I3Ugmc0CQO8Dy51dYbE9ooAkBTPtcWk6aePxqs61u30K7lkmF18DcUH4V14d8cayy9stYxuFS5fuXMrnO0HLmnMd1B7vyqToTH3LqXLFlCxaXVZjUKxcTnA3APnw1obqxh17QIyuMyHNkIJI01IcaA6azxitCvRww+TEYey1t0YSbjoAUZspDKhIghiAdCCOQqvjuVqa1PV5CmHtq9s29wFAOms97MSZkk760VduZRpsIBkfmKatwAwBppvOnl+jtUdy4M2kwY2J+IjbQV13GfYg3eRHyMbzTheBIEweGs+nL9CgHddCBB5GSPUE7Vy2510k+7bUQfWKvJD1uyYHHiYEeYOvuprXzMCdPAcN/SgReM6HQ++af2zbzqBtB15EGnyA6Tw18tvQkRUXbARJPw/Q9aEt4uN58NIA950OtR/SSWiQdNhAkcx+uVHkRnbyDG/hp8wYpLiYMHXTlx86D+lr5Dxn11NMu3rZJUgrPnPmKfKgY2MjjrxGkecxtUSXFWTJlvHTw8KE1AkNInfh6ndT50M94yc3+FZB8QIkeI1o1LVsV+9r76ibF83HnVat0RIgjy+/n5waSX53WY9/u3+BFNoWRvrxb4n8aVVgKHZTHl+BilRqZ5bg+zA110HwFGW9efuJP5VV6TAk+6KOshucfrlNTK0tqVWTt+uQriXgdt+QVpPPYULassdmnxg/DXX5Uagy6DU8YB/HeglnBgHQ8JBXbfenh4/ePDwNc7cagDXmQCfdXLaae+SN9fGYpQzDhjrlBHnp8TRAWQT5yZ3jfjFAqCIBDEaGNBPlxjxFSoytqSoE7dwec+GlXUKdXk97QDlxHmRAGtddJ4mInXiI08/KuEFjvoBrt8dtKGfFaiI9YM+On61rO6fQh3CjczG0GPHh401b0bCfiNOYj5+NQviABmcAwfA8YAAI8vWmpcEHUieAjT4a1LS619JDs+1vQuUDKyqSfa7uk89K50bjO2so9tv6wQ2oBG8iPA8+dVfWpTcwtwHcCRBzE5dR8QPdWb6I6NP0C/mDLdLL2ZYEd0FS2WRIB70nw8Kzy+Ocpuuvx/JOOzlNje9C4629t+xaezZgxIjUExvv3VU6aa1B05YLYZkRnznLlAI+yQSCY5A+sVSdR8KbVpkcqM9wGQZIEceH2fjWlxTZSpU5gDJ22/RNOSemOVu7WJ6N+kIxa5mKDTWO6NzoNY+HPw1WCwHa2risCilMsBcvM7AmefpUvSuFXJdAkqyFguo1iRB4qfCrTq9bJUTvldteLEQAPhWc26pUdy5mBiZ14CPDSuXXAKkFYOhywZzRl3HOB600gTxM66E6eBCzA399Qkl1KnXL3B6CRIjfUH3V1rES5tWUnU6gkQfTyMH1rgbjpIkETJ8oPhr6+NM7YkBhw1iNwdx9/pTiO8Cx7p0Mc/sn7vdWTqR2UGCwIYRoRv68/n51zIdhGYbEyCfPSuAQxXQgjuzIPltv+VNYkiCRmGx+XpwP+1KK7c/iIOjqRqJ48j5ceHi1rggBoK6ZWEEg7efkdeXm2JkquVhuBGv4+B/OmhT3jBYfaWCfcI5cOPzkja4wBAGvPUAjx/Xv0qMNl0jMN42KnmpHDyP4UWbYI/aG4iPTXj+udd7hGqgGNwACKQCziDJE6DNx5d5Y0/W1Md2GjAx/Ew/umKKOGDHSQeP5iufRhEFp8NQI8IMUIKMTM8Y32FweYHtDy9xodrg20y7TJEfHQ0ViMLyHlw9x+7ag7jxOYZSdZHHnmH3/KlEzDis+JQE+8GlQrI/AGOEMwHwcUqlqvtuF1ke6rDCXFMSZ8BPD/AGqrw9/ks6aTI3+dPZiTqTPIGB6fjSwvBczRDBQDxEyfdtRSAsRMRH2QAKpcIOepnTjv99GOxQSQfQj8fCi1qLS9aGgULHuJ/Kmsw4EefD0EfGhrVwnf3a/GpPLfn+jV6VE2wTJaT4aD/f4VxrhIOxBqJbwGmgPy9Dx8aja2GELvuToYo0yJGvOfFeUwCfcZ/Ku3b7PpqAOO+vhwgfqKFuXCIUMB6RpxIk/GuNbUCFAkiBHPfWhRIoBPfGcDwET5TTmguAqhQvgAZ4bcI+dcjKuuUAeP5UkZF3KyeOms+PwAo04ixlzKVJZtWEz5Hw8PhU6nMMxJgmZn0/GqnpRczZEK6MDAO0SJPD8Klzd0nl3RDAiF7oI8Tvtxqk/bW7yz48/pvVxzbxFy2YISRvHHux4xw8602J6QtrBuwqwfa23HIcyPfWU6DATtH7QtcIICFGhWJElmIjRS0ak66RQPWbppu7ahTO8TrrJAmdZy+gq8fqC3e62+IxVtlC23VlkkhTKiREaGOdN6t9OJZZrfeZlOqwT/ANR2B0251n8FiVVVBHsoJHJpOb1oDo7FO+Iu3FgAkBYIJMQCCCZ9gEiBvE6TRlUxs7Zy6jTMfTTb5/CuYe3mY+0NNQI4SJ1B4R6Cm55UnTSNIG+3v1NOJIEiQ2nrJGkH5Vtn7C3QUZgBMmdYB/eHDY/Op8KRGVgNufOfdtw8KWNIhX+0jGRA0U6NwmeO3CuYi6ohlKTtoy6hjGseMH0NQTMSyFTBIO5B3Gqk68dNvGmMARqQCD6COB02/GnXLLjvbDiQQfKRHiaibunMSSCdeMGIU+RgD3c6oq5BbvKpB20gbcPTwpwZli4hJ/aU/aA9JDDX5VGcVkJaDG5mR6zGnj+VMv4hg+YoMpHeKnNHIxA8j+WoUtzEEsHywDvBn+Yae/8AHdX0B4SD5ceM0JisYFXMhkTqADp+8oj9b1xbw1b2gRw18486QlzlSBJjQBo15QT9/HjUdyc2p0Gs0O+KCjRlKngTt5bnL4cPlyxcynMRmQ6yCWZZHxX5eNWoRdaInb5VE7pMSDx4SOGonapSRllCMvvEeHOg3uEnvQVO3P8AOmCuHEKPsH0Aj50qiDzsRHDuE/GaVI1S4ZiBvz+6lZPealSovsRcYEa+gqLpZjmXWlSrP219IsLdYjUk6nieYq+teyT4VylTyXFNYPdX0+ddtb3P4j/iFKlQkJGh8xTX0YRy+81ylVfSns+99n+I/JqGxp0Hp86VKs8W6A6RwyG6QUUjtdioI91J0E7Df765SrpXOJcN7Hq3zNZnp5yrkgkETBGhHdFKlRx9t1Z9WtbBJ1Obj5IfmaG6kKDj2kfZf7qVKmeqHo90aP8Awn/DQLIMh0G5/wAIpUqzDTsSx7L3/I1y8xyjXcf5TSpVchBeHM4dJ1lFnxkCaqMSx+j7/Y+6lSoh5DcP9n0+I1oZP6pP4o9K7SpiqPDjccAWAHLvGqtTDOBoA50Gg4UqVarMG2B3GPGTrQuAb2xyYx4eVKlQRFlQC0DjQLHvMPH7qVKmChb/ALRrlKlUy//Z"/>
          <p:cNvSpPr>
            <a:spLocks noChangeAspect="1" noChangeArrowheads="1"/>
          </p:cNvSpPr>
          <p:nvPr/>
        </p:nvSpPr>
        <p:spPr bwMode="auto">
          <a:xfrm>
            <a:off x="307975" y="105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QTEhUUExQWFhUXFxwXFxgYGBgcFxccGBwYHRcaHRwcHCggHBslHBUXITEhJSkrLi4uGB8zODMsNygtLiwBCgoKDg0OGxAQGywkHyYvLCwtLCwsLCwsLy8sLCwsLCwsLCwsLCwsLCwsLCwsLCwsLCwsLCwsLCwsLCwsLCwsLP/AABEIALQBFwMBIgACEQEDEQH/xAAcAAABBQEBAQAAAAAAAAAAAAAEAAECAwUGBwj/xABBEAACAQMDAgQEBAMGBAUFAAABAhEAAyEEEjEFQRMiUWEGMnGBI0KRobHB8BQzUmJy0Qck4fFDgqLC0hVUkpOy/8QAGgEAAwEBAQEAAAAAAAAAAAAAAAECAwQFBv/EAC8RAAICAQMCBQMDBAMAAAAAAAABAhEDEiExBEETUWHB8HGR0QUiMoGCobEUM/H/2gAMAwEAAhEDEQA/AK3UxVJSi7toiqor6pHjlPhVbp7BYgAZJipgUV03SG5cVA5SZlhzABJ/hU5ZOMHJdkOCTkkyGnkXlAMGVImccQc57Uvi3w/7aGfi2kYEk+a4PUdtv6VVpENrVOtxmfw2gMoBMoYjOORQnUtT4t3ejMXdramQA0lxIAGI2r29a+e6jLqjG+a9z1MUKk68wnrT3v7OjFEFl/KMEETAnkmSLf7H7x6f0mdNduPcPhi2zWlmYJJUGOFMrEiDirvisv8A/TrFt1bciLuYkEFl34wZzu7ijbcWdI1jlgttmPoWYMcHjyxxPNZY6bSNJbJswzEADiKjFCpqw13AwAV5HM0cVr6nFkU06PFyRceSuKarYpba2MyK08VLZTxTAZRVipSUVfbpAUslV7s0bcGKFYUwLVNQYUrVWslIYOaVWlaYLQIiFpt1X7Kl4X0pjBtppeATROymxSAGGmqxljiiBUfC9aABgKUGiwoFUXbtICk4oPWadQVu3GCqslZ5JyDjuQR6H6d6KOayhpVCXrt5Tde03yKQB4bgxOJwSxnMEV536i5KCS4OrpEnJhT9W0u4QLrmSQQJAwZ5YRgngcVO1dR1VkIIMj3kc4Oe4/WiNL1D/mNMipbFu5aDklZPy7ctPIVQOwMmRQr6LaqJtVCc4mASTkHmuPoZS112NupS0WQuj3p6Ee4V+fj/ABdvv6H9qVezaPP3OrVJ70LdtQcUbZYFZUgg8EGQapuzUxLYLuii+m61bbF2uKhAIAIJncCCeRgT+9BFTNbfwzobb+KbqhlAXn3aT/6VNYdbtglRp0//AGKyHw1cFzVO8hgrXbkjhjDGQO3INc11mV1FxrawqNc4GBsDhY9MgV0fwmq2yZKiUIyYkvANV6PRLds3HLKWdmlOWg5JbI2j5vfIrwurtaYvskenhp215syfi/orWI/EZiwypkydqHucybkfY/Sgbl837jvuI3FRgmIVcd+0D966X4wveNfsAgKBe2mWEGWHfmIT0/SsCzokVboRpcXGVMwSqqwB+5IzR0yTyRTXywytqDZRounhHE5MB/uwB/nWizVj9GuuzZUgkyTJgKqkRB9SR+grZZK97oN8f9TzOq/kRAqYpgKkBXcc1jlaVtakKkWpgMVqVsVHdUpooLFdNVRUnM0kFOhWRC1ei1HbVqCkMiQKQHtUysVUXzQkFkoqcVTvmnn3ooLJlqiluahRAUCkBWfao/erQKgVoGLEc0Ndq5j7VD7UUFlFu0Z9Ki2lXe4JIFy2wbMCFEd8fn70YpA4msPXdVKXVuDzD8S1t9WAXcec5YQR6d6879RmlCmdPSxblYbYIPg7VB8MwPNuYKTzCg+8Z/Sr9TctuvmZ92THhsRlsDNuYOcTVGp1ertAN/Z2A5XcztAEDMEAwTyfaaHsXNZdB22rQIEy0j3kS+cnsO9eK87vbb6HorHsK8Bb5Ix3IEe2DNPQWvW7d8K6EJlRgKeYiTGOZ/qKVegv1BJJab2OL/iXuYfSuoXUb8JoJPygeUzwdpxXUaD4pRvLdAU8bhlD/MVyZsstswwAcwpmGG0gkfw/WmsFUUueQRCH1MyfoIn71yYupnj4Z1TwxnyejbgwlSCPUZFaGg1dq2AnjQXjeAcjDCP7oifOe5P0rzfpuue0N24iMH/MccDg8z7V6B8GC3d1Kl0PiASu2NpI7kcyB7xiter6xZcWnh/7JwdPonfKLNde8AKgssQ45bcu7zTABQEn5c8Z47nc1PTdU1uLcWfPkI7bgDJI3AKABu4A7d67c6VXALosr8pIBI449OKptKAT6bgZ+p9q8uVt2daqjwf4pS9afw7tx3AlhLFhEkSJODiqenahbaK29Wl/lmWVYO8kczKpHPejf+IV6b5jsiD9VBP8axdVG22BhvNJ9ZiP6962xScGmiJJSTTNv4dEg/T+ZrYe1WN0VmcoCoC29x3DdMvHMk+naBzXQpH1r6LoJN4Vt5nldUqyALWiKfbJoy9BqjbXcjlBzikTVoWk61SEVhqcNS2U4SnQrEG9qsD1AipKlFBZNWmrFNVhauRftUMpDbZqt9PVxb0qpiaFYA5xUSata2TTrYq9idxWE71NxThfY1bbtVDZSKrdkmrLikCrVcjHaoXDNTbsoDJHfNWrdB7VMaaeasXTD+hTbQtykCuU1ejNvWLdcAhrqsqrJ/PxB9eT9TXYPg5wD74P9e9YHxhp/LafsG78eo78c15nXaZwfmvc6+nuMl6+xt/E/WmtC2Le1Cy+a4QCQtsCNoiN3m7z7RJNY/Sus3LVw258RAGAD/3lsqAWIIX5RuXGTAHHAt+IdjW1UkbhuAU7gWDqywAMCdv9GKxNRrANVb3YS7bDloGfEtgNGJyVUY9K8JxVnpJukRXWmb9sSNrh15ICnnjt5lg8Uqz9KqBrN69t8Jg4aVJysgSM5yhwO9Km0g1V2BL1jyWyWAOSgJ54B/gB60r96VQEYk78TzG3P6/tUdRbVypVtu1iFVpICzuBLeuYgA5HvRYs3na2ttDs8IEgAQcsCx/1GPc1NlUMyx4SgyQC4ByMnaQT6+Sul+HepGxqLT5CLHOeZD5HorHHtXN6gIHVFB3BFbdIjIyI+9aGlUi45MHcfbEARj3EVMi4n0L1LVm1p7lxBuKoWUQYJjAwZOaqi4LTH5WgE4xjLAD3AIrH+E+qPqNPaAeCoCuQBI24zM5MD7TW11jSr4TEyTB+Yk5ggEAmB+lQJo8I+N9w1LKx3EMikxElVAJjtkcVl6g/iIPY/wAq0/iMA6m76C6wUdoBMRQnUbQFxIxFtZ+reb+FaxJN7oS+Rvr/ACFaq1k9E1SQbcjfMxmYgR7flNbCrX1HRteCqPF6i/EY4ApFc4prRB4zmPuOaitz8Rl9AP3n/pW7ktvUypkh9KjcWiCJqGztVJiaBjTRRD2arNurTRDRXU0NOEpFaGwJhqdagBTqKkqy1RUXf0FTFMyVKGQSpAE0ttWKpobBDOIqoyfWjltepqRtAd6jWkXpMsKTRmns+tXeCvrSCgUSnfAKNE0Mciq7l8THrTXNYOwmhmu7uRipUHyDkinquhN7bDhIwfKGMHiJ4IIHFZfXRFoWSSxbaiTgeWciFjmP1ovqNm4SgQgebbLAsvmgSRwSD3PqfvzHX+pbCVA/EgISAV27WDKw7Encw+ma8brnpyNVzR6HTLVFPyNo9QtG2n4if3aEgakW9jwAYWeYk8e0ZNBdZ1enINxLoZ7Lq4/EuHfBT5Q08ye+D68kH4b6alzTXrjLuZZ2yxGVWexzJrkLrRXnSkdcVsW67WFz6LJKpJKrJ7e/An2pUNtpUDDbTSBj+v4elb/wzqAjOxJjwrhgBjJ2nbMSIBMyYArnkjH7TW50pWFu8wP5Nh9w5yP0BqZPYpIHe+r5dBuljuHlmVAVcCNoI4HYkelbfT9KpF/UB9x3A7SAOYiSWgCWMD/Ia5qzcIGMcz6fetzS39uluiVG65bwB5jG4yMwADHbuKUkNHoH/CbWsC9m6DLAXBIicD+KlDXonWbv4cDMwO3dk9a8D6Tr3Qgq3B7z3gHv6KvB7V6k95LlhHa7DSr4uATBVjycjcm37kVldbFSXc8i6juu6kBRJd2gesmn1t0m8RiAicZBhQAQe8xP3oViRdIPdYyMjOfpxz703ULsai4p5lUkduBWsFJzE6UV5gOv1pS7KEqYAkGB/U+9dR8LfHItMRqbfiIy7SRAZcggwRDZHGK4rqp/FaO0D9hVCvXXGclFxT2OaUU3bR6x0zVKLW+RBJIkxPMD6mhuldRD3WOPOQAM/wC3YVyXw5r820ZgEFxWMwBgiCT+tdj0G2hO6VwxjgTMwB+v7V2LqHLw4raqObwktbe5tUttFpZmpGwK9bWjh0ggWoFaOOnqtrcUKaFpAWt1HbRpt1HwqvWTpBGFMFovwafwaetBpKUWpbavWzV9uxWbmilECW1NXpaijlsCKRVV5rN5bLUQcR6VB1PpRL3I4qi9J70kwYI89qjsJ5mrthpwreprbURRSbYHaKrKCi0setPftgIxb5QCx+gzP7UnkSGo2A6i5tXifQesc9j2rzjr/mvEkEFwHUEyQGG7M+mR9ozzXbdW1TGx41geZQ0NcEM1sqQxUAZzzkDyzXnWk3Xb6zJLOJPJzyf0mvD6vL4mRNcHpYI6INM7L/hqgIvqe4H25rgLulaSP8J2n6if9jXofwno2tJevArukqiGfMVBJkDI4H6/Ssu1pBtvNcEllF8gAboFxw5HEYJMfSuKa4o6IPn6mXo+jk2gwMHxCjTx8oIM/wD5Y/701ag1CuuotggyLN22DIkkDcYJ52mlUmsYt8HJs4FsDvIP6A1v6JkXQ3csH3IFiYyrzPY8Rn1rnSswP6/rNHOPwCc8gD0Pr+0frQ4kplS3CEDc9o+xP8q3r6bdGjFSNztDdpG0RMz2btXOODtVfTn+Fa/UNY39ntW/y7yQZ5PlJx2ieff2qZJlJlmjbI75j9a9W12vc2FClYUBOBzlP/ef3ryXp1weOhIwsT2mCD/DvXpd1tOlsC4FhjayzQ0b2aZnkLJ54mspvcvseesYuFY/MRj64p9ZYK3n3QW3ZPqYBkTVXTWLagAMPnWC/Akj5j3FWdadjfuyBIfadvHlET9wP3raMt6M2tjD1ukLXD2k9xQb2WHIx61ta1gLzBCeYjIM4mQeMzSDA8j9K0TJ0mRpbkN+1eh/DelZmsqbhg3DIjA2gN+/Fcjc06tERI+x7966foOvKPbgBis5J+aRAGPv+tXGtSsiSai6PR2txTbasviFY+g7+vb96lp08qzzAn6xmvX8T92k8ytrKhaJ/lUWsV0Gj0COqnzExEhiAvb8sdweTNc1p3ZXvpdkeHcbaWmTbOVYk5PcT/l9a5cPWueSUXslwb5en0wUkT8MVAgelNqLblmKuIRdxGy4YAAJJhJAg/1io6e74gO35hMr3G3n/vXRDqscr34MfCltXccn2pgfairejdgSokD/ADASeSB6mBOY+vNSsWQ3BBPoDxyM/cH9DWyzQtq+CHCSSYKhPYURbQnk1Xq7Vwsi2VB/MSTAMT5frjj+NWG/G2RBKkkGZEAmDAPpFYvqoOTXkaeDKky0rVeoAVTgk+gol7mMVXYsXbiugRBbkkuzGTAGIEQPN61l1GSUcdx+g8cU5AkTmCJ9altmnu6G6lxSWVre08NxBjAJOZiTPertsjBFaYMznBOXIskNL2BzbqISiPBqD6f1NdGoyooZlHv9Kov6kkEDAiiGtrkTJHNA9QvsglFU4YmT6Akcc5x/U05ThGLk+AjGUpJI5DXdVuJp7QAWNxQLBLxk7jgAHMRJnd9aw+kaZrNxbuBseMjjBzmM4aukbQgIWuHjYyDMCVHI9d1y2Pt9ax+u3lL6jbEgi6scBSyk5nuLo9flNfPpy4PXcYsPsdQNnWLbNwCy8P5pjzid2fzNAEkZxgYjHGtY3zZALSLtjMZRz5IMjOO9Q6krk6a+5ksqZxyj7TwABAK0T8R/h9SFztvtXf0KE/zp0LgzfhLVFNXbLGR5kM+gQlR+oFKh+r6drOovKMFWkfQz/I0qE6InGTezKRbQzHvxx3/2q42gEIDctEEY5EH2OKz7mGAHt+81fqPKo7iePf8Ar+NZWdFE/BYeh/of70Zqf7q2NpB8x7EHJBPtwo+1ANdIIHft/X2o24xUJIOR5Z4MGTH6/vQ5AkS0AG8ZgkxJ9/WvTOu3UaxErG2AMY22wYH7cetecae/kYBgjnjHrXoHxh1K3/Z/BlAwIJWAI2KoAAHuTx/hrKUraLrY856e4FwEjBKz24Of51Yzne+5pJuNJ9ckUrKqSIBmcR+31zFOLMtO7JYzPr39K1TRLQPdvC7eLMMszM0e5EcCo27ciQfyyZ+/8aj+bHrHH6/zqaARx2Ax7Z/6VexO5b4bCAR6ce8kff8A2ra6EnnsSCfMkiDmWWf2rF35mSOP2H/Wa1ND1EWglw52bWiCJ25Ant6U1Vid0avxv1xb1y34VxXVN3lgFZ3mD6MCqqf+9dd0Kw6KCbi7CjOy8bAotksIHo5P/lOK8g6drAjq22drAwSYMHvEV6l0/wCJGNxP+XtwwMqshiCOBvvFc+m3j0rPLmmpqSDHijo0su1/VNO9xm8a82cAJcYgQgjzRHyT/wCc0Rrus2NysLbm4qlAtwOgAKAEsFDT+Yx7j0qi18QI53JoySxYkFiu5kADdiVnGJ7D0FDdU151NvcyPZdgdpDKMQyqWLMhJndiIgCubVRu42gy18QXg7OLjbiIKm0dh9RHIxGeT3qxeuEspt6eHuNtuFd3hkMu0scSpyGnifqaE8ZPELeYEiI32p4HYXD2Bz701jqFtLNxEUMD8xDowgxiPcepqo5K3TJeNcUa3VdY6tcVHcKlkXFG2GtkyrXBgbctzzEepqw3nV0e35g1pTcDCSRHlYHfIUkmCR344nnbvWgS/lGdOLXzqBtlYEbTxIxxiiNL1ckqVFveLaoCWVj5QIEeHkcn+HAq1OSeruS4Ra0h+u6rcst4aQQy+JJUEyFuECR2BtgY9TUrQe/aF2JfIKjcAQCQe5EkQPqagdVqT34B/wDDGOeZsd/epXX1JUgu4UKQYtxtB3TnaImnrlz3FpjwXjXMsyp8h2t5T7j75HarV10KVZCSbdwEyAALnhxkmZ/D4Fctd0Ko18F0m0wGfEJy6r65wwqzTaK2922h2ENaW4AFIJLIDy3vPP6VvLqJSW5munSext6jXKbYQqAAWBO9Z87o5wRx5D+o4oYa4IHUNMYO502mZHlzxwftWb1bRWkseIpUeeJ2IT8r4GM8D+uIajTqr6hQY8JVYAW0GCbM5jPlu/1FQsvkV4SOs6dq1uJIYN2O0g55jGBzxUtRcADFmCgKWyewiY9eeKo+H9Oo09tlyWUM0wJMAGY+lB6m+L7MgtuPDJYmEPla0flzEndPp5a9FdQoYk+/4OLwdWRrsA6jrKQxt3FZi/lDKQpUIC43c7pIj/VQepdy14lUOwMggZ4Kg+vec+1crpdYFUK5lpnjiAwAkcSGMx6Zo3TdVctcaNxYDOdq7f3bAiT6d64smWc+51wxRiDX9TcvAFjG+w8wIlrRJ+390KztTAa2zCVfThRH+UFFP2ZR+lbukCAWWZ1Kh7quZkAOoJ4yfnPFAXdMXt2UVSWtKVJIgedyRHflSMgc0RaG0/nz0MfU6gtp7SzhQwA9DMn+C10HxbbF02WDL/c+aMlSY2yBxM96k2gt2raeI+wAncBuJAdfMIEncI+U9ww7VZ1i/asMrFNy3ECGW8gEmSpGZUhCB6AjvITl5EpptL6mX1iL1y7eFsgeRXDGY5g44koe55pUNqur3bDqVKjcvmCjDr5QN3qAySM8ie9KobdmiowfAbfhWj6E/wAqlryQVBn1yIo3pGmDM3b8N5MTA2kE49jU+j2ibgUMfzesSFMH6YpWOjO3S4/rsf8AejtZeJe0p4Vcffv9TFWdOtFrgUsD83JJWQpjMcTGafQ6YuxHlLBW7LyBjMesd6GND9GUu7e7RH3/AOten/8AFjSW1NlgoDtv3Ed9uwCvOeklk3XUVSyMr945ySAeJArqOo9fu6xRcvBJRLkbQwXhTnzH1/as2tyuxyvRNhvfiAFTcyCYgGO+IAmh/wAjMpMiWE+mYqN1BJXAzmKk1uLTqPQgferS3E3sCacMSIIyJz7bv9qsWY4/Kv6FiKptWmGfaO+Of96mA3r6D7Az/GtKIsKPIlSOB/6Z/epXW/CP+n/21UbrT9DP6CB/Gnuaom0yxG0BfrMH+NJ7D5Mu2ciPb/rXoHwdaXfpiRwHnNsTO7OX4H0rib9xDbtADzAtuP3EDn7/AHrs/hxre2zgGLbjJ+bczeJOcCOBGZPsa5ZPVHjzNnDw5aeeDV0fS3Dqz3LcI90HddWYuLC8n1NHdK6UGs2rRNslN25xsuIDuJ257xcBrB09vTh7bQv5zAMySvynkAgZzFXbbI0wu27aQsrLJumI5/w5bn/cVFU7+dxvdHQ3NEFZrgZSQrqBtRd0C0oz6EMx54X61b1AW9PacBhekNK/hrEHBgR7Hv39qwP7OgvIm1YZSY8JQcKTyVx7g8fepaa2rJe3Ko2lknwyNo2jdgCZgmQJ7VV+xNER1NJxYWTb2/MuQCfWc45qzRdU867bVtTswZUwBPYAGcRMigVtWVYQ4O22Rm3eMxvafljuce1X6G3aUqVlm27QAjjdJY8txmc0beoGk/xNdbhl88Dlc8EzBz/eHiqn6/eYqN3z4+dTOFOfLn5/3rJsFRs26a4DuhcNhvw+ZbA+XPsfSp2r3yRp2B3bVkHDRbGZOBG3P+U+lA6NO/qbO68XS4HYTdBup5QDbMgBCRlUyZHmPqKH1OqSLYtKAxtKqkuHPhoH7eCPNAbIMYHpUNet3x9R5ZnTkztXJ22zyRkeU4NLQW7rXNIQDBRgxA/zXl5AxyKL9R16EL/VLVwTCOihS0l8SdqEEWhGTGOe9E3eqKXdvDtlnsbnk3jNsJbM4I/LbTjPl+tZfRUvlLwO6fDU4jlbqzxx5a27Fu8blpWD+bRbPzfOLV1Z/wBUhc03sCRbptZeOnBUpbt7oBUMPKC6sCXJMSPXsax9d1FLjixaZgo8u5fKHAQBcnPYyYz+9b2n07/2NVvBxLsDO6cs7Kc5Igx9Kzurvpk09q9YEqLwk7SGYKG3CD9Rz7VTbaonGoqa1cWrMbUdMBuofyh0EmB5VkkdgJA7+tWaBraEk4DKQN7AdwY79ooX4hvs6qqJtUqp4ksTBGYwT/Op2OkfjFY8o3EmeYGBP1itE2yWkBaTVKr3BtUh7u1SZhd2V8vPKxzwT9ahd607bGY+Vn8K4oEKY2Qfc5VueVonqfS2SxuEzvRyYECGurg+xj+orndbZf8AGBOBtukdvOVG4f8A7B+tUuCZcmravRp9XZLKCjggT5id21o9gJ4/xUP1PUi5orJlmdHZGkGBgQAeOAP1NT+HLA8e4lzHiaZvm7FlVhM+4q7odgXNDqbZIDB1dAe5AOBP6ferIS3v5uc9q9QHtWxB3IChPYjcWX9AxH2pVqaXo5CXBdViPIylCv8AmkZ/1CfpSrDWn3OuXS5U94v7A2i6iqbtqDzIyEEkwGESJ7ireja5bNwO3mADCIImVIHHoTNdR0f4QtNaDM8Fiw+Qt8jFZncBMg4iqut/CVq1Ya4jFjKqmNoJLQ4IJJOIiMczSlHJd7pf0oMWTFGOlpSf91+xzvw++2+J8ygNJWeNjSfXjNS+Hr396CszZdeYAkYJPpOPvVVnSvaZ9ylTtPPoRP6QR9jUdDaZPEVgVMAEHnOQD+xirX1MX3CdJdjT35BkFII+Wd3B+okj6Vq6HV/8sduD4d7fMbWEW4jvunv9axrdlhZIM+Zg2ZyIMH6ROa2k07WtPeR1hmseUMcgFhMCeSY7H6dxLCtmcxYmZGYz+9adxCEJMRmPoM0N0/plyT5D5hIkRIEEnPYCDPFanVdC6IAQfMkjHdpAB9DI7xxVRkkDi6MpNV+GXjg/x/71Y18Dw8fNx/XvNCvpXFo+VoLQMckASB6n2o+10y4622VG2oqlm4VQWwSTgVSkxUQ3D8THyTuyMwe1EoqeSQSHtsTBGJ3gRjBxOfUU+g6Rfu2rm1C0ttHE7t2REzU7fTnW0HfCmbazM7ggkGBiC3HPtU6r7j00uDlkOa7/AOE9Rem2222qgSuGkxj/ABiRIn71z+n+G7twgj5YSSA2JGO3oJmup6Vp3t+Eks8c5jvgfNGDA78VE1aCOzoJ0nUZZQNPaG5rkHw38pCjcf7zG7ie9NqderaeGVLauD5drKACZ/xETK8VPU3jY3BnBZJZlCAYaFWfJyDPB+tC9P6h/aEubEDeGA7BgAInaCBETLgQBOawlqizqwY45buSVefxhh6nYN1XNzIBAgGTuXacRP6e9WdN11p0vQwLOS5OQoLLB8xACyAImgrIVtjWdPbuHeEGDAYAnacc+kmOSeDV3TdGQLloWnY3PwghKnY4kFVkiQJH6TVPj7GUopSpev8Aj8ll97ZkBkBa2wn+0W8HawJ4E8e0fahen6NQ1pzcWFBMC4hJzcgD15pr/RXtOttkQH5WW4ih8gkFcEbZ7g+nrU9J08ppjqLtuNpPmCgKGk4iI/lScmi1iTqu49voirt89yVfxcIB/g8oz834fPGalZ6Eggb3G1vFEiJPk8vHzeQZ496E01jV3bYdLsgmAxW0q5IBIMzEHuBVAvXTO3V3HIYKQm0HIkEebgdz9Km3Xz8Gqwxur/1+TfPUNWThk27NoJRy0RAUxgjETUE12tATbcURzttDGfy7h7/rVVw3y+xN021lxsWIUDcFLMPPALQc+1Z+j1Woe4LSMGa4YsgBQGETJLLBxiJBBHpSWuXHua6Onilqu/7TUNzVD5dQu4Da+xLZIJJIJGIEQIMZFRN7VbkLX7mBBhbQJOYg78dsfX1oLR6PZcvMGl7m6CCkA7lIWGEBpxJhYmtROj3Ll7wbV5nflgptnZ2MnwwPKwIJGMrHNVom1a4IisUdp8/VL2YtIGIb+137jrtMTtCgmMYYxI3Z96y/ia9YFgaaxDGd4I3FgSYaIMcDie/HetfU/DmpsWLjalzsYbQw2+WSACPNOR7YrT+D/hxXUOwXz2ngMZKPuABIhTuIDQRxM+lXG+HyYZIRf74qo3W+/wBd6OL6jr9tlbRQ+RQNyxuMbYPBAOOx7H6UGNddRmi2AWbEqTEkTI+k+ldLc+ErwteJ4TOJMLuLMMtBcKPvJxA984Gps2rl1bM3PFLFGIJbJZY2qOTMyMcH1gGtrZot4YabUkwHQag3rlzxAN7Wbm4REbFJUQfWF/SrtVow1xv8+gL9h8kbeMf+GtSs9FOkv/iXADtuo0E70YKVJI7SWBHqM1t9A6TqNRdUKl02gnhM6kQCwMmTgfN6/wAa6INOKaOKaqRxWh3tdG2AzWyBJ58pkd+QCKP6PZvalmtoyKUEncYESAYhT3I/Wug13SEs37NwMJW6AUBEAF+QxORDEkCeRk81R0XS+Fqjd4W4jrE+ZYyJn1Cqf9u70q1J8mksknieLZpb/PP0syejNdvXfBDAEKTOYO0wcAUqL+HtLeOpG1QxXeDCohPOZAGOKVZLpMb5T/yeg/1zrY0ozVfSJ0HT9M1tAl20XKFiNt0AncxJwJzLHINE626q3NM91Nun3FnUlnBIZGbesCYCgdxmt7TXQ9x1tG3cIEwHWQJAk5xlorB/4iG8lm2wgBbxUjysBjAZTIIlDyI/WuycMai2m39vwePHJLUrSX3/ACYfx31m3qm/5dYs27eV2IgDYUhQokrEc+naue6N4mq1AW4zEkZb5mhFOwDcQOYGT3rovhK/acas6tFI8BntrtFsF1xjwwonzCqvgfpDP5hd2Fg3afKsSPYkK30meRWbmpYnGv8Aw1g3CdpnoHw7pm1t78ayFt27YV2KwzqwhEDcwZLY7R61R1ptDpdX4b2WNtgHywZCEWdqqxA5AOTkxXRanryJ408WpIPAG2BJ9YiB+nevKdZ8SnU3wzBQ0kIX5UEyg9/oI+tYyyqT3Go1wT0nXmtaprxtP4VqdlkhVWLp824GSJJnE+kxitfSdbXUaDVvdSyzWlQKrKpHmdjCjlQNoiMDNYOp01zwmtkbnZg5uCQCBA2Ru5kTNQ0/w3cQLuS5tlbpO1grLJEnPAEZ7feqxrdhOWy+fcHveJqlVDchbJLW4j88MciDIMD2IMVofD/VrxsjTpcI8UoDgADe5QCczIgQRgH2qXUmXwzbt/M/l8ufmgFmPsvc+lS6Uo0zMiz4TDcCROxhAOe04YH1Bq7V3Xb2Jvlevua3VOslNfcgBbex2FxAQHCoxWOwmFkx795JHw710/2W/bkG5v8AETcYaG5ZMQTAc7h3YGuR6BqLl7VuXY3fKVLHzG4slAvuGUsK1Pil92ptG2rId4UW2I8qJg8YgFblZw2ehLzf2/JUqdSfoiu91DUbripcIs23VAsABh5lU7VICnaoHapanqqw0uTgwQynOfy7t0e0flPE1V1KxddwwQCGDEgJmAJGGHO0dozxzWEty+LkqrKdxgi3ETOZCT7fek0mibL9brndbgVt27aIFuJlmwOT24mjvgzVXNC7XnVlBSMgdykSDk4kx9KJ+D9CjydRbZ15glkiCIjaBkZxxnvRPVOgulgXQguAkwrkPEyFCk5BgZ+lYSm4zSRqk1G+x0fw91xBq/7RAZblr5lSGQbvljAJLBRjtMEzW907pDLdvXEhWksOW3m75jzx8sd4rzz4XsXbLFmGPLCyDADKxH1gc967TpXVzbF8X33DYsEFTwrTG0AHJPaa13lL9xo5Rptc7GHrNKdXq2vwrIlxNw3kHmSoBw3Denv2rI+OtbeA8MsBbkKUETK7tuBIAVSBz3HNamjvKAsbwxdDu5UAYjuSMgz2giql0tttRcL2ldShuFWBK7wQCe0yXxA7+1TG1Ldepl40nBJ9tkZPRLN59Kp8QhA5VfMo2xJ2wTMwC3HBq/R6G5bG5VVjO7JUn8seacCB27EelGfEt02bps27UBYYraTbb3ECcZAbbtmMzImgk1VwH+6bsRgsBIBxBjj2rOak5tpbEvJsk5OvKjWN0JqfJLuQ7QpBJdkIkDsC7gj6HM1i9F1BOqAUtb23DJ721BKzIkHEcetQ1Gk1dtzqrZCFlX5XTeBI/Lu3L8o7T9iRQ3RbjHUO5BIZZkQYkzJkgx6xJ+tdWLI4KvNUwyRU1q8jtbuoW0Llt1dSnkZ3SZUHkuIDA7iQcfOa5F+v3NHfLWwkjcOD5gxQiY+YAIAOBJJya0+o3wtw7CyW4J+sATyZEnP19qtuadLg3bQcZBAMcZE9sD6RTUnJU+BXp3DLbvqrWmS87Dc5UqMAP+KwPpygxGJ+lQ6d1fwrRa4rOrWirBSFYlyDuB7ENkHmh0UDgAZngc+v1ojR3UVwXUlcyAYOQf5xUrHpbY3mcoqL4TsO6X1UJpdRYuTucCAwLEE4ZWPBJ2tn2+gri7mpu29ZNrkRqFHO5kEKCBBIEQB23H1Nb16CzFYIJmTz39McE1l6rp+64lzdBScBcEH1O760pQTW4/Erj58RWlsahjqXC+JdlmiQJJM4muv+EfiKzpV8K9fRBuLBdjyA0SQw8uSDiCRHoa5mxpwgIBJG5mziNxJj96B1HSw93eZggg+cjtAxtMDvVKMarsZSuTL+t2vGvtcRhs3MQyyC43eUmYkQJgjBJoK7pnXatxmm8GNsn5oESRnIOY7YNdB8IaEeKEeCqqTG0kDIyZJ7z2iTxFY/UdWdVq2tW7hYXX2qoALjYMZMsMqWwcD9DTarbd2OLbvUbXwFp1sC4pVTNzlmVWI2DChjESTn2NKu2+GOjaa/YRWtb/Bd0UksACNofhokknP1pVUpyjtGidKe7OGHxdpbW9rNtVbAItqttipyYJ35G0A5gwuDmKB/xMBx4IImRucLPcf3aLBHqD64zXmd++Nx5WfWcVGwJPDMJ/Lyf2NYqzVtcnp2o+Mbd0FLnhbG3SGe84Bbkx4oAOTkAc5oP4Y6nYsTBYgZ3A5MqwMAmABAPrLHmK5jTaZP/trx/wBRP8MTWzoLQg/gbMcwn/yJquCDr31q35ujzKx3AsBOczHY1wXWdcRrMbfyrO0e3fmc11HSh4du2mY8NRP2EVn9OgteJj+8xx2Va48e82dE9kaAJ7kfpH86mpqqalNdhzFlJgCCCAQQQR9ahNOKYgbS6DY25HdT5siBIZmYiQJ5du+BHpVb9M/EDq8EGcicxt7niP40fTzQtgY1sHu0/YCrZqE0806EWK9PvqoGnmigL0erA9Chqlup0FlpaiembF3nALAAY5lhOfYGfsaB3U4alQF/V9abuousFIUuYacEdsRP7VRIqLPJpg1NASrLsWWS62xIQ5kkRnmAJIz24rR3VGaGhqVENTa3d4+yn/8AoH0q7TsUiDkd8fwiKgTTg0kgsKa3uG5Rx8w9Pf8A0/wobdTJcIII5q68m4b1A/zAdj6geh5xxVCKC1R3VBjT9qQCY1HfTMaiTSGTF0jg0OY9BUiarak0NM1OldSa0my2xRZLQpIEmJOPoKVZQelSpeQ7fYC2DMgH6ir0UenpT0qkZYKmrYpUqokztXaJcEO6x4SeViMMADjjvS0zm34wGYfvkmFUZpUq5MP8zqyfxG0vUmZgpCwfY/71rrzSpV2M5WImpgUqVAuxOaS5pUqEDJotMaVKqQhi1TTNPSoAiTSNPSoAZjUppUqAGBpLSpUAyRWoTmnpU2JEWpE0qVJjHbmp6dyriPUD9aVKgB9faCuQPQHt3FDsMU1KkgIA1BzTUqEMi5qjdSpUCFSpUqllrg//2Q=="/>
          <p:cNvSpPr>
            <a:spLocks noChangeAspect="1" noChangeArrowheads="1"/>
          </p:cNvSpPr>
          <p:nvPr/>
        </p:nvSpPr>
        <p:spPr bwMode="auto">
          <a:xfrm>
            <a:off x="460375" y="2137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QTEhUUExQWFhUXFxwXFxgYGBgcFxccGBwYHRcaHRwcHCggHBslHBUXITEhJSkrLi4uGB8zODMsNygtLiwBCgoKDg0OGxAQGywkHyYvLCwtLCwsLCwsLy8sLCwsLCwsLCwsLCwsLCwsLCwsLCwsLCwsLCwsLCwsLCwsLCwsLP/AABEIALQBFwMBIgACEQEDEQH/xAAcAAABBQEBAQAAAAAAAAAAAAAEAAECAwUGBwj/xABBEAACAQMDAgQEBAMGBAUFAAABAhEAAyEEEjEFQRMiUWEGMnGBI0KRobHB8BQzUmJy0Qck4fFDgqLC0hVUkpOy/8QAGgEAAwEBAQEAAAAAAAAAAAAAAAECAwQFBv/EAC8RAAICAQMCBQMDBAMAAAAAAAABAhEDEiExBEETUWHB8HGR0QUiMoGCobEUM/H/2gAMAwEAAhEDEQA/AK3UxVJSi7toiqor6pHjlPhVbp7BYgAZJipgUV03SG5cVA5SZlhzABJ/hU5ZOMHJdkOCTkkyGnkXlAMGVImccQc57Uvi3w/7aGfi2kYEk+a4PUdtv6VVpENrVOtxmfw2gMoBMoYjOORQnUtT4t3ejMXdramQA0lxIAGI2r29a+e6jLqjG+a9z1MUKk68wnrT3v7OjFEFl/KMEETAnkmSLf7H7x6f0mdNduPcPhi2zWlmYJJUGOFMrEiDirvisv8A/TrFt1bciLuYkEFl34wZzu7ijbcWdI1jlgttmPoWYMcHjyxxPNZY6bSNJbJswzEADiKjFCpqw13AwAV5HM0cVr6nFkU06PFyRceSuKarYpba2MyK08VLZTxTAZRVipSUVfbpAUslV7s0bcGKFYUwLVNQYUrVWslIYOaVWlaYLQIiFpt1X7Kl4X0pjBtppeATROymxSAGGmqxljiiBUfC9aABgKUGiwoFUXbtICk4oPWadQVu3GCqslZ5JyDjuQR6H6d6KOayhpVCXrt5Tde03yKQB4bgxOJwSxnMEV536i5KCS4OrpEnJhT9W0u4QLrmSQQJAwZ5YRgngcVO1dR1VkIIMj3kc4Oe4/WiNL1D/mNMipbFu5aDklZPy7ctPIVQOwMmRQr6LaqJtVCc4mASTkHmuPoZS112NupS0WQuj3p6Ee4V+fj/ABdvv6H9qVezaPP3OrVJ70LdtQcUbZYFZUgg8EGQapuzUxLYLuii+m61bbF2uKhAIAIJncCCeRgT+9BFTNbfwzobb+KbqhlAXn3aT/6VNYdbtglRp0//AGKyHw1cFzVO8hgrXbkjhjDGQO3INc11mV1FxrawqNc4GBsDhY9MgV0fwmq2yZKiUIyYkvANV6PRLds3HLKWdmlOWg5JbI2j5vfIrwurtaYvskenhp215syfi/orWI/EZiwypkydqHucybkfY/Sgbl837jvuI3FRgmIVcd+0D966X4wveNfsAgKBe2mWEGWHfmIT0/SsCzokVboRpcXGVMwSqqwB+5IzR0yTyRTXywytqDZRounhHE5MB/uwB/nWizVj9GuuzZUgkyTJgKqkRB9SR+grZZK97oN8f9TzOq/kRAqYpgKkBXcc1jlaVtakKkWpgMVqVsVHdUpooLFdNVRUnM0kFOhWRC1ei1HbVqCkMiQKQHtUysVUXzQkFkoqcVTvmnn3ooLJlqiluahRAUCkBWfao/erQKgVoGLEc0Ndq5j7VD7UUFlFu0Z9Ki2lXe4JIFy2wbMCFEd8fn70YpA4msPXdVKXVuDzD8S1t9WAXcec5YQR6d6879RmlCmdPSxblYbYIPg7VB8MwPNuYKTzCg+8Z/Sr9TctuvmZ92THhsRlsDNuYOcTVGp1ertAN/Z2A5XcztAEDMEAwTyfaaHsXNZdB22rQIEy0j3kS+cnsO9eK87vbb6HorHsK8Bb5Ix3IEe2DNPQWvW7d8K6EJlRgKeYiTGOZ/qKVegv1BJJab2OL/iXuYfSuoXUb8JoJPygeUzwdpxXUaD4pRvLdAU8bhlD/MVyZsstswwAcwpmGG0gkfw/WmsFUUueQRCH1MyfoIn71yYupnj4Z1TwxnyejbgwlSCPUZFaGg1dq2AnjQXjeAcjDCP7oifOe5P0rzfpuue0N24iMH/MccDg8z7V6B8GC3d1Kl0PiASu2NpI7kcyB7xiter6xZcWnh/7JwdPonfKLNde8AKgssQ45bcu7zTABQEn5c8Z47nc1PTdU1uLcWfPkI7bgDJI3AKABu4A7d67c6VXALosr8pIBI449OKptKAT6bgZ+p9q8uVt2daqjwf4pS9afw7tx3AlhLFhEkSJODiqenahbaK29Wl/lmWVYO8kczKpHPejf+IV6b5jsiD9VBP8axdVG22BhvNJ9ZiP6962xScGmiJJSTTNv4dEg/T+ZrYe1WN0VmcoCoC29x3DdMvHMk+naBzXQpH1r6LoJN4Vt5nldUqyALWiKfbJoy9BqjbXcjlBzikTVoWk61SEVhqcNS2U4SnQrEG9qsD1AipKlFBZNWmrFNVhauRftUMpDbZqt9PVxb0qpiaFYA5xUSata2TTrYq9idxWE71NxThfY1bbtVDZSKrdkmrLikCrVcjHaoXDNTbsoDJHfNWrdB7VMaaeasXTD+hTbQtykCuU1ejNvWLdcAhrqsqrJ/PxB9eT9TXYPg5wD74P9e9YHxhp/LafsG78eo78c15nXaZwfmvc6+nuMl6+xt/E/WmtC2Le1Cy+a4QCQtsCNoiN3m7z7RJNY/Sus3LVw258RAGAD/3lsqAWIIX5RuXGTAHHAt+IdjW1UkbhuAU7gWDqywAMCdv9GKxNRrANVb3YS7bDloGfEtgNGJyVUY9K8JxVnpJukRXWmb9sSNrh15ICnnjt5lg8Uqz9KqBrN69t8Jg4aVJysgSM5yhwO9Km0g1V2BL1jyWyWAOSgJ54B/gB60r96VQEYk78TzG3P6/tUdRbVypVtu1iFVpICzuBLeuYgA5HvRYs3na2ttDs8IEgAQcsCx/1GPc1NlUMyx4SgyQC4ByMnaQT6+Sul+HepGxqLT5CLHOeZD5HorHHtXN6gIHVFB3BFbdIjIyI+9aGlUi45MHcfbEARj3EVMi4n0L1LVm1p7lxBuKoWUQYJjAwZOaqi4LTH5WgE4xjLAD3AIrH+E+qPqNPaAeCoCuQBI24zM5MD7TW11jSr4TEyTB+Yk5ggEAmB+lQJo8I+N9w1LKx3EMikxElVAJjtkcVl6g/iIPY/wAq0/iMA6m76C6wUdoBMRQnUbQFxIxFtZ+reb+FaxJN7oS+Rvr/ACFaq1k9E1SQbcjfMxmYgR7flNbCrX1HRteCqPF6i/EY4ApFc4prRB4zmPuOaitz8Rl9AP3n/pW7ktvUypkh9KjcWiCJqGztVJiaBjTRRD2arNurTRDRXU0NOEpFaGwJhqdagBTqKkqy1RUXf0FTFMyVKGQSpAE0ttWKpobBDOIqoyfWjltepqRtAd6jWkXpMsKTRmns+tXeCvrSCgUSnfAKNE0Mciq7l8THrTXNYOwmhmu7uRipUHyDkinquhN7bDhIwfKGMHiJ4IIHFZfXRFoWSSxbaiTgeWciFjmP1ovqNm4SgQgebbLAsvmgSRwSD3PqfvzHX+pbCVA/EgISAV27WDKw7Encw+ma8brnpyNVzR6HTLVFPyNo9QtG2n4if3aEgakW9jwAYWeYk8e0ZNBdZ1enINxLoZ7Lq4/EuHfBT5Q08ye+D68kH4b6alzTXrjLuZZ2yxGVWexzJrkLrRXnSkdcVsW67WFz6LJKpJKrJ7e/An2pUNtpUDDbTSBj+v4elb/wzqAjOxJjwrhgBjJ2nbMSIBMyYArnkjH7TW50pWFu8wP5Nh9w5yP0BqZPYpIHe+r5dBuljuHlmVAVcCNoI4HYkelbfT9KpF/UB9x3A7SAOYiSWgCWMD/Ia5qzcIGMcz6fetzS39uluiVG65bwB5jG4yMwADHbuKUkNHoH/CbWsC9m6DLAXBIicD+KlDXonWbv4cDMwO3dk9a8D6Tr3Qgq3B7z3gHv6KvB7V6k95LlhHa7DSr4uATBVjycjcm37kVldbFSXc8i6juu6kBRJd2gesmn1t0m8RiAicZBhQAQe8xP3oViRdIPdYyMjOfpxz703ULsai4p5lUkduBWsFJzE6UV5gOv1pS7KEqYAkGB/U+9dR8LfHItMRqbfiIy7SRAZcggwRDZHGK4rqp/FaO0D9hVCvXXGclFxT2OaUU3bR6x0zVKLW+RBJIkxPMD6mhuldRD3WOPOQAM/wC3YVyXw5r820ZgEFxWMwBgiCT+tdj0G2hO6VwxjgTMwB+v7V2LqHLw4raqObwktbe5tUttFpZmpGwK9bWjh0ggWoFaOOnqtrcUKaFpAWt1HbRpt1HwqvWTpBGFMFovwafwaetBpKUWpbavWzV9uxWbmilECW1NXpaijlsCKRVV5rN5bLUQcR6VB1PpRL3I4qi9J70kwYI89qjsJ5mrthpwreprbURRSbYHaKrKCi0setPftgIxb5QCx+gzP7UnkSGo2A6i5tXifQesc9j2rzjr/mvEkEFwHUEyQGG7M+mR9ozzXbdW1TGx41geZQ0NcEM1sqQxUAZzzkDyzXnWk3Xb6zJLOJPJzyf0mvD6vL4mRNcHpYI6INM7L/hqgIvqe4H25rgLulaSP8J2n6if9jXofwno2tJevArukqiGfMVBJkDI4H6/Ssu1pBtvNcEllF8gAboFxw5HEYJMfSuKa4o6IPn6mXo+jk2gwMHxCjTx8oIM/wD5Y/701ag1CuuotggyLN22DIkkDcYJ52mlUmsYt8HJs4FsDvIP6A1v6JkXQ3csH3IFiYyrzPY8Rn1rnSswP6/rNHOPwCc8gD0Pr+0frQ4kplS3CEDc9o+xP8q3r6bdGjFSNztDdpG0RMz2btXOODtVfTn+Fa/UNY39ntW/y7yQZ5PlJx2ieff2qZJlJlmjbI75j9a9W12vc2FClYUBOBzlP/ef3ryXp1weOhIwsT2mCD/DvXpd1tOlsC4FhjayzQ0b2aZnkLJ54mspvcvseesYuFY/MRj64p9ZYK3n3QW3ZPqYBkTVXTWLagAMPnWC/Akj5j3FWdadjfuyBIfadvHlET9wP3raMt6M2tjD1ukLXD2k9xQb2WHIx61ta1gLzBCeYjIM4mQeMzSDA8j9K0TJ0mRpbkN+1eh/DelZmsqbhg3DIjA2gN+/Fcjc06tERI+x7966foOvKPbgBis5J+aRAGPv+tXGtSsiSai6PR2txTbasviFY+g7+vb96lp08qzzAn6xmvX8T92k8ytrKhaJ/lUWsV0Gj0COqnzExEhiAvb8sdweTNc1p3ZXvpdkeHcbaWmTbOVYk5PcT/l9a5cPWueSUXslwb5en0wUkT8MVAgelNqLblmKuIRdxGy4YAAJJhJAg/1io6e74gO35hMr3G3n/vXRDqscr34MfCltXccn2pgfairejdgSokD/ADASeSB6mBOY+vNSsWQ3BBPoDxyM/cH9DWyzQtq+CHCSSYKhPYURbQnk1Xq7Vwsi2VB/MSTAMT5frjj+NWG/G2RBKkkGZEAmDAPpFYvqoOTXkaeDKky0rVeoAVTgk+gol7mMVXYsXbiugRBbkkuzGTAGIEQPN61l1GSUcdx+g8cU5AkTmCJ9altmnu6G6lxSWVre08NxBjAJOZiTPertsjBFaYMznBOXIskNL2BzbqISiPBqD6f1NdGoyooZlHv9Kov6kkEDAiiGtrkTJHNA9QvsglFU4YmT6Akcc5x/U05ThGLk+AjGUpJI5DXdVuJp7QAWNxQLBLxk7jgAHMRJnd9aw+kaZrNxbuBseMjjBzmM4aukbQgIWuHjYyDMCVHI9d1y2Pt9ax+u3lL6jbEgi6scBSyk5nuLo9flNfPpy4PXcYsPsdQNnWLbNwCy8P5pjzid2fzNAEkZxgYjHGtY3zZALSLtjMZRz5IMjOO9Q6krk6a+5ksqZxyj7TwABAK0T8R/h9SFztvtXf0KE/zp0LgzfhLVFNXbLGR5kM+gQlR+oFKh+r6drOovKMFWkfQz/I0qE6InGTezKRbQzHvxx3/2q42gEIDctEEY5EH2OKz7mGAHt+81fqPKo7iePf8Ar+NZWdFE/BYeh/of70Zqf7q2NpB8x7EHJBPtwo+1ANdIIHft/X2o24xUJIOR5Z4MGTH6/vQ5AkS0AG8ZgkxJ9/WvTOu3UaxErG2AMY22wYH7cetecae/kYBgjnjHrXoHxh1K3/Z/BlAwIJWAI2KoAAHuTx/hrKUraLrY856e4FwEjBKz24Of51Yzne+5pJuNJ9ckUrKqSIBmcR+31zFOLMtO7JYzPr39K1TRLQPdvC7eLMMszM0e5EcCo27ciQfyyZ+/8aj+bHrHH6/zqaARx2Ax7Z/6VexO5b4bCAR6ce8kff8A2ra6EnnsSCfMkiDmWWf2rF35mSOP2H/Wa1ND1EWglw52bWiCJ25Ant6U1Vid0avxv1xb1y34VxXVN3lgFZ3mD6MCqqf+9dd0Kw6KCbi7CjOy8bAotksIHo5P/lOK8g6drAjq22drAwSYMHvEV6l0/wCJGNxP+XtwwMqshiCOBvvFc+m3j0rPLmmpqSDHijo0su1/VNO9xm8a82cAJcYgQgjzRHyT/wCc0Rrus2NysLbm4qlAtwOgAKAEsFDT+Yx7j0qi18QI53JoySxYkFiu5kADdiVnGJ7D0FDdU151NvcyPZdgdpDKMQyqWLMhJndiIgCubVRu42gy18QXg7OLjbiIKm0dh9RHIxGeT3qxeuEspt6eHuNtuFd3hkMu0scSpyGnifqaE8ZPELeYEiI32p4HYXD2Bz701jqFtLNxEUMD8xDowgxiPcepqo5K3TJeNcUa3VdY6tcVHcKlkXFG2GtkyrXBgbctzzEepqw3nV0e35g1pTcDCSRHlYHfIUkmCR344nnbvWgS/lGdOLXzqBtlYEbTxIxxiiNL1ckqVFveLaoCWVj5QIEeHkcn+HAq1OSeruS4Ra0h+u6rcst4aQQy+JJUEyFuECR2BtgY9TUrQe/aF2JfIKjcAQCQe5EkQPqagdVqT34B/wDDGOeZsd/epXX1JUgu4UKQYtxtB3TnaImnrlz3FpjwXjXMsyp8h2t5T7j75HarV10KVZCSbdwEyAALnhxkmZ/D4Fctd0Ko18F0m0wGfEJy6r65wwqzTaK2922h2ENaW4AFIJLIDy3vPP6VvLqJSW5munSext6jXKbYQqAAWBO9Z87o5wRx5D+o4oYa4IHUNMYO502mZHlzxwftWb1bRWkseIpUeeJ2IT8r4GM8D+uIajTqr6hQY8JVYAW0GCbM5jPlu/1FQsvkV4SOs6dq1uJIYN2O0g55jGBzxUtRcADFmCgKWyewiY9eeKo+H9Oo09tlyWUM0wJMAGY+lB6m+L7MgtuPDJYmEPla0flzEndPp5a9FdQoYk+/4OLwdWRrsA6jrKQxt3FZi/lDKQpUIC43c7pIj/VQepdy14lUOwMggZ4Kg+vec+1crpdYFUK5lpnjiAwAkcSGMx6Zo3TdVctcaNxYDOdq7f3bAiT6d64smWc+51wxRiDX9TcvAFjG+w8wIlrRJ+390KztTAa2zCVfThRH+UFFP2ZR+lbukCAWWZ1Kh7quZkAOoJ4yfnPFAXdMXt2UVSWtKVJIgedyRHflSMgc0RaG0/nz0MfU6gtp7SzhQwA9DMn+C10HxbbF02WDL/c+aMlSY2yBxM96k2gt2raeI+wAncBuJAdfMIEncI+U9ww7VZ1i/asMrFNy3ECGW8gEmSpGZUhCB6AjvITl5EpptL6mX1iL1y7eFsgeRXDGY5g44koe55pUNqur3bDqVKjcvmCjDr5QN3qAySM8ie9KobdmiowfAbfhWj6E/wAqlryQVBn1yIo3pGmDM3b8N5MTA2kE49jU+j2ibgUMfzesSFMH6YpWOjO3S4/rsf8AejtZeJe0p4Vcffv9TFWdOtFrgUsD83JJWQpjMcTGafQ6YuxHlLBW7LyBjMesd6GND9GUu7e7RH3/AOten/8AFjSW1NlgoDtv3Ed9uwCvOeklk3XUVSyMr945ySAeJArqOo9fu6xRcvBJRLkbQwXhTnzH1/as2tyuxyvRNhvfiAFTcyCYgGO+IAmh/wAjMpMiWE+mYqN1BJXAzmKk1uLTqPQgferS3E3sCacMSIIyJz7bv9qsWY4/Kv6FiKptWmGfaO+Of96mA3r6D7Az/GtKIsKPIlSOB/6Z/epXW/CP+n/21UbrT9DP6CB/Gnuaom0yxG0BfrMH+NJ7D5Mu2ciPb/rXoHwdaXfpiRwHnNsTO7OX4H0rib9xDbtADzAtuP3EDn7/AHrs/hxre2zgGLbjJ+bczeJOcCOBGZPsa5ZPVHjzNnDw5aeeDV0fS3Dqz3LcI90HddWYuLC8n1NHdK6UGs2rRNslN25xsuIDuJ257xcBrB09vTh7bQv5zAMySvynkAgZzFXbbI0wu27aQsrLJumI5/w5bn/cVFU7+dxvdHQ3NEFZrgZSQrqBtRd0C0oz6EMx54X61b1AW9PacBhekNK/hrEHBgR7Hv39qwP7OgvIm1YZSY8JQcKTyVx7g8fepaa2rJe3Ko2lknwyNo2jdgCZgmQJ7VV+xNER1NJxYWTb2/MuQCfWc45qzRdU867bVtTswZUwBPYAGcRMigVtWVYQ4O22Rm3eMxvafljuce1X6G3aUqVlm27QAjjdJY8txmc0beoGk/xNdbhl88Dlc8EzBz/eHiqn6/eYqN3z4+dTOFOfLn5/3rJsFRs26a4DuhcNhvw+ZbA+XPsfSp2r3yRp2B3bVkHDRbGZOBG3P+U+lA6NO/qbO68XS4HYTdBup5QDbMgBCRlUyZHmPqKH1OqSLYtKAxtKqkuHPhoH7eCPNAbIMYHpUNet3x9R5ZnTkztXJ22zyRkeU4NLQW7rXNIQDBRgxA/zXl5AxyKL9R16EL/VLVwTCOihS0l8SdqEEWhGTGOe9E3eqKXdvDtlnsbnk3jNsJbM4I/LbTjPl+tZfRUvlLwO6fDU4jlbqzxx5a27Fu8blpWD+bRbPzfOLV1Z/wBUhc03sCRbptZeOnBUpbt7oBUMPKC6sCXJMSPXsax9d1FLjixaZgo8u5fKHAQBcnPYyYz+9b2n07/2NVvBxLsDO6cs7Kc5Igx9Kzurvpk09q9YEqLwk7SGYKG3CD9Rz7VTbaonGoqa1cWrMbUdMBuofyh0EmB5VkkdgJA7+tWaBraEk4DKQN7AdwY79ooX4hvs6qqJtUqp4ksTBGYwT/Op2OkfjFY8o3EmeYGBP1itE2yWkBaTVKr3BtUh7u1SZhd2V8vPKxzwT9ahd607bGY+Vn8K4oEKY2Qfc5VueVonqfS2SxuEzvRyYECGurg+xj+orndbZf8AGBOBtukdvOVG4f8A7B+tUuCZcmravRp9XZLKCjggT5id21o9gJ4/xUP1PUi5orJlmdHZGkGBgQAeOAP1NT+HLA8e4lzHiaZvm7FlVhM+4q7odgXNDqbZIDB1dAe5AOBP6ferIS3v5uc9q9QHtWxB3IChPYjcWX9AxH2pVqaXo5CXBdViPIylCv8AmkZ/1CfpSrDWn3OuXS5U94v7A2i6iqbtqDzIyEEkwGESJ7ireja5bNwO3mADCIImVIHHoTNdR0f4QtNaDM8Fiw+Qt8jFZncBMg4iqut/CVq1Ya4jFjKqmNoJLQ4IJJOIiMczSlHJd7pf0oMWTFGOlpSf91+xzvw++2+J8ygNJWeNjSfXjNS+Hr396CszZdeYAkYJPpOPvVVnSvaZ9ylTtPPoRP6QR9jUdDaZPEVgVMAEHnOQD+xirX1MX3CdJdjT35BkFII+Wd3B+okj6Vq6HV/8sduD4d7fMbWEW4jvunv9axrdlhZIM+Zg2ZyIMH6ROa2k07WtPeR1hmseUMcgFhMCeSY7H6dxLCtmcxYmZGYz+9adxCEJMRmPoM0N0/plyT5D5hIkRIEEnPYCDPFanVdC6IAQfMkjHdpAB9DI7xxVRkkDi6MpNV+GXjg/x/71Y18Dw8fNx/XvNCvpXFo+VoLQMckASB6n2o+10y4622VG2oqlm4VQWwSTgVSkxUQ3D8THyTuyMwe1EoqeSQSHtsTBGJ3gRjBxOfUU+g6Rfu2rm1C0ttHE7t2REzU7fTnW0HfCmbazM7ggkGBiC3HPtU6r7j00uDlkOa7/AOE9Rem2222qgSuGkxj/ABiRIn71z+n+G7twgj5YSSA2JGO3oJmup6Vp3t+Eks8c5jvgfNGDA78VE1aCOzoJ0nUZZQNPaG5rkHw38pCjcf7zG7ie9NqderaeGVLauD5drKACZ/xETK8VPU3jY3BnBZJZlCAYaFWfJyDPB+tC9P6h/aEubEDeGA7BgAInaCBETLgQBOawlqizqwY45buSVefxhh6nYN1XNzIBAgGTuXacRP6e9WdN11p0vQwLOS5OQoLLB8xACyAImgrIVtjWdPbuHeEGDAYAnacc+kmOSeDV3TdGQLloWnY3PwghKnY4kFVkiQJH6TVPj7GUopSpev8Aj8ll97ZkBkBa2wn+0W8HawJ4E8e0fahen6NQ1pzcWFBMC4hJzcgD15pr/RXtOttkQH5WW4ih8gkFcEbZ7g+nrU9J08ppjqLtuNpPmCgKGk4iI/lScmi1iTqu49voirt89yVfxcIB/g8oz834fPGalZ6Eggb3G1vFEiJPk8vHzeQZ496E01jV3bYdLsgmAxW0q5IBIMzEHuBVAvXTO3V3HIYKQm0HIkEebgdz9Km3Xz8Gqwxur/1+TfPUNWThk27NoJRy0RAUxgjETUE12tATbcURzttDGfy7h7/rVVw3y+xN021lxsWIUDcFLMPPALQc+1Z+j1Woe4LSMGa4YsgBQGETJLLBxiJBBHpSWuXHua6Onilqu/7TUNzVD5dQu4Da+xLZIJJIJGIEQIMZFRN7VbkLX7mBBhbQJOYg78dsfX1oLR6PZcvMGl7m6CCkA7lIWGEBpxJhYmtROj3Ll7wbV5nflgptnZ2MnwwPKwIJGMrHNVom1a4IisUdp8/VL2YtIGIb+137jrtMTtCgmMYYxI3Z96y/ia9YFgaaxDGd4I3FgSYaIMcDie/HetfU/DmpsWLjalzsYbQw2+WSACPNOR7YrT+D/hxXUOwXz2ngMZKPuABIhTuIDQRxM+lXG+HyYZIRf74qo3W+/wBd6OL6jr9tlbRQ+RQNyxuMbYPBAOOx7H6UGNddRmi2AWbEqTEkTI+k+ldLc+ErwteJ4TOJMLuLMMtBcKPvJxA984Gps2rl1bM3PFLFGIJbJZY2qOTMyMcH1gGtrZot4YabUkwHQag3rlzxAN7Wbm4REbFJUQfWF/SrtVow1xv8+gL9h8kbeMf+GtSs9FOkv/iXADtuo0E70YKVJI7SWBHqM1t9A6TqNRdUKl02gnhM6kQCwMmTgfN6/wAa6INOKaOKaqRxWh3tdG2AzWyBJ58pkd+QCKP6PZvalmtoyKUEncYESAYhT3I/Wug13SEs37NwMJW6AUBEAF+QxORDEkCeRk81R0XS+Fqjd4W4jrE+ZYyJn1Cqf9u70q1J8mksknieLZpb/PP0syejNdvXfBDAEKTOYO0wcAUqL+HtLeOpG1QxXeDCohPOZAGOKVZLpMb5T/yeg/1zrY0ozVfSJ0HT9M1tAl20XKFiNt0AncxJwJzLHINE626q3NM91Nun3FnUlnBIZGbesCYCgdxmt7TXQ9x1tG3cIEwHWQJAk5xlorB/4iG8lm2wgBbxUjysBjAZTIIlDyI/WuycMai2m39vwePHJLUrSX3/ACYfx31m3qm/5dYs27eV2IgDYUhQokrEc+naue6N4mq1AW4zEkZb5mhFOwDcQOYGT3rovhK/acas6tFI8BntrtFsF1xjwwonzCqvgfpDP5hd2Fg3afKsSPYkK30meRWbmpYnGv8Aw1g3CdpnoHw7pm1t78ayFt27YV2KwzqwhEDcwZLY7R61R1ptDpdX4b2WNtgHywZCEWdqqxA5AOTkxXRanryJ408WpIPAG2BJ9YiB+nevKdZ8SnU3wzBQ0kIX5UEyg9/oI+tYyyqT3Go1wT0nXmtaprxtP4VqdlkhVWLp824GSJJnE+kxitfSdbXUaDVvdSyzWlQKrKpHmdjCjlQNoiMDNYOp01zwmtkbnZg5uCQCBA2Ru5kTNQ0/w3cQLuS5tlbpO1grLJEnPAEZ7feqxrdhOWy+fcHveJqlVDchbJLW4j88MciDIMD2IMVofD/VrxsjTpcI8UoDgADe5QCczIgQRgH2qXUmXwzbt/M/l8ufmgFmPsvc+lS6Uo0zMiz4TDcCROxhAOe04YH1Bq7V3Xb2Jvlevua3VOslNfcgBbex2FxAQHCoxWOwmFkx795JHw710/2W/bkG5v8AETcYaG5ZMQTAc7h3YGuR6BqLl7VuXY3fKVLHzG4slAvuGUsK1Pil92ptG2rId4UW2I8qJg8YgFblZw2ehLzf2/JUqdSfoiu91DUbripcIs23VAsABh5lU7VICnaoHapanqqw0uTgwQynOfy7t0e0flPE1V1KxddwwQCGDEgJmAJGGHO0dozxzWEty+LkqrKdxgi3ETOZCT7fek0mibL9brndbgVt27aIFuJlmwOT24mjvgzVXNC7XnVlBSMgdykSDk4kx9KJ+D9CjydRbZ15glkiCIjaBkZxxnvRPVOgulgXQguAkwrkPEyFCk5BgZ+lYSm4zSRqk1G+x0fw91xBq/7RAZblr5lSGQbvljAJLBRjtMEzW907pDLdvXEhWksOW3m75jzx8sd4rzz4XsXbLFmGPLCyDADKxH1gc967TpXVzbF8X33DYsEFTwrTG0AHJPaa13lL9xo5Rptc7GHrNKdXq2vwrIlxNw3kHmSoBw3Denv2rI+OtbeA8MsBbkKUETK7tuBIAVSBz3HNamjvKAsbwxdDu5UAYjuSMgz2giql0tttRcL2ldShuFWBK7wQCe0yXxA7+1TG1Ldepl40nBJ9tkZPRLN59Kp8QhA5VfMo2xJ2wTMwC3HBq/R6G5bG5VVjO7JUn8seacCB27EelGfEt02bps27UBYYraTbb3ECcZAbbtmMzImgk1VwH+6bsRgsBIBxBjj2rOak5tpbEvJsk5OvKjWN0JqfJLuQ7QpBJdkIkDsC7gj6HM1i9F1BOqAUtb23DJ721BKzIkHEcetQ1Gk1dtzqrZCFlX5XTeBI/Lu3L8o7T9iRQ3RbjHUO5BIZZkQYkzJkgx6xJ+tdWLI4KvNUwyRU1q8jtbuoW0Llt1dSnkZ3SZUHkuIDA7iQcfOa5F+v3NHfLWwkjcOD5gxQiY+YAIAOBJJya0+o3wtw7CyW4J+sATyZEnP19qtuadLg3bQcZBAMcZE9sD6RTUnJU+BXp3DLbvqrWmS87Dc5UqMAP+KwPpygxGJ+lQ6d1fwrRa4rOrWirBSFYlyDuB7ENkHmh0UDgAZngc+v1ojR3UVwXUlcyAYOQf5xUrHpbY3mcoqL4TsO6X1UJpdRYuTucCAwLEE4ZWPBJ2tn2+gri7mpu29ZNrkRqFHO5kEKCBBIEQB23H1Nb16CzFYIJmTz39McE1l6rp+64lzdBScBcEH1O760pQTW4/Erj58RWlsahjqXC+JdlmiQJJM4muv+EfiKzpV8K9fRBuLBdjyA0SQw8uSDiCRHoa5mxpwgIBJG5mziNxJj96B1HSw93eZggg+cjtAxtMDvVKMarsZSuTL+t2vGvtcRhs3MQyyC43eUmYkQJgjBJoK7pnXatxmm8GNsn5oESRnIOY7YNdB8IaEeKEeCqqTG0kDIyZJ7z2iTxFY/UdWdVq2tW7hYXX2qoALjYMZMsMqWwcD9DTarbd2OLbvUbXwFp1sC4pVTNzlmVWI2DChjESTn2NKu2+GOjaa/YRWtb/Bd0UksACNofhokknP1pVUpyjtGidKe7OGHxdpbW9rNtVbAItqttipyYJ35G0A5gwuDmKB/xMBx4IImRucLPcf3aLBHqD64zXmd++Nx5WfWcVGwJPDMJ/Lyf2NYqzVtcnp2o+Mbd0FLnhbG3SGe84Bbkx4oAOTkAc5oP4Y6nYsTBYgZ3A5MqwMAmABAPrLHmK5jTaZP/trx/wBRP8MTWzoLQg/gbMcwn/yJquCDr31q35ujzKx3AsBOczHY1wXWdcRrMbfyrO0e3fmc11HSh4du2mY8NRP2EVn9OgteJj+8xx2Va48e82dE9kaAJ7kfpH86mpqqalNdhzFlJgCCCAQQQR9ahNOKYgbS6DY25HdT5siBIZmYiQJ5du+BHpVb9M/EDq8EGcicxt7niP40fTzQtgY1sHu0/YCrZqE0806EWK9PvqoGnmigL0erA9Chqlup0FlpaiembF3nALAAY5lhOfYGfsaB3U4alQF/V9abuousFIUuYacEdsRP7VRIqLPJpg1NASrLsWWS62xIQ5kkRnmAJIz24rR3VGaGhqVENTa3d4+yn/8AoH0q7TsUiDkd8fwiKgTTg0kgsKa3uG5Rx8w9Pf8A0/wobdTJcIII5q68m4b1A/zAdj6geh5xxVCKC1R3VBjT9qQCY1HfTMaiTSGTF0jg0OY9BUiarak0NM1OldSa0my2xRZLQpIEmJOPoKVZQelSpeQ7fYC2DMgH6ir0UenpT0qkZYKmrYpUqokztXaJcEO6x4SeViMMADjjvS0zm34wGYfvkmFUZpUq5MP8zqyfxG0vUmZgpCwfY/71rrzSpV2M5WImpgUqVAuxOaS5pUqEDJotMaVKqQhi1TTNPSoAiTSNPSoAZjUppUqAGBpLSpUAyRWoTmnpU2JEWpE0qVJjHbmp6dyriPUD9aVKgB9faCuQPQHt3FDsMU1KkgIA1BzTUqEMi5qjdSpUCFSpUqllrg//2Q=="/>
          <p:cNvSpPr>
            <a:spLocks noChangeAspect="1" noChangeArrowheads="1"/>
          </p:cNvSpPr>
          <p:nvPr/>
        </p:nvSpPr>
        <p:spPr bwMode="auto">
          <a:xfrm>
            <a:off x="155576" y="-2550584"/>
            <a:ext cx="6181725" cy="5321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1837738" y="2088140"/>
            <a:ext cx="5468525" cy="584776"/>
          </a:xfrm>
          <a:prstGeom prst="rect">
            <a:avLst/>
          </a:prstGeom>
          <a:noFill/>
        </p:spPr>
        <p:txBody>
          <a:bodyPr wrap="none" rtlCol="0">
            <a:spAutoFit/>
          </a:bodyPr>
          <a:lstStyle/>
          <a:p>
            <a:r>
              <a:rPr lang="en-US" sz="3200" dirty="0">
                <a:solidFill>
                  <a:srgbClr val="606060"/>
                </a:solidFill>
                <a:latin typeface="Avenir Book"/>
                <a:cs typeface="Avenir Book"/>
              </a:rPr>
              <a:t>Does Your Coaching Change</a:t>
            </a:r>
          </a:p>
        </p:txBody>
      </p:sp>
      <p:sp>
        <p:nvSpPr>
          <p:cNvPr id="13" name="TextBox 12"/>
          <p:cNvSpPr txBox="1"/>
          <p:nvPr/>
        </p:nvSpPr>
        <p:spPr>
          <a:xfrm>
            <a:off x="531544" y="2778023"/>
            <a:ext cx="8216920" cy="830997"/>
          </a:xfrm>
          <a:prstGeom prst="rect">
            <a:avLst/>
          </a:prstGeom>
          <a:noFill/>
        </p:spPr>
        <p:txBody>
          <a:bodyPr wrap="none" rtlCol="0">
            <a:spAutoFit/>
          </a:bodyPr>
          <a:lstStyle/>
          <a:p>
            <a:r>
              <a:rPr lang="en-US" sz="4800" dirty="0">
                <a:solidFill>
                  <a:srgbClr val="B41A1B"/>
                </a:solidFill>
                <a:latin typeface="Avenir Black"/>
                <a:cs typeface="Avenir Black"/>
              </a:rPr>
              <a:t>THINKING</a:t>
            </a:r>
            <a:r>
              <a:rPr lang="en-US" sz="4800" dirty="0">
                <a:solidFill>
                  <a:srgbClr val="B41A1B"/>
                </a:solidFill>
                <a:latin typeface="Avenir Medium"/>
                <a:cs typeface="Avenir Medium"/>
              </a:rPr>
              <a:t> </a:t>
            </a:r>
            <a:r>
              <a:rPr lang="en-US" sz="4800" dirty="0">
                <a:solidFill>
                  <a:srgbClr val="606060"/>
                </a:solidFill>
                <a:latin typeface="Avenir Light"/>
                <a:cs typeface="Avenir Light"/>
              </a:rPr>
              <a:t>and</a:t>
            </a:r>
            <a:r>
              <a:rPr lang="en-US" sz="4800" dirty="0">
                <a:solidFill>
                  <a:srgbClr val="606060"/>
                </a:solidFill>
                <a:latin typeface="Avenir Medium"/>
                <a:cs typeface="Avenir Medium"/>
              </a:rPr>
              <a:t> </a:t>
            </a:r>
            <a:r>
              <a:rPr lang="en-US" sz="4800" dirty="0">
                <a:solidFill>
                  <a:srgbClr val="B41A1B"/>
                </a:solidFill>
                <a:latin typeface="Avenir Black"/>
                <a:cs typeface="Avenir Black"/>
              </a:rPr>
              <a:t>BEHAVIOR?</a:t>
            </a:r>
          </a:p>
        </p:txBody>
      </p:sp>
      <p:grpSp>
        <p:nvGrpSpPr>
          <p:cNvPr id="19" name="Group 18"/>
          <p:cNvGrpSpPr/>
          <p:nvPr/>
        </p:nvGrpSpPr>
        <p:grpSpPr>
          <a:xfrm>
            <a:off x="1835696" y="4032448"/>
            <a:ext cx="5148572" cy="0"/>
            <a:chOff x="1781690" y="3875019"/>
            <a:chExt cx="5148572" cy="0"/>
          </a:xfrm>
        </p:grpSpPr>
        <p:cxnSp>
          <p:nvCxnSpPr>
            <p:cNvPr id="14" name="Straight Connector 13"/>
            <p:cNvCxnSpPr/>
            <p:nvPr/>
          </p:nvCxnSpPr>
          <p:spPr>
            <a:xfrm>
              <a:off x="1781690" y="3875019"/>
              <a:ext cx="1962218"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968044" y="3875019"/>
              <a:ext cx="1962218"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grpSp>
      <p:pic>
        <p:nvPicPr>
          <p:cNvPr id="20" name="Picture 19" descr="Arrows-Up-and-Down-Icon-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940" y="3645024"/>
            <a:ext cx="800708" cy="800708"/>
          </a:xfrm>
          <a:prstGeom prst="rect">
            <a:avLst/>
          </a:prstGeom>
        </p:spPr>
      </p:pic>
    </p:spTree>
    <p:extLst>
      <p:ext uri="{BB962C8B-B14F-4D97-AF65-F5344CB8AC3E}">
        <p14:creationId xmlns:p14="http://schemas.microsoft.com/office/powerpoint/2010/main" val="182010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0" y="29665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18" name="Straight Connector 17"/>
          <p:cNvCxnSpPr/>
          <p:nvPr/>
        </p:nvCxnSpPr>
        <p:spPr>
          <a:xfrm flipV="1">
            <a:off x="188767" y="393341"/>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8767" y="1016732"/>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67544" y="1831467"/>
            <a:ext cx="9334037" cy="769441"/>
            <a:chOff x="467544" y="1772816"/>
            <a:chExt cx="9334037" cy="769441"/>
          </a:xfrm>
        </p:grpSpPr>
        <p:sp>
          <p:nvSpPr>
            <p:cNvPr id="6" name="Oval 5"/>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36" name="TextBox 35"/>
            <p:cNvSpPr txBox="1"/>
            <p:nvPr/>
          </p:nvSpPr>
          <p:spPr>
            <a:xfrm>
              <a:off x="1187624" y="177281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Improve Performance</a:t>
              </a:r>
            </a:p>
          </p:txBody>
        </p:sp>
      </p:grpSp>
      <p:grpSp>
        <p:nvGrpSpPr>
          <p:cNvPr id="16" name="Group 15"/>
          <p:cNvGrpSpPr/>
          <p:nvPr/>
        </p:nvGrpSpPr>
        <p:grpSpPr>
          <a:xfrm>
            <a:off x="467544" y="2785573"/>
            <a:ext cx="9334037" cy="769441"/>
            <a:chOff x="467544" y="2780928"/>
            <a:chExt cx="9334037" cy="769441"/>
          </a:xfrm>
        </p:grpSpPr>
        <p:sp>
          <p:nvSpPr>
            <p:cNvPr id="32" name="Oval 31"/>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37" name="TextBox 36"/>
            <p:cNvSpPr txBox="1"/>
            <p:nvPr/>
          </p:nvSpPr>
          <p:spPr>
            <a:xfrm>
              <a:off x="1187624" y="2780928"/>
              <a:ext cx="8613957" cy="769441"/>
            </a:xfrm>
            <a:prstGeom prst="rect">
              <a:avLst/>
            </a:prstGeom>
            <a:noFill/>
          </p:spPr>
          <p:txBody>
            <a:bodyPr wrap="square" rtlCol="0">
              <a:spAutoFit/>
            </a:bodyPr>
            <a:lstStyle/>
            <a:p>
              <a:r>
                <a:rPr lang="en-US" sz="4400" dirty="0">
                  <a:solidFill>
                    <a:srgbClr val="606060"/>
                  </a:solidFill>
                  <a:latin typeface="Avenir Book"/>
                  <a:cs typeface="Avenir Book"/>
                </a:rPr>
                <a:t>Minimize Mistakes</a:t>
              </a:r>
            </a:p>
          </p:txBody>
        </p:sp>
      </p:grpSp>
      <p:grpSp>
        <p:nvGrpSpPr>
          <p:cNvPr id="20" name="Group 19"/>
          <p:cNvGrpSpPr/>
          <p:nvPr/>
        </p:nvGrpSpPr>
        <p:grpSpPr>
          <a:xfrm>
            <a:off x="467544" y="3739679"/>
            <a:ext cx="9334037" cy="769441"/>
            <a:chOff x="467544" y="3735034"/>
            <a:chExt cx="9334037" cy="769441"/>
          </a:xfrm>
        </p:grpSpPr>
        <p:sp>
          <p:nvSpPr>
            <p:cNvPr id="33" name="Oval 32"/>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38" name="TextBox 37"/>
            <p:cNvSpPr txBox="1"/>
            <p:nvPr/>
          </p:nvSpPr>
          <p:spPr>
            <a:xfrm>
              <a:off x="1187624" y="3735034"/>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Reduce Your Workload</a:t>
              </a:r>
            </a:p>
          </p:txBody>
        </p:sp>
      </p:grpSp>
      <p:grpSp>
        <p:nvGrpSpPr>
          <p:cNvPr id="21" name="Group 20"/>
          <p:cNvGrpSpPr/>
          <p:nvPr/>
        </p:nvGrpSpPr>
        <p:grpSpPr>
          <a:xfrm>
            <a:off x="467544" y="4693785"/>
            <a:ext cx="9334037" cy="769441"/>
            <a:chOff x="467544" y="4617132"/>
            <a:chExt cx="9334037" cy="769441"/>
          </a:xfrm>
        </p:grpSpPr>
        <p:sp>
          <p:nvSpPr>
            <p:cNvPr id="34" name="Oval 3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39" name="TextBox 38"/>
            <p:cNvSpPr txBox="1"/>
            <p:nvPr/>
          </p:nvSpPr>
          <p:spPr>
            <a:xfrm>
              <a:off x="1187624" y="4617132"/>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Retain Your Best People</a:t>
              </a:r>
            </a:p>
          </p:txBody>
        </p:sp>
      </p:grpSp>
      <p:grpSp>
        <p:nvGrpSpPr>
          <p:cNvPr id="41" name="Group 40"/>
          <p:cNvGrpSpPr/>
          <p:nvPr/>
        </p:nvGrpSpPr>
        <p:grpSpPr>
          <a:xfrm>
            <a:off x="467544" y="5647891"/>
            <a:ext cx="9334037" cy="769441"/>
            <a:chOff x="467544" y="5589240"/>
            <a:chExt cx="9334037" cy="769441"/>
          </a:xfrm>
        </p:grpSpPr>
        <p:sp>
          <p:nvSpPr>
            <p:cNvPr id="35" name="Oval 34"/>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40" name="TextBox 39"/>
            <p:cNvSpPr txBox="1"/>
            <p:nvPr/>
          </p:nvSpPr>
          <p:spPr>
            <a:xfrm>
              <a:off x="1187624" y="5589240"/>
              <a:ext cx="8613957" cy="769441"/>
            </a:xfrm>
            <a:prstGeom prst="rect">
              <a:avLst/>
            </a:prstGeom>
            <a:noFill/>
          </p:spPr>
          <p:txBody>
            <a:bodyPr wrap="square" rtlCol="0">
              <a:spAutoFit/>
            </a:bodyPr>
            <a:lstStyle/>
            <a:p>
              <a:r>
                <a:rPr lang="en-US" sz="4400" dirty="0">
                  <a:solidFill>
                    <a:srgbClr val="606060"/>
                  </a:solidFill>
                  <a:latin typeface="Avenir Book"/>
                  <a:cs typeface="Avenir Book"/>
                </a:rPr>
                <a:t>Gain Buy-In</a:t>
              </a:r>
            </a:p>
          </p:txBody>
        </p:sp>
      </p:grpSp>
      <p:grpSp>
        <p:nvGrpSpPr>
          <p:cNvPr id="54" name="Group 53"/>
          <p:cNvGrpSpPr/>
          <p:nvPr/>
        </p:nvGrpSpPr>
        <p:grpSpPr>
          <a:xfrm>
            <a:off x="323528" y="1232756"/>
            <a:ext cx="7704856" cy="5148572"/>
            <a:chOff x="215516" y="4005064"/>
            <a:chExt cx="7704856" cy="5148572"/>
          </a:xfrm>
        </p:grpSpPr>
        <p:sp>
          <p:nvSpPr>
            <p:cNvPr id="55" name="Isosceles Triangle 54"/>
            <p:cNvSpPr/>
            <p:nvPr/>
          </p:nvSpPr>
          <p:spPr>
            <a:xfrm rot="10800000">
              <a:off x="6228184" y="5985284"/>
              <a:ext cx="972108" cy="68407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1187624" y="4005064"/>
              <a:ext cx="6732748" cy="241226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rgbClr val="F2F2F2"/>
                  </a:solidFill>
                  <a:latin typeface="Arial"/>
                  <a:cs typeface="Arial"/>
                </a:rPr>
                <a:t>Reduce your workload and create the culture you want without making coaching another administrative burden.</a:t>
              </a:r>
            </a:p>
          </p:txBody>
        </p:sp>
        <p:sp>
          <p:nvSpPr>
            <p:cNvPr id="57" name="Rectangle 56"/>
            <p:cNvSpPr/>
            <p:nvPr/>
          </p:nvSpPr>
          <p:spPr>
            <a:xfrm>
              <a:off x="215516" y="7209420"/>
              <a:ext cx="7128792" cy="1944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869279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dern-bench-b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11363417" cy="6858000"/>
          </a:xfrm>
          <a:prstGeom prst="rect">
            <a:avLst/>
          </a:prstGeom>
        </p:spPr>
      </p:pic>
      <p:sp>
        <p:nvSpPr>
          <p:cNvPr id="7" name="TextBox 6"/>
          <p:cNvSpPr txBox="1"/>
          <p:nvPr/>
        </p:nvSpPr>
        <p:spPr>
          <a:xfrm>
            <a:off x="431540" y="301876"/>
            <a:ext cx="5627863" cy="1938992"/>
          </a:xfrm>
          <a:prstGeom prst="rect">
            <a:avLst/>
          </a:prstGeom>
          <a:noFill/>
        </p:spPr>
        <p:txBody>
          <a:bodyPr wrap="none" rtlCol="0">
            <a:spAutoFit/>
          </a:bodyPr>
          <a:lstStyle/>
          <a:p>
            <a:r>
              <a:rPr lang="en-US" sz="4000" b="1" dirty="0">
                <a:solidFill>
                  <a:srgbClr val="606060"/>
                </a:solidFill>
              </a:rPr>
              <a:t>Are You</a:t>
            </a:r>
          </a:p>
          <a:p>
            <a:r>
              <a:rPr lang="en-US" sz="4000" b="1" dirty="0">
                <a:solidFill>
                  <a:srgbClr val="606060"/>
                </a:solidFill>
              </a:rPr>
              <a:t>Building a Strong</a:t>
            </a:r>
          </a:p>
          <a:p>
            <a:r>
              <a:rPr lang="en-US" sz="4000" b="1" dirty="0">
                <a:solidFill>
                  <a:srgbClr val="606060"/>
                </a:solidFill>
              </a:rPr>
              <a:t>Bench of Champions? </a:t>
            </a:r>
          </a:p>
        </p:txBody>
      </p:sp>
      <p:sp>
        <p:nvSpPr>
          <p:cNvPr id="6" name="TextBox 5"/>
          <p:cNvSpPr txBox="1"/>
          <p:nvPr/>
        </p:nvSpPr>
        <p:spPr>
          <a:xfrm>
            <a:off x="2479926" y="247291"/>
            <a:ext cx="2263160" cy="769441"/>
          </a:xfrm>
          <a:prstGeom prst="rect">
            <a:avLst/>
          </a:prstGeom>
          <a:noFill/>
        </p:spPr>
        <p:txBody>
          <a:bodyPr wrap="none" rtlCol="0">
            <a:spAutoFit/>
          </a:bodyPr>
          <a:lstStyle/>
          <a:p>
            <a:r>
              <a:rPr lang="en-US" sz="4400" dirty="0">
                <a:solidFill>
                  <a:srgbClr val="B41A1B"/>
                </a:solidFill>
                <a:latin typeface="Arial Black"/>
                <a:cs typeface="Arial Black"/>
              </a:rPr>
              <a:t>TRULY</a:t>
            </a:r>
          </a:p>
        </p:txBody>
      </p:sp>
    </p:spTree>
    <p:extLst>
      <p:ext uri="{BB962C8B-B14F-4D97-AF65-F5344CB8AC3E}">
        <p14:creationId xmlns:p14="http://schemas.microsoft.com/office/powerpoint/2010/main" val="42633992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4866" name="Rectangle 2"/>
          <p:cNvSpPr>
            <a:spLocks noGrp="1" noChangeArrowheads="1"/>
          </p:cNvSpPr>
          <p:nvPr>
            <p:ph type="body" idx="4294967295"/>
          </p:nvPr>
        </p:nvSpPr>
        <p:spPr>
          <a:xfrm>
            <a:off x="80442" y="685800"/>
            <a:ext cx="5181599" cy="5867400"/>
          </a:xfrm>
        </p:spPr>
        <p:txBody>
          <a:bodyPr/>
          <a:lstStyle/>
          <a:p>
            <a:pPr algn="ctr" eaLnBrk="1" hangingPunct="1">
              <a:lnSpc>
                <a:spcPct val="90000"/>
              </a:lnSpc>
              <a:spcAft>
                <a:spcPts val="1200"/>
              </a:spcAft>
              <a:buFont typeface="Arial" pitchFamily="34" charset="0"/>
              <a:buNone/>
              <a:defRPr/>
            </a:pPr>
            <a:r>
              <a:rPr lang="en-US" sz="2000" b="1" dirty="0">
                <a:solidFill>
                  <a:srgbClr val="FF0000"/>
                </a:solidFill>
              </a:rPr>
              <a:t>Are You Building or Eroding Trust?</a:t>
            </a:r>
          </a:p>
          <a:p>
            <a:pPr algn="ctr" eaLnBrk="1" hangingPunct="1">
              <a:lnSpc>
                <a:spcPct val="90000"/>
              </a:lnSpc>
              <a:spcAft>
                <a:spcPts val="1200"/>
              </a:spcAft>
              <a:buFont typeface="Arial" pitchFamily="34" charset="0"/>
              <a:buNone/>
              <a:defRPr/>
            </a:pPr>
            <a:r>
              <a:rPr lang="en-US" sz="2000" b="1" dirty="0">
                <a:solidFill>
                  <a:srgbClr val="0070C0"/>
                </a:solidFill>
              </a:rPr>
              <a:t>How Have YOU Positioned Coaching to Your Direct Reports? </a:t>
            </a:r>
            <a:r>
              <a:rPr lang="en-US" sz="1400" dirty="0">
                <a:solidFill>
                  <a:srgbClr val="00823B"/>
                </a:solidFill>
              </a:rPr>
              <a:t>P. 4</a:t>
            </a:r>
          </a:p>
          <a:p>
            <a:pPr eaLnBrk="1" hangingPunct="1">
              <a:lnSpc>
                <a:spcPct val="90000"/>
              </a:lnSpc>
              <a:spcAft>
                <a:spcPts val="1200"/>
              </a:spcAft>
              <a:buFont typeface="+mj-lt"/>
              <a:buAutoNum type="arabicPeriod"/>
              <a:defRPr/>
            </a:pPr>
            <a:r>
              <a:rPr lang="en-US" sz="1800" b="1" dirty="0"/>
              <a:t>Broken Wing Positioning: </a:t>
            </a:r>
            <a:r>
              <a:rPr lang="en-US" sz="1800" dirty="0"/>
              <a:t>You positioning as something you only give to poor performers.</a:t>
            </a:r>
          </a:p>
          <a:p>
            <a:pPr eaLnBrk="1" hangingPunct="1">
              <a:lnSpc>
                <a:spcPct val="90000"/>
              </a:lnSpc>
              <a:spcAft>
                <a:spcPts val="1200"/>
              </a:spcAft>
              <a:buFont typeface="+mj-lt"/>
              <a:buAutoNum type="arabicPeriod"/>
              <a:defRPr/>
            </a:pPr>
            <a:r>
              <a:rPr lang="en-US" sz="1800" b="1" dirty="0"/>
              <a:t>Inconsistency: </a:t>
            </a:r>
            <a:r>
              <a:rPr lang="en-US" sz="1800" dirty="0"/>
              <a:t>You only use a coaching approach sporadically or when it is convenient.</a:t>
            </a:r>
          </a:p>
          <a:p>
            <a:pPr eaLnBrk="1" hangingPunct="1">
              <a:lnSpc>
                <a:spcPct val="90000"/>
              </a:lnSpc>
              <a:spcAft>
                <a:spcPts val="1200"/>
              </a:spcAft>
              <a:buFont typeface="+mj-lt"/>
              <a:buAutoNum type="arabicPeriod"/>
              <a:defRPr/>
            </a:pPr>
            <a:r>
              <a:rPr lang="en-US" sz="1800" b="1" dirty="0"/>
              <a:t>Anchoring Bad Experiences: </a:t>
            </a:r>
            <a:r>
              <a:rPr lang="en-US" sz="1800" dirty="0"/>
              <a:t>Your behavior reinforces past coaching experiences or prior experiences your directs had </a:t>
            </a:r>
            <a:r>
              <a:rPr lang="en-US" sz="1800" dirty="0">
                <a:sym typeface="Wingdings" pitchFamily="2" charset="2"/>
              </a:rPr>
              <a:t></a:t>
            </a:r>
            <a:r>
              <a:rPr lang="en-US" sz="1800" dirty="0"/>
              <a:t>Misperceptions of what coaching is.  </a:t>
            </a:r>
          </a:p>
          <a:p>
            <a:pPr eaLnBrk="1" hangingPunct="1">
              <a:lnSpc>
                <a:spcPct val="90000"/>
              </a:lnSpc>
              <a:spcAft>
                <a:spcPts val="1200"/>
              </a:spcAft>
              <a:buFont typeface="+mj-lt"/>
              <a:buAutoNum type="arabicPeriod"/>
              <a:defRPr/>
            </a:pPr>
            <a:r>
              <a:rPr lang="en-US" sz="1800" b="1" dirty="0"/>
              <a:t>Broken Trust: </a:t>
            </a:r>
            <a:r>
              <a:rPr lang="en-US" sz="1800" dirty="0"/>
              <a:t>Multi-tasking when coaching, cancelling appointments. Sending the message that your direct report is not important. </a:t>
            </a:r>
          </a:p>
          <a:p>
            <a:pPr eaLnBrk="1" hangingPunct="1">
              <a:lnSpc>
                <a:spcPct val="90000"/>
              </a:lnSpc>
              <a:spcAft>
                <a:spcPts val="1200"/>
              </a:spcAft>
              <a:buFont typeface="+mj-lt"/>
              <a:buAutoNum type="arabicPeriod"/>
              <a:defRPr/>
            </a:pPr>
            <a:r>
              <a:rPr lang="en-US" sz="1800" dirty="0"/>
              <a:t>No alignment around what coaching is</a:t>
            </a:r>
          </a:p>
          <a:p>
            <a:pPr marL="0" indent="0" eaLnBrk="1" hangingPunct="1">
              <a:lnSpc>
                <a:spcPct val="90000"/>
              </a:lnSpc>
              <a:spcAft>
                <a:spcPts val="1200"/>
              </a:spcAft>
              <a:buNone/>
              <a:defRPr/>
            </a:pPr>
            <a:endParaRPr lang="en-US" sz="1800" dirty="0"/>
          </a:p>
          <a:p>
            <a:pPr algn="ctr" eaLnBrk="1" hangingPunct="1">
              <a:lnSpc>
                <a:spcPct val="90000"/>
              </a:lnSpc>
              <a:spcAft>
                <a:spcPts val="1200"/>
              </a:spcAft>
              <a:buFont typeface="+mj-lt"/>
              <a:buAutoNum type="arabicPeriod"/>
              <a:defRPr/>
            </a:pPr>
            <a:endParaRPr lang="en-US" sz="1800" dirty="0"/>
          </a:p>
          <a:p>
            <a:pPr algn="ctr" eaLnBrk="1" hangingPunct="1">
              <a:lnSpc>
                <a:spcPct val="80000"/>
              </a:lnSpc>
              <a:buFontTx/>
              <a:buNone/>
              <a:defRPr/>
            </a:pPr>
            <a:endParaRPr lang="en-US" sz="1800" dirty="0"/>
          </a:p>
          <a:p>
            <a:pPr algn="ctr" eaLnBrk="1" hangingPunct="1">
              <a:lnSpc>
                <a:spcPct val="80000"/>
              </a:lnSpc>
              <a:buFontTx/>
              <a:buNone/>
              <a:defRPr/>
            </a:pPr>
            <a:endParaRPr lang="en-US" sz="1800" dirty="0">
              <a:solidFill>
                <a:srgbClr val="002776"/>
              </a:solidFill>
            </a:endParaRPr>
          </a:p>
        </p:txBody>
      </p:sp>
      <p:sp>
        <p:nvSpPr>
          <p:cNvPr id="103427" name="Rectangle 3"/>
          <p:cNvSpPr>
            <a:spLocks noChangeArrowheads="1"/>
          </p:cNvSpPr>
          <p:nvPr/>
        </p:nvSpPr>
        <p:spPr bwMode="auto">
          <a:xfrm>
            <a:off x="304800" y="304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a:solidFill>
                  <a:schemeClr val="bg1"/>
                </a:solidFill>
                <a:latin typeface="Franklin Gothic Medium" pitchFamily="34" charset="0"/>
              </a:rPr>
              <a:t>Four Reasons Your People Will Resist Coaching</a:t>
            </a:r>
          </a:p>
          <a:p>
            <a:pPr algn="ctr"/>
            <a:r>
              <a:rPr lang="en-US" sz="2400" dirty="0">
                <a:solidFill>
                  <a:schemeClr val="bg1"/>
                </a:solidFill>
                <a:latin typeface="Franklin Gothic Medium" pitchFamily="34" charset="0"/>
              </a:rPr>
              <a:t>(Re)Set and Manage Proper Expectations</a:t>
            </a:r>
          </a:p>
          <a:p>
            <a:pPr algn="ctr"/>
            <a:r>
              <a:rPr lang="en-US" sz="3200" dirty="0">
                <a:solidFill>
                  <a:schemeClr val="bg1"/>
                </a:solidFill>
                <a:latin typeface="Franklin Gothic Medium" pitchFamily="34" charset="0"/>
              </a:rPr>
              <a:t>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799" y="1294263"/>
            <a:ext cx="3246557" cy="4864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02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Effect transition="in" filter="fade">
                                      <p:cBhvr>
                                        <p:cTn id="7" dur="500"/>
                                        <p:tgtEl>
                                          <p:spTgt spid="164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4866">
                                            <p:txEl>
                                              <p:pRg st="1" end="1"/>
                                            </p:txEl>
                                          </p:spTgt>
                                        </p:tgtEl>
                                        <p:attrNameLst>
                                          <p:attrName>style.visibility</p:attrName>
                                        </p:attrNameLst>
                                      </p:cBhvr>
                                      <p:to>
                                        <p:strVal val="visible"/>
                                      </p:to>
                                    </p:set>
                                    <p:animEffect transition="in" filter="fade">
                                      <p:cBhvr>
                                        <p:cTn id="12" dur="500"/>
                                        <p:tgtEl>
                                          <p:spTgt spid="164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4866">
                                            <p:txEl>
                                              <p:pRg st="2" end="2"/>
                                            </p:txEl>
                                          </p:spTgt>
                                        </p:tgtEl>
                                        <p:attrNameLst>
                                          <p:attrName>style.visibility</p:attrName>
                                        </p:attrNameLst>
                                      </p:cBhvr>
                                      <p:to>
                                        <p:strVal val="visible"/>
                                      </p:to>
                                    </p:set>
                                    <p:animEffect transition="in" filter="fade">
                                      <p:cBhvr>
                                        <p:cTn id="17" dur="500"/>
                                        <p:tgtEl>
                                          <p:spTgt spid="1648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4866">
                                            <p:txEl>
                                              <p:pRg st="3" end="3"/>
                                            </p:txEl>
                                          </p:spTgt>
                                        </p:tgtEl>
                                        <p:attrNameLst>
                                          <p:attrName>style.visibility</p:attrName>
                                        </p:attrNameLst>
                                      </p:cBhvr>
                                      <p:to>
                                        <p:strVal val="visible"/>
                                      </p:to>
                                    </p:set>
                                    <p:animEffect transition="in" filter="fade">
                                      <p:cBhvr>
                                        <p:cTn id="22" dur="500"/>
                                        <p:tgtEl>
                                          <p:spTgt spid="1648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4866">
                                            <p:txEl>
                                              <p:pRg st="4" end="4"/>
                                            </p:txEl>
                                          </p:spTgt>
                                        </p:tgtEl>
                                        <p:attrNameLst>
                                          <p:attrName>style.visibility</p:attrName>
                                        </p:attrNameLst>
                                      </p:cBhvr>
                                      <p:to>
                                        <p:strVal val="visible"/>
                                      </p:to>
                                    </p:set>
                                    <p:animEffect transition="in" filter="fade">
                                      <p:cBhvr>
                                        <p:cTn id="27" dur="500"/>
                                        <p:tgtEl>
                                          <p:spTgt spid="16486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4866">
                                            <p:txEl>
                                              <p:pRg st="5" end="5"/>
                                            </p:txEl>
                                          </p:spTgt>
                                        </p:tgtEl>
                                        <p:attrNameLst>
                                          <p:attrName>style.visibility</p:attrName>
                                        </p:attrNameLst>
                                      </p:cBhvr>
                                      <p:to>
                                        <p:strVal val="visible"/>
                                      </p:to>
                                    </p:set>
                                    <p:animEffect transition="in" filter="fade">
                                      <p:cBhvr>
                                        <p:cTn id="32" dur="500"/>
                                        <p:tgtEl>
                                          <p:spTgt spid="1648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4866">
                                            <p:txEl>
                                              <p:pRg st="6" end="6"/>
                                            </p:txEl>
                                          </p:spTgt>
                                        </p:tgtEl>
                                        <p:attrNameLst>
                                          <p:attrName>style.visibility</p:attrName>
                                        </p:attrNameLst>
                                      </p:cBhvr>
                                      <p:to>
                                        <p:strVal val="visible"/>
                                      </p:to>
                                    </p:set>
                                    <p:animEffect transition="in" filter="fade">
                                      <p:cBhvr>
                                        <p:cTn id="37" dur="500"/>
                                        <p:tgtEl>
                                          <p:spTgt spid="1648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0480" y="16802"/>
            <a:ext cx="9144000" cy="108012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prstClr val="white"/>
              </a:solidFill>
            </a:endParaRPr>
          </a:p>
        </p:txBody>
      </p:sp>
      <p:grpSp>
        <p:nvGrpSpPr>
          <p:cNvPr id="28" name="Group 27"/>
          <p:cNvGrpSpPr/>
          <p:nvPr/>
        </p:nvGrpSpPr>
        <p:grpSpPr>
          <a:xfrm>
            <a:off x="184066" y="141670"/>
            <a:ext cx="9224609" cy="830997"/>
            <a:chOff x="143508" y="278865"/>
            <a:chExt cx="9224609" cy="830997"/>
          </a:xfrm>
        </p:grpSpPr>
        <p:sp>
          <p:nvSpPr>
            <p:cNvPr id="8" name="TextBox 7"/>
            <p:cNvSpPr txBox="1"/>
            <p:nvPr/>
          </p:nvSpPr>
          <p:spPr>
            <a:xfrm>
              <a:off x="224117" y="278865"/>
              <a:ext cx="9144000" cy="830997"/>
            </a:xfrm>
            <a:prstGeom prst="rect">
              <a:avLst/>
            </a:prstGeom>
            <a:noFill/>
          </p:spPr>
          <p:txBody>
            <a:bodyPr wrap="square" rtlCol="0">
              <a:spAutoFit/>
            </a:bodyPr>
            <a:lstStyle/>
            <a:p>
              <a:pPr algn="ctr" eaLnBrk="1" hangingPunct="1"/>
              <a:r>
                <a:rPr lang="en-US" sz="2000" dirty="0">
                  <a:solidFill>
                    <a:srgbClr val="F2F2F2"/>
                  </a:solidFill>
                  <a:latin typeface="Avenir Heavy"/>
                  <a:cs typeface="Avenir Heavy"/>
                </a:rPr>
                <a:t>PROGRAM ALIGNED WITH YOUR OBJECTIVES</a:t>
              </a:r>
            </a:p>
            <a:p>
              <a:pPr algn="ctr" eaLnBrk="1" hangingPunct="1"/>
              <a:r>
                <a:rPr lang="en-US" sz="800" dirty="0">
                  <a:solidFill>
                    <a:srgbClr val="F2F2F2"/>
                  </a:solidFill>
                  <a:latin typeface="Avenir Heavy"/>
                  <a:cs typeface="Avenir Heavy"/>
                </a:rPr>
                <a:t> </a:t>
              </a:r>
            </a:p>
            <a:p>
              <a:pPr algn="ctr" eaLnBrk="1" hangingPunct="1"/>
              <a:r>
                <a:rPr lang="en-US" sz="2000" dirty="0">
                  <a:solidFill>
                    <a:srgbClr val="F2F2F2"/>
                  </a:solidFill>
                  <a:latin typeface="Avenir Heavy"/>
                  <a:cs typeface="Avenir Heavy"/>
                </a:rPr>
                <a:t>SIX PRESSING QUESTIONS DAY TWO WILL ANSWER</a:t>
              </a:r>
            </a:p>
          </p:txBody>
        </p:sp>
        <p:cxnSp>
          <p:nvCxnSpPr>
            <p:cNvPr id="9" name="Straight Connector 8"/>
            <p:cNvCxnSpPr/>
            <p:nvPr/>
          </p:nvCxnSpPr>
          <p:spPr>
            <a:xfrm>
              <a:off x="143508" y="278865"/>
              <a:ext cx="8856984" cy="36004"/>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508" y="1109862"/>
              <a:ext cx="8856984"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76200" y="1219200"/>
            <a:ext cx="9161941" cy="576064"/>
            <a:chOff x="719572" y="2240868"/>
            <a:chExt cx="9161941" cy="576064"/>
          </a:xfrm>
        </p:grpSpPr>
        <p:sp>
          <p:nvSpPr>
            <p:cNvPr id="12" name="Oval 11"/>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3200" b="1" dirty="0">
                  <a:solidFill>
                    <a:prstClr val="white"/>
                  </a:solidFill>
                  <a:latin typeface="Arial"/>
                  <a:cs typeface="Arial"/>
                </a:rPr>
                <a:t>1</a:t>
              </a:r>
            </a:p>
          </p:txBody>
        </p:sp>
        <p:sp>
          <p:nvSpPr>
            <p:cNvPr id="13" name="TextBox 12"/>
            <p:cNvSpPr txBox="1"/>
            <p:nvPr/>
          </p:nvSpPr>
          <p:spPr>
            <a:xfrm>
              <a:off x="1329172" y="2312603"/>
              <a:ext cx="8552341" cy="461665"/>
            </a:xfrm>
            <a:prstGeom prst="rect">
              <a:avLst/>
            </a:prstGeom>
            <a:noFill/>
          </p:spPr>
          <p:txBody>
            <a:bodyPr wrap="none" rtlCol="0">
              <a:spAutoFit/>
            </a:bodyPr>
            <a:lstStyle/>
            <a:p>
              <a:pPr eaLnBrk="1" hangingPunct="1"/>
              <a:r>
                <a:rPr lang="en-US" sz="2400" b="1" dirty="0">
                  <a:solidFill>
                    <a:srgbClr val="B41A1B"/>
                  </a:solidFill>
                  <a:latin typeface="Arial" pitchFamily="34" charset="0"/>
                  <a:cs typeface="Arial" pitchFamily="34" charset="0"/>
                </a:rPr>
                <a:t>What </a:t>
              </a:r>
              <a:r>
                <a:rPr lang="en-US" sz="2400" dirty="0">
                  <a:solidFill>
                    <a:srgbClr val="606060"/>
                  </a:solidFill>
                  <a:latin typeface="Arial" pitchFamily="34" charset="0"/>
                  <a:cs typeface="Arial" pitchFamily="34" charset="0"/>
                </a:rPr>
                <a:t>causes coaching failure, lost sales &amp; missed forecasts?</a:t>
              </a:r>
            </a:p>
          </p:txBody>
        </p:sp>
      </p:grpSp>
      <p:grpSp>
        <p:nvGrpSpPr>
          <p:cNvPr id="14" name="Group 13"/>
          <p:cNvGrpSpPr/>
          <p:nvPr/>
        </p:nvGrpSpPr>
        <p:grpSpPr>
          <a:xfrm>
            <a:off x="45712" y="5015425"/>
            <a:ext cx="7700988" cy="576064"/>
            <a:chOff x="763044" y="5634826"/>
            <a:chExt cx="7700988" cy="576064"/>
          </a:xfrm>
        </p:grpSpPr>
        <p:sp>
          <p:nvSpPr>
            <p:cNvPr id="15" name="Oval 14"/>
            <p:cNvSpPr/>
            <p:nvPr/>
          </p:nvSpPr>
          <p:spPr>
            <a:xfrm>
              <a:off x="763044" y="563482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3200" b="1" dirty="0">
                  <a:solidFill>
                    <a:prstClr val="white"/>
                  </a:solidFill>
                  <a:latin typeface="Arial"/>
                  <a:cs typeface="Arial"/>
                </a:rPr>
                <a:t>5</a:t>
              </a:r>
            </a:p>
          </p:txBody>
        </p:sp>
        <p:sp>
          <p:nvSpPr>
            <p:cNvPr id="16" name="TextBox 15"/>
            <p:cNvSpPr txBox="1"/>
            <p:nvPr/>
          </p:nvSpPr>
          <p:spPr>
            <a:xfrm>
              <a:off x="1415308" y="5720336"/>
              <a:ext cx="7048724" cy="461665"/>
            </a:xfrm>
            <a:prstGeom prst="rect">
              <a:avLst/>
            </a:prstGeom>
            <a:noFill/>
          </p:spPr>
          <p:txBody>
            <a:bodyPr wrap="none" rtlCol="0">
              <a:spAutoFit/>
            </a:bodyPr>
            <a:lstStyle/>
            <a:p>
              <a:pPr eaLnBrk="1" hangingPunct="1"/>
              <a:r>
                <a:rPr lang="en-US" sz="2400" b="1" dirty="0">
                  <a:solidFill>
                    <a:srgbClr val="C00000"/>
                  </a:solidFill>
                  <a:latin typeface="Arial" pitchFamily="34" charset="0"/>
                  <a:cs typeface="Arial" pitchFamily="34" charset="0"/>
                </a:rPr>
                <a:t>How</a:t>
              </a:r>
              <a:r>
                <a:rPr lang="en-US" sz="2400" dirty="0">
                  <a:solidFill>
                    <a:srgbClr val="C00000"/>
                  </a:solidFill>
                  <a:latin typeface="Arial" pitchFamily="34" charset="0"/>
                  <a:cs typeface="Arial" pitchFamily="34" charset="0"/>
                </a:rPr>
                <a:t> </a:t>
              </a:r>
              <a:r>
                <a:rPr lang="en-US" sz="2400" dirty="0">
                  <a:solidFill>
                    <a:schemeClr val="tx1">
                      <a:lumMod val="65000"/>
                      <a:lumOff val="35000"/>
                    </a:schemeClr>
                  </a:solidFill>
                  <a:latin typeface="Arial" pitchFamily="34" charset="0"/>
                  <a:cs typeface="Arial" pitchFamily="34" charset="0"/>
                </a:rPr>
                <a:t>do I embed coaching when the course ends?</a:t>
              </a:r>
            </a:p>
          </p:txBody>
        </p:sp>
      </p:grpSp>
      <p:grpSp>
        <p:nvGrpSpPr>
          <p:cNvPr id="17" name="Group 16"/>
          <p:cNvGrpSpPr/>
          <p:nvPr/>
        </p:nvGrpSpPr>
        <p:grpSpPr>
          <a:xfrm>
            <a:off x="71581" y="4045803"/>
            <a:ext cx="9166560" cy="830997"/>
            <a:chOff x="753108" y="4734815"/>
            <a:chExt cx="9166560" cy="830997"/>
          </a:xfrm>
        </p:grpSpPr>
        <p:sp>
          <p:nvSpPr>
            <p:cNvPr id="18" name="Oval 17"/>
            <p:cNvSpPr/>
            <p:nvPr/>
          </p:nvSpPr>
          <p:spPr>
            <a:xfrm>
              <a:off x="753108" y="476114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3200" b="1" dirty="0">
                  <a:solidFill>
                    <a:prstClr val="white"/>
                  </a:solidFill>
                  <a:latin typeface="Arial"/>
                  <a:cs typeface="Arial"/>
                </a:rPr>
                <a:t>4</a:t>
              </a:r>
            </a:p>
          </p:txBody>
        </p:sp>
        <p:sp>
          <p:nvSpPr>
            <p:cNvPr id="19" name="TextBox 18"/>
            <p:cNvSpPr txBox="1"/>
            <p:nvPr/>
          </p:nvSpPr>
          <p:spPr>
            <a:xfrm>
              <a:off x="1405372" y="4734815"/>
              <a:ext cx="8514296" cy="830997"/>
            </a:xfrm>
            <a:prstGeom prst="rect">
              <a:avLst/>
            </a:prstGeom>
            <a:noFill/>
          </p:spPr>
          <p:txBody>
            <a:bodyPr wrap="square" rtlCol="0">
              <a:spAutoFit/>
            </a:bodyPr>
            <a:lstStyle/>
            <a:p>
              <a:pPr eaLnBrk="1" hangingPunct="1"/>
              <a:r>
                <a:rPr lang="en-US" sz="2400" b="1" dirty="0">
                  <a:solidFill>
                    <a:srgbClr val="B41A1B"/>
                  </a:solidFill>
                  <a:latin typeface="Arial" pitchFamily="34" charset="0"/>
                  <a:cs typeface="Arial" pitchFamily="34" charset="0"/>
                </a:rPr>
                <a:t>How</a:t>
              </a:r>
              <a:r>
                <a:rPr lang="en-US" sz="2400" dirty="0">
                  <a:solidFill>
                    <a:srgbClr val="606060"/>
                  </a:solidFill>
                  <a:latin typeface="Arial" pitchFamily="34" charset="0"/>
                  <a:cs typeface="Arial" pitchFamily="34" charset="0"/>
                </a:rPr>
                <a:t> do I become more patient when coaching, make better</a:t>
              </a:r>
            </a:p>
            <a:p>
              <a:pPr eaLnBrk="1" hangingPunct="1"/>
              <a:r>
                <a:rPr lang="en-US" sz="2400" dirty="0">
                  <a:solidFill>
                    <a:srgbClr val="606060"/>
                  </a:solidFill>
                  <a:latin typeface="Arial" pitchFamily="34" charset="0"/>
                  <a:cs typeface="Arial" pitchFamily="34" charset="0"/>
                </a:rPr>
                <a:t>business decisions and build deeper trust?  </a:t>
              </a:r>
              <a:endParaRPr lang="en-US" sz="2400" dirty="0">
                <a:solidFill>
                  <a:schemeClr val="tx1">
                    <a:lumMod val="65000"/>
                    <a:lumOff val="35000"/>
                  </a:schemeClr>
                </a:solidFill>
                <a:latin typeface="Arial" pitchFamily="34" charset="0"/>
                <a:cs typeface="Arial" pitchFamily="34" charset="0"/>
              </a:endParaRPr>
            </a:p>
          </p:txBody>
        </p:sp>
      </p:grpSp>
      <p:grpSp>
        <p:nvGrpSpPr>
          <p:cNvPr id="20" name="Group 19"/>
          <p:cNvGrpSpPr/>
          <p:nvPr/>
        </p:nvGrpSpPr>
        <p:grpSpPr>
          <a:xfrm>
            <a:off x="76200" y="1981200"/>
            <a:ext cx="8248383" cy="830997"/>
            <a:chOff x="786945" y="3804969"/>
            <a:chExt cx="8248383" cy="830997"/>
          </a:xfrm>
        </p:grpSpPr>
        <p:sp>
          <p:nvSpPr>
            <p:cNvPr id="21" name="Oval 20"/>
            <p:cNvSpPr/>
            <p:nvPr/>
          </p:nvSpPr>
          <p:spPr>
            <a:xfrm>
              <a:off x="786945" y="394263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3200" b="1" dirty="0">
                  <a:solidFill>
                    <a:prstClr val="white"/>
                  </a:solidFill>
                  <a:latin typeface="Arial"/>
                  <a:cs typeface="Arial"/>
                </a:rPr>
                <a:t>2</a:t>
              </a:r>
            </a:p>
          </p:txBody>
        </p:sp>
        <p:sp>
          <p:nvSpPr>
            <p:cNvPr id="22" name="TextBox 21"/>
            <p:cNvSpPr txBox="1"/>
            <p:nvPr/>
          </p:nvSpPr>
          <p:spPr>
            <a:xfrm>
              <a:off x="1443185" y="3804969"/>
              <a:ext cx="7592143" cy="830997"/>
            </a:xfrm>
            <a:prstGeom prst="rect">
              <a:avLst/>
            </a:prstGeom>
            <a:noFill/>
          </p:spPr>
          <p:txBody>
            <a:bodyPr wrap="none" rtlCol="0">
              <a:spAutoFit/>
            </a:bodyPr>
            <a:lstStyle/>
            <a:p>
              <a:pPr eaLnBrk="1" hangingPunct="1"/>
              <a:r>
                <a:rPr lang="en-US" sz="2400" b="1" dirty="0">
                  <a:solidFill>
                    <a:srgbClr val="B41A1B"/>
                  </a:solidFill>
                  <a:latin typeface="Arial" pitchFamily="34" charset="0"/>
                  <a:cs typeface="Arial" pitchFamily="34" charset="0"/>
                </a:rPr>
                <a:t>How </a:t>
              </a:r>
              <a:r>
                <a:rPr lang="en-US" sz="2400" dirty="0">
                  <a:solidFill>
                    <a:srgbClr val="606060"/>
                  </a:solidFill>
                  <a:latin typeface="Arial" pitchFamily="34" charset="0"/>
                  <a:cs typeface="Arial" pitchFamily="34" charset="0"/>
                </a:rPr>
                <a:t>do I accurately assess performance, skill gaps &amp; </a:t>
              </a:r>
            </a:p>
            <a:p>
              <a:pPr eaLnBrk="1" hangingPunct="1"/>
              <a:r>
                <a:rPr lang="en-US" sz="2400" dirty="0">
                  <a:solidFill>
                    <a:srgbClr val="606060"/>
                  </a:solidFill>
                  <a:latin typeface="Arial" pitchFamily="34" charset="0"/>
                  <a:cs typeface="Arial" pitchFamily="34" charset="0"/>
                </a:rPr>
                <a:t>developmental opportunities? </a:t>
              </a:r>
            </a:p>
          </p:txBody>
        </p:sp>
      </p:grpSp>
      <p:grpSp>
        <p:nvGrpSpPr>
          <p:cNvPr id="23" name="Group 22"/>
          <p:cNvGrpSpPr/>
          <p:nvPr/>
        </p:nvGrpSpPr>
        <p:grpSpPr>
          <a:xfrm>
            <a:off x="71581" y="3009781"/>
            <a:ext cx="8864619" cy="800219"/>
            <a:chOff x="786945" y="3098028"/>
            <a:chExt cx="8864619" cy="800219"/>
          </a:xfrm>
        </p:grpSpPr>
        <p:sp>
          <p:nvSpPr>
            <p:cNvPr id="24" name="Oval 23"/>
            <p:cNvSpPr/>
            <p:nvPr/>
          </p:nvSpPr>
          <p:spPr>
            <a:xfrm>
              <a:off x="786945" y="3179831"/>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3200" b="1" dirty="0">
                  <a:solidFill>
                    <a:prstClr val="white"/>
                  </a:solidFill>
                  <a:latin typeface="Arial"/>
                  <a:cs typeface="Arial"/>
                </a:rPr>
                <a:t>3</a:t>
              </a:r>
            </a:p>
          </p:txBody>
        </p:sp>
        <p:sp>
          <p:nvSpPr>
            <p:cNvPr id="25" name="TextBox 24"/>
            <p:cNvSpPr txBox="1"/>
            <p:nvPr/>
          </p:nvSpPr>
          <p:spPr>
            <a:xfrm>
              <a:off x="1386160" y="3098028"/>
              <a:ext cx="8265404" cy="800219"/>
            </a:xfrm>
            <a:prstGeom prst="rect">
              <a:avLst/>
            </a:prstGeom>
            <a:noFill/>
          </p:spPr>
          <p:txBody>
            <a:bodyPr wrap="none" rtlCol="0">
              <a:spAutoFit/>
            </a:bodyPr>
            <a:lstStyle/>
            <a:p>
              <a:pPr eaLnBrk="1" hangingPunct="1"/>
              <a:r>
                <a:rPr lang="en-US" sz="2300" b="1" dirty="0">
                  <a:solidFill>
                    <a:srgbClr val="B41A1B"/>
                  </a:solidFill>
                  <a:latin typeface="Arial" pitchFamily="34" charset="0"/>
                  <a:cs typeface="Arial" pitchFamily="34" charset="0"/>
                </a:rPr>
                <a:t>How </a:t>
              </a:r>
              <a:r>
                <a:rPr lang="en-US" sz="2300" dirty="0">
                  <a:solidFill>
                    <a:srgbClr val="606060"/>
                  </a:solidFill>
                  <a:latin typeface="Arial" pitchFamily="34" charset="0"/>
                  <a:cs typeface="Arial" pitchFamily="34" charset="0"/>
                </a:rPr>
                <a:t>do I uncover how people like to be managed, motivated, </a:t>
              </a:r>
            </a:p>
            <a:p>
              <a:pPr eaLnBrk="1" hangingPunct="1"/>
              <a:r>
                <a:rPr lang="en-US" sz="2300" dirty="0">
                  <a:solidFill>
                    <a:srgbClr val="606060"/>
                  </a:solidFill>
                  <a:latin typeface="Arial" pitchFamily="34" charset="0"/>
                  <a:cs typeface="Arial" pitchFamily="34" charset="0"/>
                </a:rPr>
                <a:t>even held accountable?</a:t>
              </a:r>
            </a:p>
          </p:txBody>
        </p:sp>
      </p:grpSp>
      <p:grpSp>
        <p:nvGrpSpPr>
          <p:cNvPr id="36" name="Group 35"/>
          <p:cNvGrpSpPr/>
          <p:nvPr/>
        </p:nvGrpSpPr>
        <p:grpSpPr>
          <a:xfrm>
            <a:off x="45712" y="5791200"/>
            <a:ext cx="9068350" cy="830997"/>
            <a:chOff x="732564" y="5558626"/>
            <a:chExt cx="9068350" cy="830997"/>
          </a:xfrm>
        </p:grpSpPr>
        <p:sp>
          <p:nvSpPr>
            <p:cNvPr id="37" name="Oval 36"/>
            <p:cNvSpPr/>
            <p:nvPr/>
          </p:nvSpPr>
          <p:spPr>
            <a:xfrm>
              <a:off x="732564" y="563482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3200" b="1" dirty="0">
                  <a:solidFill>
                    <a:prstClr val="white"/>
                  </a:solidFill>
                  <a:latin typeface="Arial"/>
                  <a:cs typeface="Arial"/>
                </a:rPr>
                <a:t>6</a:t>
              </a:r>
            </a:p>
          </p:txBody>
        </p:sp>
        <p:sp>
          <p:nvSpPr>
            <p:cNvPr id="38" name="TextBox 37"/>
            <p:cNvSpPr txBox="1"/>
            <p:nvPr/>
          </p:nvSpPr>
          <p:spPr>
            <a:xfrm>
              <a:off x="1384828" y="5558626"/>
              <a:ext cx="8416086" cy="830997"/>
            </a:xfrm>
            <a:prstGeom prst="rect">
              <a:avLst/>
            </a:prstGeom>
            <a:noFill/>
          </p:spPr>
          <p:txBody>
            <a:bodyPr wrap="none" rtlCol="0">
              <a:spAutoFit/>
            </a:bodyPr>
            <a:lstStyle/>
            <a:p>
              <a:pPr eaLnBrk="1" hangingPunct="1"/>
              <a:r>
                <a:rPr lang="en-US" sz="2400" b="1" dirty="0">
                  <a:solidFill>
                    <a:srgbClr val="C00000"/>
                  </a:solidFill>
                  <a:latin typeface="Arial" pitchFamily="34" charset="0"/>
                  <a:cs typeface="Arial" pitchFamily="34" charset="0"/>
                </a:rPr>
                <a:t>How </a:t>
              </a:r>
              <a:r>
                <a:rPr lang="en-US" sz="2400" dirty="0">
                  <a:solidFill>
                    <a:srgbClr val="606060"/>
                  </a:solidFill>
                  <a:latin typeface="Arial" pitchFamily="34" charset="0"/>
                  <a:cs typeface="Arial" pitchFamily="34" charset="0"/>
                </a:rPr>
                <a:t>do I continue to develop my coaching skills, sustain the</a:t>
              </a:r>
            </a:p>
            <a:p>
              <a:pPr eaLnBrk="1" hangingPunct="1"/>
              <a:r>
                <a:rPr lang="en-US" sz="2400" dirty="0">
                  <a:solidFill>
                    <a:srgbClr val="606060"/>
                  </a:solidFill>
                  <a:latin typeface="Arial" pitchFamily="34" charset="0"/>
                  <a:cs typeface="Arial" pitchFamily="34" charset="0"/>
                </a:rPr>
                <a:t>positive culture and develop a team of champions? </a:t>
              </a:r>
            </a:p>
          </p:txBody>
        </p:sp>
      </p:grpSp>
    </p:spTree>
    <p:extLst>
      <p:ext uri="{BB962C8B-B14F-4D97-AF65-F5344CB8AC3E}">
        <p14:creationId xmlns:p14="http://schemas.microsoft.com/office/powerpoint/2010/main" val="3813554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0" y="29665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18" name="Straight Connector 17"/>
          <p:cNvCxnSpPr/>
          <p:nvPr/>
        </p:nvCxnSpPr>
        <p:spPr>
          <a:xfrm flipV="1">
            <a:off x="188767" y="393341"/>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8767" y="1016732"/>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67544" y="1831467"/>
            <a:ext cx="9334037" cy="769441"/>
            <a:chOff x="467544" y="1772816"/>
            <a:chExt cx="9334037" cy="769441"/>
          </a:xfrm>
        </p:grpSpPr>
        <p:sp>
          <p:nvSpPr>
            <p:cNvPr id="6" name="Oval 5"/>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36" name="TextBox 35"/>
            <p:cNvSpPr txBox="1"/>
            <p:nvPr/>
          </p:nvSpPr>
          <p:spPr>
            <a:xfrm>
              <a:off x="1187624" y="177281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Improve Performance</a:t>
              </a:r>
            </a:p>
          </p:txBody>
        </p:sp>
      </p:grpSp>
      <p:grpSp>
        <p:nvGrpSpPr>
          <p:cNvPr id="16" name="Group 15"/>
          <p:cNvGrpSpPr/>
          <p:nvPr/>
        </p:nvGrpSpPr>
        <p:grpSpPr>
          <a:xfrm>
            <a:off x="467544" y="2785573"/>
            <a:ext cx="9334037" cy="769441"/>
            <a:chOff x="467544" y="2780928"/>
            <a:chExt cx="9334037" cy="769441"/>
          </a:xfrm>
        </p:grpSpPr>
        <p:sp>
          <p:nvSpPr>
            <p:cNvPr id="32" name="Oval 31"/>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37" name="TextBox 36"/>
            <p:cNvSpPr txBox="1"/>
            <p:nvPr/>
          </p:nvSpPr>
          <p:spPr>
            <a:xfrm>
              <a:off x="1187624" y="2780928"/>
              <a:ext cx="8613957" cy="769441"/>
            </a:xfrm>
            <a:prstGeom prst="rect">
              <a:avLst/>
            </a:prstGeom>
            <a:noFill/>
          </p:spPr>
          <p:txBody>
            <a:bodyPr wrap="square" rtlCol="0">
              <a:spAutoFit/>
            </a:bodyPr>
            <a:lstStyle/>
            <a:p>
              <a:r>
                <a:rPr lang="en-US" sz="4400" dirty="0">
                  <a:solidFill>
                    <a:srgbClr val="606060"/>
                  </a:solidFill>
                  <a:latin typeface="Avenir Book"/>
                  <a:cs typeface="Avenir Book"/>
                </a:rPr>
                <a:t>Minimize Mistakes</a:t>
              </a:r>
            </a:p>
          </p:txBody>
        </p:sp>
      </p:grpSp>
      <p:grpSp>
        <p:nvGrpSpPr>
          <p:cNvPr id="20" name="Group 19"/>
          <p:cNvGrpSpPr/>
          <p:nvPr/>
        </p:nvGrpSpPr>
        <p:grpSpPr>
          <a:xfrm>
            <a:off x="467544" y="3739679"/>
            <a:ext cx="9334037" cy="769441"/>
            <a:chOff x="467544" y="3735034"/>
            <a:chExt cx="9334037" cy="769441"/>
          </a:xfrm>
        </p:grpSpPr>
        <p:sp>
          <p:nvSpPr>
            <p:cNvPr id="33" name="Oval 32"/>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38" name="TextBox 37"/>
            <p:cNvSpPr txBox="1"/>
            <p:nvPr/>
          </p:nvSpPr>
          <p:spPr>
            <a:xfrm>
              <a:off x="1187624" y="3735034"/>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Reduce Your Workload</a:t>
              </a:r>
            </a:p>
          </p:txBody>
        </p:sp>
      </p:grpSp>
      <p:grpSp>
        <p:nvGrpSpPr>
          <p:cNvPr id="21" name="Group 20"/>
          <p:cNvGrpSpPr/>
          <p:nvPr/>
        </p:nvGrpSpPr>
        <p:grpSpPr>
          <a:xfrm>
            <a:off x="467544" y="4693785"/>
            <a:ext cx="9334037" cy="769441"/>
            <a:chOff x="467544" y="4617132"/>
            <a:chExt cx="9334037" cy="769441"/>
          </a:xfrm>
        </p:grpSpPr>
        <p:sp>
          <p:nvSpPr>
            <p:cNvPr id="34" name="Oval 3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39" name="TextBox 38"/>
            <p:cNvSpPr txBox="1"/>
            <p:nvPr/>
          </p:nvSpPr>
          <p:spPr>
            <a:xfrm>
              <a:off x="1187624" y="4617132"/>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Retain Your Best People</a:t>
              </a:r>
            </a:p>
          </p:txBody>
        </p:sp>
      </p:grpSp>
      <p:grpSp>
        <p:nvGrpSpPr>
          <p:cNvPr id="41" name="Group 40"/>
          <p:cNvGrpSpPr/>
          <p:nvPr/>
        </p:nvGrpSpPr>
        <p:grpSpPr>
          <a:xfrm>
            <a:off x="467544" y="5647891"/>
            <a:ext cx="9334037" cy="769441"/>
            <a:chOff x="467544" y="5589240"/>
            <a:chExt cx="9334037" cy="769441"/>
          </a:xfrm>
        </p:grpSpPr>
        <p:sp>
          <p:nvSpPr>
            <p:cNvPr id="35" name="Oval 34"/>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40" name="TextBox 39"/>
            <p:cNvSpPr txBox="1"/>
            <p:nvPr/>
          </p:nvSpPr>
          <p:spPr>
            <a:xfrm>
              <a:off x="1187624" y="5589240"/>
              <a:ext cx="8613957" cy="769441"/>
            </a:xfrm>
            <a:prstGeom prst="rect">
              <a:avLst/>
            </a:prstGeom>
            <a:noFill/>
          </p:spPr>
          <p:txBody>
            <a:bodyPr wrap="square" rtlCol="0">
              <a:spAutoFit/>
            </a:bodyPr>
            <a:lstStyle/>
            <a:p>
              <a:r>
                <a:rPr lang="en-US" sz="4400" dirty="0">
                  <a:solidFill>
                    <a:srgbClr val="606060"/>
                  </a:solidFill>
                  <a:latin typeface="Avenir Book"/>
                  <a:cs typeface="Avenir Book"/>
                </a:rPr>
                <a:t>Gain Buy-In</a:t>
              </a:r>
            </a:p>
          </p:txBody>
        </p:sp>
      </p:grpSp>
      <p:grpSp>
        <p:nvGrpSpPr>
          <p:cNvPr id="62" name="Group 61"/>
          <p:cNvGrpSpPr/>
          <p:nvPr/>
        </p:nvGrpSpPr>
        <p:grpSpPr>
          <a:xfrm>
            <a:off x="323528" y="1700808"/>
            <a:ext cx="7704856" cy="4968552"/>
            <a:chOff x="215516" y="3501008"/>
            <a:chExt cx="7704856" cy="4968552"/>
          </a:xfrm>
        </p:grpSpPr>
        <p:sp>
          <p:nvSpPr>
            <p:cNvPr id="63" name="Isosceles Triangle 62"/>
            <p:cNvSpPr/>
            <p:nvPr/>
          </p:nvSpPr>
          <p:spPr>
            <a:xfrm rot="10800000">
              <a:off x="6480212" y="5985284"/>
              <a:ext cx="972108" cy="68407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p:cNvSpPr/>
            <p:nvPr/>
          </p:nvSpPr>
          <p:spPr>
            <a:xfrm>
              <a:off x="1187624" y="3501008"/>
              <a:ext cx="6732748" cy="291632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rgbClr val="F2F2F2"/>
                  </a:solidFill>
                  <a:latin typeface="Arial"/>
                  <a:cs typeface="Arial"/>
                </a:rPr>
                <a:t>Discover the power of coaching and observation to authentically develop people &amp; create the trust, accountability &amp; commitment needed to win.</a:t>
              </a:r>
            </a:p>
          </p:txBody>
        </p:sp>
        <p:sp>
          <p:nvSpPr>
            <p:cNvPr id="65" name="Rectangle 64"/>
            <p:cNvSpPr/>
            <p:nvPr/>
          </p:nvSpPr>
          <p:spPr>
            <a:xfrm>
              <a:off x="215516" y="7497452"/>
              <a:ext cx="7128792" cy="9721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736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6" name="Group 45"/>
          <p:cNvGrpSpPr/>
          <p:nvPr/>
        </p:nvGrpSpPr>
        <p:grpSpPr>
          <a:xfrm>
            <a:off x="467544" y="3739679"/>
            <a:ext cx="9334037" cy="769441"/>
            <a:chOff x="467544" y="3735034"/>
            <a:chExt cx="9334037" cy="769441"/>
          </a:xfrm>
        </p:grpSpPr>
        <p:sp>
          <p:nvSpPr>
            <p:cNvPr id="47" name="Oval 46"/>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52" name="TextBox 51"/>
            <p:cNvSpPr txBox="1"/>
            <p:nvPr/>
          </p:nvSpPr>
          <p:spPr>
            <a:xfrm>
              <a:off x="1187624" y="3735034"/>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Reduce Your Workload</a:t>
              </a:r>
            </a:p>
          </p:txBody>
        </p:sp>
      </p:grpSp>
      <p:sp>
        <p:nvSpPr>
          <p:cNvPr id="17" name="TextBox 16"/>
          <p:cNvSpPr txBox="1"/>
          <p:nvPr/>
        </p:nvSpPr>
        <p:spPr>
          <a:xfrm>
            <a:off x="0" y="296652"/>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LEARNING OBJECTIVES &amp; R.O.I</a:t>
            </a:r>
          </a:p>
        </p:txBody>
      </p:sp>
      <p:cxnSp>
        <p:nvCxnSpPr>
          <p:cNvPr id="18" name="Straight Connector 17"/>
          <p:cNvCxnSpPr/>
          <p:nvPr/>
        </p:nvCxnSpPr>
        <p:spPr>
          <a:xfrm flipV="1">
            <a:off x="188767" y="393341"/>
            <a:ext cx="87664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8767" y="1016732"/>
            <a:ext cx="8766466"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67544" y="1831467"/>
            <a:ext cx="9334037" cy="769441"/>
            <a:chOff x="467544" y="1772816"/>
            <a:chExt cx="9334037" cy="769441"/>
          </a:xfrm>
        </p:grpSpPr>
        <p:sp>
          <p:nvSpPr>
            <p:cNvPr id="6" name="Oval 5"/>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36" name="TextBox 35"/>
            <p:cNvSpPr txBox="1"/>
            <p:nvPr/>
          </p:nvSpPr>
          <p:spPr>
            <a:xfrm>
              <a:off x="1187624" y="177281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Improve Performance</a:t>
              </a:r>
            </a:p>
          </p:txBody>
        </p:sp>
      </p:grpSp>
      <p:grpSp>
        <p:nvGrpSpPr>
          <p:cNvPr id="16" name="Group 15"/>
          <p:cNvGrpSpPr/>
          <p:nvPr/>
        </p:nvGrpSpPr>
        <p:grpSpPr>
          <a:xfrm>
            <a:off x="467544" y="2785573"/>
            <a:ext cx="9334037" cy="769441"/>
            <a:chOff x="467544" y="2780928"/>
            <a:chExt cx="9334037" cy="769441"/>
          </a:xfrm>
        </p:grpSpPr>
        <p:sp>
          <p:nvSpPr>
            <p:cNvPr id="32" name="Oval 31"/>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37" name="TextBox 36"/>
            <p:cNvSpPr txBox="1"/>
            <p:nvPr/>
          </p:nvSpPr>
          <p:spPr>
            <a:xfrm>
              <a:off x="1187624" y="2780928"/>
              <a:ext cx="8613957" cy="769441"/>
            </a:xfrm>
            <a:prstGeom prst="rect">
              <a:avLst/>
            </a:prstGeom>
            <a:noFill/>
          </p:spPr>
          <p:txBody>
            <a:bodyPr wrap="square" rtlCol="0">
              <a:spAutoFit/>
            </a:bodyPr>
            <a:lstStyle/>
            <a:p>
              <a:r>
                <a:rPr lang="en-US" sz="4400" dirty="0">
                  <a:solidFill>
                    <a:srgbClr val="606060"/>
                  </a:solidFill>
                  <a:latin typeface="Avenir Book"/>
                  <a:cs typeface="Avenir Book"/>
                </a:rPr>
                <a:t>Minimize Mistakes</a:t>
              </a:r>
            </a:p>
          </p:txBody>
        </p:sp>
      </p:grpSp>
      <p:grpSp>
        <p:nvGrpSpPr>
          <p:cNvPr id="21" name="Group 20"/>
          <p:cNvGrpSpPr/>
          <p:nvPr/>
        </p:nvGrpSpPr>
        <p:grpSpPr>
          <a:xfrm>
            <a:off x="467544" y="4693785"/>
            <a:ext cx="9334037" cy="769441"/>
            <a:chOff x="467544" y="4617132"/>
            <a:chExt cx="9334037" cy="769441"/>
          </a:xfrm>
        </p:grpSpPr>
        <p:sp>
          <p:nvSpPr>
            <p:cNvPr id="34" name="Oval 3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39" name="TextBox 38"/>
            <p:cNvSpPr txBox="1"/>
            <p:nvPr/>
          </p:nvSpPr>
          <p:spPr>
            <a:xfrm>
              <a:off x="1187624" y="4617132"/>
              <a:ext cx="8613957" cy="769441"/>
            </a:xfrm>
            <a:prstGeom prst="rect">
              <a:avLst/>
            </a:prstGeom>
            <a:noFill/>
          </p:spPr>
          <p:txBody>
            <a:bodyPr wrap="square" rtlCol="0">
              <a:spAutoFit/>
            </a:bodyPr>
            <a:lstStyle/>
            <a:p>
              <a:r>
                <a:rPr lang="en-US" sz="4400" dirty="0">
                  <a:solidFill>
                    <a:srgbClr val="606060"/>
                  </a:solidFill>
                  <a:latin typeface="Avenir Book"/>
                  <a:cs typeface="Avenir Book"/>
                </a:rPr>
                <a:t>Retain Your Best People</a:t>
              </a:r>
            </a:p>
          </p:txBody>
        </p:sp>
      </p:grpSp>
      <p:grpSp>
        <p:nvGrpSpPr>
          <p:cNvPr id="41" name="Group 40"/>
          <p:cNvGrpSpPr/>
          <p:nvPr/>
        </p:nvGrpSpPr>
        <p:grpSpPr>
          <a:xfrm>
            <a:off x="467544" y="5647891"/>
            <a:ext cx="9334037" cy="769441"/>
            <a:chOff x="467544" y="5589240"/>
            <a:chExt cx="9334037" cy="769441"/>
          </a:xfrm>
        </p:grpSpPr>
        <p:sp>
          <p:nvSpPr>
            <p:cNvPr id="35" name="Oval 34"/>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40" name="TextBox 39"/>
            <p:cNvSpPr txBox="1"/>
            <p:nvPr/>
          </p:nvSpPr>
          <p:spPr>
            <a:xfrm>
              <a:off x="1187624" y="5589240"/>
              <a:ext cx="8613957" cy="769441"/>
            </a:xfrm>
            <a:prstGeom prst="rect">
              <a:avLst/>
            </a:prstGeom>
            <a:noFill/>
          </p:spPr>
          <p:txBody>
            <a:bodyPr wrap="square" rtlCol="0">
              <a:spAutoFit/>
            </a:bodyPr>
            <a:lstStyle/>
            <a:p>
              <a:r>
                <a:rPr lang="en-US" sz="4400" dirty="0">
                  <a:solidFill>
                    <a:srgbClr val="606060"/>
                  </a:solidFill>
                  <a:latin typeface="Avenir Book"/>
                  <a:cs typeface="Avenir Book"/>
                </a:rPr>
                <a:t>Gain Buy-In</a:t>
              </a:r>
            </a:p>
          </p:txBody>
        </p:sp>
      </p:grpSp>
      <p:grpSp>
        <p:nvGrpSpPr>
          <p:cNvPr id="66" name="Group 65"/>
          <p:cNvGrpSpPr/>
          <p:nvPr/>
        </p:nvGrpSpPr>
        <p:grpSpPr>
          <a:xfrm>
            <a:off x="1295636" y="1556790"/>
            <a:ext cx="7272808" cy="4320486"/>
            <a:chOff x="1187624" y="3241710"/>
            <a:chExt cx="7272808" cy="3457260"/>
          </a:xfrm>
        </p:grpSpPr>
        <p:sp>
          <p:nvSpPr>
            <p:cNvPr id="67" name="Isosceles Triangle 66"/>
            <p:cNvSpPr/>
            <p:nvPr/>
          </p:nvSpPr>
          <p:spPr>
            <a:xfrm rot="10800000">
              <a:off x="3419873" y="6014894"/>
              <a:ext cx="972108" cy="68407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p:nvSpPr>
          <p:spPr>
            <a:xfrm>
              <a:off x="1187624" y="3241710"/>
              <a:ext cx="7272808" cy="3197963"/>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rgbClr val="F2F2F2"/>
                  </a:solidFill>
                  <a:latin typeface="Arial"/>
                  <a:cs typeface="Arial"/>
                </a:rPr>
                <a:t>Boost the impact of your communication with customers, peers, executives, stakeholders and cross-functional teams by creating alignment and buy-in around goals, responsibilities and change without pushing.</a:t>
              </a:r>
            </a:p>
          </p:txBody>
        </p:sp>
      </p:grpSp>
    </p:spTree>
    <p:extLst>
      <p:ext uri="{BB962C8B-B14F-4D97-AF65-F5344CB8AC3E}">
        <p14:creationId xmlns:p14="http://schemas.microsoft.com/office/powerpoint/2010/main" val="98643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2F2F2"/>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flipH="1">
            <a:off x="0" y="4005064"/>
            <a:ext cx="9144000" cy="0"/>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572000" y="1124744"/>
            <a:ext cx="0" cy="5733256"/>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87524" y="1664804"/>
            <a:ext cx="2585964" cy="1815882"/>
          </a:xfrm>
          <a:prstGeom prst="rect">
            <a:avLst/>
          </a:prstGeom>
          <a:noFill/>
        </p:spPr>
        <p:txBody>
          <a:bodyPr wrap="none" rtlCol="0">
            <a:spAutoFit/>
          </a:bodyPr>
          <a:lstStyle/>
          <a:p>
            <a:r>
              <a:rPr lang="en-US" sz="2800" dirty="0">
                <a:solidFill>
                  <a:srgbClr val="B41A1B"/>
                </a:solidFill>
                <a:latin typeface="Arial"/>
                <a:cs typeface="Arial"/>
              </a:rPr>
              <a:t>Training format</a:t>
            </a:r>
          </a:p>
          <a:p>
            <a:r>
              <a:rPr lang="en-US" sz="2800" dirty="0">
                <a:solidFill>
                  <a:srgbClr val="B41A1B"/>
                </a:solidFill>
                <a:latin typeface="Arial"/>
                <a:cs typeface="Arial"/>
              </a:rPr>
              <a:t>addresses all</a:t>
            </a:r>
          </a:p>
          <a:p>
            <a:r>
              <a:rPr lang="en-US" sz="2800" dirty="0">
                <a:solidFill>
                  <a:srgbClr val="B41A1B"/>
                </a:solidFill>
                <a:latin typeface="Arial"/>
                <a:cs typeface="Arial"/>
              </a:rPr>
              <a:t>competency</a:t>
            </a:r>
          </a:p>
          <a:p>
            <a:r>
              <a:rPr lang="en-US" sz="2800" dirty="0">
                <a:solidFill>
                  <a:srgbClr val="B41A1B"/>
                </a:solidFill>
                <a:latin typeface="Arial"/>
                <a:cs typeface="Arial"/>
              </a:rPr>
              <a:t>levels.</a:t>
            </a:r>
          </a:p>
        </p:txBody>
      </p:sp>
      <p:sp>
        <p:nvSpPr>
          <p:cNvPr id="23" name="TextBox 22"/>
          <p:cNvSpPr txBox="1"/>
          <p:nvPr/>
        </p:nvSpPr>
        <p:spPr>
          <a:xfrm>
            <a:off x="4784994" y="1664804"/>
            <a:ext cx="4182555" cy="1384995"/>
          </a:xfrm>
          <a:prstGeom prst="rect">
            <a:avLst/>
          </a:prstGeom>
          <a:noFill/>
        </p:spPr>
        <p:txBody>
          <a:bodyPr wrap="none" rtlCol="0">
            <a:spAutoFit/>
          </a:bodyPr>
          <a:lstStyle/>
          <a:p>
            <a:pPr algn="r"/>
            <a:r>
              <a:rPr lang="en-US" sz="2800" dirty="0">
                <a:solidFill>
                  <a:srgbClr val="B41A1B"/>
                </a:solidFill>
                <a:latin typeface="Arial"/>
                <a:cs typeface="Arial"/>
              </a:rPr>
              <a:t>Participant driven format.</a:t>
            </a:r>
          </a:p>
          <a:p>
            <a:pPr algn="r"/>
            <a:r>
              <a:rPr lang="en-US" sz="2800" dirty="0">
                <a:solidFill>
                  <a:srgbClr val="B41A1B"/>
                </a:solidFill>
                <a:latin typeface="Arial"/>
                <a:cs typeface="Arial"/>
              </a:rPr>
              <a:t>Collaborative. </a:t>
            </a:r>
          </a:p>
          <a:p>
            <a:pPr algn="r"/>
            <a:r>
              <a:rPr lang="en-US" sz="2800" dirty="0">
                <a:solidFill>
                  <a:srgbClr val="B41A1B"/>
                </a:solidFill>
                <a:latin typeface="Arial"/>
                <a:cs typeface="Arial"/>
              </a:rPr>
              <a:t>Conversational.</a:t>
            </a:r>
          </a:p>
        </p:txBody>
      </p:sp>
      <p:sp>
        <p:nvSpPr>
          <p:cNvPr id="24" name="TextBox 23"/>
          <p:cNvSpPr txBox="1"/>
          <p:nvPr/>
        </p:nvSpPr>
        <p:spPr>
          <a:xfrm>
            <a:off x="226031" y="4435951"/>
            <a:ext cx="4165949" cy="1815882"/>
          </a:xfrm>
          <a:prstGeom prst="rect">
            <a:avLst/>
          </a:prstGeom>
          <a:noFill/>
        </p:spPr>
        <p:txBody>
          <a:bodyPr wrap="none" rtlCol="0">
            <a:spAutoFit/>
          </a:bodyPr>
          <a:lstStyle/>
          <a:p>
            <a:r>
              <a:rPr lang="en-US" sz="2800" dirty="0">
                <a:solidFill>
                  <a:srgbClr val="B41A1B"/>
                </a:solidFill>
                <a:latin typeface="Arial"/>
                <a:cs typeface="Arial"/>
              </a:rPr>
              <a:t>Learning occurs</a:t>
            </a:r>
          </a:p>
          <a:p>
            <a:r>
              <a:rPr lang="en-US" sz="2800" dirty="0">
                <a:solidFill>
                  <a:srgbClr val="B41A1B"/>
                </a:solidFill>
                <a:latin typeface="Arial"/>
                <a:cs typeface="Arial"/>
              </a:rPr>
              <a:t>through exercise,</a:t>
            </a:r>
          </a:p>
          <a:p>
            <a:r>
              <a:rPr lang="en-US" sz="2800" dirty="0">
                <a:solidFill>
                  <a:srgbClr val="B41A1B"/>
                </a:solidFill>
                <a:latin typeface="Arial"/>
                <a:cs typeface="Arial"/>
              </a:rPr>
              <a:t>REAL play practice and</a:t>
            </a:r>
          </a:p>
          <a:p>
            <a:r>
              <a:rPr lang="en-US" sz="2800" dirty="0">
                <a:solidFill>
                  <a:srgbClr val="B41A1B"/>
                </a:solidFill>
                <a:latin typeface="Arial"/>
                <a:cs typeface="Arial"/>
              </a:rPr>
              <a:t>learning from each other.</a:t>
            </a:r>
          </a:p>
        </p:txBody>
      </p:sp>
      <p:sp>
        <p:nvSpPr>
          <p:cNvPr id="25" name="TextBox 24"/>
          <p:cNvSpPr txBox="1"/>
          <p:nvPr/>
        </p:nvSpPr>
        <p:spPr>
          <a:xfrm>
            <a:off x="4644008" y="4545124"/>
            <a:ext cx="4247964" cy="1815882"/>
          </a:xfrm>
          <a:prstGeom prst="rect">
            <a:avLst/>
          </a:prstGeom>
          <a:noFill/>
        </p:spPr>
        <p:txBody>
          <a:bodyPr wrap="square" rtlCol="0">
            <a:spAutoFit/>
          </a:bodyPr>
          <a:lstStyle/>
          <a:p>
            <a:pPr algn="r"/>
            <a:r>
              <a:rPr lang="en-US" sz="2800" dirty="0">
                <a:solidFill>
                  <a:srgbClr val="B41A1B"/>
                </a:solidFill>
                <a:latin typeface="Arial"/>
                <a:cs typeface="Arial"/>
              </a:rPr>
              <a:t>Questions,</a:t>
            </a:r>
          </a:p>
          <a:p>
            <a:pPr algn="r"/>
            <a:r>
              <a:rPr lang="en-US" sz="2800" dirty="0">
                <a:solidFill>
                  <a:srgbClr val="B41A1B"/>
                </a:solidFill>
                <a:latin typeface="Arial"/>
                <a:cs typeface="Arial"/>
              </a:rPr>
              <a:t>feedback, push-back, and disagreement are valued.</a:t>
            </a:r>
          </a:p>
        </p:txBody>
      </p:sp>
      <p:grpSp>
        <p:nvGrpSpPr>
          <p:cNvPr id="26" name="Group 25"/>
          <p:cNvGrpSpPr/>
          <p:nvPr/>
        </p:nvGrpSpPr>
        <p:grpSpPr>
          <a:xfrm>
            <a:off x="3059832" y="2492896"/>
            <a:ext cx="3024336" cy="3024336"/>
            <a:chOff x="2807804" y="2204864"/>
            <a:chExt cx="3528392" cy="3528392"/>
          </a:xfrm>
        </p:grpSpPr>
        <p:sp>
          <p:nvSpPr>
            <p:cNvPr id="27" name="Diamond 26"/>
            <p:cNvSpPr/>
            <p:nvPr/>
          </p:nvSpPr>
          <p:spPr>
            <a:xfrm>
              <a:off x="2807804" y="2204864"/>
              <a:ext cx="3528392" cy="3528392"/>
            </a:xfrm>
            <a:prstGeom prst="diamond">
              <a:avLst/>
            </a:prstGeom>
            <a:solidFill>
              <a:srgbClr val="606060"/>
            </a:solidFill>
            <a:ln w="38100" cmpd="dbl">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28" name="TextBox 27"/>
            <p:cNvSpPr txBox="1"/>
            <p:nvPr/>
          </p:nvSpPr>
          <p:spPr>
            <a:xfrm>
              <a:off x="3653440" y="3156743"/>
              <a:ext cx="1852486" cy="1400383"/>
            </a:xfrm>
            <a:prstGeom prst="rect">
              <a:avLst/>
            </a:prstGeom>
            <a:noFill/>
          </p:spPr>
          <p:txBody>
            <a:bodyPr wrap="none" rtlCol="0">
              <a:spAutoFit/>
            </a:bodyPr>
            <a:lstStyle/>
            <a:p>
              <a:pPr algn="ctr"/>
              <a:r>
                <a:rPr lang="en-US" sz="2400" dirty="0">
                  <a:solidFill>
                    <a:srgbClr val="F2F2F2"/>
                  </a:solidFill>
                </a:rPr>
                <a:t>Skill</a:t>
              </a:r>
            </a:p>
            <a:p>
              <a:pPr algn="ctr"/>
              <a:r>
                <a:rPr lang="en-US" sz="2400" dirty="0">
                  <a:solidFill>
                    <a:srgbClr val="F2F2F2"/>
                  </a:solidFill>
                </a:rPr>
                <a:t>Builder</a:t>
              </a:r>
            </a:p>
            <a:p>
              <a:pPr algn="ctr"/>
              <a:r>
                <a:rPr lang="en-US" sz="2400" dirty="0">
                  <a:solidFill>
                    <a:srgbClr val="F2F2F2"/>
                  </a:solidFill>
                </a:rPr>
                <a:t>Handbook</a:t>
              </a:r>
            </a:p>
          </p:txBody>
        </p:sp>
      </p:grpSp>
      <p:sp>
        <p:nvSpPr>
          <p:cNvPr id="32" name="Rectangle 31"/>
          <p:cNvSpPr/>
          <p:nvPr/>
        </p:nvSpPr>
        <p:spPr>
          <a:xfrm>
            <a:off x="0" y="8620"/>
            <a:ext cx="9144508" cy="112474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0" y="175283"/>
            <a:ext cx="9144000" cy="769441"/>
          </a:xfrm>
          <a:prstGeom prst="rect">
            <a:avLst/>
          </a:prstGeom>
          <a:noFill/>
        </p:spPr>
        <p:txBody>
          <a:bodyPr wrap="square" rtlCol="0">
            <a:spAutoFit/>
          </a:bodyPr>
          <a:lstStyle/>
          <a:p>
            <a:pPr algn="ctr"/>
            <a:r>
              <a:rPr lang="en-US" sz="4400" dirty="0">
                <a:solidFill>
                  <a:srgbClr val="F2F2F2"/>
                </a:solidFill>
                <a:latin typeface="Avenir Heavy"/>
                <a:cs typeface="Avenir Heavy"/>
              </a:rPr>
              <a:t>ATMOSPHERE</a:t>
            </a:r>
          </a:p>
        </p:txBody>
      </p:sp>
      <p:cxnSp>
        <p:nvCxnSpPr>
          <p:cNvPr id="30" name="Straight Connector 29"/>
          <p:cNvCxnSpPr/>
          <p:nvPr/>
        </p:nvCxnSpPr>
        <p:spPr>
          <a:xfrm>
            <a:off x="2470267" y="908720"/>
            <a:ext cx="4203467"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470267" y="247291"/>
            <a:ext cx="4203467"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2F2F2"/>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flipH="1">
            <a:off x="0" y="4005064"/>
            <a:ext cx="9144000" cy="0"/>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572000" y="1124744"/>
            <a:ext cx="0" cy="5733256"/>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87524" y="1664804"/>
            <a:ext cx="2585964" cy="1815882"/>
          </a:xfrm>
          <a:prstGeom prst="rect">
            <a:avLst/>
          </a:prstGeom>
          <a:noFill/>
        </p:spPr>
        <p:txBody>
          <a:bodyPr wrap="none" rtlCol="0">
            <a:spAutoFit/>
          </a:bodyPr>
          <a:lstStyle/>
          <a:p>
            <a:r>
              <a:rPr lang="en-US" sz="2800" dirty="0">
                <a:solidFill>
                  <a:srgbClr val="B41A1B"/>
                </a:solidFill>
                <a:latin typeface="Arial"/>
                <a:cs typeface="Arial"/>
              </a:rPr>
              <a:t>Training format</a:t>
            </a:r>
          </a:p>
          <a:p>
            <a:r>
              <a:rPr lang="en-US" sz="2800" dirty="0">
                <a:solidFill>
                  <a:srgbClr val="B41A1B"/>
                </a:solidFill>
                <a:latin typeface="Arial"/>
                <a:cs typeface="Arial"/>
              </a:rPr>
              <a:t>addresses all</a:t>
            </a:r>
          </a:p>
          <a:p>
            <a:r>
              <a:rPr lang="en-US" sz="2800" dirty="0">
                <a:solidFill>
                  <a:srgbClr val="B41A1B"/>
                </a:solidFill>
                <a:latin typeface="Arial"/>
                <a:cs typeface="Arial"/>
              </a:rPr>
              <a:t>competency</a:t>
            </a:r>
          </a:p>
          <a:p>
            <a:r>
              <a:rPr lang="en-US" sz="2800" dirty="0">
                <a:solidFill>
                  <a:srgbClr val="B41A1B"/>
                </a:solidFill>
                <a:latin typeface="Arial"/>
                <a:cs typeface="Arial"/>
              </a:rPr>
              <a:t>levels.</a:t>
            </a:r>
          </a:p>
        </p:txBody>
      </p:sp>
      <p:sp>
        <p:nvSpPr>
          <p:cNvPr id="23" name="TextBox 22"/>
          <p:cNvSpPr txBox="1"/>
          <p:nvPr/>
        </p:nvSpPr>
        <p:spPr>
          <a:xfrm>
            <a:off x="4784994" y="1664804"/>
            <a:ext cx="4182555" cy="1384995"/>
          </a:xfrm>
          <a:prstGeom prst="rect">
            <a:avLst/>
          </a:prstGeom>
          <a:noFill/>
        </p:spPr>
        <p:txBody>
          <a:bodyPr wrap="none" rtlCol="0">
            <a:spAutoFit/>
          </a:bodyPr>
          <a:lstStyle/>
          <a:p>
            <a:pPr algn="r"/>
            <a:r>
              <a:rPr lang="en-US" sz="2800" dirty="0">
                <a:solidFill>
                  <a:srgbClr val="B41A1B"/>
                </a:solidFill>
                <a:latin typeface="Arial"/>
                <a:cs typeface="Arial"/>
              </a:rPr>
              <a:t>Participant driven format.</a:t>
            </a:r>
          </a:p>
          <a:p>
            <a:pPr algn="r"/>
            <a:r>
              <a:rPr lang="en-US" sz="2800" dirty="0">
                <a:solidFill>
                  <a:srgbClr val="B41A1B"/>
                </a:solidFill>
                <a:latin typeface="Arial"/>
                <a:cs typeface="Arial"/>
              </a:rPr>
              <a:t>Collaborative. </a:t>
            </a:r>
          </a:p>
          <a:p>
            <a:pPr algn="r"/>
            <a:r>
              <a:rPr lang="en-US" sz="2800" dirty="0">
                <a:solidFill>
                  <a:srgbClr val="B41A1B"/>
                </a:solidFill>
                <a:latin typeface="Arial"/>
                <a:cs typeface="Arial"/>
              </a:rPr>
              <a:t>Conversational.</a:t>
            </a:r>
          </a:p>
        </p:txBody>
      </p:sp>
      <p:sp>
        <p:nvSpPr>
          <p:cNvPr id="24" name="TextBox 23"/>
          <p:cNvSpPr txBox="1"/>
          <p:nvPr/>
        </p:nvSpPr>
        <p:spPr>
          <a:xfrm>
            <a:off x="226031" y="4435951"/>
            <a:ext cx="4165949" cy="1815882"/>
          </a:xfrm>
          <a:prstGeom prst="rect">
            <a:avLst/>
          </a:prstGeom>
          <a:noFill/>
        </p:spPr>
        <p:txBody>
          <a:bodyPr wrap="none" rtlCol="0">
            <a:spAutoFit/>
          </a:bodyPr>
          <a:lstStyle/>
          <a:p>
            <a:r>
              <a:rPr lang="en-US" sz="2800" dirty="0">
                <a:solidFill>
                  <a:srgbClr val="B41A1B"/>
                </a:solidFill>
                <a:latin typeface="Arial"/>
                <a:cs typeface="Arial"/>
              </a:rPr>
              <a:t>Learning occurs</a:t>
            </a:r>
          </a:p>
          <a:p>
            <a:r>
              <a:rPr lang="en-US" sz="2800" dirty="0">
                <a:solidFill>
                  <a:srgbClr val="B41A1B"/>
                </a:solidFill>
                <a:latin typeface="Arial"/>
                <a:cs typeface="Arial"/>
              </a:rPr>
              <a:t>through exercise,</a:t>
            </a:r>
          </a:p>
          <a:p>
            <a:r>
              <a:rPr lang="en-US" sz="2800" dirty="0">
                <a:solidFill>
                  <a:srgbClr val="B41A1B"/>
                </a:solidFill>
                <a:latin typeface="Arial"/>
                <a:cs typeface="Arial"/>
              </a:rPr>
              <a:t>REAL play practice and</a:t>
            </a:r>
          </a:p>
          <a:p>
            <a:r>
              <a:rPr lang="en-US" sz="2800" dirty="0">
                <a:solidFill>
                  <a:srgbClr val="B41A1B"/>
                </a:solidFill>
                <a:latin typeface="Arial"/>
                <a:cs typeface="Arial"/>
              </a:rPr>
              <a:t>learning from each other.</a:t>
            </a:r>
          </a:p>
        </p:txBody>
      </p:sp>
      <p:sp>
        <p:nvSpPr>
          <p:cNvPr id="25" name="TextBox 24"/>
          <p:cNvSpPr txBox="1"/>
          <p:nvPr/>
        </p:nvSpPr>
        <p:spPr>
          <a:xfrm>
            <a:off x="4644008" y="4545124"/>
            <a:ext cx="4247964" cy="1815882"/>
          </a:xfrm>
          <a:prstGeom prst="rect">
            <a:avLst/>
          </a:prstGeom>
          <a:noFill/>
        </p:spPr>
        <p:txBody>
          <a:bodyPr wrap="square" rtlCol="0">
            <a:spAutoFit/>
          </a:bodyPr>
          <a:lstStyle/>
          <a:p>
            <a:pPr algn="r"/>
            <a:r>
              <a:rPr lang="en-US" sz="2800" dirty="0">
                <a:solidFill>
                  <a:srgbClr val="B41A1B"/>
                </a:solidFill>
                <a:latin typeface="Arial"/>
                <a:cs typeface="Arial"/>
              </a:rPr>
              <a:t>Questions,</a:t>
            </a:r>
          </a:p>
          <a:p>
            <a:pPr algn="r"/>
            <a:r>
              <a:rPr lang="en-US" sz="2800" dirty="0">
                <a:solidFill>
                  <a:srgbClr val="B41A1B"/>
                </a:solidFill>
                <a:latin typeface="Arial"/>
                <a:cs typeface="Arial"/>
              </a:rPr>
              <a:t>feedback, push-back, and disagreement are valued.</a:t>
            </a:r>
          </a:p>
        </p:txBody>
      </p:sp>
      <p:sp>
        <p:nvSpPr>
          <p:cNvPr id="27" name="Diamond 26"/>
          <p:cNvSpPr/>
          <p:nvPr/>
        </p:nvSpPr>
        <p:spPr>
          <a:xfrm>
            <a:off x="3059832" y="2492896"/>
            <a:ext cx="3024336" cy="3024336"/>
          </a:xfrm>
          <a:prstGeom prst="diamond">
            <a:avLst/>
          </a:prstGeom>
          <a:solidFill>
            <a:srgbClr val="606060"/>
          </a:solidFill>
          <a:ln w="38100" cmpd="dbl">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2" name="Rectangle 31"/>
          <p:cNvSpPr/>
          <p:nvPr/>
        </p:nvSpPr>
        <p:spPr>
          <a:xfrm>
            <a:off x="0" y="8620"/>
            <a:ext cx="9144508" cy="112474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0" y="175283"/>
            <a:ext cx="9144000" cy="769441"/>
          </a:xfrm>
          <a:prstGeom prst="rect">
            <a:avLst/>
          </a:prstGeom>
          <a:noFill/>
        </p:spPr>
        <p:txBody>
          <a:bodyPr wrap="square" rtlCol="0">
            <a:spAutoFit/>
          </a:bodyPr>
          <a:lstStyle/>
          <a:p>
            <a:pPr algn="ctr"/>
            <a:r>
              <a:rPr lang="en-US" sz="4400" dirty="0">
                <a:solidFill>
                  <a:srgbClr val="F2F2F2"/>
                </a:solidFill>
                <a:latin typeface="Avenir Heavy"/>
                <a:cs typeface="Avenir Heavy"/>
              </a:rPr>
              <a:t>ATMOSPHERE</a:t>
            </a:r>
          </a:p>
        </p:txBody>
      </p:sp>
      <p:cxnSp>
        <p:nvCxnSpPr>
          <p:cNvPr id="30" name="Straight Connector 29"/>
          <p:cNvCxnSpPr/>
          <p:nvPr/>
        </p:nvCxnSpPr>
        <p:spPr>
          <a:xfrm>
            <a:off x="2470267" y="908720"/>
            <a:ext cx="4203467"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470267" y="247291"/>
            <a:ext cx="4203467"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12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idx="4294967295"/>
          </p:nvPr>
        </p:nvSpPr>
        <p:spPr bwMode="auto">
          <a:xfrm>
            <a:off x="1257300" y="228600"/>
            <a:ext cx="7129463"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400" dirty="0">
                <a:latin typeface="Franklin Gothic Medium" pitchFamily="34" charset="0"/>
              </a:rPr>
              <a:t>5 Rules of Engagement </a:t>
            </a:r>
          </a:p>
        </p:txBody>
      </p:sp>
      <p:sp>
        <p:nvSpPr>
          <p:cNvPr id="8" name="Rectangle 7"/>
          <p:cNvSpPr/>
          <p:nvPr/>
        </p:nvSpPr>
        <p:spPr>
          <a:xfrm>
            <a:off x="-508" y="8620"/>
            <a:ext cx="9144000" cy="129614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0" y="368660"/>
            <a:ext cx="9144000" cy="769441"/>
          </a:xfrm>
          <a:prstGeom prst="rect">
            <a:avLst/>
          </a:prstGeom>
          <a:noFill/>
        </p:spPr>
        <p:txBody>
          <a:bodyPr wrap="square" rtlCol="0">
            <a:spAutoFit/>
          </a:bodyPr>
          <a:lstStyle/>
          <a:p>
            <a:pPr algn="ctr"/>
            <a:r>
              <a:rPr lang="en-US" sz="4400" dirty="0">
                <a:solidFill>
                  <a:srgbClr val="F2F2F2"/>
                </a:solidFill>
                <a:latin typeface="Avenir Heavy"/>
                <a:cs typeface="Avenir Heavy"/>
              </a:rPr>
              <a:t>5 RULES OF ENGAGEMENT</a:t>
            </a:r>
          </a:p>
        </p:txBody>
      </p:sp>
      <p:cxnSp>
        <p:nvCxnSpPr>
          <p:cNvPr id="10" name="Straight Connector 9"/>
          <p:cNvCxnSpPr/>
          <p:nvPr/>
        </p:nvCxnSpPr>
        <p:spPr>
          <a:xfrm>
            <a:off x="706071" y="296652"/>
            <a:ext cx="773185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06071" y="1088740"/>
            <a:ext cx="773185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39552" y="1880828"/>
            <a:ext cx="7743916" cy="576064"/>
            <a:chOff x="719572" y="2240868"/>
            <a:chExt cx="7743916" cy="576064"/>
          </a:xfrm>
        </p:grpSpPr>
        <p:sp>
          <p:nvSpPr>
            <p:cNvPr id="14" name="Oval 13"/>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6" name="TextBox 5"/>
            <p:cNvSpPr txBox="1"/>
            <p:nvPr/>
          </p:nvSpPr>
          <p:spPr>
            <a:xfrm>
              <a:off x="1583668" y="2267290"/>
              <a:ext cx="6879820" cy="523220"/>
            </a:xfrm>
            <a:prstGeom prst="rect">
              <a:avLst/>
            </a:prstGeom>
            <a:noFill/>
          </p:spPr>
          <p:txBody>
            <a:bodyPr wrap="none" rtlCol="0">
              <a:spAutoFit/>
            </a:bodyPr>
            <a:lstStyle/>
            <a:p>
              <a:r>
                <a:rPr lang="en-US" sz="2800" b="1" dirty="0">
                  <a:solidFill>
                    <a:srgbClr val="B41A1B"/>
                  </a:solidFill>
                </a:rPr>
                <a:t>Be open-minded. </a:t>
              </a:r>
              <a:r>
                <a:rPr lang="en-US" dirty="0">
                  <a:solidFill>
                    <a:srgbClr val="606060"/>
                  </a:solidFill>
                </a:rPr>
                <a:t>Suspend judgment &amp; ask questions.</a:t>
              </a:r>
            </a:p>
          </p:txBody>
        </p:sp>
      </p:grpSp>
      <p:grpSp>
        <p:nvGrpSpPr>
          <p:cNvPr id="20" name="Group 19"/>
          <p:cNvGrpSpPr/>
          <p:nvPr/>
        </p:nvGrpSpPr>
        <p:grpSpPr>
          <a:xfrm>
            <a:off x="539552" y="4176083"/>
            <a:ext cx="6542428" cy="576064"/>
            <a:chOff x="719572" y="4761148"/>
            <a:chExt cx="6542428" cy="576064"/>
          </a:xfrm>
        </p:grpSpPr>
        <p:sp>
          <p:nvSpPr>
            <p:cNvPr id="17" name="Oval 16"/>
            <p:cNvSpPr/>
            <p:nvPr/>
          </p:nvSpPr>
          <p:spPr>
            <a:xfrm>
              <a:off x="719572" y="476114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22" name="TextBox 21"/>
            <p:cNvSpPr txBox="1"/>
            <p:nvPr/>
          </p:nvSpPr>
          <p:spPr>
            <a:xfrm>
              <a:off x="1583668" y="4787570"/>
              <a:ext cx="5678332" cy="523220"/>
            </a:xfrm>
            <a:prstGeom prst="rect">
              <a:avLst/>
            </a:prstGeom>
            <a:noFill/>
          </p:spPr>
          <p:txBody>
            <a:bodyPr wrap="none" rtlCol="0">
              <a:spAutoFit/>
            </a:bodyPr>
            <a:lstStyle/>
            <a:p>
              <a:r>
                <a:rPr lang="en-US" sz="2800" b="1" dirty="0">
                  <a:solidFill>
                    <a:srgbClr val="B41A1B"/>
                  </a:solidFill>
                </a:rPr>
                <a:t>Actively participate. </a:t>
              </a:r>
              <a:r>
                <a:rPr lang="en-US" dirty="0">
                  <a:solidFill>
                    <a:srgbClr val="606060"/>
                  </a:solidFill>
                </a:rPr>
                <a:t>Commit to learning.</a:t>
              </a:r>
            </a:p>
          </p:txBody>
        </p:sp>
      </p:grpSp>
      <p:grpSp>
        <p:nvGrpSpPr>
          <p:cNvPr id="19" name="Group 18"/>
          <p:cNvGrpSpPr/>
          <p:nvPr/>
        </p:nvGrpSpPr>
        <p:grpSpPr>
          <a:xfrm>
            <a:off x="539552" y="3410998"/>
            <a:ext cx="8390515" cy="576064"/>
            <a:chOff x="719572" y="3942638"/>
            <a:chExt cx="8390515" cy="576064"/>
          </a:xfrm>
        </p:grpSpPr>
        <p:sp>
          <p:nvSpPr>
            <p:cNvPr id="16" name="Oval 15"/>
            <p:cNvSpPr/>
            <p:nvPr/>
          </p:nvSpPr>
          <p:spPr>
            <a:xfrm>
              <a:off x="719572" y="394263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23" name="TextBox 22"/>
            <p:cNvSpPr txBox="1"/>
            <p:nvPr/>
          </p:nvSpPr>
          <p:spPr>
            <a:xfrm>
              <a:off x="1583668" y="3969060"/>
              <a:ext cx="7526419" cy="523220"/>
            </a:xfrm>
            <a:prstGeom prst="rect">
              <a:avLst/>
            </a:prstGeom>
            <a:noFill/>
          </p:spPr>
          <p:txBody>
            <a:bodyPr wrap="none" rtlCol="0">
              <a:spAutoFit/>
            </a:bodyPr>
            <a:lstStyle/>
            <a:p>
              <a:r>
                <a:rPr lang="en-US" sz="2800" b="1" dirty="0">
                  <a:solidFill>
                    <a:srgbClr val="B41A1B"/>
                  </a:solidFill>
                </a:rPr>
                <a:t>Honor this as a safe place. </a:t>
              </a:r>
              <a:r>
                <a:rPr lang="en-US" dirty="0">
                  <a:solidFill>
                    <a:srgbClr val="606060"/>
                  </a:solidFill>
                </a:rPr>
                <a:t>Be supportive. Be a leader.</a:t>
              </a:r>
            </a:p>
          </p:txBody>
        </p:sp>
      </p:grpSp>
      <p:grpSp>
        <p:nvGrpSpPr>
          <p:cNvPr id="12" name="Group 11"/>
          <p:cNvGrpSpPr/>
          <p:nvPr/>
        </p:nvGrpSpPr>
        <p:grpSpPr>
          <a:xfrm>
            <a:off x="539552" y="2645913"/>
            <a:ext cx="8918545" cy="576064"/>
            <a:chOff x="719572" y="3068960"/>
            <a:chExt cx="8918545" cy="576064"/>
          </a:xfrm>
        </p:grpSpPr>
        <p:sp>
          <p:nvSpPr>
            <p:cNvPr id="15" name="Oval 14"/>
            <p:cNvSpPr/>
            <p:nvPr/>
          </p:nvSpPr>
          <p:spPr>
            <a:xfrm>
              <a:off x="719572" y="306896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24" name="TextBox 23"/>
            <p:cNvSpPr txBox="1"/>
            <p:nvPr/>
          </p:nvSpPr>
          <p:spPr>
            <a:xfrm>
              <a:off x="1583668" y="3095382"/>
              <a:ext cx="8054449" cy="523220"/>
            </a:xfrm>
            <a:prstGeom prst="rect">
              <a:avLst/>
            </a:prstGeom>
            <a:noFill/>
          </p:spPr>
          <p:txBody>
            <a:bodyPr wrap="none" rtlCol="0">
              <a:spAutoFit/>
            </a:bodyPr>
            <a:lstStyle/>
            <a:p>
              <a:r>
                <a:rPr lang="en-US" sz="2800" b="1" dirty="0">
                  <a:solidFill>
                    <a:srgbClr val="B41A1B"/>
                  </a:solidFill>
                </a:rPr>
                <a:t>Have fun. </a:t>
              </a:r>
              <a:r>
                <a:rPr lang="en-US" dirty="0">
                  <a:solidFill>
                    <a:srgbClr val="606060"/>
                  </a:solidFill>
                </a:rPr>
                <a:t>We are spending time together &amp; learning from each other.</a:t>
              </a:r>
            </a:p>
          </p:txBody>
        </p:sp>
      </p:grpSp>
      <p:grpSp>
        <p:nvGrpSpPr>
          <p:cNvPr id="3" name="Group 2"/>
          <p:cNvGrpSpPr/>
          <p:nvPr/>
        </p:nvGrpSpPr>
        <p:grpSpPr>
          <a:xfrm>
            <a:off x="539552" y="4869160"/>
            <a:ext cx="8594738" cy="1908212"/>
            <a:chOff x="539552" y="4869160"/>
            <a:chExt cx="8594738" cy="1908212"/>
          </a:xfrm>
        </p:grpSpPr>
        <p:pic>
          <p:nvPicPr>
            <p:cNvPr id="2" name="Picture 1" descr="Smartphone-Icon-Gra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5868652"/>
              <a:ext cx="728700" cy="728700"/>
            </a:xfrm>
            <a:prstGeom prst="rect">
              <a:avLst/>
            </a:prstGeom>
          </p:spPr>
        </p:pic>
        <p:grpSp>
          <p:nvGrpSpPr>
            <p:cNvPr id="25" name="Group 24"/>
            <p:cNvGrpSpPr/>
            <p:nvPr/>
          </p:nvGrpSpPr>
          <p:grpSpPr>
            <a:xfrm>
              <a:off x="539552" y="4869160"/>
              <a:ext cx="8594738" cy="800219"/>
              <a:chOff x="719572" y="5562818"/>
              <a:chExt cx="8594738" cy="800219"/>
            </a:xfrm>
          </p:grpSpPr>
          <p:sp>
            <p:nvSpPr>
              <p:cNvPr id="18" name="Oval 17"/>
              <p:cNvSpPr/>
              <p:nvPr/>
            </p:nvSpPr>
            <p:spPr>
              <a:xfrm>
                <a:off x="719572" y="563482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21" name="TextBox 20"/>
              <p:cNvSpPr txBox="1"/>
              <p:nvPr/>
            </p:nvSpPr>
            <p:spPr>
              <a:xfrm>
                <a:off x="1583668" y="5562818"/>
                <a:ext cx="7730642" cy="800219"/>
              </a:xfrm>
              <a:prstGeom prst="rect">
                <a:avLst/>
              </a:prstGeom>
              <a:noFill/>
            </p:spPr>
            <p:txBody>
              <a:bodyPr wrap="none" rtlCol="0">
                <a:spAutoFit/>
              </a:bodyPr>
              <a:lstStyle/>
              <a:p>
                <a:r>
                  <a:rPr lang="en-US" sz="2800" b="1" dirty="0">
                    <a:solidFill>
                      <a:srgbClr val="B41A1B"/>
                    </a:solidFill>
                  </a:rPr>
                  <a:t>Respect those around you. </a:t>
                </a:r>
                <a:r>
                  <a:rPr lang="en-US" dirty="0">
                    <a:solidFill>
                      <a:srgbClr val="606060"/>
                    </a:solidFill>
                  </a:rPr>
                  <a:t>No phones (turn ringer off), </a:t>
                </a:r>
              </a:p>
              <a:p>
                <a:r>
                  <a:rPr lang="en-US" dirty="0">
                    <a:solidFill>
                      <a:srgbClr val="606060"/>
                    </a:solidFill>
                  </a:rPr>
                  <a:t>Laptops (unless to take notes), pictures, etc.</a:t>
                </a:r>
              </a:p>
            </p:txBody>
          </p:sp>
        </p:grpSp>
        <p:grpSp>
          <p:nvGrpSpPr>
            <p:cNvPr id="31" name="Group 30"/>
            <p:cNvGrpSpPr/>
            <p:nvPr/>
          </p:nvGrpSpPr>
          <p:grpSpPr>
            <a:xfrm>
              <a:off x="4049942" y="5733256"/>
              <a:ext cx="1044116" cy="1044116"/>
              <a:chOff x="4049942" y="5805264"/>
              <a:chExt cx="1044116" cy="1044116"/>
            </a:xfrm>
          </p:grpSpPr>
          <p:sp>
            <p:nvSpPr>
              <p:cNvPr id="28" name="Oval 27"/>
              <p:cNvSpPr/>
              <p:nvPr/>
            </p:nvSpPr>
            <p:spPr>
              <a:xfrm>
                <a:off x="4049942" y="5805264"/>
                <a:ext cx="1044116" cy="1044116"/>
              </a:xfrm>
              <a:prstGeom prst="ellipse">
                <a:avLst/>
              </a:prstGeom>
              <a:noFill/>
              <a:ln w="114300">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Connector 29"/>
              <p:cNvCxnSpPr>
                <a:stCxn id="28" idx="3"/>
                <a:endCxn id="28" idx="7"/>
              </p:cNvCxnSpPr>
              <p:nvPr/>
            </p:nvCxnSpPr>
            <p:spPr>
              <a:xfrm flipV="1">
                <a:off x="4202849" y="5958171"/>
                <a:ext cx="738302" cy="738302"/>
              </a:xfrm>
              <a:prstGeom prst="line">
                <a:avLst/>
              </a:prstGeom>
              <a:ln w="114300">
                <a:solidFill>
                  <a:srgbClr val="B41A1B"/>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146730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grpSp>
        <p:nvGrpSpPr>
          <p:cNvPr id="15" name="Group 14"/>
          <p:cNvGrpSpPr/>
          <p:nvPr/>
        </p:nvGrpSpPr>
        <p:grpSpPr>
          <a:xfrm>
            <a:off x="1439652" y="1395644"/>
            <a:ext cx="6804756" cy="4066713"/>
            <a:chOff x="1763688" y="1016732"/>
            <a:chExt cx="6804756" cy="4066713"/>
          </a:xfrm>
        </p:grpSpPr>
        <p:sp>
          <p:nvSpPr>
            <p:cNvPr id="9" name="TextBox 8"/>
            <p:cNvSpPr txBox="1"/>
            <p:nvPr/>
          </p:nvSpPr>
          <p:spPr>
            <a:xfrm>
              <a:off x="1763688" y="1016732"/>
              <a:ext cx="4068452" cy="1323439"/>
            </a:xfrm>
            <a:prstGeom prst="rect">
              <a:avLst/>
            </a:prstGeom>
            <a:noFill/>
          </p:spPr>
          <p:txBody>
            <a:bodyPr wrap="square" rtlCol="0">
              <a:spAutoFit/>
            </a:bodyPr>
            <a:lstStyle/>
            <a:p>
              <a:r>
                <a:rPr lang="en-US" sz="8000" dirty="0">
                  <a:solidFill>
                    <a:srgbClr val="F2F2F2"/>
                  </a:solidFill>
                  <a:latin typeface="Arial"/>
                  <a:cs typeface="Arial"/>
                </a:rPr>
                <a:t>A time</a:t>
              </a:r>
            </a:p>
          </p:txBody>
        </p:sp>
        <p:sp>
          <p:nvSpPr>
            <p:cNvPr id="10" name="TextBox 9"/>
            <p:cNvSpPr txBox="1"/>
            <p:nvPr/>
          </p:nvSpPr>
          <p:spPr>
            <a:xfrm>
              <a:off x="2471182" y="2024844"/>
              <a:ext cx="3288950" cy="1092607"/>
            </a:xfrm>
            <a:prstGeom prst="rect">
              <a:avLst/>
            </a:prstGeom>
            <a:noFill/>
          </p:spPr>
          <p:txBody>
            <a:bodyPr wrap="none" rtlCol="0">
              <a:spAutoFit/>
            </a:bodyPr>
            <a:lstStyle/>
            <a:p>
              <a:r>
                <a:rPr lang="en-US" sz="6500" dirty="0">
                  <a:solidFill>
                    <a:srgbClr val="F2F2F2"/>
                  </a:solidFill>
                </a:rPr>
                <a:t>to invest</a:t>
              </a:r>
            </a:p>
          </p:txBody>
        </p:sp>
        <p:sp>
          <p:nvSpPr>
            <p:cNvPr id="11" name="TextBox 10"/>
            <p:cNvSpPr txBox="1"/>
            <p:nvPr/>
          </p:nvSpPr>
          <p:spPr>
            <a:xfrm>
              <a:off x="3095836" y="3055022"/>
              <a:ext cx="648072" cy="553998"/>
            </a:xfrm>
            <a:prstGeom prst="rect">
              <a:avLst/>
            </a:prstGeom>
            <a:noFill/>
          </p:spPr>
          <p:txBody>
            <a:bodyPr wrap="square" rtlCol="0">
              <a:spAutoFit/>
            </a:bodyPr>
            <a:lstStyle/>
            <a:p>
              <a:r>
                <a:rPr lang="en-US" sz="3000" dirty="0">
                  <a:solidFill>
                    <a:srgbClr val="F2F2F2"/>
                  </a:solidFill>
                </a:rPr>
                <a:t>in</a:t>
              </a:r>
            </a:p>
          </p:txBody>
        </p:sp>
        <p:sp>
          <p:nvSpPr>
            <p:cNvPr id="12" name="TextBox 11"/>
            <p:cNvSpPr txBox="1"/>
            <p:nvPr/>
          </p:nvSpPr>
          <p:spPr>
            <a:xfrm>
              <a:off x="3743908" y="2528900"/>
              <a:ext cx="4824536" cy="2554545"/>
            </a:xfrm>
            <a:prstGeom prst="rect">
              <a:avLst/>
            </a:prstGeom>
            <a:noFill/>
          </p:spPr>
          <p:txBody>
            <a:bodyPr wrap="square" rtlCol="0">
              <a:spAutoFit/>
            </a:bodyPr>
            <a:lstStyle/>
            <a:p>
              <a:r>
                <a:rPr lang="en-US" sz="16000" dirty="0">
                  <a:solidFill>
                    <a:srgbClr val="F2F2F2"/>
                  </a:solidFill>
                  <a:latin typeface="Avenir Black"/>
                  <a:cs typeface="Avenir Black"/>
                </a:rPr>
                <a:t>YOU</a:t>
              </a:r>
            </a:p>
          </p:txBody>
        </p:sp>
      </p:grpSp>
    </p:spTree>
    <p:extLst>
      <p:ext uri="{BB962C8B-B14F-4D97-AF65-F5344CB8AC3E}">
        <p14:creationId xmlns:p14="http://schemas.microsoft.com/office/powerpoint/2010/main" val="3996783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367644" y="542290"/>
            <a:ext cx="6336704" cy="1446550"/>
            <a:chOff x="-148287" y="404664"/>
            <a:chExt cx="6336704" cy="1446550"/>
          </a:xfrm>
        </p:grpSpPr>
        <p:sp>
          <p:nvSpPr>
            <p:cNvPr id="14" name="TextBox 13"/>
            <p:cNvSpPr txBox="1"/>
            <p:nvPr/>
          </p:nvSpPr>
          <p:spPr>
            <a:xfrm>
              <a:off x="2371993" y="672568"/>
              <a:ext cx="3816424" cy="784830"/>
            </a:xfrm>
            <a:prstGeom prst="rect">
              <a:avLst/>
            </a:prstGeom>
            <a:noFill/>
            <a:ln>
              <a:noFill/>
            </a:ln>
          </p:spPr>
          <p:txBody>
            <a:bodyPr wrap="square" rtlCol="0">
              <a:spAutoFit/>
            </a:bodyPr>
            <a:lstStyle/>
            <a:p>
              <a:r>
                <a:rPr lang="en-US" sz="4500" dirty="0">
                  <a:solidFill>
                    <a:srgbClr val="606060"/>
                  </a:solidFill>
                </a:rPr>
                <a:t>are my priority</a:t>
              </a:r>
            </a:p>
          </p:txBody>
        </p:sp>
        <p:sp>
          <p:nvSpPr>
            <p:cNvPr id="16" name="TextBox 15"/>
            <p:cNvSpPr txBox="1"/>
            <p:nvPr/>
          </p:nvSpPr>
          <p:spPr>
            <a:xfrm>
              <a:off x="-148287" y="404664"/>
              <a:ext cx="2642971" cy="1446550"/>
            </a:xfrm>
            <a:prstGeom prst="rect">
              <a:avLst/>
            </a:prstGeom>
            <a:noFill/>
            <a:ln>
              <a:noFill/>
            </a:ln>
          </p:spPr>
          <p:txBody>
            <a:bodyPr wrap="none" rtlCol="0">
              <a:spAutoFit/>
            </a:bodyPr>
            <a:lstStyle/>
            <a:p>
              <a:r>
                <a:rPr lang="en-US" sz="8800" b="1" dirty="0">
                  <a:solidFill>
                    <a:srgbClr val="B41A1B"/>
                  </a:solidFill>
                </a:rPr>
                <a:t>YOU</a:t>
              </a:r>
            </a:p>
          </p:txBody>
        </p:sp>
      </p:grpSp>
      <p:grpSp>
        <p:nvGrpSpPr>
          <p:cNvPr id="4" name="Group 3"/>
          <p:cNvGrpSpPr/>
          <p:nvPr/>
        </p:nvGrpSpPr>
        <p:grpSpPr>
          <a:xfrm>
            <a:off x="0" y="2222866"/>
            <a:ext cx="9144000" cy="2412268"/>
            <a:chOff x="0" y="2222866"/>
            <a:chExt cx="9144000" cy="2412268"/>
          </a:xfrm>
        </p:grpSpPr>
        <p:sp>
          <p:nvSpPr>
            <p:cNvPr id="17" name="Rectangle 16"/>
            <p:cNvSpPr/>
            <p:nvPr/>
          </p:nvSpPr>
          <p:spPr>
            <a:xfrm>
              <a:off x="0" y="2222866"/>
              <a:ext cx="9144000" cy="2412268"/>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grpSp>
          <p:nvGrpSpPr>
            <p:cNvPr id="18" name="Group 17"/>
            <p:cNvGrpSpPr/>
            <p:nvPr/>
          </p:nvGrpSpPr>
          <p:grpSpPr>
            <a:xfrm>
              <a:off x="323528" y="2600908"/>
              <a:ext cx="8138522" cy="1446550"/>
              <a:chOff x="-144524" y="404664"/>
              <a:chExt cx="8138522" cy="1446550"/>
            </a:xfrm>
          </p:grpSpPr>
          <p:sp>
            <p:nvSpPr>
              <p:cNvPr id="19" name="TextBox 18"/>
              <p:cNvSpPr txBox="1"/>
              <p:nvPr/>
            </p:nvSpPr>
            <p:spPr>
              <a:xfrm>
                <a:off x="-144524" y="672568"/>
                <a:ext cx="8138522" cy="923330"/>
              </a:xfrm>
              <a:prstGeom prst="rect">
                <a:avLst/>
              </a:prstGeom>
              <a:noFill/>
              <a:ln>
                <a:noFill/>
              </a:ln>
            </p:spPr>
            <p:txBody>
              <a:bodyPr wrap="none" rtlCol="0">
                <a:spAutoFit/>
              </a:bodyPr>
              <a:lstStyle/>
              <a:p>
                <a:r>
                  <a:rPr lang="en-US" sz="4500" dirty="0">
                    <a:solidFill>
                      <a:srgbClr val="F2F2F2"/>
                    </a:solidFill>
                  </a:rPr>
                  <a:t>Make the impact</a:t>
                </a:r>
                <a:r>
                  <a:rPr lang="en-US" sz="5400" dirty="0">
                    <a:solidFill>
                      <a:srgbClr val="F2F2F2"/>
                    </a:solidFill>
                  </a:rPr>
                  <a:t>      </a:t>
                </a:r>
                <a:r>
                  <a:rPr lang="en-US" sz="5400" b="1" dirty="0">
                    <a:solidFill>
                      <a:srgbClr val="F2F2F2"/>
                    </a:solidFill>
                  </a:rPr>
                  <a:t>       </a:t>
                </a:r>
                <a:r>
                  <a:rPr lang="en-US" sz="4500" dirty="0">
                    <a:solidFill>
                      <a:srgbClr val="F2F2F2"/>
                    </a:solidFill>
                  </a:rPr>
                  <a:t>want</a:t>
                </a:r>
              </a:p>
            </p:txBody>
          </p:sp>
          <p:sp>
            <p:nvSpPr>
              <p:cNvPr id="20" name="TextBox 19"/>
              <p:cNvSpPr txBox="1"/>
              <p:nvPr/>
            </p:nvSpPr>
            <p:spPr>
              <a:xfrm>
                <a:off x="4067944" y="404664"/>
                <a:ext cx="2642971" cy="1446550"/>
              </a:xfrm>
              <a:prstGeom prst="rect">
                <a:avLst/>
              </a:prstGeom>
              <a:noFill/>
              <a:ln>
                <a:noFill/>
              </a:ln>
            </p:spPr>
            <p:txBody>
              <a:bodyPr wrap="none" rtlCol="0">
                <a:spAutoFit/>
              </a:bodyPr>
              <a:lstStyle/>
              <a:p>
                <a:r>
                  <a:rPr lang="en-US" sz="8800" b="1" dirty="0">
                    <a:solidFill>
                      <a:srgbClr val="F2F2F2"/>
                    </a:solidFill>
                  </a:rPr>
                  <a:t>YOU</a:t>
                </a:r>
              </a:p>
            </p:txBody>
          </p:sp>
        </p:grpSp>
      </p:grpSp>
      <p:grpSp>
        <p:nvGrpSpPr>
          <p:cNvPr id="24" name="Group 23"/>
          <p:cNvGrpSpPr/>
          <p:nvPr/>
        </p:nvGrpSpPr>
        <p:grpSpPr>
          <a:xfrm>
            <a:off x="233518" y="4941168"/>
            <a:ext cx="8676964" cy="1446550"/>
            <a:chOff x="-148286" y="404664"/>
            <a:chExt cx="6715215" cy="1446550"/>
          </a:xfrm>
        </p:grpSpPr>
        <p:sp>
          <p:nvSpPr>
            <p:cNvPr id="25" name="TextBox 24"/>
            <p:cNvSpPr txBox="1"/>
            <p:nvPr/>
          </p:nvSpPr>
          <p:spPr>
            <a:xfrm>
              <a:off x="1802191" y="699954"/>
              <a:ext cx="4764738" cy="784830"/>
            </a:xfrm>
            <a:prstGeom prst="rect">
              <a:avLst/>
            </a:prstGeom>
            <a:noFill/>
            <a:ln>
              <a:noFill/>
            </a:ln>
          </p:spPr>
          <p:txBody>
            <a:bodyPr wrap="square" rtlCol="0">
              <a:spAutoFit/>
            </a:bodyPr>
            <a:lstStyle/>
            <a:p>
              <a:r>
                <a:rPr lang="en-US" sz="4500" dirty="0">
                  <a:solidFill>
                    <a:srgbClr val="606060"/>
                  </a:solidFill>
                </a:rPr>
                <a:t>can change the culture</a:t>
              </a:r>
            </a:p>
          </p:txBody>
        </p:sp>
        <p:sp>
          <p:nvSpPr>
            <p:cNvPr id="26" name="TextBox 25"/>
            <p:cNvSpPr txBox="1"/>
            <p:nvPr/>
          </p:nvSpPr>
          <p:spPr>
            <a:xfrm>
              <a:off x="-148286" y="404664"/>
              <a:ext cx="2034069" cy="1446550"/>
            </a:xfrm>
            <a:prstGeom prst="rect">
              <a:avLst/>
            </a:prstGeom>
            <a:noFill/>
            <a:ln>
              <a:noFill/>
            </a:ln>
          </p:spPr>
          <p:txBody>
            <a:bodyPr wrap="square" rtlCol="0">
              <a:spAutoFit/>
            </a:bodyPr>
            <a:lstStyle/>
            <a:p>
              <a:r>
                <a:rPr lang="en-US" sz="8800" b="1" dirty="0">
                  <a:solidFill>
                    <a:srgbClr val="B41A1B"/>
                  </a:solidFill>
                </a:rPr>
                <a:t>YOU</a:t>
              </a:r>
            </a:p>
          </p:txBody>
        </p:sp>
      </p:grpSp>
    </p:spTree>
    <p:extLst>
      <p:ext uri="{BB962C8B-B14F-4D97-AF65-F5344CB8AC3E}">
        <p14:creationId xmlns:p14="http://schemas.microsoft.com/office/powerpoint/2010/main" val="1135004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reement-Arrows.png"/>
          <p:cNvPicPr>
            <a:picLocks noChangeAspect="1"/>
          </p:cNvPicPr>
          <p:nvPr/>
        </p:nvPicPr>
        <p:blipFill>
          <a:blip r:embed="rId3" cstate="print">
            <a:alphaModFix amt="53000"/>
            <a:extLst>
              <a:ext uri="{28A0092B-C50C-407E-A947-70E740481C1C}">
                <a14:useLocalDpi xmlns:a14="http://schemas.microsoft.com/office/drawing/2010/main"/>
              </a:ext>
            </a:extLst>
          </a:blip>
          <a:stretch>
            <a:fillRect/>
          </a:stretch>
        </p:blipFill>
        <p:spPr>
          <a:xfrm>
            <a:off x="-1044624" y="2132856"/>
            <a:ext cx="4460604" cy="5490532"/>
          </a:xfrm>
          <a:prstGeom prst="rect">
            <a:avLst/>
          </a:prstGeom>
        </p:spPr>
      </p:pic>
      <p:grpSp>
        <p:nvGrpSpPr>
          <p:cNvPr id="8" name="Group 7"/>
          <p:cNvGrpSpPr/>
          <p:nvPr/>
        </p:nvGrpSpPr>
        <p:grpSpPr>
          <a:xfrm>
            <a:off x="1063637" y="1016732"/>
            <a:ext cx="8080871" cy="4428492"/>
            <a:chOff x="667593" y="1520788"/>
            <a:chExt cx="8080871" cy="4428492"/>
          </a:xfrm>
        </p:grpSpPr>
        <p:sp>
          <p:nvSpPr>
            <p:cNvPr id="25" name="TextBox 24"/>
            <p:cNvSpPr txBox="1"/>
            <p:nvPr/>
          </p:nvSpPr>
          <p:spPr>
            <a:xfrm>
              <a:off x="2051720" y="3825044"/>
              <a:ext cx="4716524" cy="784830"/>
            </a:xfrm>
            <a:prstGeom prst="rect">
              <a:avLst/>
            </a:prstGeom>
            <a:noFill/>
            <a:ln>
              <a:noFill/>
            </a:ln>
          </p:spPr>
          <p:txBody>
            <a:bodyPr wrap="square" rtlCol="0">
              <a:spAutoFit/>
            </a:bodyPr>
            <a:lstStyle/>
            <a:p>
              <a:r>
                <a:rPr lang="en-US" sz="4500" dirty="0">
                  <a:solidFill>
                    <a:srgbClr val="606060"/>
                  </a:solidFill>
                </a:rPr>
                <a:t>to ensure value is</a:t>
              </a:r>
            </a:p>
          </p:txBody>
        </p:sp>
        <p:sp>
          <p:nvSpPr>
            <p:cNvPr id="26" name="TextBox 25"/>
            <p:cNvSpPr txBox="1"/>
            <p:nvPr/>
          </p:nvSpPr>
          <p:spPr>
            <a:xfrm>
              <a:off x="971600" y="2060848"/>
              <a:ext cx="2376264" cy="1107996"/>
            </a:xfrm>
            <a:prstGeom prst="rect">
              <a:avLst/>
            </a:prstGeom>
            <a:noFill/>
            <a:ln>
              <a:noFill/>
            </a:ln>
          </p:spPr>
          <p:txBody>
            <a:bodyPr wrap="square" rtlCol="0">
              <a:spAutoFit/>
            </a:bodyPr>
            <a:lstStyle/>
            <a:p>
              <a:r>
                <a:rPr lang="en-US" sz="6600" b="1" dirty="0">
                  <a:solidFill>
                    <a:srgbClr val="B41A1B"/>
                  </a:solidFill>
                </a:rPr>
                <a:t>Value</a:t>
              </a:r>
            </a:p>
          </p:txBody>
        </p:sp>
        <p:sp>
          <p:nvSpPr>
            <p:cNvPr id="5" name="TextBox 4"/>
            <p:cNvSpPr txBox="1"/>
            <p:nvPr/>
          </p:nvSpPr>
          <p:spPr>
            <a:xfrm>
              <a:off x="667593" y="1520788"/>
              <a:ext cx="2860291" cy="784830"/>
            </a:xfrm>
            <a:prstGeom prst="rect">
              <a:avLst/>
            </a:prstGeom>
            <a:noFill/>
          </p:spPr>
          <p:txBody>
            <a:bodyPr wrap="none" rtlCol="0">
              <a:spAutoFit/>
            </a:bodyPr>
            <a:lstStyle/>
            <a:p>
              <a:r>
                <a:rPr lang="en-US" sz="4500" dirty="0">
                  <a:solidFill>
                    <a:srgbClr val="606060"/>
                  </a:solidFill>
                </a:rPr>
                <a:t>An upfront</a:t>
              </a:r>
            </a:p>
          </p:txBody>
        </p:sp>
        <p:sp>
          <p:nvSpPr>
            <p:cNvPr id="15" name="TextBox 14"/>
            <p:cNvSpPr txBox="1"/>
            <p:nvPr/>
          </p:nvSpPr>
          <p:spPr>
            <a:xfrm>
              <a:off x="6084168" y="4470211"/>
              <a:ext cx="2628292" cy="830997"/>
            </a:xfrm>
            <a:prstGeom prst="rect">
              <a:avLst/>
            </a:prstGeom>
            <a:noFill/>
            <a:ln>
              <a:noFill/>
            </a:ln>
          </p:spPr>
          <p:txBody>
            <a:bodyPr wrap="square" rtlCol="0">
              <a:spAutoFit/>
            </a:bodyPr>
            <a:lstStyle/>
            <a:p>
              <a:r>
                <a:rPr lang="en-US" sz="4800" b="1" dirty="0">
                  <a:solidFill>
                    <a:srgbClr val="B41A1B"/>
                  </a:solidFill>
                </a:rPr>
                <a:t>YOUR</a:t>
              </a:r>
            </a:p>
          </p:txBody>
        </p:sp>
        <p:sp>
          <p:nvSpPr>
            <p:cNvPr id="21" name="TextBox 20"/>
            <p:cNvSpPr txBox="1"/>
            <p:nvPr/>
          </p:nvSpPr>
          <p:spPr>
            <a:xfrm>
              <a:off x="1655676" y="2852936"/>
              <a:ext cx="4644516" cy="1107996"/>
            </a:xfrm>
            <a:prstGeom prst="rect">
              <a:avLst/>
            </a:prstGeom>
            <a:noFill/>
            <a:ln>
              <a:noFill/>
            </a:ln>
          </p:spPr>
          <p:txBody>
            <a:bodyPr wrap="square" rtlCol="0">
              <a:spAutoFit/>
            </a:bodyPr>
            <a:lstStyle/>
            <a:p>
              <a:r>
                <a:rPr lang="en-US" sz="6600" b="1" dirty="0">
                  <a:solidFill>
                    <a:srgbClr val="B41A1B"/>
                  </a:solidFill>
                </a:rPr>
                <a:t>Agreement</a:t>
              </a:r>
            </a:p>
          </p:txBody>
        </p:sp>
        <p:sp>
          <p:nvSpPr>
            <p:cNvPr id="22" name="TextBox 21"/>
            <p:cNvSpPr txBox="1"/>
            <p:nvPr/>
          </p:nvSpPr>
          <p:spPr>
            <a:xfrm>
              <a:off x="2915816" y="5164450"/>
              <a:ext cx="5832648" cy="784830"/>
            </a:xfrm>
            <a:prstGeom prst="rect">
              <a:avLst/>
            </a:prstGeom>
            <a:noFill/>
            <a:ln>
              <a:noFill/>
            </a:ln>
          </p:spPr>
          <p:txBody>
            <a:bodyPr wrap="square" rtlCol="0">
              <a:spAutoFit/>
            </a:bodyPr>
            <a:lstStyle/>
            <a:p>
              <a:r>
                <a:rPr lang="en-US" sz="4500" dirty="0">
                  <a:solidFill>
                    <a:srgbClr val="606060"/>
                  </a:solidFill>
                </a:rPr>
                <a:t>expectations are met.</a:t>
              </a:r>
            </a:p>
          </p:txBody>
        </p:sp>
        <p:sp>
          <p:nvSpPr>
            <p:cNvPr id="27" name="TextBox 26"/>
            <p:cNvSpPr txBox="1"/>
            <p:nvPr/>
          </p:nvSpPr>
          <p:spPr>
            <a:xfrm>
              <a:off x="2483768" y="4509120"/>
              <a:ext cx="4716524" cy="784830"/>
            </a:xfrm>
            <a:prstGeom prst="rect">
              <a:avLst/>
            </a:prstGeom>
            <a:noFill/>
            <a:ln>
              <a:noFill/>
            </a:ln>
          </p:spPr>
          <p:txBody>
            <a:bodyPr wrap="square" rtlCol="0">
              <a:spAutoFit/>
            </a:bodyPr>
            <a:lstStyle/>
            <a:p>
              <a:r>
                <a:rPr lang="en-US" sz="4500" dirty="0">
                  <a:solidFill>
                    <a:srgbClr val="606060"/>
                  </a:solidFill>
                </a:rPr>
                <a:t>delivered and</a:t>
              </a:r>
            </a:p>
          </p:txBody>
        </p:sp>
      </p:grpSp>
      <p:pic>
        <p:nvPicPr>
          <p:cNvPr id="28" name="Picture 27" descr="Agreement-Arrows.png"/>
          <p:cNvPicPr>
            <a:picLocks noChangeAspect="1"/>
          </p:cNvPicPr>
          <p:nvPr/>
        </p:nvPicPr>
        <p:blipFill>
          <a:blip r:embed="rId3" cstate="print">
            <a:alphaModFix amt="53000"/>
            <a:extLst>
              <a:ext uri="{28A0092B-C50C-407E-A947-70E740481C1C}">
                <a14:useLocalDpi xmlns:a14="http://schemas.microsoft.com/office/drawing/2010/main"/>
              </a:ext>
            </a:extLst>
          </a:blip>
          <a:stretch>
            <a:fillRect/>
          </a:stretch>
        </p:blipFill>
        <p:spPr>
          <a:xfrm>
            <a:off x="5508104" y="-1107504"/>
            <a:ext cx="4460604" cy="5490532"/>
          </a:xfrm>
          <a:prstGeom prst="rect">
            <a:avLst/>
          </a:prstGeom>
        </p:spPr>
      </p:pic>
    </p:spTree>
    <p:extLst>
      <p:ext uri="{BB962C8B-B14F-4D97-AF65-F5344CB8AC3E}">
        <p14:creationId xmlns:p14="http://schemas.microsoft.com/office/powerpoint/2010/main" val="11498241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New-Notebook-Icon-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564" y="3672408"/>
            <a:ext cx="2708920" cy="2708920"/>
          </a:xfrm>
          <a:prstGeom prst="rect">
            <a:avLst/>
          </a:prstGeom>
        </p:spPr>
      </p:pic>
      <p:sp>
        <p:nvSpPr>
          <p:cNvPr id="9" name="TextBox 8"/>
          <p:cNvSpPr txBox="1"/>
          <p:nvPr/>
        </p:nvSpPr>
        <p:spPr>
          <a:xfrm>
            <a:off x="0" y="434278"/>
            <a:ext cx="9144000" cy="1446550"/>
          </a:xfrm>
          <a:prstGeom prst="rect">
            <a:avLst/>
          </a:prstGeom>
          <a:noFill/>
        </p:spPr>
        <p:txBody>
          <a:bodyPr wrap="square" rtlCol="0">
            <a:spAutoFit/>
          </a:bodyPr>
          <a:lstStyle/>
          <a:p>
            <a:pPr algn="ctr"/>
            <a:r>
              <a:rPr lang="en-US" sz="4400" dirty="0">
                <a:solidFill>
                  <a:srgbClr val="F2F2F2"/>
                </a:solidFill>
                <a:latin typeface="Avenir Heavy"/>
                <a:cs typeface="Avenir Heavy"/>
              </a:rPr>
              <a:t>INTRODUCTIONS</a:t>
            </a:r>
          </a:p>
          <a:p>
            <a:pPr algn="ctr"/>
            <a:r>
              <a:rPr lang="en-US" sz="4400" dirty="0">
                <a:solidFill>
                  <a:srgbClr val="F2F2F2"/>
                </a:solidFill>
                <a:latin typeface="Avenir Heavy"/>
                <a:cs typeface="Avenir Heavy"/>
              </a:rPr>
              <a:t>&amp; EXPECTATIONS</a:t>
            </a:r>
          </a:p>
        </p:txBody>
      </p:sp>
      <p:cxnSp>
        <p:nvCxnSpPr>
          <p:cNvPr id="10" name="Straight Connector 9"/>
          <p:cNvCxnSpPr/>
          <p:nvPr/>
        </p:nvCxnSpPr>
        <p:spPr>
          <a:xfrm>
            <a:off x="2026968" y="530967"/>
            <a:ext cx="5090065"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026968" y="1827111"/>
            <a:ext cx="5090065"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24228" y="4077072"/>
            <a:ext cx="2088232" cy="1415772"/>
          </a:xfrm>
          <a:prstGeom prst="rect">
            <a:avLst/>
          </a:prstGeom>
          <a:noFill/>
        </p:spPr>
        <p:txBody>
          <a:bodyPr wrap="square" rtlCol="0">
            <a:spAutoFit/>
          </a:bodyPr>
          <a:lstStyle/>
          <a:p>
            <a:pPr algn="ctr"/>
            <a:r>
              <a:rPr lang="en-US" dirty="0">
                <a:solidFill>
                  <a:schemeClr val="bg1"/>
                </a:solidFill>
              </a:rPr>
              <a:t>Designing</a:t>
            </a:r>
          </a:p>
          <a:p>
            <a:pPr algn="ctr"/>
            <a:r>
              <a:rPr lang="en-US" dirty="0">
                <a:solidFill>
                  <a:schemeClr val="bg1"/>
                </a:solidFill>
              </a:rPr>
              <a:t>the Program Around</a:t>
            </a:r>
          </a:p>
          <a:p>
            <a:pPr algn="ctr"/>
            <a:r>
              <a:rPr lang="en-US" sz="3200" b="1" dirty="0">
                <a:solidFill>
                  <a:schemeClr val="bg1"/>
                </a:solidFill>
              </a:rPr>
              <a:t>YOU</a:t>
            </a:r>
          </a:p>
        </p:txBody>
      </p:sp>
      <p:grpSp>
        <p:nvGrpSpPr>
          <p:cNvPr id="17" name="Group 16"/>
          <p:cNvGrpSpPr/>
          <p:nvPr/>
        </p:nvGrpSpPr>
        <p:grpSpPr>
          <a:xfrm>
            <a:off x="826269" y="2452826"/>
            <a:ext cx="5833963" cy="576064"/>
            <a:chOff x="719572" y="2240868"/>
            <a:chExt cx="5833963" cy="576064"/>
          </a:xfrm>
        </p:grpSpPr>
        <p:sp>
          <p:nvSpPr>
            <p:cNvPr id="18" name="Oval 17"/>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19" name="TextBox 18"/>
            <p:cNvSpPr txBox="1"/>
            <p:nvPr/>
          </p:nvSpPr>
          <p:spPr>
            <a:xfrm>
              <a:off x="1583668" y="2267290"/>
              <a:ext cx="4969867" cy="523220"/>
            </a:xfrm>
            <a:prstGeom prst="rect">
              <a:avLst/>
            </a:prstGeom>
            <a:noFill/>
          </p:spPr>
          <p:txBody>
            <a:bodyPr wrap="none" rtlCol="0">
              <a:spAutoFit/>
            </a:bodyPr>
            <a:lstStyle/>
            <a:p>
              <a:r>
                <a:rPr lang="en-US" sz="2800" b="1" dirty="0">
                  <a:solidFill>
                    <a:srgbClr val="F2F2F2"/>
                  </a:solidFill>
                </a:rPr>
                <a:t>Turn to page 3 in Handbook</a:t>
              </a:r>
              <a:endParaRPr lang="en-US" dirty="0">
                <a:solidFill>
                  <a:srgbClr val="F2F2F2"/>
                </a:solidFill>
              </a:endParaRPr>
            </a:p>
          </p:txBody>
        </p:sp>
      </p:grpSp>
      <p:grpSp>
        <p:nvGrpSpPr>
          <p:cNvPr id="7168" name="Group 7167"/>
          <p:cNvGrpSpPr/>
          <p:nvPr/>
        </p:nvGrpSpPr>
        <p:grpSpPr>
          <a:xfrm>
            <a:off x="1825466" y="3172906"/>
            <a:ext cx="2411580" cy="400110"/>
            <a:chOff x="1547664" y="2996952"/>
            <a:chExt cx="2411580" cy="400110"/>
          </a:xfrm>
        </p:grpSpPr>
        <p:sp>
          <p:nvSpPr>
            <p:cNvPr id="21" name="Oval 20"/>
            <p:cNvSpPr/>
            <p:nvPr/>
          </p:nvSpPr>
          <p:spPr>
            <a:xfrm>
              <a:off x="1547664" y="3106997"/>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2" name="TextBox 21"/>
            <p:cNvSpPr txBox="1"/>
            <p:nvPr/>
          </p:nvSpPr>
          <p:spPr>
            <a:xfrm>
              <a:off x="1835696" y="2996952"/>
              <a:ext cx="2123548" cy="400110"/>
            </a:xfrm>
            <a:prstGeom prst="rect">
              <a:avLst/>
            </a:prstGeom>
            <a:noFill/>
          </p:spPr>
          <p:txBody>
            <a:bodyPr wrap="none" rtlCol="0">
              <a:spAutoFit/>
            </a:bodyPr>
            <a:lstStyle/>
            <a:p>
              <a:r>
                <a:rPr lang="en-US" sz="2000" dirty="0">
                  <a:solidFill>
                    <a:srgbClr val="F2F2F2"/>
                  </a:solidFill>
                </a:rPr>
                <a:t>Brief Introduction</a:t>
              </a:r>
            </a:p>
          </p:txBody>
        </p:sp>
      </p:grpSp>
      <p:grpSp>
        <p:nvGrpSpPr>
          <p:cNvPr id="31" name="Group 30"/>
          <p:cNvGrpSpPr/>
          <p:nvPr/>
        </p:nvGrpSpPr>
        <p:grpSpPr>
          <a:xfrm>
            <a:off x="1825466" y="3622956"/>
            <a:ext cx="3025230" cy="400110"/>
            <a:chOff x="1547664" y="3429000"/>
            <a:chExt cx="3025230" cy="400110"/>
          </a:xfrm>
        </p:grpSpPr>
        <p:sp>
          <p:nvSpPr>
            <p:cNvPr id="23" name="Oval 22"/>
            <p:cNvSpPr/>
            <p:nvPr/>
          </p:nvSpPr>
          <p:spPr>
            <a:xfrm>
              <a:off x="1547664" y="3539045"/>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4" name="TextBox 23"/>
            <p:cNvSpPr txBox="1"/>
            <p:nvPr/>
          </p:nvSpPr>
          <p:spPr>
            <a:xfrm>
              <a:off x="1835696" y="3429000"/>
              <a:ext cx="2737198" cy="400110"/>
            </a:xfrm>
            <a:prstGeom prst="rect">
              <a:avLst/>
            </a:prstGeom>
            <a:noFill/>
          </p:spPr>
          <p:txBody>
            <a:bodyPr wrap="none" rtlCol="0">
              <a:spAutoFit/>
            </a:bodyPr>
            <a:lstStyle/>
            <a:p>
              <a:r>
                <a:rPr lang="en-US" sz="2000" dirty="0">
                  <a:solidFill>
                    <a:srgbClr val="F2F2F2"/>
                  </a:solidFill>
                </a:rPr>
                <a:t>Your Top Expectation?</a:t>
              </a:r>
            </a:p>
          </p:txBody>
        </p:sp>
      </p:grpSp>
      <p:grpSp>
        <p:nvGrpSpPr>
          <p:cNvPr id="15" name="Group 14"/>
          <p:cNvGrpSpPr/>
          <p:nvPr/>
        </p:nvGrpSpPr>
        <p:grpSpPr>
          <a:xfrm>
            <a:off x="1825466" y="4073006"/>
            <a:ext cx="3286594" cy="400110"/>
            <a:chOff x="1547664" y="3861048"/>
            <a:chExt cx="3286594" cy="400110"/>
          </a:xfrm>
        </p:grpSpPr>
        <p:sp>
          <p:nvSpPr>
            <p:cNvPr id="25" name="Oval 24"/>
            <p:cNvSpPr/>
            <p:nvPr/>
          </p:nvSpPr>
          <p:spPr>
            <a:xfrm>
              <a:off x="1547664" y="3971093"/>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6" name="TextBox 25"/>
            <p:cNvSpPr txBox="1"/>
            <p:nvPr/>
          </p:nvSpPr>
          <p:spPr>
            <a:xfrm>
              <a:off x="1835696" y="3861048"/>
              <a:ext cx="2998562" cy="400110"/>
            </a:xfrm>
            <a:prstGeom prst="rect">
              <a:avLst/>
            </a:prstGeom>
            <a:noFill/>
          </p:spPr>
          <p:txBody>
            <a:bodyPr wrap="none" rtlCol="0">
              <a:spAutoFit/>
            </a:bodyPr>
            <a:lstStyle/>
            <a:p>
              <a:r>
                <a:rPr lang="en-US" sz="2000" dirty="0">
                  <a:solidFill>
                    <a:srgbClr val="F2F2F2"/>
                  </a:solidFill>
                </a:rPr>
                <a:t>Your Biggest Challenge?</a:t>
              </a:r>
            </a:p>
          </p:txBody>
        </p:sp>
      </p:grpSp>
      <p:grpSp>
        <p:nvGrpSpPr>
          <p:cNvPr id="14" name="Group 13"/>
          <p:cNvGrpSpPr/>
          <p:nvPr/>
        </p:nvGrpSpPr>
        <p:grpSpPr>
          <a:xfrm>
            <a:off x="1825466" y="4523056"/>
            <a:ext cx="2397053" cy="400110"/>
            <a:chOff x="1547664" y="4329100"/>
            <a:chExt cx="2397053" cy="400110"/>
          </a:xfrm>
        </p:grpSpPr>
        <p:sp>
          <p:nvSpPr>
            <p:cNvPr id="27" name="Oval 26"/>
            <p:cNvSpPr/>
            <p:nvPr/>
          </p:nvSpPr>
          <p:spPr>
            <a:xfrm>
              <a:off x="1547664" y="4439145"/>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8" name="TextBox 27"/>
            <p:cNvSpPr txBox="1"/>
            <p:nvPr/>
          </p:nvSpPr>
          <p:spPr>
            <a:xfrm>
              <a:off x="1835696" y="4329100"/>
              <a:ext cx="2109021" cy="400110"/>
            </a:xfrm>
            <a:prstGeom prst="rect">
              <a:avLst/>
            </a:prstGeom>
            <a:noFill/>
          </p:spPr>
          <p:txBody>
            <a:bodyPr wrap="none" rtlCol="0">
              <a:spAutoFit/>
            </a:bodyPr>
            <a:lstStyle/>
            <a:p>
              <a:r>
                <a:rPr lang="en-US" sz="2000" dirty="0">
                  <a:solidFill>
                    <a:srgbClr val="F2F2F2"/>
                  </a:solidFill>
                </a:rPr>
                <a:t>Formal Training?</a:t>
              </a:r>
            </a:p>
          </p:txBody>
        </p:sp>
      </p:grpSp>
      <p:grpSp>
        <p:nvGrpSpPr>
          <p:cNvPr id="13" name="Group 12"/>
          <p:cNvGrpSpPr/>
          <p:nvPr/>
        </p:nvGrpSpPr>
        <p:grpSpPr>
          <a:xfrm>
            <a:off x="1825466" y="4973106"/>
            <a:ext cx="4432115" cy="707886"/>
            <a:chOff x="1547664" y="4797152"/>
            <a:chExt cx="4432115" cy="707886"/>
          </a:xfrm>
        </p:grpSpPr>
        <p:sp>
          <p:nvSpPr>
            <p:cNvPr id="29" name="Oval 28"/>
            <p:cNvSpPr/>
            <p:nvPr/>
          </p:nvSpPr>
          <p:spPr>
            <a:xfrm>
              <a:off x="1547664" y="4907197"/>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30" name="TextBox 29"/>
            <p:cNvSpPr txBox="1"/>
            <p:nvPr/>
          </p:nvSpPr>
          <p:spPr>
            <a:xfrm>
              <a:off x="1835696" y="4797152"/>
              <a:ext cx="4144083" cy="707886"/>
            </a:xfrm>
            <a:prstGeom prst="rect">
              <a:avLst/>
            </a:prstGeom>
            <a:noFill/>
          </p:spPr>
          <p:txBody>
            <a:bodyPr wrap="none" rtlCol="0">
              <a:spAutoFit/>
            </a:bodyPr>
            <a:lstStyle/>
            <a:p>
              <a:r>
                <a:rPr lang="en-US" sz="2000" dirty="0">
                  <a:solidFill>
                    <a:srgbClr val="F2F2F2"/>
                  </a:solidFill>
                </a:rPr>
                <a:t>What does leadership mean to you</a:t>
              </a:r>
            </a:p>
            <a:p>
              <a:r>
                <a:rPr lang="en-US" sz="2000" dirty="0">
                  <a:solidFill>
                    <a:srgbClr val="F2F2F2"/>
                  </a:solidFill>
                </a:rPr>
                <a:t> and why Are </a:t>
              </a:r>
              <a:r>
                <a:rPr lang="en-US" sz="2000" b="1" i="1" u="sng" dirty="0">
                  <a:solidFill>
                    <a:srgbClr val="F2F2F2"/>
                  </a:solidFill>
                </a:rPr>
                <a:t>You</a:t>
              </a:r>
              <a:r>
                <a:rPr lang="en-US" sz="2000" dirty="0">
                  <a:solidFill>
                    <a:srgbClr val="F2F2F2"/>
                  </a:solidFill>
                </a:rPr>
                <a:t> a Leader?</a:t>
              </a:r>
            </a:p>
          </p:txBody>
        </p:sp>
      </p:grpSp>
      <p:sp>
        <p:nvSpPr>
          <p:cNvPr id="32" name="TextBox 31"/>
          <p:cNvSpPr txBox="1"/>
          <p:nvPr/>
        </p:nvSpPr>
        <p:spPr>
          <a:xfrm>
            <a:off x="2104437" y="5729190"/>
            <a:ext cx="2977803" cy="400110"/>
          </a:xfrm>
          <a:prstGeom prst="rect">
            <a:avLst/>
          </a:prstGeom>
          <a:noFill/>
        </p:spPr>
        <p:txBody>
          <a:bodyPr wrap="none" rtlCol="0">
            <a:spAutoFit/>
          </a:bodyPr>
          <a:lstStyle/>
          <a:p>
            <a:r>
              <a:rPr lang="en-US" sz="2000" dirty="0">
                <a:solidFill>
                  <a:srgbClr val="F2F2F2"/>
                </a:solidFill>
              </a:rPr>
              <a:t>I Bet You Didn’t Know…</a:t>
            </a:r>
          </a:p>
        </p:txBody>
      </p:sp>
      <p:sp>
        <p:nvSpPr>
          <p:cNvPr id="34" name="Oval 33"/>
          <p:cNvSpPr/>
          <p:nvPr/>
        </p:nvSpPr>
        <p:spPr>
          <a:xfrm>
            <a:off x="1835696" y="5877272"/>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New-Notebook-Icon-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564" y="3672408"/>
            <a:ext cx="2708920" cy="2708920"/>
          </a:xfrm>
          <a:prstGeom prst="rect">
            <a:avLst/>
          </a:prstGeom>
        </p:spPr>
      </p:pic>
      <p:sp>
        <p:nvSpPr>
          <p:cNvPr id="9" name="TextBox 8"/>
          <p:cNvSpPr txBox="1"/>
          <p:nvPr/>
        </p:nvSpPr>
        <p:spPr>
          <a:xfrm>
            <a:off x="0" y="434278"/>
            <a:ext cx="9144000" cy="1446550"/>
          </a:xfrm>
          <a:prstGeom prst="rect">
            <a:avLst/>
          </a:prstGeom>
          <a:noFill/>
        </p:spPr>
        <p:txBody>
          <a:bodyPr wrap="square" rtlCol="0">
            <a:spAutoFit/>
          </a:bodyPr>
          <a:lstStyle/>
          <a:p>
            <a:pPr algn="ctr"/>
            <a:r>
              <a:rPr lang="en-US" sz="4400" dirty="0">
                <a:solidFill>
                  <a:srgbClr val="F2F2F2"/>
                </a:solidFill>
                <a:latin typeface="Avenir Heavy"/>
                <a:cs typeface="Avenir Heavy"/>
              </a:rPr>
              <a:t>INTRODUCTIONS</a:t>
            </a:r>
          </a:p>
          <a:p>
            <a:pPr algn="ctr"/>
            <a:r>
              <a:rPr lang="en-US" sz="4400" dirty="0">
                <a:solidFill>
                  <a:srgbClr val="F2F2F2"/>
                </a:solidFill>
                <a:latin typeface="Avenir Heavy"/>
                <a:cs typeface="Avenir Heavy"/>
              </a:rPr>
              <a:t>&amp; EXPECTATIONS</a:t>
            </a:r>
          </a:p>
        </p:txBody>
      </p:sp>
      <p:cxnSp>
        <p:nvCxnSpPr>
          <p:cNvPr id="10" name="Straight Connector 9"/>
          <p:cNvCxnSpPr/>
          <p:nvPr/>
        </p:nvCxnSpPr>
        <p:spPr>
          <a:xfrm>
            <a:off x="2026968" y="530967"/>
            <a:ext cx="5090065"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026968" y="1827111"/>
            <a:ext cx="5090065"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24228" y="4077072"/>
            <a:ext cx="2088232" cy="1415772"/>
          </a:xfrm>
          <a:prstGeom prst="rect">
            <a:avLst/>
          </a:prstGeom>
          <a:noFill/>
        </p:spPr>
        <p:txBody>
          <a:bodyPr wrap="square" rtlCol="0">
            <a:spAutoFit/>
          </a:bodyPr>
          <a:lstStyle/>
          <a:p>
            <a:pPr algn="ctr"/>
            <a:r>
              <a:rPr lang="en-US" dirty="0">
                <a:solidFill>
                  <a:schemeClr val="bg1"/>
                </a:solidFill>
              </a:rPr>
              <a:t>Designing</a:t>
            </a:r>
          </a:p>
          <a:p>
            <a:pPr algn="ctr"/>
            <a:r>
              <a:rPr lang="en-US" dirty="0">
                <a:solidFill>
                  <a:schemeClr val="bg1"/>
                </a:solidFill>
              </a:rPr>
              <a:t>the Program Around</a:t>
            </a:r>
          </a:p>
          <a:p>
            <a:pPr algn="ctr"/>
            <a:r>
              <a:rPr lang="en-US" sz="3200" b="1" dirty="0">
                <a:solidFill>
                  <a:schemeClr val="bg1"/>
                </a:solidFill>
              </a:rPr>
              <a:t>YOU</a:t>
            </a:r>
          </a:p>
        </p:txBody>
      </p:sp>
      <p:grpSp>
        <p:nvGrpSpPr>
          <p:cNvPr id="17" name="Group 16"/>
          <p:cNvGrpSpPr/>
          <p:nvPr/>
        </p:nvGrpSpPr>
        <p:grpSpPr>
          <a:xfrm>
            <a:off x="826269" y="2452826"/>
            <a:ext cx="7552722" cy="576064"/>
            <a:chOff x="719572" y="2240868"/>
            <a:chExt cx="7552722" cy="576064"/>
          </a:xfrm>
        </p:grpSpPr>
        <p:sp>
          <p:nvSpPr>
            <p:cNvPr id="18" name="Oval 17"/>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19" name="TextBox 18"/>
            <p:cNvSpPr txBox="1"/>
            <p:nvPr/>
          </p:nvSpPr>
          <p:spPr>
            <a:xfrm>
              <a:off x="1583668" y="2267290"/>
              <a:ext cx="6688626" cy="523220"/>
            </a:xfrm>
            <a:prstGeom prst="rect">
              <a:avLst/>
            </a:prstGeom>
            <a:noFill/>
          </p:spPr>
          <p:txBody>
            <a:bodyPr wrap="none" rtlCol="0">
              <a:spAutoFit/>
            </a:bodyPr>
            <a:lstStyle/>
            <a:p>
              <a:r>
                <a:rPr lang="en-US" sz="2800" b="1" dirty="0">
                  <a:solidFill>
                    <a:srgbClr val="F2F2F2"/>
                  </a:solidFill>
                </a:rPr>
                <a:t>Turn to a blank page in your notebook</a:t>
              </a:r>
              <a:endParaRPr lang="en-US" dirty="0">
                <a:solidFill>
                  <a:srgbClr val="F2F2F2"/>
                </a:solidFill>
              </a:endParaRPr>
            </a:p>
          </p:txBody>
        </p:sp>
      </p:grpSp>
      <p:grpSp>
        <p:nvGrpSpPr>
          <p:cNvPr id="7168" name="Group 7167"/>
          <p:cNvGrpSpPr/>
          <p:nvPr/>
        </p:nvGrpSpPr>
        <p:grpSpPr>
          <a:xfrm>
            <a:off x="1825466" y="3172906"/>
            <a:ext cx="2411580" cy="400110"/>
            <a:chOff x="1547664" y="2996952"/>
            <a:chExt cx="2411580" cy="400110"/>
          </a:xfrm>
        </p:grpSpPr>
        <p:sp>
          <p:nvSpPr>
            <p:cNvPr id="21" name="Oval 20"/>
            <p:cNvSpPr/>
            <p:nvPr/>
          </p:nvSpPr>
          <p:spPr>
            <a:xfrm>
              <a:off x="1547664" y="3106997"/>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2" name="TextBox 21"/>
            <p:cNvSpPr txBox="1"/>
            <p:nvPr/>
          </p:nvSpPr>
          <p:spPr>
            <a:xfrm>
              <a:off x="1835696" y="2996952"/>
              <a:ext cx="2123548" cy="400110"/>
            </a:xfrm>
            <a:prstGeom prst="rect">
              <a:avLst/>
            </a:prstGeom>
            <a:noFill/>
          </p:spPr>
          <p:txBody>
            <a:bodyPr wrap="none" rtlCol="0">
              <a:spAutoFit/>
            </a:bodyPr>
            <a:lstStyle/>
            <a:p>
              <a:r>
                <a:rPr lang="en-US" sz="2000" dirty="0">
                  <a:solidFill>
                    <a:srgbClr val="F2F2F2"/>
                  </a:solidFill>
                </a:rPr>
                <a:t>Brief Introduction</a:t>
              </a:r>
            </a:p>
          </p:txBody>
        </p:sp>
      </p:grpSp>
      <p:grpSp>
        <p:nvGrpSpPr>
          <p:cNvPr id="31" name="Group 30"/>
          <p:cNvGrpSpPr/>
          <p:nvPr/>
        </p:nvGrpSpPr>
        <p:grpSpPr>
          <a:xfrm>
            <a:off x="1825466" y="3622956"/>
            <a:ext cx="3025230" cy="400110"/>
            <a:chOff x="1547664" y="3429000"/>
            <a:chExt cx="3025230" cy="400110"/>
          </a:xfrm>
        </p:grpSpPr>
        <p:sp>
          <p:nvSpPr>
            <p:cNvPr id="23" name="Oval 22"/>
            <p:cNvSpPr/>
            <p:nvPr/>
          </p:nvSpPr>
          <p:spPr>
            <a:xfrm>
              <a:off x="1547664" y="3539045"/>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4" name="TextBox 23"/>
            <p:cNvSpPr txBox="1"/>
            <p:nvPr/>
          </p:nvSpPr>
          <p:spPr>
            <a:xfrm>
              <a:off x="1835696" y="3429000"/>
              <a:ext cx="2737198" cy="400110"/>
            </a:xfrm>
            <a:prstGeom prst="rect">
              <a:avLst/>
            </a:prstGeom>
            <a:noFill/>
          </p:spPr>
          <p:txBody>
            <a:bodyPr wrap="none" rtlCol="0">
              <a:spAutoFit/>
            </a:bodyPr>
            <a:lstStyle/>
            <a:p>
              <a:r>
                <a:rPr lang="en-US" sz="2000" dirty="0">
                  <a:solidFill>
                    <a:srgbClr val="F2F2F2"/>
                  </a:solidFill>
                </a:rPr>
                <a:t>Your Top Expectation?</a:t>
              </a:r>
            </a:p>
          </p:txBody>
        </p:sp>
      </p:grpSp>
      <p:grpSp>
        <p:nvGrpSpPr>
          <p:cNvPr id="15" name="Group 14"/>
          <p:cNvGrpSpPr/>
          <p:nvPr/>
        </p:nvGrpSpPr>
        <p:grpSpPr>
          <a:xfrm>
            <a:off x="1825466" y="4073006"/>
            <a:ext cx="3286594" cy="400110"/>
            <a:chOff x="1547664" y="3861048"/>
            <a:chExt cx="3286594" cy="400110"/>
          </a:xfrm>
        </p:grpSpPr>
        <p:sp>
          <p:nvSpPr>
            <p:cNvPr id="25" name="Oval 24"/>
            <p:cNvSpPr/>
            <p:nvPr/>
          </p:nvSpPr>
          <p:spPr>
            <a:xfrm>
              <a:off x="1547664" y="3971093"/>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6" name="TextBox 25"/>
            <p:cNvSpPr txBox="1"/>
            <p:nvPr/>
          </p:nvSpPr>
          <p:spPr>
            <a:xfrm>
              <a:off x="1835696" y="3861048"/>
              <a:ext cx="2998562" cy="400110"/>
            </a:xfrm>
            <a:prstGeom prst="rect">
              <a:avLst/>
            </a:prstGeom>
            <a:noFill/>
          </p:spPr>
          <p:txBody>
            <a:bodyPr wrap="none" rtlCol="0">
              <a:spAutoFit/>
            </a:bodyPr>
            <a:lstStyle/>
            <a:p>
              <a:r>
                <a:rPr lang="en-US" sz="2000" dirty="0">
                  <a:solidFill>
                    <a:srgbClr val="F2F2F2"/>
                  </a:solidFill>
                </a:rPr>
                <a:t>Your Biggest Challenge?</a:t>
              </a:r>
            </a:p>
          </p:txBody>
        </p:sp>
      </p:grpSp>
      <p:grpSp>
        <p:nvGrpSpPr>
          <p:cNvPr id="14" name="Group 13"/>
          <p:cNvGrpSpPr/>
          <p:nvPr/>
        </p:nvGrpSpPr>
        <p:grpSpPr>
          <a:xfrm>
            <a:off x="1825466" y="4523056"/>
            <a:ext cx="2397053" cy="400110"/>
            <a:chOff x="1547664" y="4329100"/>
            <a:chExt cx="2397053" cy="400110"/>
          </a:xfrm>
        </p:grpSpPr>
        <p:sp>
          <p:nvSpPr>
            <p:cNvPr id="27" name="Oval 26"/>
            <p:cNvSpPr/>
            <p:nvPr/>
          </p:nvSpPr>
          <p:spPr>
            <a:xfrm>
              <a:off x="1547664" y="4439145"/>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28" name="TextBox 27"/>
            <p:cNvSpPr txBox="1"/>
            <p:nvPr/>
          </p:nvSpPr>
          <p:spPr>
            <a:xfrm>
              <a:off x="1835696" y="4329100"/>
              <a:ext cx="2109021" cy="400110"/>
            </a:xfrm>
            <a:prstGeom prst="rect">
              <a:avLst/>
            </a:prstGeom>
            <a:noFill/>
          </p:spPr>
          <p:txBody>
            <a:bodyPr wrap="none" rtlCol="0">
              <a:spAutoFit/>
            </a:bodyPr>
            <a:lstStyle/>
            <a:p>
              <a:r>
                <a:rPr lang="en-US" sz="2000" dirty="0">
                  <a:solidFill>
                    <a:srgbClr val="F2F2F2"/>
                  </a:solidFill>
                </a:rPr>
                <a:t>Formal Training?</a:t>
              </a:r>
            </a:p>
          </p:txBody>
        </p:sp>
      </p:grpSp>
      <p:grpSp>
        <p:nvGrpSpPr>
          <p:cNvPr id="13" name="Group 12"/>
          <p:cNvGrpSpPr/>
          <p:nvPr/>
        </p:nvGrpSpPr>
        <p:grpSpPr>
          <a:xfrm>
            <a:off x="1825466" y="4973106"/>
            <a:ext cx="4432115" cy="707886"/>
            <a:chOff x="1547664" y="4797152"/>
            <a:chExt cx="4432115" cy="707886"/>
          </a:xfrm>
        </p:grpSpPr>
        <p:sp>
          <p:nvSpPr>
            <p:cNvPr id="29" name="Oval 28"/>
            <p:cNvSpPr/>
            <p:nvPr/>
          </p:nvSpPr>
          <p:spPr>
            <a:xfrm>
              <a:off x="1547664" y="4907197"/>
              <a:ext cx="180020" cy="180020"/>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30" name="TextBox 29"/>
            <p:cNvSpPr txBox="1"/>
            <p:nvPr/>
          </p:nvSpPr>
          <p:spPr>
            <a:xfrm>
              <a:off x="1835696" y="4797152"/>
              <a:ext cx="4144083" cy="707886"/>
            </a:xfrm>
            <a:prstGeom prst="rect">
              <a:avLst/>
            </a:prstGeom>
            <a:noFill/>
          </p:spPr>
          <p:txBody>
            <a:bodyPr wrap="none" rtlCol="0">
              <a:spAutoFit/>
            </a:bodyPr>
            <a:lstStyle/>
            <a:p>
              <a:r>
                <a:rPr lang="en-US" sz="2000" dirty="0">
                  <a:solidFill>
                    <a:srgbClr val="F2F2F2"/>
                  </a:solidFill>
                </a:rPr>
                <a:t>What does leadership mean to you</a:t>
              </a:r>
            </a:p>
            <a:p>
              <a:r>
                <a:rPr lang="en-US" sz="2000" dirty="0">
                  <a:solidFill>
                    <a:srgbClr val="F2F2F2"/>
                  </a:solidFill>
                </a:rPr>
                <a:t> and why Are </a:t>
              </a:r>
              <a:r>
                <a:rPr lang="en-US" sz="2000" b="1" i="1" u="sng" dirty="0">
                  <a:solidFill>
                    <a:srgbClr val="F2F2F2"/>
                  </a:solidFill>
                </a:rPr>
                <a:t>You</a:t>
              </a:r>
              <a:r>
                <a:rPr lang="en-US" sz="2000" dirty="0">
                  <a:solidFill>
                    <a:srgbClr val="F2F2F2"/>
                  </a:solidFill>
                </a:rPr>
                <a:t> a Leader?</a:t>
              </a:r>
            </a:p>
          </p:txBody>
        </p:sp>
      </p:grpSp>
    </p:spTree>
    <p:extLst>
      <p:ext uri="{BB962C8B-B14F-4D97-AF65-F5344CB8AC3E}">
        <p14:creationId xmlns:p14="http://schemas.microsoft.com/office/powerpoint/2010/main" val="2407894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7504" y="440669"/>
            <a:ext cx="9036496" cy="6081663"/>
          </a:xfrm>
          <a:prstGeom prst="rect">
            <a:avLst/>
          </a:prstGeom>
          <a:noFill/>
          <a:ln w="9525">
            <a:noFill/>
            <a:miter lim="800000"/>
            <a:headEnd/>
            <a:tailEnd/>
          </a:ln>
        </p:spPr>
        <p:txBody>
          <a:bodyPr wrap="square">
            <a:spAutoFit/>
          </a:bodyPr>
          <a:lstStyle/>
          <a:p>
            <a:pPr algn="ctr" eaLnBrk="0" fontAlgn="auto" hangingPunct="0">
              <a:lnSpc>
                <a:spcPct val="80000"/>
              </a:lnSpc>
              <a:spcBef>
                <a:spcPct val="30000"/>
              </a:spcBef>
              <a:spcAft>
                <a:spcPts val="0"/>
              </a:spcAft>
              <a:defRPr/>
            </a:pPr>
            <a:endParaRPr lang="en-US" sz="1400" b="1" dirty="0">
              <a:solidFill>
                <a:srgbClr val="0070C0"/>
              </a:solidFill>
              <a:latin typeface="Avenir Book"/>
              <a:cs typeface="Avenir Book"/>
            </a:endParaRPr>
          </a:p>
          <a:p>
            <a:pPr marL="228600" indent="-228600">
              <a:buFont typeface="+mj-lt"/>
              <a:buAutoNum type="arabicPeriod"/>
              <a:defRPr/>
            </a:pPr>
            <a:r>
              <a:rPr lang="en-US" sz="1400" dirty="0">
                <a:solidFill>
                  <a:srgbClr val="535353"/>
                </a:solidFill>
                <a:latin typeface="Avenir Book"/>
                <a:cs typeface="Avenir Book"/>
              </a:rPr>
              <a:t>Dress to make a positive impression. Look professional, etc.</a:t>
            </a:r>
          </a:p>
          <a:p>
            <a:pPr marL="228600" indent="-228600">
              <a:buFont typeface="+mj-lt"/>
              <a:buAutoNum type="arabicPeriod"/>
              <a:defRPr/>
            </a:pPr>
            <a:r>
              <a:rPr lang="en-US" sz="1400" b="1" dirty="0">
                <a:solidFill>
                  <a:srgbClr val="B41A1B"/>
                </a:solidFill>
                <a:latin typeface="Avenir Book"/>
                <a:cs typeface="Avenir Book"/>
              </a:rPr>
              <a:t>NEVER</a:t>
            </a:r>
            <a:r>
              <a:rPr lang="en-US" sz="1400" dirty="0">
                <a:solidFill>
                  <a:schemeClr val="accent2"/>
                </a:solidFill>
                <a:latin typeface="Avenir Book"/>
                <a:cs typeface="Avenir Book"/>
              </a:rPr>
              <a:t> </a:t>
            </a:r>
            <a:r>
              <a:rPr lang="en-US" sz="1400" dirty="0">
                <a:solidFill>
                  <a:srgbClr val="535353"/>
                </a:solidFill>
                <a:latin typeface="Avenir Book"/>
                <a:cs typeface="Avenir Book"/>
              </a:rPr>
              <a:t>SAY GOOGLE use BING INSTEAD. </a:t>
            </a:r>
            <a:r>
              <a:rPr lang="en-US" sz="1400" b="1" dirty="0">
                <a:solidFill>
                  <a:srgbClr val="B41A1B"/>
                </a:solidFill>
                <a:latin typeface="Avenir Book"/>
                <a:cs typeface="Avenir Book"/>
              </a:rPr>
              <a:t>Only</a:t>
            </a:r>
            <a:r>
              <a:rPr lang="en-US" sz="1400" dirty="0">
                <a:solidFill>
                  <a:srgbClr val="C00000"/>
                </a:solidFill>
                <a:latin typeface="Avenir Book"/>
                <a:cs typeface="Avenir Book"/>
              </a:rPr>
              <a:t> </a:t>
            </a:r>
            <a:r>
              <a:rPr lang="en-US" sz="1400" dirty="0">
                <a:solidFill>
                  <a:srgbClr val="535353"/>
                </a:solidFill>
                <a:latin typeface="Avenir Book"/>
                <a:cs typeface="Avenir Book"/>
              </a:rPr>
              <a:t>PC laptops, no Macs.</a:t>
            </a:r>
          </a:p>
          <a:p>
            <a:pPr marL="228600" indent="-228600">
              <a:buFont typeface="+mj-lt"/>
              <a:buAutoNum type="arabicPeriod"/>
              <a:defRPr/>
            </a:pPr>
            <a:r>
              <a:rPr lang="en-US" sz="1400" b="1" dirty="0">
                <a:solidFill>
                  <a:srgbClr val="B41A1B"/>
                </a:solidFill>
                <a:latin typeface="Avenir Book"/>
                <a:cs typeface="Avenir Book"/>
              </a:rPr>
              <a:t>NEVER</a:t>
            </a:r>
            <a:r>
              <a:rPr lang="en-US" sz="1400" dirty="0">
                <a:latin typeface="Avenir Book"/>
                <a:cs typeface="Avenir Book"/>
              </a:rPr>
              <a:t> </a:t>
            </a:r>
            <a:r>
              <a:rPr lang="en-US" sz="1400" dirty="0">
                <a:solidFill>
                  <a:srgbClr val="535353"/>
                </a:solidFill>
                <a:latin typeface="Avenir Book"/>
                <a:cs typeface="Avenir Book"/>
              </a:rPr>
              <a:t>USE FIREFOX. Use Internet explorer.</a:t>
            </a:r>
          </a:p>
          <a:p>
            <a:pPr marL="228600" indent="-228600">
              <a:buFont typeface="+mj-lt"/>
              <a:buAutoNum type="arabicPeriod"/>
              <a:defRPr/>
            </a:pPr>
            <a:r>
              <a:rPr lang="en-US" sz="1400" dirty="0">
                <a:solidFill>
                  <a:srgbClr val="535353"/>
                </a:solidFill>
                <a:latin typeface="Avenir Book"/>
                <a:cs typeface="Avenir Book"/>
              </a:rPr>
              <a:t>Lunch check. Where served/break times? Plan for transportation at the end of the day. </a:t>
            </a:r>
          </a:p>
          <a:p>
            <a:pPr marL="228600" indent="-228600">
              <a:buFont typeface="+mj-lt"/>
              <a:buAutoNum type="arabicPeriod"/>
              <a:defRPr/>
            </a:pPr>
            <a:r>
              <a:rPr lang="en-US" sz="1400" dirty="0">
                <a:solidFill>
                  <a:srgbClr val="535353"/>
                </a:solidFill>
                <a:latin typeface="Avenir Book"/>
                <a:cs typeface="Avenir Book"/>
              </a:rPr>
              <a:t>Whistle, laptop, projector adapter, electric chord and adapter, pointer, passport, money,  phone, ID. </a:t>
            </a:r>
          </a:p>
          <a:p>
            <a:pPr marL="228600" indent="-228600">
              <a:buFont typeface="+mj-lt"/>
              <a:buAutoNum type="arabicPeriod"/>
              <a:defRPr/>
            </a:pPr>
            <a:r>
              <a:rPr lang="en-US" sz="1400" dirty="0">
                <a:solidFill>
                  <a:srgbClr val="535353"/>
                </a:solidFill>
                <a:latin typeface="Avenir Book"/>
                <a:cs typeface="Avenir Book"/>
              </a:rPr>
              <a:t>Get passes if not sent to you prior to the training proceed to main reception.</a:t>
            </a:r>
          </a:p>
          <a:p>
            <a:pPr marL="228600" indent="-228600">
              <a:buFont typeface="+mj-lt"/>
              <a:buAutoNum type="arabicPeriod"/>
              <a:defRPr/>
            </a:pPr>
            <a:r>
              <a:rPr lang="en-US" sz="1400" dirty="0">
                <a:solidFill>
                  <a:srgbClr val="535353"/>
                </a:solidFill>
                <a:latin typeface="Avenir Book"/>
                <a:cs typeface="Avenir Book"/>
              </a:rPr>
              <a:t>Go to main reception to sign in and get access pass. Offices don’t usually open until 8am, unless pre-arranged to open earlier. </a:t>
            </a:r>
          </a:p>
          <a:p>
            <a:pPr marL="228600" indent="-228600">
              <a:buFont typeface="+mj-lt"/>
              <a:buAutoNum type="arabicPeriod"/>
              <a:defRPr/>
            </a:pPr>
            <a:r>
              <a:rPr lang="en-US" sz="1400" dirty="0">
                <a:solidFill>
                  <a:srgbClr val="535353"/>
                </a:solidFill>
                <a:latin typeface="Avenir Book"/>
                <a:cs typeface="Avenir Book"/>
              </a:rPr>
              <a:t> Ask for where the name of the training  room.</a:t>
            </a:r>
          </a:p>
          <a:p>
            <a:pPr marL="228600" indent="-228600">
              <a:buFont typeface="+mj-lt"/>
              <a:buAutoNum type="arabicPeriod"/>
              <a:defRPr/>
            </a:pPr>
            <a:r>
              <a:rPr lang="en-US" sz="1400" dirty="0">
                <a:solidFill>
                  <a:srgbClr val="535353"/>
                </a:solidFill>
                <a:latin typeface="Avenir Book"/>
                <a:cs typeface="Avenir Book"/>
              </a:rPr>
              <a:t>Find escort to room.</a:t>
            </a:r>
          </a:p>
          <a:p>
            <a:pPr marL="228600" indent="-228600">
              <a:buFont typeface="+mj-lt"/>
              <a:buAutoNum type="arabicPeriod"/>
              <a:defRPr/>
            </a:pPr>
            <a:r>
              <a:rPr lang="en-US" sz="1400" dirty="0">
                <a:solidFill>
                  <a:srgbClr val="535353"/>
                </a:solidFill>
                <a:latin typeface="Avenir Book"/>
                <a:cs typeface="Avenir Book"/>
              </a:rPr>
              <a:t>Get internet passcode if needed.</a:t>
            </a:r>
          </a:p>
          <a:p>
            <a:pPr marL="228600" indent="-228600">
              <a:buFont typeface="+mj-lt"/>
              <a:buAutoNum type="arabicPeriod"/>
              <a:defRPr/>
            </a:pPr>
            <a:r>
              <a:rPr lang="en-US" sz="1400" dirty="0">
                <a:solidFill>
                  <a:srgbClr val="535353"/>
                </a:solidFill>
                <a:latin typeface="Avenir Book"/>
                <a:cs typeface="Avenir Book"/>
              </a:rPr>
              <a:t>Get materials from reception.</a:t>
            </a:r>
          </a:p>
          <a:p>
            <a:pPr marL="228600" indent="-228600">
              <a:buFont typeface="+mj-lt"/>
              <a:buAutoNum type="arabicPeriod"/>
              <a:defRPr/>
            </a:pPr>
            <a:r>
              <a:rPr lang="en-US" sz="1400" dirty="0">
                <a:solidFill>
                  <a:srgbClr val="535353"/>
                </a:solidFill>
                <a:latin typeface="Avenir Book"/>
                <a:cs typeface="Avenir Book"/>
              </a:rPr>
              <a:t>Pass out materials at seats in training room. Should be a name card, handbook, and observation check sheet for day two. Sometimes they provide my book. </a:t>
            </a:r>
          </a:p>
          <a:p>
            <a:pPr marL="228600" indent="-228600">
              <a:buFont typeface="+mj-lt"/>
              <a:buAutoNum type="arabicPeriod"/>
              <a:defRPr/>
            </a:pPr>
            <a:r>
              <a:rPr lang="en-US" sz="1400" dirty="0">
                <a:solidFill>
                  <a:srgbClr val="535353"/>
                </a:solidFill>
                <a:latin typeface="Avenir Book"/>
                <a:cs typeface="Avenir Book"/>
              </a:rPr>
              <a:t>Make sure have markers and flip charts. Preferably 3 flip charts; one for you. Two for exercises for participants to use. </a:t>
            </a:r>
          </a:p>
          <a:p>
            <a:pPr marL="228600" indent="-228600">
              <a:buFont typeface="+mj-lt"/>
              <a:buAutoNum type="arabicPeriod"/>
              <a:defRPr/>
            </a:pPr>
            <a:r>
              <a:rPr lang="en-US" sz="1400" dirty="0">
                <a:solidFill>
                  <a:srgbClr val="B41A1B"/>
                </a:solidFill>
                <a:latin typeface="Avenir Book"/>
                <a:cs typeface="Avenir Book"/>
              </a:rPr>
              <a:t>ALWAYS</a:t>
            </a:r>
            <a:r>
              <a:rPr lang="en-US" sz="1400" dirty="0">
                <a:solidFill>
                  <a:srgbClr val="535353"/>
                </a:solidFill>
                <a:latin typeface="Avenir Book"/>
                <a:cs typeface="Avenir Book"/>
              </a:rPr>
              <a:t> check page references to ensure the numbers align with the correct pages in the handbook, as we are constantly revising the handbook which may change the page number associated with the following slides.</a:t>
            </a:r>
          </a:p>
          <a:p>
            <a:pPr marL="685800" lvl="1" indent="-228600">
              <a:buFont typeface="+mj-lt"/>
              <a:buAutoNum type="arabicPeriod"/>
              <a:defRPr/>
            </a:pPr>
            <a:r>
              <a:rPr lang="en-US" sz="1400" b="1" dirty="0">
                <a:solidFill>
                  <a:srgbClr val="535353"/>
                </a:solidFill>
                <a:latin typeface="Avenir Book"/>
                <a:cs typeface="Avenir Book"/>
              </a:rPr>
              <a:t>Slide #___: &lt;Insert Slide Title Here&gt;</a:t>
            </a:r>
          </a:p>
          <a:p>
            <a:pPr marL="685800" lvl="1" indent="-228600">
              <a:buFont typeface="+mj-lt"/>
              <a:buAutoNum type="arabicPeriod"/>
              <a:defRPr/>
            </a:pPr>
            <a:r>
              <a:rPr lang="en-US" sz="1400" b="1" dirty="0">
                <a:solidFill>
                  <a:srgbClr val="535353"/>
                </a:solidFill>
                <a:latin typeface="Avenir Book"/>
                <a:cs typeface="Avenir Book"/>
              </a:rPr>
              <a:t>Slide #___: &lt;Insert Slide Title Here&gt;</a:t>
            </a:r>
          </a:p>
          <a:p>
            <a:pPr marL="685800" lvl="1" indent="-228600">
              <a:buFont typeface="+mj-lt"/>
              <a:buAutoNum type="arabicPeriod"/>
              <a:defRPr/>
            </a:pPr>
            <a:r>
              <a:rPr lang="en-US" sz="1400" b="1" dirty="0">
                <a:solidFill>
                  <a:srgbClr val="535353"/>
                </a:solidFill>
                <a:latin typeface="Avenir Book"/>
                <a:cs typeface="Avenir Book"/>
              </a:rPr>
              <a:t>Slide #___: &lt;Insert Slide Title Here&gt;</a:t>
            </a:r>
          </a:p>
          <a:p>
            <a:pPr marL="228600" indent="-228600">
              <a:buFont typeface="+mj-lt"/>
              <a:buAutoNum type="arabicPeriod"/>
              <a:defRPr/>
            </a:pPr>
            <a:r>
              <a:rPr lang="en-US" sz="1400" b="1" dirty="0">
                <a:solidFill>
                  <a:srgbClr val="B41A1B"/>
                </a:solidFill>
                <a:latin typeface="Avenir Book"/>
                <a:cs typeface="Avenir Book"/>
              </a:rPr>
              <a:t>ALWAYS</a:t>
            </a:r>
            <a:r>
              <a:rPr lang="en-US" sz="1400" b="1" dirty="0">
                <a:solidFill>
                  <a:srgbClr val="535353"/>
                </a:solidFill>
                <a:latin typeface="Avenir Book"/>
                <a:cs typeface="Avenir Book"/>
              </a:rPr>
              <a:t> check the following slides for appropriate verbiage for the right audience:</a:t>
            </a:r>
          </a:p>
          <a:p>
            <a:pPr marL="685800" lvl="1" indent="-228600">
              <a:buFont typeface="+mj-lt"/>
              <a:buAutoNum type="arabicPeriod"/>
              <a:defRPr/>
            </a:pPr>
            <a:r>
              <a:rPr lang="en-US" sz="1400" b="1" dirty="0">
                <a:solidFill>
                  <a:srgbClr val="535353"/>
                </a:solidFill>
                <a:latin typeface="Avenir Book"/>
                <a:cs typeface="Avenir Book"/>
              </a:rPr>
              <a:t>Slide #___: &lt;Insert Slide Title Here&gt;</a:t>
            </a:r>
          </a:p>
          <a:p>
            <a:pPr marL="685800" lvl="1" indent="-228600">
              <a:buFont typeface="+mj-lt"/>
              <a:buAutoNum type="arabicPeriod"/>
              <a:defRPr/>
            </a:pPr>
            <a:r>
              <a:rPr lang="en-US" sz="1400" b="1" dirty="0">
                <a:solidFill>
                  <a:srgbClr val="535353"/>
                </a:solidFill>
                <a:latin typeface="Avenir Book"/>
                <a:cs typeface="Avenir Book"/>
              </a:rPr>
              <a:t>Slide #___: &lt;Insert Slide Title Here&gt;</a:t>
            </a:r>
          </a:p>
          <a:p>
            <a:pPr marL="685800" lvl="1" indent="-228600">
              <a:buFont typeface="+mj-lt"/>
              <a:buAutoNum type="arabicPeriod"/>
              <a:defRPr/>
            </a:pPr>
            <a:r>
              <a:rPr lang="en-US" sz="1400" b="1" dirty="0">
                <a:solidFill>
                  <a:srgbClr val="535353"/>
                </a:solidFill>
                <a:latin typeface="Avenir Book"/>
                <a:cs typeface="Avenir Book"/>
              </a:rPr>
              <a:t>Slide #___: &lt;Insert Slide Title Here&gt;</a:t>
            </a:r>
            <a:endParaRPr lang="en-US" sz="1400" b="1" dirty="0">
              <a:solidFill>
                <a:srgbClr val="FF0000"/>
              </a:solidFill>
              <a:latin typeface="Avenir Book"/>
              <a:cs typeface="Avenir Book"/>
            </a:endParaRPr>
          </a:p>
          <a:p>
            <a:pPr marL="228600" indent="-228600">
              <a:buFont typeface="+mj-lt"/>
              <a:buAutoNum type="arabicPeriod"/>
              <a:defRPr/>
            </a:pPr>
            <a:endParaRPr lang="en-US" sz="1400" dirty="0">
              <a:solidFill>
                <a:srgbClr val="535353"/>
              </a:solidFill>
              <a:latin typeface="Avenir Book"/>
              <a:cs typeface="Avenir Book"/>
            </a:endParaRPr>
          </a:p>
        </p:txBody>
      </p:sp>
      <p:sp>
        <p:nvSpPr>
          <p:cNvPr id="9" name="Rectangle 3"/>
          <p:cNvSpPr txBox="1">
            <a:spLocks noChangeArrowheads="1"/>
          </p:cNvSpPr>
          <p:nvPr/>
        </p:nvSpPr>
        <p:spPr bwMode="auto">
          <a:xfrm>
            <a:off x="0" y="0"/>
            <a:ext cx="9144000" cy="3686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1600" dirty="0">
                <a:solidFill>
                  <a:srgbClr val="B41A1B"/>
                </a:solidFill>
                <a:latin typeface="Franklin Gothic Medium" pitchFamily="34" charset="0"/>
              </a:rPr>
              <a:t>SET UP WHEN YOU ARRIVE AT THE TRAINING LOCATION FOR MICROSOFT AND OTHER CLIENTS </a:t>
            </a:r>
          </a:p>
        </p:txBody>
      </p:sp>
    </p:spTree>
    <p:extLst>
      <p:ext uri="{BB962C8B-B14F-4D97-AF65-F5344CB8AC3E}">
        <p14:creationId xmlns:p14="http://schemas.microsoft.com/office/powerpoint/2010/main" val="2336995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29348"/>
            <a:ext cx="3842635" cy="3477875"/>
          </a:xfrm>
          <a:prstGeom prst="rect">
            <a:avLst/>
          </a:prstGeom>
          <a:noFill/>
        </p:spPr>
        <p:txBody>
          <a:bodyPr wrap="square" rtlCol="0">
            <a:spAutoFit/>
          </a:bodyPr>
          <a:lstStyle/>
          <a:p>
            <a:pPr>
              <a:spcBef>
                <a:spcPts val="600"/>
              </a:spcBef>
              <a:spcAft>
                <a:spcPts val="600"/>
              </a:spcAft>
            </a:pPr>
            <a:r>
              <a:rPr lang="en-US" sz="4000" b="1" dirty="0">
                <a:solidFill>
                  <a:prstClr val="black"/>
                </a:solidFill>
              </a:rPr>
              <a:t>To create the best solution,</a:t>
            </a:r>
          </a:p>
          <a:p>
            <a:pPr>
              <a:spcBef>
                <a:spcPts val="600"/>
              </a:spcBef>
              <a:spcAft>
                <a:spcPts val="600"/>
              </a:spcAft>
            </a:pPr>
            <a:r>
              <a:rPr lang="en-US" sz="4000" b="1" dirty="0">
                <a:solidFill>
                  <a:prstClr val="black"/>
                </a:solidFill>
              </a:rPr>
              <a:t>            </a:t>
            </a:r>
          </a:p>
          <a:p>
            <a:pPr>
              <a:spcBef>
                <a:spcPts val="600"/>
              </a:spcBef>
              <a:spcAft>
                <a:spcPts val="600"/>
              </a:spcAft>
            </a:pPr>
            <a:r>
              <a:rPr lang="en-US" sz="4000" b="1" dirty="0">
                <a:solidFill>
                  <a:prstClr val="black"/>
                </a:solidFill>
              </a:rPr>
              <a:t>Don’t focus on the solution. </a:t>
            </a:r>
          </a:p>
        </p:txBody>
      </p:sp>
      <p:sp>
        <p:nvSpPr>
          <p:cNvPr id="3" name="Rectangle 2"/>
          <p:cNvSpPr txBox="1">
            <a:spLocks noChangeArrowheads="1"/>
          </p:cNvSpPr>
          <p:nvPr/>
        </p:nvSpPr>
        <p:spPr bwMode="auto">
          <a:xfrm>
            <a:off x="71500" y="22860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C00000"/>
                </a:solidFill>
                <a:latin typeface="Avenir Heavy"/>
              </a:rPr>
              <a:t>A LEADERSHIP PARADOX </a:t>
            </a:r>
          </a:p>
          <a:p>
            <a:pPr eaLnBrk="1" hangingPunct="1"/>
            <a:endParaRPr lang="en-US" sz="2400" dirty="0">
              <a:solidFill>
                <a:prstClr val="white"/>
              </a:solidFill>
              <a:latin typeface="Franklin Gothic Medium" pitchFamily="34" charset="0"/>
            </a:endParaRPr>
          </a:p>
        </p:txBody>
      </p:sp>
      <p:pic>
        <p:nvPicPr>
          <p:cNvPr id="4098" name="Picture 2" descr="C:\Users\Jessica\AppData\Local\Microsoft\Windows\Temporary Internet Files\Content.IE5\OXQ9I8UZ\MP900407401[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80707" y="1600200"/>
            <a:ext cx="3341558" cy="4172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84999" y="246446"/>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05767" y="10497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175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#1 ROLE PLAY</a:t>
            </a:r>
          </a:p>
        </p:txBody>
      </p:sp>
      <p:cxnSp>
        <p:nvCxnSpPr>
          <p:cNvPr id="8" name="Straight Connector 7"/>
          <p:cNvCxnSpPr/>
          <p:nvPr/>
        </p:nvCxnSpPr>
        <p:spPr>
          <a:xfrm>
            <a:off x="1583668" y="286673"/>
            <a:ext cx="5976664" cy="8635"/>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83668" y="898741"/>
            <a:ext cx="5976664" cy="8635"/>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052736"/>
            <a:ext cx="9143492" cy="830997"/>
          </a:xfrm>
          <a:prstGeom prst="rect">
            <a:avLst/>
          </a:prstGeom>
          <a:noFill/>
        </p:spPr>
        <p:txBody>
          <a:bodyPr wrap="square" rtlCol="0">
            <a:spAutoFit/>
          </a:bodyPr>
          <a:lstStyle/>
          <a:p>
            <a:pPr algn="ctr"/>
            <a:r>
              <a:rPr lang="en-US" sz="2400" dirty="0">
                <a:solidFill>
                  <a:srgbClr val="F2F2F2"/>
                </a:solidFill>
                <a:latin typeface="Avenir Heavy"/>
                <a:cs typeface="Avenir Heavy"/>
              </a:rPr>
              <a:t>Establishing a Baseline – Who Are You Playing As The Coachee? }</a:t>
            </a:r>
          </a:p>
        </p:txBody>
      </p:sp>
      <p:grpSp>
        <p:nvGrpSpPr>
          <p:cNvPr id="15" name="Group 14"/>
          <p:cNvGrpSpPr/>
          <p:nvPr/>
        </p:nvGrpSpPr>
        <p:grpSpPr>
          <a:xfrm>
            <a:off x="611560" y="2024844"/>
            <a:ext cx="5790034" cy="432048"/>
            <a:chOff x="647564" y="1844824"/>
            <a:chExt cx="5790034" cy="432048"/>
          </a:xfrm>
        </p:grpSpPr>
        <p:sp>
          <p:nvSpPr>
            <p:cNvPr id="18" name="Oval 17"/>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9" name="TextBox 18"/>
            <p:cNvSpPr txBox="1"/>
            <p:nvPr/>
          </p:nvSpPr>
          <p:spPr>
            <a:xfrm>
              <a:off x="1403648" y="1876182"/>
              <a:ext cx="5033950" cy="369332"/>
            </a:xfrm>
            <a:prstGeom prst="rect">
              <a:avLst/>
            </a:prstGeom>
            <a:noFill/>
          </p:spPr>
          <p:txBody>
            <a:bodyPr wrap="none" rtlCol="0">
              <a:spAutoFit/>
            </a:bodyPr>
            <a:lstStyle/>
            <a:p>
              <a:r>
                <a:rPr lang="en-US" dirty="0">
                  <a:solidFill>
                    <a:srgbClr val="606060"/>
                  </a:solidFill>
                </a:rPr>
                <a:t>Pair up. Who will be </a:t>
              </a:r>
              <a:r>
                <a:rPr lang="en-US" b="1" dirty="0">
                  <a:solidFill>
                    <a:srgbClr val="B41A1B"/>
                  </a:solidFill>
                </a:rPr>
                <a:t>COACH</a:t>
              </a:r>
              <a:r>
                <a:rPr lang="en-US" dirty="0">
                  <a:solidFill>
                    <a:srgbClr val="606060"/>
                  </a:solidFill>
                </a:rPr>
                <a:t> and </a:t>
              </a:r>
              <a:r>
                <a:rPr lang="en-US" b="1" dirty="0">
                  <a:solidFill>
                    <a:schemeClr val="tx1">
                      <a:lumMod val="75000"/>
                      <a:lumOff val="25000"/>
                    </a:schemeClr>
                  </a:solidFill>
                </a:rPr>
                <a:t>COACHEE</a:t>
              </a:r>
              <a:r>
                <a:rPr lang="en-US" dirty="0">
                  <a:solidFill>
                    <a:srgbClr val="606060"/>
                  </a:solidFill>
                </a:rPr>
                <a:t>?</a:t>
              </a:r>
            </a:p>
          </p:txBody>
        </p:sp>
      </p:grpSp>
      <p:pic>
        <p:nvPicPr>
          <p:cNvPr id="12" name="Picture 11" descr="Whistle-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8926" y="5409220"/>
            <a:ext cx="1386148" cy="1069179"/>
          </a:xfrm>
          <a:prstGeom prst="rect">
            <a:avLst/>
          </a:prstGeom>
        </p:spPr>
      </p:pic>
      <p:grpSp>
        <p:nvGrpSpPr>
          <p:cNvPr id="32" name="Group 31"/>
          <p:cNvGrpSpPr/>
          <p:nvPr/>
        </p:nvGrpSpPr>
        <p:grpSpPr>
          <a:xfrm>
            <a:off x="611560" y="2559096"/>
            <a:ext cx="6775681" cy="432048"/>
            <a:chOff x="647564" y="2569259"/>
            <a:chExt cx="6775681" cy="432048"/>
          </a:xfrm>
        </p:grpSpPr>
        <p:sp>
          <p:nvSpPr>
            <p:cNvPr id="31" name="TextBox 30"/>
            <p:cNvSpPr txBox="1"/>
            <p:nvPr/>
          </p:nvSpPr>
          <p:spPr>
            <a:xfrm>
              <a:off x="1403648" y="2600617"/>
              <a:ext cx="6019597" cy="369332"/>
            </a:xfrm>
            <a:prstGeom prst="rect">
              <a:avLst/>
            </a:prstGeom>
            <a:noFill/>
          </p:spPr>
          <p:txBody>
            <a:bodyPr wrap="none" rtlCol="0">
              <a:spAutoFit/>
            </a:bodyPr>
            <a:lstStyle/>
            <a:p>
              <a:r>
                <a:rPr lang="en-US" b="1" dirty="0">
                  <a:solidFill>
                    <a:schemeClr val="tx1">
                      <a:lumMod val="75000"/>
                      <a:lumOff val="25000"/>
                    </a:schemeClr>
                  </a:solidFill>
                </a:rPr>
                <a:t>COACHEE: </a:t>
              </a:r>
              <a:r>
                <a:rPr lang="en-US" dirty="0">
                  <a:solidFill>
                    <a:schemeClr val="tx1">
                      <a:lumMod val="75000"/>
                      <a:lumOff val="25000"/>
                    </a:schemeClr>
                  </a:solidFill>
                </a:rPr>
                <a:t>Pick a role. Then, s</a:t>
              </a:r>
              <a:r>
                <a:rPr lang="en-US" dirty="0">
                  <a:solidFill>
                    <a:srgbClr val="606060"/>
                  </a:solidFill>
                </a:rPr>
                <a:t>hare issue or challenge.</a:t>
              </a:r>
            </a:p>
          </p:txBody>
        </p:sp>
        <p:sp>
          <p:nvSpPr>
            <p:cNvPr id="35" name="Oval 3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33" name="Group 32"/>
          <p:cNvGrpSpPr/>
          <p:nvPr/>
        </p:nvGrpSpPr>
        <p:grpSpPr>
          <a:xfrm>
            <a:off x="611560" y="3093348"/>
            <a:ext cx="8105212" cy="677689"/>
            <a:chOff x="647564" y="3329844"/>
            <a:chExt cx="8105212" cy="677689"/>
          </a:xfrm>
        </p:grpSpPr>
        <p:sp>
          <p:nvSpPr>
            <p:cNvPr id="28" name="TextBox 27"/>
            <p:cNvSpPr txBox="1"/>
            <p:nvPr/>
          </p:nvSpPr>
          <p:spPr>
            <a:xfrm>
              <a:off x="1403648" y="3361202"/>
              <a:ext cx="7349128" cy="646331"/>
            </a:xfrm>
            <a:prstGeom prst="rect">
              <a:avLst/>
            </a:prstGeom>
            <a:noFill/>
          </p:spPr>
          <p:txBody>
            <a:bodyPr wrap="none" rtlCol="0">
              <a:spAutoFit/>
            </a:bodyPr>
            <a:lstStyle/>
            <a:p>
              <a:r>
                <a:rPr lang="en-US" b="1" dirty="0">
                  <a:solidFill>
                    <a:srgbClr val="B41A1B"/>
                  </a:solidFill>
                </a:rPr>
                <a:t>COACH: </a:t>
              </a:r>
              <a:r>
                <a:rPr lang="en-US" dirty="0">
                  <a:solidFill>
                    <a:srgbClr val="606060"/>
                  </a:solidFill>
                </a:rPr>
                <a:t>Only respond with </a:t>
              </a:r>
              <a:r>
                <a:rPr lang="en-US" u="sng" dirty="0">
                  <a:solidFill>
                    <a:srgbClr val="606060"/>
                  </a:solidFill>
                </a:rPr>
                <a:t>open-ended</a:t>
              </a:r>
              <a:r>
                <a:rPr lang="en-US" dirty="0">
                  <a:solidFill>
                    <a:srgbClr val="606060"/>
                  </a:solidFill>
                </a:rPr>
                <a:t> questions. Do NOT focus on</a:t>
              </a:r>
            </a:p>
            <a:p>
              <a:r>
                <a:rPr lang="en-US" dirty="0">
                  <a:solidFill>
                    <a:srgbClr val="606060"/>
                  </a:solidFill>
                </a:rPr>
                <a:t>creating or offering solutions! Do NOT stop until you hear the whistle!</a:t>
              </a:r>
            </a:p>
          </p:txBody>
        </p:sp>
        <p:sp>
          <p:nvSpPr>
            <p:cNvPr id="36" name="Oval 35"/>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34" name="Group 33"/>
          <p:cNvGrpSpPr/>
          <p:nvPr/>
        </p:nvGrpSpPr>
        <p:grpSpPr>
          <a:xfrm>
            <a:off x="611560" y="3873241"/>
            <a:ext cx="7483519" cy="677689"/>
            <a:chOff x="647564" y="4113076"/>
            <a:chExt cx="7483519" cy="677689"/>
          </a:xfrm>
        </p:grpSpPr>
        <p:sp>
          <p:nvSpPr>
            <p:cNvPr id="25" name="TextBox 24"/>
            <p:cNvSpPr txBox="1"/>
            <p:nvPr/>
          </p:nvSpPr>
          <p:spPr>
            <a:xfrm>
              <a:off x="1403648" y="4144434"/>
              <a:ext cx="6727435" cy="646331"/>
            </a:xfrm>
            <a:prstGeom prst="rect">
              <a:avLst/>
            </a:prstGeom>
            <a:noFill/>
          </p:spPr>
          <p:txBody>
            <a:bodyPr wrap="none" rtlCol="0">
              <a:spAutoFit/>
            </a:bodyPr>
            <a:lstStyle/>
            <a:p>
              <a:r>
                <a:rPr lang="en-US" b="1" dirty="0">
                  <a:solidFill>
                    <a:schemeClr val="tx1">
                      <a:lumMod val="75000"/>
                      <a:lumOff val="25000"/>
                    </a:schemeClr>
                  </a:solidFill>
                </a:rPr>
                <a:t>COACHEE: </a:t>
              </a:r>
              <a:r>
                <a:rPr lang="en-US" dirty="0">
                  <a:solidFill>
                    <a:srgbClr val="606060"/>
                  </a:solidFill>
                </a:rPr>
                <a:t>At whistle, share with your coach your observations</a:t>
              </a:r>
            </a:p>
            <a:p>
              <a:r>
                <a:rPr lang="en-US" dirty="0">
                  <a:solidFill>
                    <a:srgbClr val="606060"/>
                  </a:solidFill>
                </a:rPr>
                <a:t>and the questions that motivated you to explore/share more.</a:t>
              </a:r>
            </a:p>
          </p:txBody>
        </p:sp>
        <p:sp>
          <p:nvSpPr>
            <p:cNvPr id="37" name="Oval 36"/>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39" name="Group 38"/>
          <p:cNvGrpSpPr/>
          <p:nvPr/>
        </p:nvGrpSpPr>
        <p:grpSpPr>
          <a:xfrm>
            <a:off x="611560" y="4653136"/>
            <a:ext cx="8035353" cy="432048"/>
            <a:chOff x="647564" y="4869160"/>
            <a:chExt cx="8035353" cy="432048"/>
          </a:xfrm>
        </p:grpSpPr>
        <p:sp>
          <p:nvSpPr>
            <p:cNvPr id="22" name="TextBox 21"/>
            <p:cNvSpPr txBox="1"/>
            <p:nvPr/>
          </p:nvSpPr>
          <p:spPr>
            <a:xfrm>
              <a:off x="1403648" y="4900518"/>
              <a:ext cx="7279269" cy="369332"/>
            </a:xfrm>
            <a:prstGeom prst="rect">
              <a:avLst/>
            </a:prstGeom>
            <a:noFill/>
          </p:spPr>
          <p:txBody>
            <a:bodyPr wrap="none" rtlCol="0">
              <a:spAutoFit/>
            </a:bodyPr>
            <a:lstStyle/>
            <a:p>
              <a:r>
                <a:rPr lang="en-US" dirty="0">
                  <a:solidFill>
                    <a:srgbClr val="606060"/>
                  </a:solidFill>
                </a:rPr>
                <a:t>Switch roles when instructed. (Approximately 7-10 minutes per role)</a:t>
              </a:r>
            </a:p>
          </p:txBody>
        </p:sp>
        <p:sp>
          <p:nvSpPr>
            <p:cNvPr id="38" name="Oval 37"/>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spTree>
    <p:extLst>
      <p:ext uri="{BB962C8B-B14F-4D97-AF65-F5344CB8AC3E}">
        <p14:creationId xmlns:p14="http://schemas.microsoft.com/office/powerpoint/2010/main" val="2690782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13"/>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#1 DEBRIEF</a:t>
            </a:r>
          </a:p>
        </p:txBody>
      </p:sp>
      <p:cxnSp>
        <p:nvCxnSpPr>
          <p:cNvPr id="16" name="Straight Connector 15"/>
          <p:cNvCxnSpPr/>
          <p:nvPr/>
        </p:nvCxnSpPr>
        <p:spPr>
          <a:xfrm>
            <a:off x="653367" y="285329"/>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What Did You Learn? }</a:t>
            </a:r>
          </a:p>
        </p:txBody>
      </p:sp>
      <p:grpSp>
        <p:nvGrpSpPr>
          <p:cNvPr id="19" name="Group 18"/>
          <p:cNvGrpSpPr/>
          <p:nvPr/>
        </p:nvGrpSpPr>
        <p:grpSpPr>
          <a:xfrm>
            <a:off x="611560" y="1700808"/>
            <a:ext cx="7086325" cy="432048"/>
            <a:chOff x="647564" y="1844824"/>
            <a:chExt cx="7086325" cy="432048"/>
          </a:xfrm>
        </p:grpSpPr>
        <p:sp>
          <p:nvSpPr>
            <p:cNvPr id="20" name="Oval 19"/>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21" name="TextBox 20"/>
            <p:cNvSpPr txBox="1"/>
            <p:nvPr/>
          </p:nvSpPr>
          <p:spPr>
            <a:xfrm>
              <a:off x="1403648" y="1876182"/>
              <a:ext cx="6330241" cy="369332"/>
            </a:xfrm>
            <a:prstGeom prst="rect">
              <a:avLst/>
            </a:prstGeom>
            <a:noFill/>
          </p:spPr>
          <p:txBody>
            <a:bodyPr wrap="none" rtlCol="0">
              <a:spAutoFit/>
            </a:bodyPr>
            <a:lstStyle/>
            <a:p>
              <a:r>
                <a:rPr lang="en-US" dirty="0">
                  <a:solidFill>
                    <a:srgbClr val="606060"/>
                  </a:solidFill>
                </a:rPr>
                <a:t>What was your experience playing the role of </a:t>
              </a:r>
              <a:r>
                <a:rPr lang="en-US" b="1" dirty="0">
                  <a:solidFill>
                    <a:schemeClr val="tx1">
                      <a:lumMod val="75000"/>
                      <a:lumOff val="25000"/>
                    </a:schemeClr>
                  </a:solidFill>
                </a:rPr>
                <a:t>COACHEE</a:t>
              </a:r>
              <a:r>
                <a:rPr lang="en-US" dirty="0">
                  <a:solidFill>
                    <a:srgbClr val="606060"/>
                  </a:solidFill>
                </a:rPr>
                <a:t>?</a:t>
              </a:r>
            </a:p>
          </p:txBody>
        </p:sp>
      </p:grpSp>
      <p:pic>
        <p:nvPicPr>
          <p:cNvPr id="22" name="Picture 21"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97725" y="1791859"/>
            <a:ext cx="1197130" cy="923384"/>
          </a:xfrm>
          <a:prstGeom prst="rect">
            <a:avLst/>
          </a:prstGeom>
        </p:spPr>
      </p:pic>
      <p:grpSp>
        <p:nvGrpSpPr>
          <p:cNvPr id="23" name="Group 22"/>
          <p:cNvGrpSpPr/>
          <p:nvPr/>
        </p:nvGrpSpPr>
        <p:grpSpPr>
          <a:xfrm>
            <a:off x="611560" y="2235060"/>
            <a:ext cx="6970909" cy="432048"/>
            <a:chOff x="647564" y="2569259"/>
            <a:chExt cx="6970909" cy="432048"/>
          </a:xfrm>
        </p:grpSpPr>
        <p:sp>
          <p:nvSpPr>
            <p:cNvPr id="24" name="TextBox 23"/>
            <p:cNvSpPr txBox="1"/>
            <p:nvPr/>
          </p:nvSpPr>
          <p:spPr>
            <a:xfrm>
              <a:off x="1403648" y="2600617"/>
              <a:ext cx="6214825" cy="369332"/>
            </a:xfrm>
            <a:prstGeom prst="rect">
              <a:avLst/>
            </a:prstGeom>
            <a:noFill/>
          </p:spPr>
          <p:txBody>
            <a:bodyPr wrap="none" rtlCol="0">
              <a:spAutoFit/>
            </a:bodyPr>
            <a:lstStyle/>
            <a:p>
              <a:r>
                <a:rPr lang="en-US" dirty="0">
                  <a:solidFill>
                    <a:srgbClr val="606060"/>
                  </a:solidFill>
                </a:rPr>
                <a:t>What was your experience playing the role of the </a:t>
              </a:r>
              <a:r>
                <a:rPr lang="en-US" b="1" dirty="0">
                  <a:solidFill>
                    <a:srgbClr val="B41A1B"/>
                  </a:solidFill>
                </a:rPr>
                <a:t>COACH</a:t>
              </a:r>
              <a:r>
                <a:rPr lang="en-US" dirty="0">
                  <a:solidFill>
                    <a:srgbClr val="606060"/>
                  </a:solidFill>
                </a:rPr>
                <a:t>?</a:t>
              </a:r>
            </a:p>
          </p:txBody>
        </p:sp>
        <p:sp>
          <p:nvSpPr>
            <p:cNvPr id="25" name="Oval 2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26" name="Group 25"/>
          <p:cNvGrpSpPr/>
          <p:nvPr/>
        </p:nvGrpSpPr>
        <p:grpSpPr>
          <a:xfrm>
            <a:off x="611560" y="3813428"/>
            <a:ext cx="6214843" cy="432048"/>
            <a:chOff x="647564" y="3329844"/>
            <a:chExt cx="6214843" cy="432048"/>
          </a:xfrm>
        </p:grpSpPr>
        <p:sp>
          <p:nvSpPr>
            <p:cNvPr id="27" name="TextBox 26"/>
            <p:cNvSpPr txBox="1"/>
            <p:nvPr/>
          </p:nvSpPr>
          <p:spPr>
            <a:xfrm>
              <a:off x="1403648" y="3361202"/>
              <a:ext cx="5458759" cy="369332"/>
            </a:xfrm>
            <a:prstGeom prst="rect">
              <a:avLst/>
            </a:prstGeom>
            <a:noFill/>
          </p:spPr>
          <p:txBody>
            <a:bodyPr wrap="none" rtlCol="0">
              <a:spAutoFit/>
            </a:bodyPr>
            <a:lstStyle/>
            <a:p>
              <a:r>
                <a:rPr lang="en-US" dirty="0">
                  <a:solidFill>
                    <a:srgbClr val="606060"/>
                  </a:solidFill>
                </a:rPr>
                <a:t>Quality of Questions? Close-ended or open-ended?</a:t>
              </a:r>
            </a:p>
          </p:txBody>
        </p:sp>
        <p:sp>
          <p:nvSpPr>
            <p:cNvPr id="28" name="Oval 27"/>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29" name="Group 28"/>
          <p:cNvGrpSpPr/>
          <p:nvPr/>
        </p:nvGrpSpPr>
        <p:grpSpPr>
          <a:xfrm>
            <a:off x="611560" y="4359296"/>
            <a:ext cx="6496282" cy="432048"/>
            <a:chOff x="647564" y="4113076"/>
            <a:chExt cx="6496282" cy="432048"/>
          </a:xfrm>
        </p:grpSpPr>
        <p:sp>
          <p:nvSpPr>
            <p:cNvPr id="30" name="TextBox 29"/>
            <p:cNvSpPr txBox="1"/>
            <p:nvPr/>
          </p:nvSpPr>
          <p:spPr>
            <a:xfrm>
              <a:off x="1403648" y="4144434"/>
              <a:ext cx="5740198" cy="369332"/>
            </a:xfrm>
            <a:prstGeom prst="rect">
              <a:avLst/>
            </a:prstGeom>
            <a:noFill/>
          </p:spPr>
          <p:txBody>
            <a:bodyPr wrap="none" rtlCol="0">
              <a:spAutoFit/>
            </a:bodyPr>
            <a:lstStyle/>
            <a:p>
              <a:r>
                <a:rPr lang="en-US" dirty="0">
                  <a:solidFill>
                    <a:srgbClr val="606060"/>
                  </a:solidFill>
                </a:rPr>
                <a:t>Double dip? (Asking two or more questions at a time?)</a:t>
              </a:r>
            </a:p>
          </p:txBody>
        </p:sp>
        <p:sp>
          <p:nvSpPr>
            <p:cNvPr id="31" name="Oval 30"/>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32" name="Group 31"/>
          <p:cNvGrpSpPr/>
          <p:nvPr/>
        </p:nvGrpSpPr>
        <p:grpSpPr>
          <a:xfrm>
            <a:off x="611560" y="4905164"/>
            <a:ext cx="8105212" cy="677689"/>
            <a:chOff x="647564" y="4869160"/>
            <a:chExt cx="8105212" cy="677689"/>
          </a:xfrm>
        </p:grpSpPr>
        <p:sp>
          <p:nvSpPr>
            <p:cNvPr id="33" name="TextBox 32"/>
            <p:cNvSpPr txBox="1"/>
            <p:nvPr/>
          </p:nvSpPr>
          <p:spPr>
            <a:xfrm>
              <a:off x="1403648" y="4900518"/>
              <a:ext cx="7349128" cy="646331"/>
            </a:xfrm>
            <a:prstGeom prst="rect">
              <a:avLst/>
            </a:prstGeom>
            <a:noFill/>
          </p:spPr>
          <p:txBody>
            <a:bodyPr wrap="none" rtlCol="0">
              <a:spAutoFit/>
            </a:bodyPr>
            <a:lstStyle/>
            <a:p>
              <a:r>
                <a:rPr lang="en-US" dirty="0">
                  <a:solidFill>
                    <a:srgbClr val="606060"/>
                  </a:solidFill>
                </a:rPr>
                <a:t>Were you pre-occupied with thinking about the next question</a:t>
              </a:r>
            </a:p>
            <a:p>
              <a:r>
                <a:rPr lang="en-US" dirty="0">
                  <a:solidFill>
                    <a:srgbClr val="606060"/>
                  </a:solidFill>
                </a:rPr>
                <a:t>to ask or was it something else? If so, WHY? Were you truly listening?</a:t>
              </a:r>
            </a:p>
          </p:txBody>
        </p:sp>
        <p:sp>
          <p:nvSpPr>
            <p:cNvPr id="34" name="Oval 33"/>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5</a:t>
              </a:r>
            </a:p>
          </p:txBody>
        </p:sp>
      </p:grpSp>
      <p:grpSp>
        <p:nvGrpSpPr>
          <p:cNvPr id="5" name="Group 4"/>
          <p:cNvGrpSpPr/>
          <p:nvPr/>
        </p:nvGrpSpPr>
        <p:grpSpPr>
          <a:xfrm>
            <a:off x="-6142" y="3104964"/>
            <a:ext cx="9144000" cy="468052"/>
            <a:chOff x="-6142" y="3104964"/>
            <a:chExt cx="9144000" cy="468052"/>
          </a:xfrm>
        </p:grpSpPr>
        <p:sp>
          <p:nvSpPr>
            <p:cNvPr id="35" name="Rectangle 34"/>
            <p:cNvSpPr/>
            <p:nvPr/>
          </p:nvSpPr>
          <p:spPr>
            <a:xfrm>
              <a:off x="-6142" y="314096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1335007" y="3104964"/>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What Traps Did You Fall Into? }</a:t>
              </a:r>
            </a:p>
          </p:txBody>
        </p:sp>
      </p:grpSp>
      <p:grpSp>
        <p:nvGrpSpPr>
          <p:cNvPr id="37" name="Group 36"/>
          <p:cNvGrpSpPr/>
          <p:nvPr/>
        </p:nvGrpSpPr>
        <p:grpSpPr>
          <a:xfrm>
            <a:off x="621896" y="5689835"/>
            <a:ext cx="7156234" cy="677689"/>
            <a:chOff x="647564" y="4869160"/>
            <a:chExt cx="7156234" cy="677689"/>
          </a:xfrm>
        </p:grpSpPr>
        <p:sp>
          <p:nvSpPr>
            <p:cNvPr id="38" name="TextBox 37"/>
            <p:cNvSpPr txBox="1"/>
            <p:nvPr/>
          </p:nvSpPr>
          <p:spPr>
            <a:xfrm>
              <a:off x="1403648" y="4900518"/>
              <a:ext cx="6400150" cy="646331"/>
            </a:xfrm>
            <a:prstGeom prst="rect">
              <a:avLst/>
            </a:prstGeom>
            <a:noFill/>
          </p:spPr>
          <p:txBody>
            <a:bodyPr wrap="none" rtlCol="0">
              <a:spAutoFit/>
            </a:bodyPr>
            <a:lstStyle/>
            <a:p>
              <a:r>
                <a:rPr lang="en-US" dirty="0">
                  <a:solidFill>
                    <a:srgbClr val="606060"/>
                  </a:solidFill>
                </a:rPr>
                <a:t>Were you </a:t>
              </a:r>
              <a:r>
                <a:rPr lang="en-US" b="1" u="sng" dirty="0">
                  <a:solidFill>
                    <a:srgbClr val="606060"/>
                  </a:solidFill>
                </a:rPr>
                <a:t>patient</a:t>
              </a:r>
              <a:r>
                <a:rPr lang="en-US" dirty="0">
                  <a:solidFill>
                    <a:srgbClr val="606060"/>
                  </a:solidFill>
                </a:rPr>
                <a:t>? Where you able to put aside your agenda</a:t>
              </a:r>
            </a:p>
            <a:p>
              <a:r>
                <a:rPr lang="en-US" dirty="0">
                  <a:solidFill>
                    <a:srgbClr val="606060"/>
                  </a:solidFill>
                </a:rPr>
                <a:t>opinion, and solutions you wanted to share?</a:t>
              </a:r>
            </a:p>
          </p:txBody>
        </p:sp>
        <p:sp>
          <p:nvSpPr>
            <p:cNvPr id="39" name="Oval 38"/>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6</a:t>
              </a:r>
            </a:p>
          </p:txBody>
        </p:sp>
      </p:grpSp>
      <p:grpSp>
        <p:nvGrpSpPr>
          <p:cNvPr id="40" name="Group 39"/>
          <p:cNvGrpSpPr/>
          <p:nvPr/>
        </p:nvGrpSpPr>
        <p:grpSpPr>
          <a:xfrm>
            <a:off x="598181" y="6330937"/>
            <a:ext cx="8208912" cy="432048"/>
            <a:chOff x="611560" y="4821251"/>
            <a:chExt cx="8208912" cy="432048"/>
          </a:xfrm>
        </p:grpSpPr>
        <p:grpSp>
          <p:nvGrpSpPr>
            <p:cNvPr id="41" name="Group 40"/>
            <p:cNvGrpSpPr/>
            <p:nvPr/>
          </p:nvGrpSpPr>
          <p:grpSpPr>
            <a:xfrm>
              <a:off x="611560" y="4821251"/>
              <a:ext cx="8199573" cy="432048"/>
              <a:chOff x="647564" y="4869160"/>
              <a:chExt cx="8199573" cy="432048"/>
            </a:xfrm>
          </p:grpSpPr>
          <p:sp>
            <p:nvSpPr>
              <p:cNvPr id="45" name="TextBox 44"/>
              <p:cNvSpPr txBox="1"/>
              <p:nvPr/>
            </p:nvSpPr>
            <p:spPr>
              <a:xfrm>
                <a:off x="1403648" y="4900518"/>
                <a:ext cx="7443489" cy="369332"/>
              </a:xfrm>
              <a:prstGeom prst="rect">
                <a:avLst/>
              </a:prstGeom>
              <a:noFill/>
            </p:spPr>
            <p:txBody>
              <a:bodyPr wrap="none" rtlCol="0">
                <a:spAutoFit/>
              </a:bodyPr>
              <a:lstStyle/>
              <a:p>
                <a:r>
                  <a:rPr lang="en-US" dirty="0">
                    <a:solidFill>
                      <a:srgbClr val="606060"/>
                    </a:solidFill>
                  </a:rPr>
                  <a:t>Did you offer a solution or advice? Was it a leading/loaded question?</a:t>
                </a:r>
                <a:endParaRPr lang="en-US" b="1" dirty="0">
                  <a:solidFill>
                    <a:srgbClr val="9B0518"/>
                  </a:solidFill>
                </a:endParaRPr>
              </a:p>
            </p:txBody>
          </p:sp>
          <p:sp>
            <p:nvSpPr>
              <p:cNvPr id="46" name="Oval 45"/>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7</a:t>
                </a:r>
              </a:p>
            </p:txBody>
          </p:sp>
        </p:grpSp>
        <p:grpSp>
          <p:nvGrpSpPr>
            <p:cNvPr id="42" name="Group 41"/>
            <p:cNvGrpSpPr/>
            <p:nvPr/>
          </p:nvGrpSpPr>
          <p:grpSpPr>
            <a:xfrm>
              <a:off x="8460432" y="4833156"/>
              <a:ext cx="360040" cy="360040"/>
              <a:chOff x="4355976" y="4293096"/>
              <a:chExt cx="360040" cy="360040"/>
            </a:xfrm>
          </p:grpSpPr>
          <p:sp>
            <p:nvSpPr>
              <p:cNvPr id="43" name="10-Point Star 42"/>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solidFill>
                    <a:prstClr val="white"/>
                  </a:solidFill>
                  <a:latin typeface="Arial"/>
                  <a:cs typeface="Arial"/>
                </a:endParaRPr>
              </a:p>
            </p:txBody>
          </p:sp>
          <p:sp>
            <p:nvSpPr>
              <p:cNvPr id="44" name="TextBox 43"/>
              <p:cNvSpPr txBox="1"/>
              <p:nvPr/>
            </p:nvSpPr>
            <p:spPr>
              <a:xfrm>
                <a:off x="4398081" y="4293096"/>
                <a:ext cx="298780" cy="338554"/>
              </a:xfrm>
              <a:prstGeom prst="rect">
                <a:avLst/>
              </a:prstGeom>
              <a:noFill/>
            </p:spPr>
            <p:txBody>
              <a:bodyPr wrap="none" rtlCol="0">
                <a:spAutoFit/>
              </a:bodyPr>
              <a:lstStyle/>
              <a:p>
                <a:r>
                  <a:rPr lang="en-US" sz="1600" b="1" dirty="0">
                    <a:solidFill>
                      <a:prstClr val="white"/>
                    </a:solidFill>
                  </a:rPr>
                  <a:t>7</a:t>
                </a:r>
              </a:p>
            </p:txBody>
          </p:sp>
        </p:grpSp>
      </p:grpSp>
    </p:spTree>
    <p:extLst>
      <p:ext uri="{BB962C8B-B14F-4D97-AF65-F5344CB8AC3E}">
        <p14:creationId xmlns:p14="http://schemas.microsoft.com/office/powerpoint/2010/main" val="1786625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4634" y="41150"/>
            <a:ext cx="5149117" cy="415498"/>
          </a:xfrm>
          <a:prstGeom prst="rect">
            <a:avLst/>
          </a:prstGeom>
          <a:noFill/>
        </p:spPr>
        <p:txBody>
          <a:bodyPr wrap="square" rtlCol="0">
            <a:spAutoFit/>
          </a:bodyPr>
          <a:lstStyle/>
          <a:p>
            <a:pPr algn="ctr"/>
            <a:r>
              <a:rPr lang="en-US" sz="2100" b="1" dirty="0">
                <a:solidFill>
                  <a:srgbClr val="A20616"/>
                </a:solidFill>
                <a:latin typeface="Arial"/>
                <a:cs typeface="Arial"/>
              </a:rPr>
              <a:t>COACHING VS. CLOSING QUESTIONS</a:t>
            </a:r>
          </a:p>
        </p:txBody>
      </p:sp>
      <p:cxnSp>
        <p:nvCxnSpPr>
          <p:cNvPr id="9" name="Straight Connector 8"/>
          <p:cNvCxnSpPr/>
          <p:nvPr/>
        </p:nvCxnSpPr>
        <p:spPr>
          <a:xfrm>
            <a:off x="2009069" y="77727"/>
            <a:ext cx="513468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94634" y="433565"/>
            <a:ext cx="5149115"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432048" y="2268981"/>
            <a:ext cx="8784468" cy="331927"/>
            <a:chOff x="68863" y="1501285"/>
            <a:chExt cx="9886621" cy="442570"/>
          </a:xfrm>
        </p:grpSpPr>
        <p:sp>
          <p:nvSpPr>
            <p:cNvPr id="19" name="TextBox 18"/>
            <p:cNvSpPr txBox="1"/>
            <p:nvPr/>
          </p:nvSpPr>
          <p:spPr>
            <a:xfrm>
              <a:off x="697187" y="1533485"/>
              <a:ext cx="9258297" cy="410370"/>
            </a:xfrm>
            <a:prstGeom prst="rect">
              <a:avLst/>
            </a:prstGeom>
            <a:noFill/>
          </p:spPr>
          <p:txBody>
            <a:bodyPr wrap="square" rtlCol="0">
              <a:spAutoFit/>
            </a:bodyPr>
            <a:lstStyle/>
            <a:p>
              <a:r>
                <a:rPr lang="en-US" sz="1400" dirty="0">
                  <a:solidFill>
                    <a:srgbClr val="4D4D4D"/>
                  </a:solidFill>
                  <a:latin typeface="Arial"/>
                  <a:cs typeface="Arial"/>
                </a:rPr>
                <a:t>Wouldn’t it be a good idea if... (you qualified your opportunities better the next time?</a:t>
              </a:r>
            </a:p>
          </p:txBody>
        </p:sp>
        <p:sp>
          <p:nvSpPr>
            <p:cNvPr id="21" name="Oval 20"/>
            <p:cNvSpPr/>
            <p:nvPr/>
          </p:nvSpPr>
          <p:spPr>
            <a:xfrm>
              <a:off x="68863" y="1501285"/>
              <a:ext cx="364690" cy="44257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1</a:t>
              </a:r>
            </a:p>
          </p:txBody>
        </p:sp>
      </p:grpSp>
      <p:grpSp>
        <p:nvGrpSpPr>
          <p:cNvPr id="49" name="Group 48"/>
          <p:cNvGrpSpPr/>
          <p:nvPr/>
        </p:nvGrpSpPr>
        <p:grpSpPr>
          <a:xfrm>
            <a:off x="411067" y="2762925"/>
            <a:ext cx="7545309" cy="954107"/>
            <a:chOff x="68863" y="2646258"/>
            <a:chExt cx="6534171" cy="1272142"/>
          </a:xfrm>
        </p:grpSpPr>
        <p:sp>
          <p:nvSpPr>
            <p:cNvPr id="20" name="TextBox 19"/>
            <p:cNvSpPr txBox="1"/>
            <p:nvPr/>
          </p:nvSpPr>
          <p:spPr>
            <a:xfrm>
              <a:off x="431339" y="2646258"/>
              <a:ext cx="6171695" cy="1272142"/>
            </a:xfrm>
            <a:prstGeom prst="rect">
              <a:avLst/>
            </a:prstGeom>
            <a:noFill/>
          </p:spPr>
          <p:txBody>
            <a:bodyPr wrap="square" rtlCol="0">
              <a:spAutoFit/>
            </a:bodyPr>
            <a:lstStyle/>
            <a:p>
              <a:r>
                <a:rPr lang="en-US" sz="1400" dirty="0">
                  <a:solidFill>
                    <a:srgbClr val="4D4D4D"/>
                  </a:solidFill>
                  <a:latin typeface="Arial"/>
                  <a:cs typeface="Arial"/>
                </a:rPr>
                <a:t>Did you (qualify effectively, call the customer back and deliver a stronger compelling reason?) </a:t>
              </a:r>
              <a:r>
                <a:rPr lang="en-US" sz="1400" i="1" dirty="0">
                  <a:solidFill>
                    <a:srgbClr val="4D4D4D"/>
                  </a:solidFill>
                  <a:latin typeface="Arial"/>
                  <a:cs typeface="Arial"/>
                </a:rPr>
                <a:t>These are your ideas that stimulate a ‘yes or no’ response vs. </a:t>
              </a:r>
              <a:r>
                <a:rPr lang="en-US" sz="1400" b="1" i="1" dirty="0">
                  <a:solidFill>
                    <a:srgbClr val="4D4D4D"/>
                  </a:solidFill>
                  <a:latin typeface="Arial"/>
                  <a:cs typeface="Arial"/>
                </a:rPr>
                <a:t>how</a:t>
              </a:r>
              <a:r>
                <a:rPr lang="en-US" sz="1400" i="1" dirty="0">
                  <a:solidFill>
                    <a:srgbClr val="4D4D4D"/>
                  </a:solidFill>
                  <a:latin typeface="Arial"/>
                  <a:cs typeface="Arial"/>
                </a:rPr>
                <a:t> they did it, the </a:t>
              </a:r>
              <a:r>
                <a:rPr lang="en-US" sz="1400" b="1" i="1" dirty="0">
                  <a:solidFill>
                    <a:srgbClr val="4D4D4D"/>
                  </a:solidFill>
                  <a:latin typeface="Arial"/>
                  <a:cs typeface="Arial"/>
                </a:rPr>
                <a:t>quality</a:t>
              </a:r>
              <a:r>
                <a:rPr lang="en-US" sz="1400" i="1" dirty="0">
                  <a:solidFill>
                    <a:srgbClr val="4D4D4D"/>
                  </a:solidFill>
                  <a:latin typeface="Arial"/>
                  <a:cs typeface="Arial"/>
                </a:rPr>
                <a:t> of their approach or message. (Instead of: “What did you try so far? How did you qualify? What did you say when you called up the customer?”)</a:t>
              </a:r>
            </a:p>
          </p:txBody>
        </p:sp>
        <p:sp>
          <p:nvSpPr>
            <p:cNvPr id="23" name="Oval 22"/>
            <p:cNvSpPr/>
            <p:nvPr/>
          </p:nvSpPr>
          <p:spPr>
            <a:xfrm>
              <a:off x="68863" y="2994123"/>
              <a:ext cx="298781" cy="42840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2</a:t>
              </a:r>
            </a:p>
          </p:txBody>
        </p:sp>
      </p:grpSp>
      <p:grpSp>
        <p:nvGrpSpPr>
          <p:cNvPr id="48" name="Group 47"/>
          <p:cNvGrpSpPr/>
          <p:nvPr/>
        </p:nvGrpSpPr>
        <p:grpSpPr>
          <a:xfrm>
            <a:off x="431541" y="3899305"/>
            <a:ext cx="7776863" cy="544553"/>
            <a:chOff x="68864" y="3852477"/>
            <a:chExt cx="6789134" cy="726071"/>
          </a:xfrm>
        </p:grpSpPr>
        <p:sp>
          <p:nvSpPr>
            <p:cNvPr id="29" name="TextBox 28"/>
            <p:cNvSpPr txBox="1"/>
            <p:nvPr/>
          </p:nvSpPr>
          <p:spPr>
            <a:xfrm>
              <a:off x="431339" y="3880921"/>
              <a:ext cx="6426659" cy="697627"/>
            </a:xfrm>
            <a:prstGeom prst="rect">
              <a:avLst/>
            </a:prstGeom>
            <a:noFill/>
          </p:spPr>
          <p:txBody>
            <a:bodyPr wrap="square" rtlCol="0">
              <a:spAutoFit/>
            </a:bodyPr>
            <a:lstStyle/>
            <a:p>
              <a:r>
                <a:rPr lang="en-US" sz="1400" dirty="0">
                  <a:solidFill>
                    <a:srgbClr val="4D4D4D"/>
                  </a:solidFill>
                  <a:latin typeface="Arial"/>
                  <a:cs typeface="Arial"/>
                </a:rPr>
                <a:t>Don’t you think it’s a good idea to follow the process you’ve been given?</a:t>
              </a:r>
            </a:p>
          </p:txBody>
        </p:sp>
        <p:sp>
          <p:nvSpPr>
            <p:cNvPr id="30" name="Oval 29"/>
            <p:cNvSpPr/>
            <p:nvPr/>
          </p:nvSpPr>
          <p:spPr>
            <a:xfrm>
              <a:off x="68864" y="3852477"/>
              <a:ext cx="271113" cy="43601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3</a:t>
              </a:r>
            </a:p>
          </p:txBody>
        </p:sp>
      </p:grpSp>
      <p:grpSp>
        <p:nvGrpSpPr>
          <p:cNvPr id="47" name="Group 46"/>
          <p:cNvGrpSpPr/>
          <p:nvPr/>
        </p:nvGrpSpPr>
        <p:grpSpPr>
          <a:xfrm>
            <a:off x="431540" y="4437425"/>
            <a:ext cx="7762701" cy="738664"/>
            <a:chOff x="-17407" y="5027654"/>
            <a:chExt cx="6771184" cy="984887"/>
          </a:xfrm>
        </p:grpSpPr>
        <p:sp>
          <p:nvSpPr>
            <p:cNvPr id="36" name="TextBox 35"/>
            <p:cNvSpPr txBox="1"/>
            <p:nvPr/>
          </p:nvSpPr>
          <p:spPr>
            <a:xfrm>
              <a:off x="327118" y="5027654"/>
              <a:ext cx="6426659" cy="984887"/>
            </a:xfrm>
            <a:prstGeom prst="rect">
              <a:avLst/>
            </a:prstGeom>
            <a:noFill/>
          </p:spPr>
          <p:txBody>
            <a:bodyPr wrap="square" rtlCol="0">
              <a:spAutoFit/>
            </a:bodyPr>
            <a:lstStyle/>
            <a:p>
              <a:r>
                <a:rPr lang="en-US" sz="1400" dirty="0">
                  <a:solidFill>
                    <a:srgbClr val="4D4D4D"/>
                  </a:solidFill>
                  <a:latin typeface="Arial"/>
                  <a:cs typeface="Arial"/>
                </a:rPr>
                <a:t>Why didn’t you qualify them better? (Didn’t you, don’t you, couldn’t you, aren’t you? </a:t>
              </a:r>
              <a:r>
                <a:rPr lang="en-US" sz="1400" i="1" dirty="0">
                  <a:solidFill>
                    <a:srgbClr val="4D4D4D"/>
                  </a:solidFill>
                  <a:latin typeface="Arial"/>
                  <a:cs typeface="Arial"/>
                </a:rPr>
                <a:t>Is this a fact, as in what they’ve told you or is it your assumption? Where’s the focus of these questions? </a:t>
              </a:r>
            </a:p>
          </p:txBody>
        </p:sp>
        <p:sp>
          <p:nvSpPr>
            <p:cNvPr id="37" name="Oval 36"/>
            <p:cNvSpPr/>
            <p:nvPr/>
          </p:nvSpPr>
          <p:spPr>
            <a:xfrm>
              <a:off x="-17407" y="5144082"/>
              <a:ext cx="251103" cy="411215"/>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4</a:t>
              </a:r>
            </a:p>
          </p:txBody>
        </p:sp>
      </p:grpSp>
      <p:grpSp>
        <p:nvGrpSpPr>
          <p:cNvPr id="43" name="Group 42"/>
          <p:cNvGrpSpPr/>
          <p:nvPr/>
        </p:nvGrpSpPr>
        <p:grpSpPr>
          <a:xfrm>
            <a:off x="431540" y="5188079"/>
            <a:ext cx="8015728" cy="523220"/>
            <a:chOff x="71072" y="4919558"/>
            <a:chExt cx="10687639" cy="697626"/>
          </a:xfrm>
        </p:grpSpPr>
        <p:sp>
          <p:nvSpPr>
            <p:cNvPr id="44" name="TextBox 43"/>
            <p:cNvSpPr txBox="1"/>
            <p:nvPr/>
          </p:nvSpPr>
          <p:spPr>
            <a:xfrm>
              <a:off x="560013" y="4919558"/>
              <a:ext cx="10198698" cy="697626"/>
            </a:xfrm>
            <a:prstGeom prst="rect">
              <a:avLst/>
            </a:prstGeom>
            <a:noFill/>
          </p:spPr>
          <p:txBody>
            <a:bodyPr wrap="square" rtlCol="0">
              <a:spAutoFit/>
            </a:bodyPr>
            <a:lstStyle/>
            <a:p>
              <a:r>
                <a:rPr lang="en-US" sz="1400" dirty="0">
                  <a:solidFill>
                    <a:srgbClr val="4D4D4D"/>
                  </a:solidFill>
                  <a:latin typeface="Arial"/>
                  <a:cs typeface="Arial"/>
                </a:rPr>
                <a:t>So, is it that you haven’t leveraged resources and people involved in this deal or do you really think it’s procurement’s fault why your deal won’t close this quarter?</a:t>
              </a:r>
            </a:p>
          </p:txBody>
        </p:sp>
        <p:sp>
          <p:nvSpPr>
            <p:cNvPr id="45" name="Oval 44"/>
            <p:cNvSpPr/>
            <p:nvPr/>
          </p:nvSpPr>
          <p:spPr>
            <a:xfrm>
              <a:off x="71072" y="5087134"/>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5</a:t>
              </a:r>
            </a:p>
          </p:txBody>
        </p:sp>
      </p:grpSp>
      <p:grpSp>
        <p:nvGrpSpPr>
          <p:cNvPr id="46" name="Group 45"/>
          <p:cNvGrpSpPr/>
          <p:nvPr/>
        </p:nvGrpSpPr>
        <p:grpSpPr>
          <a:xfrm>
            <a:off x="431540" y="5857813"/>
            <a:ext cx="8288491" cy="523220"/>
            <a:chOff x="71072" y="4831214"/>
            <a:chExt cx="11051322" cy="697626"/>
          </a:xfrm>
        </p:grpSpPr>
        <p:sp>
          <p:nvSpPr>
            <p:cNvPr id="66" name="TextBox 65"/>
            <p:cNvSpPr txBox="1"/>
            <p:nvPr/>
          </p:nvSpPr>
          <p:spPr>
            <a:xfrm>
              <a:off x="510044" y="4831214"/>
              <a:ext cx="10612350" cy="697626"/>
            </a:xfrm>
            <a:prstGeom prst="rect">
              <a:avLst/>
            </a:prstGeom>
            <a:noFill/>
          </p:spPr>
          <p:txBody>
            <a:bodyPr wrap="square" rtlCol="0">
              <a:spAutoFit/>
            </a:bodyPr>
            <a:lstStyle/>
            <a:p>
              <a:r>
                <a:rPr lang="en-US" sz="1400" dirty="0">
                  <a:solidFill>
                    <a:srgbClr val="4D4D4D"/>
                  </a:solidFill>
                  <a:latin typeface="Arial"/>
                  <a:cs typeface="Arial"/>
                </a:rPr>
                <a:t>How many times have you called the help desk/called the customer back/did you try to deliver a stronger compelling case to sell value? (</a:t>
              </a:r>
              <a:r>
                <a:rPr lang="en-US" sz="1400" i="1" dirty="0">
                  <a:solidFill>
                    <a:srgbClr val="4D4D4D"/>
                  </a:solidFill>
                  <a:latin typeface="Arial"/>
                  <a:cs typeface="Arial"/>
                </a:rPr>
                <a:t>Assuming they should have or did or should have.) </a:t>
              </a:r>
            </a:p>
          </p:txBody>
        </p:sp>
        <p:sp>
          <p:nvSpPr>
            <p:cNvPr id="67" name="Oval 66"/>
            <p:cNvSpPr/>
            <p:nvPr/>
          </p:nvSpPr>
          <p:spPr>
            <a:xfrm>
              <a:off x="71072" y="4998790"/>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6</a:t>
              </a:r>
            </a:p>
          </p:txBody>
        </p:sp>
      </p:grpSp>
      <p:sp>
        <p:nvSpPr>
          <p:cNvPr id="80" name="Rectangle 79"/>
          <p:cNvSpPr/>
          <p:nvPr/>
        </p:nvSpPr>
        <p:spPr>
          <a:xfrm>
            <a:off x="2009069" y="624759"/>
            <a:ext cx="5134681" cy="783283"/>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3027267" y="630885"/>
            <a:ext cx="3934265" cy="784830"/>
          </a:xfrm>
          <a:prstGeom prst="rect">
            <a:avLst/>
          </a:prstGeom>
          <a:noFill/>
        </p:spPr>
        <p:txBody>
          <a:bodyPr wrap="square" rtlCol="0">
            <a:spAutoFit/>
          </a:bodyPr>
          <a:lstStyle/>
          <a:p>
            <a:pPr algn="ctr"/>
            <a:r>
              <a:rPr lang="en-US" b="1" u="sng" dirty="0">
                <a:solidFill>
                  <a:srgbClr val="F2F2F2"/>
                </a:solidFill>
                <a:latin typeface="Arial"/>
                <a:cs typeface="Arial"/>
              </a:rPr>
              <a:t>AVOID YOUR AGENDA!</a:t>
            </a:r>
          </a:p>
          <a:p>
            <a:pPr algn="ctr"/>
            <a:endParaRPr lang="en-US" sz="300" b="1" dirty="0">
              <a:solidFill>
                <a:srgbClr val="F2F2F2"/>
              </a:solidFill>
              <a:latin typeface="Arial"/>
              <a:cs typeface="Arial"/>
            </a:endParaRPr>
          </a:p>
          <a:p>
            <a:pPr algn="ctr"/>
            <a:r>
              <a:rPr lang="en-US" sz="1200" b="1" dirty="0">
                <a:solidFill>
                  <a:srgbClr val="F2F2F2"/>
                </a:solidFill>
                <a:latin typeface="Arial"/>
                <a:cs typeface="Arial"/>
              </a:rPr>
              <a:t>(avoid using leading/loaded questions and</a:t>
            </a:r>
          </a:p>
          <a:p>
            <a:pPr algn="ctr"/>
            <a:r>
              <a:rPr lang="en-US" sz="1200" b="1" dirty="0">
                <a:solidFill>
                  <a:srgbClr val="F2F2F2"/>
                </a:solidFill>
                <a:latin typeface="Arial"/>
                <a:cs typeface="Arial"/>
              </a:rPr>
              <a:t>negative or close-ended questions)</a:t>
            </a:r>
          </a:p>
        </p:txBody>
      </p:sp>
      <p:sp>
        <p:nvSpPr>
          <p:cNvPr id="7" name="24-Point Star 6"/>
          <p:cNvSpPr/>
          <p:nvPr/>
        </p:nvSpPr>
        <p:spPr>
          <a:xfrm>
            <a:off x="2148493" y="504090"/>
            <a:ext cx="992510" cy="992510"/>
          </a:xfrm>
          <a:prstGeom prst="star24">
            <a:avLst>
              <a:gd name="adj" fmla="val 45846"/>
            </a:avLst>
          </a:prstGeom>
          <a:solidFill>
            <a:srgbClr val="A20616"/>
          </a:solidFill>
          <a:ln w="476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20457591">
            <a:off x="2163378" y="830923"/>
            <a:ext cx="979307" cy="276999"/>
          </a:xfrm>
          <a:prstGeom prst="rect">
            <a:avLst/>
          </a:prstGeom>
          <a:noFill/>
        </p:spPr>
        <p:txBody>
          <a:bodyPr wrap="none" rtlCol="0">
            <a:spAutoFit/>
          </a:bodyPr>
          <a:lstStyle/>
          <a:p>
            <a:r>
              <a:rPr lang="en-US" sz="1200" b="1" dirty="0">
                <a:solidFill>
                  <a:srgbClr val="FFFFFF"/>
                </a:solidFill>
                <a:latin typeface="Arial"/>
                <a:cs typeface="Arial"/>
              </a:rPr>
              <a:t>WARNING!</a:t>
            </a:r>
          </a:p>
        </p:txBody>
      </p:sp>
      <p:sp>
        <p:nvSpPr>
          <p:cNvPr id="14" name="TextBox 13"/>
          <p:cNvSpPr txBox="1"/>
          <p:nvPr/>
        </p:nvSpPr>
        <p:spPr>
          <a:xfrm>
            <a:off x="1295636" y="1520788"/>
            <a:ext cx="6804756" cy="738664"/>
          </a:xfrm>
          <a:prstGeom prst="rect">
            <a:avLst/>
          </a:prstGeom>
          <a:noFill/>
        </p:spPr>
        <p:txBody>
          <a:bodyPr wrap="square" rtlCol="0">
            <a:spAutoFit/>
          </a:bodyPr>
          <a:lstStyle/>
          <a:p>
            <a:pPr algn="ctr"/>
            <a:r>
              <a:rPr lang="en-US" sz="1400" i="1" u="sng" dirty="0">
                <a:solidFill>
                  <a:srgbClr val="A20616"/>
                </a:solidFill>
                <a:latin typeface="Arial"/>
                <a:cs typeface="Arial"/>
              </a:rPr>
              <a:t>If they haven’t come up with the ideas themselves </a:t>
            </a:r>
            <a:r>
              <a:rPr lang="en-US" sz="1400" i="1" dirty="0">
                <a:solidFill>
                  <a:srgbClr val="A20616"/>
                </a:solidFill>
                <a:latin typeface="Arial"/>
                <a:cs typeface="Arial"/>
              </a:rPr>
              <a:t>or if you know the answer to the question you ask or ask a question to get the response you’re looking for </a:t>
            </a:r>
            <a:r>
              <a:rPr lang="en-US" sz="1400" b="1" i="1" dirty="0">
                <a:solidFill>
                  <a:srgbClr val="A20616"/>
                </a:solidFill>
                <a:latin typeface="Arial"/>
                <a:cs typeface="Arial"/>
              </a:rPr>
              <a:t>BEFORE</a:t>
            </a:r>
            <a:r>
              <a:rPr lang="en-US" sz="1400" i="1" dirty="0">
                <a:solidFill>
                  <a:srgbClr val="A20616"/>
                </a:solidFill>
                <a:latin typeface="Arial"/>
                <a:cs typeface="Arial"/>
              </a:rPr>
              <a:t> getting their opinion, </a:t>
            </a:r>
            <a:r>
              <a:rPr lang="en-US" sz="1400" b="1" i="1" dirty="0">
                <a:solidFill>
                  <a:srgbClr val="A20616"/>
                </a:solidFill>
                <a:latin typeface="Arial"/>
                <a:cs typeface="Arial"/>
              </a:rPr>
              <a:t>it’s your agenda</a:t>
            </a:r>
            <a:r>
              <a:rPr lang="en-US" sz="1400" i="1" dirty="0">
                <a:solidFill>
                  <a:srgbClr val="A20616"/>
                </a:solidFill>
                <a:latin typeface="Arial"/>
                <a:cs typeface="Arial"/>
              </a:rPr>
              <a:t>!</a:t>
            </a:r>
          </a:p>
        </p:txBody>
      </p:sp>
    </p:spTree>
    <p:extLst>
      <p:ext uri="{BB962C8B-B14F-4D97-AF65-F5344CB8AC3E}">
        <p14:creationId xmlns:p14="http://schemas.microsoft.com/office/powerpoint/2010/main" val="3647220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Conversation-Icon-Gr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862" y="996352"/>
            <a:ext cx="5990276" cy="4865296"/>
          </a:xfrm>
          <a:prstGeom prst="rect">
            <a:avLst/>
          </a:prstGeom>
        </p:spPr>
      </p:pic>
      <p:sp>
        <p:nvSpPr>
          <p:cNvPr id="5" name="TextBox 4"/>
          <p:cNvSpPr txBox="1"/>
          <p:nvPr/>
        </p:nvSpPr>
        <p:spPr>
          <a:xfrm>
            <a:off x="0" y="2967335"/>
            <a:ext cx="9144000" cy="461665"/>
          </a:xfrm>
          <a:prstGeom prst="rect">
            <a:avLst/>
          </a:prstGeom>
          <a:noFill/>
        </p:spPr>
        <p:txBody>
          <a:bodyPr wrap="square" rtlCol="0">
            <a:spAutoFit/>
          </a:bodyPr>
          <a:lstStyle/>
          <a:p>
            <a:pPr algn="ctr"/>
            <a:r>
              <a:rPr lang="en-US" sz="2400" dirty="0">
                <a:solidFill>
                  <a:srgbClr val="F2F2F2"/>
                </a:solidFill>
              </a:rPr>
              <a:t>COMMUNICATION - THE FOUNDATION OF LEADERSHIP... </a:t>
            </a:r>
          </a:p>
        </p:txBody>
      </p:sp>
    </p:spTree>
    <p:extLst>
      <p:ext uri="{BB962C8B-B14F-4D97-AF65-F5344CB8AC3E}">
        <p14:creationId xmlns:p14="http://schemas.microsoft.com/office/powerpoint/2010/main" val="38061533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grpSp>
        <p:nvGrpSpPr>
          <p:cNvPr id="15" name="Group 14"/>
          <p:cNvGrpSpPr/>
          <p:nvPr/>
        </p:nvGrpSpPr>
        <p:grpSpPr>
          <a:xfrm>
            <a:off x="215516" y="737409"/>
            <a:ext cx="8712968" cy="2799603"/>
            <a:chOff x="215516" y="944724"/>
            <a:chExt cx="8712968" cy="2799603"/>
          </a:xfrm>
        </p:grpSpPr>
        <p:sp>
          <p:nvSpPr>
            <p:cNvPr id="9" name="TextBox 8"/>
            <p:cNvSpPr txBox="1"/>
            <p:nvPr/>
          </p:nvSpPr>
          <p:spPr>
            <a:xfrm>
              <a:off x="1835696" y="1313473"/>
              <a:ext cx="5472608" cy="1323439"/>
            </a:xfrm>
            <a:prstGeom prst="rect">
              <a:avLst/>
            </a:prstGeom>
            <a:noFill/>
          </p:spPr>
          <p:txBody>
            <a:bodyPr wrap="square" rtlCol="0">
              <a:spAutoFit/>
            </a:bodyPr>
            <a:lstStyle/>
            <a:p>
              <a:r>
                <a:rPr lang="en-US" sz="8000" dirty="0">
                  <a:solidFill>
                    <a:srgbClr val="F2F2F2"/>
                  </a:solidFill>
                  <a:latin typeface="Arial"/>
                  <a:cs typeface="Arial"/>
                </a:rPr>
                <a:t>Change the</a:t>
              </a:r>
            </a:p>
          </p:txBody>
        </p:sp>
        <p:sp>
          <p:nvSpPr>
            <p:cNvPr id="11" name="TextBox 10"/>
            <p:cNvSpPr txBox="1"/>
            <p:nvPr/>
          </p:nvSpPr>
          <p:spPr>
            <a:xfrm>
              <a:off x="3455876" y="944724"/>
              <a:ext cx="2232248" cy="630942"/>
            </a:xfrm>
            <a:prstGeom prst="rect">
              <a:avLst/>
            </a:prstGeom>
            <a:noFill/>
          </p:spPr>
          <p:txBody>
            <a:bodyPr wrap="square" rtlCol="0">
              <a:spAutoFit/>
            </a:bodyPr>
            <a:lstStyle/>
            <a:p>
              <a:r>
                <a:rPr lang="en-US" sz="3500" dirty="0">
                  <a:solidFill>
                    <a:srgbClr val="F2F2F2"/>
                  </a:solidFill>
                </a:rPr>
                <a:t>When you</a:t>
              </a:r>
            </a:p>
          </p:txBody>
        </p:sp>
        <p:sp>
          <p:nvSpPr>
            <p:cNvPr id="13" name="TextBox 12"/>
            <p:cNvSpPr txBox="1"/>
            <p:nvPr/>
          </p:nvSpPr>
          <p:spPr>
            <a:xfrm>
              <a:off x="215516" y="2420888"/>
              <a:ext cx="8712968" cy="1323439"/>
            </a:xfrm>
            <a:prstGeom prst="rect">
              <a:avLst/>
            </a:prstGeom>
            <a:noFill/>
          </p:spPr>
          <p:txBody>
            <a:bodyPr wrap="square" rtlCol="0">
              <a:spAutoFit/>
            </a:bodyPr>
            <a:lstStyle/>
            <a:p>
              <a:pPr algn="ctr"/>
              <a:r>
                <a:rPr lang="en-US" sz="8000" dirty="0">
                  <a:solidFill>
                    <a:srgbClr val="F2F2F2"/>
                  </a:solidFill>
                  <a:latin typeface="Avenir Black"/>
                  <a:cs typeface="Avenir Black"/>
                </a:rPr>
                <a:t>CONVERSATION,</a:t>
              </a:r>
            </a:p>
          </p:txBody>
        </p:sp>
      </p:grpSp>
      <p:grpSp>
        <p:nvGrpSpPr>
          <p:cNvPr id="5" name="Group 4"/>
          <p:cNvGrpSpPr/>
          <p:nvPr/>
        </p:nvGrpSpPr>
        <p:grpSpPr>
          <a:xfrm>
            <a:off x="1817694" y="3645024"/>
            <a:ext cx="5508612" cy="2566449"/>
            <a:chOff x="1817694" y="3806170"/>
            <a:chExt cx="5508612" cy="2566449"/>
          </a:xfrm>
        </p:grpSpPr>
        <p:sp>
          <p:nvSpPr>
            <p:cNvPr id="10" name="TextBox 9"/>
            <p:cNvSpPr txBox="1"/>
            <p:nvPr/>
          </p:nvSpPr>
          <p:spPr>
            <a:xfrm>
              <a:off x="2321751" y="4172597"/>
              <a:ext cx="4500499" cy="1092607"/>
            </a:xfrm>
            <a:prstGeom prst="rect">
              <a:avLst/>
            </a:prstGeom>
            <a:noFill/>
          </p:spPr>
          <p:txBody>
            <a:bodyPr wrap="square" rtlCol="0">
              <a:spAutoFit/>
            </a:bodyPr>
            <a:lstStyle/>
            <a:p>
              <a:r>
                <a:rPr lang="en-US" sz="6500" dirty="0">
                  <a:solidFill>
                    <a:srgbClr val="F2F2F2"/>
                  </a:solidFill>
                </a:rPr>
                <a:t>Change the</a:t>
              </a:r>
            </a:p>
          </p:txBody>
        </p:sp>
        <p:sp>
          <p:nvSpPr>
            <p:cNvPr id="12" name="TextBox 11"/>
            <p:cNvSpPr txBox="1"/>
            <p:nvPr/>
          </p:nvSpPr>
          <p:spPr>
            <a:xfrm>
              <a:off x="1817694" y="5049180"/>
              <a:ext cx="5508612" cy="1323439"/>
            </a:xfrm>
            <a:prstGeom prst="rect">
              <a:avLst/>
            </a:prstGeom>
            <a:noFill/>
          </p:spPr>
          <p:txBody>
            <a:bodyPr wrap="square" rtlCol="0">
              <a:spAutoFit/>
            </a:bodyPr>
            <a:lstStyle/>
            <a:p>
              <a:pPr algn="ctr"/>
              <a:r>
                <a:rPr lang="en-US" sz="8000" dirty="0">
                  <a:solidFill>
                    <a:srgbClr val="F2F2F2"/>
                  </a:solidFill>
                  <a:latin typeface="Avenir Black"/>
                  <a:cs typeface="Avenir Black"/>
                </a:rPr>
                <a:t>OUTCOME</a:t>
              </a:r>
            </a:p>
          </p:txBody>
        </p:sp>
        <p:sp>
          <p:nvSpPr>
            <p:cNvPr id="14" name="TextBox 13"/>
            <p:cNvSpPr txBox="1"/>
            <p:nvPr/>
          </p:nvSpPr>
          <p:spPr>
            <a:xfrm>
              <a:off x="4085946" y="3806170"/>
              <a:ext cx="972108" cy="630942"/>
            </a:xfrm>
            <a:prstGeom prst="rect">
              <a:avLst/>
            </a:prstGeom>
            <a:noFill/>
          </p:spPr>
          <p:txBody>
            <a:bodyPr wrap="square" rtlCol="0">
              <a:spAutoFit/>
            </a:bodyPr>
            <a:lstStyle/>
            <a:p>
              <a:r>
                <a:rPr lang="en-US" sz="3500" dirty="0">
                  <a:solidFill>
                    <a:srgbClr val="F2F2F2"/>
                  </a:solidFill>
                </a:rPr>
                <a:t>You</a:t>
              </a:r>
            </a:p>
          </p:txBody>
        </p:sp>
      </p:grpSp>
    </p:spTree>
    <p:extLst>
      <p:ext uri="{BB962C8B-B14F-4D97-AF65-F5344CB8AC3E}">
        <p14:creationId xmlns:p14="http://schemas.microsoft.com/office/powerpoint/2010/main" val="3189611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8" y="476672"/>
            <a:ext cx="9144000" cy="108012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0" y="728700"/>
            <a:ext cx="9144000" cy="576064"/>
            <a:chOff x="0" y="620688"/>
            <a:chExt cx="9144000" cy="576064"/>
          </a:xfrm>
        </p:grpSpPr>
        <p:sp>
          <p:nvSpPr>
            <p:cNvPr id="8" name="TextBox 7"/>
            <p:cNvSpPr txBox="1"/>
            <p:nvPr/>
          </p:nvSpPr>
          <p:spPr>
            <a:xfrm>
              <a:off x="0" y="647690"/>
              <a:ext cx="9144000" cy="477054"/>
            </a:xfrm>
            <a:prstGeom prst="rect">
              <a:avLst/>
            </a:prstGeom>
            <a:noFill/>
          </p:spPr>
          <p:txBody>
            <a:bodyPr wrap="square" rtlCol="0">
              <a:spAutoFit/>
            </a:bodyPr>
            <a:lstStyle/>
            <a:p>
              <a:pPr algn="ctr"/>
              <a:r>
                <a:rPr lang="en-US" sz="2500" dirty="0">
                  <a:solidFill>
                    <a:srgbClr val="F2F2F2"/>
                  </a:solidFill>
                  <a:latin typeface="Avenir Heavy"/>
                  <a:cs typeface="Avenir Heavy"/>
                </a:rPr>
                <a:t>5 PRESSING QUESTIONS THIS PROGRAM WILL ANSWER</a:t>
              </a:r>
            </a:p>
          </p:txBody>
        </p:sp>
        <p:cxnSp>
          <p:nvCxnSpPr>
            <p:cNvPr id="9" name="Straight Connector 8"/>
            <p:cNvCxnSpPr/>
            <p:nvPr/>
          </p:nvCxnSpPr>
          <p:spPr>
            <a:xfrm>
              <a:off x="143508" y="620688"/>
              <a:ext cx="8856984" cy="36004"/>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508" y="1196752"/>
              <a:ext cx="8856984"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927167" y="2096852"/>
            <a:ext cx="3736998" cy="576064"/>
            <a:chOff x="719572" y="2240868"/>
            <a:chExt cx="3736998" cy="576064"/>
          </a:xfrm>
        </p:grpSpPr>
        <p:sp>
          <p:nvSpPr>
            <p:cNvPr id="12" name="Oval 11"/>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1</a:t>
              </a:r>
            </a:p>
          </p:txBody>
        </p:sp>
        <p:sp>
          <p:nvSpPr>
            <p:cNvPr id="13" name="TextBox 12"/>
            <p:cNvSpPr txBox="1"/>
            <p:nvPr/>
          </p:nvSpPr>
          <p:spPr>
            <a:xfrm>
              <a:off x="1583668" y="2267290"/>
              <a:ext cx="2872902" cy="523220"/>
            </a:xfrm>
            <a:prstGeom prst="rect">
              <a:avLst/>
            </a:prstGeom>
            <a:noFill/>
          </p:spPr>
          <p:txBody>
            <a:bodyPr wrap="none" rtlCol="0">
              <a:spAutoFit/>
            </a:bodyPr>
            <a:lstStyle/>
            <a:p>
              <a:r>
                <a:rPr lang="en-US" sz="2800" b="1" dirty="0">
                  <a:solidFill>
                    <a:srgbClr val="B41A1B"/>
                  </a:solidFill>
                </a:rPr>
                <a:t>What </a:t>
              </a:r>
              <a:r>
                <a:rPr lang="en-US" sz="2400" dirty="0">
                  <a:solidFill>
                    <a:srgbClr val="606060"/>
                  </a:solidFill>
                </a:rPr>
                <a:t>is coaching?</a:t>
              </a:r>
            </a:p>
          </p:txBody>
        </p:sp>
      </p:grpSp>
      <p:grpSp>
        <p:nvGrpSpPr>
          <p:cNvPr id="14" name="Group 13"/>
          <p:cNvGrpSpPr/>
          <p:nvPr/>
        </p:nvGrpSpPr>
        <p:grpSpPr>
          <a:xfrm>
            <a:off x="927167" y="5337212"/>
            <a:ext cx="8220597" cy="576064"/>
            <a:chOff x="719572" y="5634826"/>
            <a:chExt cx="8220597" cy="576064"/>
          </a:xfrm>
        </p:grpSpPr>
        <p:sp>
          <p:nvSpPr>
            <p:cNvPr id="15" name="Oval 14"/>
            <p:cNvSpPr/>
            <p:nvPr/>
          </p:nvSpPr>
          <p:spPr>
            <a:xfrm>
              <a:off x="719572" y="563482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5</a:t>
              </a:r>
            </a:p>
          </p:txBody>
        </p:sp>
        <p:sp>
          <p:nvSpPr>
            <p:cNvPr id="16" name="TextBox 15"/>
            <p:cNvSpPr txBox="1"/>
            <p:nvPr/>
          </p:nvSpPr>
          <p:spPr>
            <a:xfrm>
              <a:off x="1583668" y="5661248"/>
              <a:ext cx="7356501" cy="523220"/>
            </a:xfrm>
            <a:prstGeom prst="rect">
              <a:avLst/>
            </a:prstGeom>
            <a:noFill/>
          </p:spPr>
          <p:txBody>
            <a:bodyPr wrap="none" rtlCol="0">
              <a:spAutoFit/>
            </a:bodyPr>
            <a:lstStyle/>
            <a:p>
              <a:r>
                <a:rPr lang="en-US" sz="2800" b="1" dirty="0">
                  <a:solidFill>
                    <a:srgbClr val="B41A1B"/>
                  </a:solidFill>
                </a:rPr>
                <a:t>Ultimately</a:t>
              </a:r>
              <a:r>
                <a:rPr lang="en-US" sz="2400" dirty="0">
                  <a:solidFill>
                    <a:srgbClr val="606060"/>
                  </a:solidFill>
                </a:rPr>
                <a:t>...the leader’s most pressing question</a:t>
              </a:r>
              <a:r>
                <a:rPr lang="en-US" sz="2800" b="1" dirty="0">
                  <a:solidFill>
                    <a:srgbClr val="B41A1B"/>
                  </a:solidFill>
                  <a:sym typeface="Wingdings"/>
                </a:rPr>
                <a:t></a:t>
              </a:r>
              <a:endParaRPr lang="en-US" dirty="0">
                <a:solidFill>
                  <a:srgbClr val="606060"/>
                </a:solidFill>
              </a:endParaRPr>
            </a:p>
          </p:txBody>
        </p:sp>
      </p:grpSp>
      <p:grpSp>
        <p:nvGrpSpPr>
          <p:cNvPr id="17" name="Group 16"/>
          <p:cNvGrpSpPr/>
          <p:nvPr/>
        </p:nvGrpSpPr>
        <p:grpSpPr>
          <a:xfrm>
            <a:off x="927167" y="4392107"/>
            <a:ext cx="7555351" cy="918974"/>
            <a:chOff x="719572" y="4761148"/>
            <a:chExt cx="7555351" cy="918974"/>
          </a:xfrm>
        </p:grpSpPr>
        <p:sp>
          <p:nvSpPr>
            <p:cNvPr id="18" name="Oval 17"/>
            <p:cNvSpPr/>
            <p:nvPr/>
          </p:nvSpPr>
          <p:spPr>
            <a:xfrm>
              <a:off x="719572" y="476114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4</a:t>
              </a:r>
            </a:p>
          </p:txBody>
        </p:sp>
        <p:sp>
          <p:nvSpPr>
            <p:cNvPr id="19" name="TextBox 18"/>
            <p:cNvSpPr txBox="1"/>
            <p:nvPr/>
          </p:nvSpPr>
          <p:spPr>
            <a:xfrm>
              <a:off x="1583668" y="4787570"/>
              <a:ext cx="6691255" cy="892552"/>
            </a:xfrm>
            <a:prstGeom prst="rect">
              <a:avLst/>
            </a:prstGeom>
            <a:noFill/>
          </p:spPr>
          <p:txBody>
            <a:bodyPr wrap="none" rtlCol="0">
              <a:spAutoFit/>
            </a:bodyPr>
            <a:lstStyle/>
            <a:p>
              <a:r>
                <a:rPr lang="en-US" sz="2800" b="1" dirty="0">
                  <a:solidFill>
                    <a:srgbClr val="B41A1B"/>
                  </a:solidFill>
                </a:rPr>
                <a:t>Why </a:t>
              </a:r>
              <a:r>
                <a:rPr lang="en-US" sz="2400" dirty="0">
                  <a:solidFill>
                    <a:srgbClr val="606060"/>
                  </a:solidFill>
                </a:rPr>
                <a:t>coaching needs to be your #1 priority that</a:t>
              </a:r>
            </a:p>
            <a:p>
              <a:r>
                <a:rPr lang="en-US" sz="2400" dirty="0">
                  <a:solidFill>
                    <a:srgbClr val="606060"/>
                  </a:solidFill>
                </a:rPr>
                <a:t>generates a return on investment for you.</a:t>
              </a:r>
            </a:p>
          </p:txBody>
        </p:sp>
      </p:grpSp>
      <p:grpSp>
        <p:nvGrpSpPr>
          <p:cNvPr id="20" name="Group 19"/>
          <p:cNvGrpSpPr/>
          <p:nvPr/>
        </p:nvGrpSpPr>
        <p:grpSpPr>
          <a:xfrm>
            <a:off x="927167" y="3627022"/>
            <a:ext cx="3910123" cy="576064"/>
            <a:chOff x="719572" y="3942638"/>
            <a:chExt cx="3910123" cy="576064"/>
          </a:xfrm>
        </p:grpSpPr>
        <p:sp>
          <p:nvSpPr>
            <p:cNvPr id="21" name="Oval 20"/>
            <p:cNvSpPr/>
            <p:nvPr/>
          </p:nvSpPr>
          <p:spPr>
            <a:xfrm>
              <a:off x="719572" y="394263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3</a:t>
              </a:r>
            </a:p>
          </p:txBody>
        </p:sp>
        <p:sp>
          <p:nvSpPr>
            <p:cNvPr id="22" name="TextBox 21"/>
            <p:cNvSpPr txBox="1"/>
            <p:nvPr/>
          </p:nvSpPr>
          <p:spPr>
            <a:xfrm>
              <a:off x="1583668" y="3969060"/>
              <a:ext cx="3046027" cy="523220"/>
            </a:xfrm>
            <a:prstGeom prst="rect">
              <a:avLst/>
            </a:prstGeom>
            <a:noFill/>
          </p:spPr>
          <p:txBody>
            <a:bodyPr wrap="none" rtlCol="0">
              <a:spAutoFit/>
            </a:bodyPr>
            <a:lstStyle/>
            <a:p>
              <a:r>
                <a:rPr lang="en-US" sz="2800" b="1" dirty="0">
                  <a:solidFill>
                    <a:srgbClr val="B41A1B"/>
                  </a:solidFill>
                </a:rPr>
                <a:t>How </a:t>
              </a:r>
              <a:r>
                <a:rPr lang="en-US" sz="2400" dirty="0">
                  <a:solidFill>
                    <a:srgbClr val="606060"/>
                  </a:solidFill>
                </a:rPr>
                <a:t>do you coach?</a:t>
              </a:r>
            </a:p>
          </p:txBody>
        </p:sp>
      </p:grpSp>
      <p:grpSp>
        <p:nvGrpSpPr>
          <p:cNvPr id="23" name="Group 22"/>
          <p:cNvGrpSpPr/>
          <p:nvPr/>
        </p:nvGrpSpPr>
        <p:grpSpPr>
          <a:xfrm>
            <a:off x="927167" y="2861937"/>
            <a:ext cx="4129734" cy="576064"/>
            <a:chOff x="719572" y="3068960"/>
            <a:chExt cx="4129734" cy="576064"/>
          </a:xfrm>
        </p:grpSpPr>
        <p:sp>
          <p:nvSpPr>
            <p:cNvPr id="24" name="Oval 23"/>
            <p:cNvSpPr/>
            <p:nvPr/>
          </p:nvSpPr>
          <p:spPr>
            <a:xfrm>
              <a:off x="719572" y="306896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a:cs typeface="Arial"/>
                </a:rPr>
                <a:t>2</a:t>
              </a:r>
            </a:p>
          </p:txBody>
        </p:sp>
        <p:sp>
          <p:nvSpPr>
            <p:cNvPr id="25" name="TextBox 24"/>
            <p:cNvSpPr txBox="1"/>
            <p:nvPr/>
          </p:nvSpPr>
          <p:spPr>
            <a:xfrm>
              <a:off x="1583668" y="3095382"/>
              <a:ext cx="3265638" cy="523220"/>
            </a:xfrm>
            <a:prstGeom prst="rect">
              <a:avLst/>
            </a:prstGeom>
            <a:noFill/>
          </p:spPr>
          <p:txBody>
            <a:bodyPr wrap="none" rtlCol="0">
              <a:spAutoFit/>
            </a:bodyPr>
            <a:lstStyle/>
            <a:p>
              <a:r>
                <a:rPr lang="en-US" sz="2800" b="1" dirty="0">
                  <a:solidFill>
                    <a:srgbClr val="B41A1B"/>
                  </a:solidFill>
                </a:rPr>
                <a:t>When </a:t>
              </a:r>
              <a:r>
                <a:rPr lang="en-US" sz="2400" dirty="0">
                  <a:solidFill>
                    <a:srgbClr val="606060"/>
                  </a:solidFill>
                </a:rPr>
                <a:t>do you coach?</a:t>
              </a:r>
            </a:p>
          </p:txBody>
        </p:sp>
      </p:grpSp>
    </p:spTree>
    <p:extLst>
      <p:ext uri="{BB962C8B-B14F-4D97-AF65-F5344CB8AC3E}">
        <p14:creationId xmlns:p14="http://schemas.microsoft.com/office/powerpoint/2010/main" val="1400418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06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rock-climbing-guy-hang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311" cy="6858000"/>
          </a:xfrm>
          <a:prstGeom prst="rect">
            <a:avLst/>
          </a:prstGeom>
        </p:spPr>
      </p:pic>
      <p:sp>
        <p:nvSpPr>
          <p:cNvPr id="7" name="Right Triangle 6"/>
          <p:cNvSpPr/>
          <p:nvPr/>
        </p:nvSpPr>
        <p:spPr>
          <a:xfrm>
            <a:off x="0" y="0"/>
            <a:ext cx="9144000" cy="6858000"/>
          </a:xfrm>
          <a:prstGeom prst="rtTriangle">
            <a:avLst/>
          </a:prstGeom>
          <a:solidFill>
            <a:srgbClr val="B41A1B"/>
          </a:solidFill>
          <a:ln>
            <a:noFill/>
          </a:ln>
          <a:scene3d>
            <a:camera prst="orthographicFront">
              <a:rot lat="0" lon="10799977"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03548" y="1592796"/>
            <a:ext cx="8352928" cy="5078314"/>
          </a:xfrm>
          <a:prstGeom prst="rect">
            <a:avLst/>
          </a:prstGeom>
          <a:noFill/>
        </p:spPr>
        <p:txBody>
          <a:bodyPr wrap="square" rtlCol="0">
            <a:spAutoFit/>
          </a:bodyPr>
          <a:lstStyle/>
          <a:p>
            <a:pPr algn="r"/>
            <a:r>
              <a:rPr lang="en-US" sz="3600" dirty="0">
                <a:solidFill>
                  <a:srgbClr val="F2F2F2"/>
                </a:solidFill>
              </a:rPr>
              <a:t>“How</a:t>
            </a:r>
          </a:p>
          <a:p>
            <a:pPr algn="r"/>
            <a:r>
              <a:rPr lang="en-US" sz="3600" dirty="0">
                <a:solidFill>
                  <a:srgbClr val="F2F2F2"/>
                </a:solidFill>
              </a:rPr>
              <a:t>do I lead</a:t>
            </a:r>
          </a:p>
          <a:p>
            <a:pPr algn="r"/>
            <a:r>
              <a:rPr lang="en-US" sz="3600" dirty="0">
                <a:solidFill>
                  <a:srgbClr val="F2F2F2"/>
                </a:solidFill>
              </a:rPr>
              <a:t>people to</a:t>
            </a:r>
          </a:p>
          <a:p>
            <a:pPr algn="r"/>
            <a:r>
              <a:rPr lang="en-US" sz="3600" dirty="0">
                <a:solidFill>
                  <a:srgbClr val="F2F2F2"/>
                </a:solidFill>
              </a:rPr>
              <a:t>live their fullest</a:t>
            </a:r>
          </a:p>
          <a:p>
            <a:pPr algn="r"/>
            <a:r>
              <a:rPr lang="en-US" sz="3600" u="sng" dirty="0">
                <a:solidFill>
                  <a:srgbClr val="F2F2F2"/>
                </a:solidFill>
              </a:rPr>
              <a:t>potential</a:t>
            </a:r>
            <a:r>
              <a:rPr lang="en-US" sz="3600" dirty="0">
                <a:solidFill>
                  <a:srgbClr val="F2F2F2"/>
                </a:solidFill>
              </a:rPr>
              <a:t> in a rapidly</a:t>
            </a:r>
          </a:p>
          <a:p>
            <a:pPr algn="r"/>
            <a:r>
              <a:rPr lang="en-US" sz="3600" dirty="0">
                <a:solidFill>
                  <a:srgbClr val="F2F2F2"/>
                </a:solidFill>
              </a:rPr>
              <a:t>changing marketplace</a:t>
            </a:r>
          </a:p>
          <a:p>
            <a:pPr algn="r"/>
            <a:r>
              <a:rPr lang="en-US" sz="3600" dirty="0">
                <a:solidFill>
                  <a:srgbClr val="F2F2F2"/>
                </a:solidFill>
              </a:rPr>
              <a:t>to achieve our changing</a:t>
            </a:r>
          </a:p>
          <a:p>
            <a:pPr algn="r"/>
            <a:r>
              <a:rPr lang="en-US" sz="3600" dirty="0">
                <a:solidFill>
                  <a:srgbClr val="F2F2F2"/>
                </a:solidFill>
              </a:rPr>
              <a:t>business objectives with</a:t>
            </a:r>
          </a:p>
          <a:p>
            <a:pPr algn="r"/>
            <a:r>
              <a:rPr lang="en-US" sz="3600" dirty="0">
                <a:solidFill>
                  <a:srgbClr val="F2F2F2"/>
                </a:solidFill>
              </a:rPr>
              <a:t>less stress and more fun?”</a:t>
            </a:r>
          </a:p>
        </p:txBody>
      </p:sp>
    </p:spTree>
    <p:extLst>
      <p:ext uri="{BB962C8B-B14F-4D97-AF65-F5344CB8AC3E}">
        <p14:creationId xmlns:p14="http://schemas.microsoft.com/office/powerpoint/2010/main" val="236222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QEhUUEhQUFhUXFhQaFBUVFhQVFRUWFxQZFxQVFBUYHCggGB4lGxQVITEhJSkrLi4uFyAzODMsNygtLisBCgoKDg0OGg8QGjckICQxLC8sLCwsKywsLCwsNywsLCwsLCwsLCwsLCwwLCwsLCwsLCwrLCwsLCwsLDcrNyw3N//AABEIANYA6wMBIgACEQEDEQH/xAAcAAABBQEBAQAAAAAAAAAAAAAAAgMEBQYBBwj/xABREAACAQMBBQMECg4KAQMFAAABAgMABBESBQYTITEiQVEUFmGBBzJSVHF0kZSh0yMzNEJVc5KTsbO00dLUFSQ1U2JygqSywaIIQ5UlZMLD8f/EABkBAQADAQEAAAAAAAAAAAAAAAABAgMEBf/EACIRAQEAAgICAgIDAAAAAAAAAAABAhEDIRIxQVEEMhNx8f/aAAwDAQACEQMRAD8A9xooooCiiigKKKKAooooCiiigqtrbwQ2zrG4mZ2UsFhgnnOlSAWIiRtIywHPxqH54Qf3V98wvvqajSTldqzO7ARw7PjbGOf2SeUuc/BbilTb7wLaeUhJSdWk2+kCdWC8Rw6k4XTH9kJzjTgjORkH/PCD+6vvmF99TR54Qf3V98wvvqanSbet1kERlUOSoxzwGYAojNjSrEEEKTk5HjSJd4IQCUcSBZOG/DZSUbBJ5EgtyHRck9wNBFG+Vr7qUehra5Uj4QY8iu+eNp7uT8xcfV1NbbtuAGMyBTGsgYnCmN2Co2rpzJAA6mlDbVuTEBNEeMMw4dTxBjOUweYx30FdLvraKpYvLgAk/wBXuTyAyeQjq+glDqGU5DAEHxBGQaotqbagnguo4pVZ1gnyBnnpVlbScYbDcjpJweRqz2J9zw/iov8AgKCbRRRQFFFFAUUUUBRRRQFFFFAVyu0UEfaF4kETyyHCRqzOcE4VRk4A5k8ugqlG8U7c02bdsvcxezjJ/wBLzhh6xT2/H3Bc/imp6fa5W7jthC7a4mkMoZAqBWCkMpOrqy9B3+g0EP8Ap+6/Bl1+esP5iljeOTvsLwHvGIDj1rKQfVUna28UFqwWZmB06mKxySLGmccSZkUiJMg9p8DsnwNOrtuDiPGZArxqzMHDINCY1sGYAMq6hkgkDIzQQfON/eN7+TD9bR5xv7xvfyYfrae2ZvFFcyyRwkvoijkLYKg8RnVQNQGc8MnPTnVdYb0TNMqTW6xo87wKyTcR1kWMyHiJoUYwMZVmwevLnQS/ON/eN7+TD9bVpsy/WdA6grzIZG06kZThlfSSAR4ZpnZu2obggRMWzEkvtWGEdmVc5HJsowKnmMHNV+6n2y/+Ot+y29BoaKKKDFbdtXmutoxxDMj7LgWMZAyzSXgUZPIcyOtTNt7tqVuZ41YzvZPCsYI0klCAQDy1HsrnwUCpl/sSU3LXEFwImeGOJ1aESgiN5HUjtrg5mbPqpPk20RyFxaMPFraUH1hZ8UEM7tzMHiLxcCSaKV8qTKNAjLRD70gtF7fuDYxyBpOzt1mgYKogEa3TzBkUrJoeSaURsAMYVpVUc+g7ulTuBtL++svm8319QNs7R2jaRh28ikBkhj5CeM5llWIHBZuhcHr3UDMW6s0KSCNwwMqKkau8OLNXdxAsqglCGlY5XHJFXl1pOz90nUW8pSHioLhZVl+yYSaYSrplxlmTSACeuT0q3ztLwsfyp/3UZ2l4WP5U/wC6grt3t0OCpWYKcQNAjia4lYq/2xgkjaYdQVcqgPMdeQq03KuWksoRJ9sjXhTcsYlhPCkx6NSEj0EU2ZdpL/7Vi/o408WPXwnz8gpzdW0mjWc3CJG0k7yBEfiKoZVBw2lc5YMeg60F5RRRQFFFVu29sLaiPUkjtLJw40iUM7PoZ8DJAHZjY8z3UFlRVB5yN7xvvzcP1tHnI3vG+/Nw/W0F/RWe874u+C/B7x5BenHrWIg+okUed8P9zf8A/wAfffVUGhorPed8P9zf/wDx999VXDvUG5Q2l9I3gbaSAD0l7nhr8hJ9FBoqKrdg7UNyjM0ZiZJJI2RmViGQ4PaXkasqCj33+4Ln8U36Kh7Te4ivVmjtJZ4/JzHmOS3DajIrjsyyJywpyc+FTN9/uC5/FN+iqfeZn8vgVWvCrWs7FLZwDqjlgCOVYgYxK4PjkeFA0u609zKZ7pbcmXQskUgeQRxRzSMiYVgkhMUgU55BskagcUi43PuJZJNbp2kuwJjJLIXMsqNAskBwoVUBXCnovLGalbX3gmspUtiyO0whEE0mkaO0FmN1pwBnqhGA7No5EZLW0N75InnKgPEIrwwsInQCS1Qll4hciQZVweS4K8tQyQF1sjZ1wtzLcXDQ9uGCNUiD4ThPMxyze2zxuuB4Y5ZOdO7s0kuTbLHKt40qXvETUsPlAdlQKdfbjUxlTgYc58KlW+8N4rqJlt8K6RSBOIWZ3tWnDqxwBghVK45gk5GMUzLvPdCKHXwleeK3lRodR4atcW8ciyBwRzW45H/C3hmgv92tj8AzyMqrJPM7sqnKooOI1X4Rlz/ikfxpvdX7Zf8Ax1v2W3qu2Ht67uLkER4t2kuEwUClViZkEiymUmQlk5qEGA/Xs5LeyN3LW6nv3nt4pH8sI1OgY4FtAQMnu5n5aDa0Vn/MjZ/vO3/NrVPvluhYxWF5JHawo6W07oyooZWSJmUg/CBQbiis5DuVs8qCbO35gf8Atr4UvzJ2f7zt/wA2tBoKzu/f3Mnxqx/bIartsbE2VbKS1pbk5wFEa5Jx9FY/bWyLa6EaW8UFswkRy8SdvC5OnUCCOg5io3N6W8bry+HsdFY7Ze71pPqGi4BUjP8AXL09c458X0VYeZdp4XHzy9+uqdoss6rQ0VnvMu08Lj55e/XVU2m7Vub24hbj6Fit3jHlV3y1mVXyRLk80XrRDb0VnvMu08Lj55e/XUeZtsOaG6Rh0Zby8yPUZSD6waDQ1nd810i2n74LuA47mEpNs2fgWckekU75uH33e/nV/gql3t2GY4Fbym6fFxZ9l5FKn+tRdRpoNBtfeS3tJI45mZWlOI8RyupPgWVSB0J5noCegq1VwehB5kcvEdRWe3wmVWsyzKpF3GeZAwNEgY8+7BPy1m4dihGE0UT+U/0tLmUByRAZXeVSegjaIMMe1Lsp9tg0HoiSqSQCCR7YAgkZ6ZHdTV5eCIKWDnU6oNKs+CxwC2kcl8WPIV5OyxeTTAQlh5RZkTrDJHcSLPfCaW2mXGppY9PawTnUOhyKvLSzYzA28U0Vo11ZmKNo5I8NGszXMghcBooziIcwoLKTjnkh6HmkQzK4yjBh4qQR8orza+2BKLG5ZBcazdSppYzSgWXlo1KltrAkXhKxAHaZSQD2q0O4dgE48w1DiGNdPkrWUR4aka47dyXBOoKWbrwx3DmEvchtUErHq13ek/6bmRB9CCtDWe3GGLeQHqLq9yO8Zu5WGfUwPrrQ0FFvwf6jOO9lCD4XYIM+jLCndobvRzzCYyTq6xmMcOV4xoZgzDC+JVef+EVYX9kk8bRyqHRhhlPQ88/pFVXmfZ/3I/Ll/ioJMGybZEaPQjBxpl4hEjSgZ5Ss+S/tj7bPWorbt2ZLnQO2kyMokfRpmxxdMerShbHVQDzPia6NzbD3pB641P01TbX3Vs1urJRawhXecOAi4bFu7AMO/BGfVQaKfZVu/Mhc51ag3MNwWhDdeojdl9dRbPdqyhiMUUMKKwjDlAiM/DIKF2XBJBGfhJ8a75m2HvS3/Nr+6jzNsPelv+bX91BOtdjW8crTRwxrI2dUiqAx1EFufdkgE46kAmq7dX7Zf/HW/ZbejzShQ5ge4tvRBKyp8PCfUmfTpqdsPZAtVkAkkkaSQyO8hXUWKqn3qgAYRe6gsqot+/7Nvvid1+oer2s97IMwTZl8W77W4UfC0TKPpIoIe9W1ZIlijizzTLleoGBgeisoNuFfbFx46tQP01Hiviw7RycDJPU8qlQTg8j++uTLK27ehhxyTQ4yzDtdoemoVhs0QSl1dipx2Tz04z0PhUqTZwPaiwp8B7U/CO74RUOS8MKs0qkAAnpn5MUxysu238UzxuO1tsPbTLO7KzBeIdSk8iByPL4K9MjcMARzBGQa8J2DtLjMz9NTdPAd30CvSN3trGMBW5p/x9I/dWmGf2y/K4J4y4/62NUFr/ac/wAUtv1s9XqtkZHQ1RWv9pz/ABS2/Wz1u85f0UUUBWf35+5h8Ys/2uKtBUHbWzFuojE5ZQSjBkIDKyOHRlyCMhlB5g0HNo7Gt7kq08EMpTOgyRo5TJBOksDjoOnhU7FUPm9L+ELz/bfU0eb0v4QvP9t9TQXkkKtjUAcEEZAOGByCM9CPGlYqh83pfwhef7b6mjzel/CF5/tvqaC+xRiqHzel/CF5/tvqaPN6X8IXn+2+poObrSYlvou+O7Y+kiWGKYcu77YR/prQVUbI2AltJJKJJpHkVFdpZNeQmorywB9+3y1b0BRRRQFZ/eXlcbPP/wByw9RtZs/orQVn95/t+z/jZ/ZZ6DQVG2htCK3TXNIkaZA1SMFXJ6DJ76k1Q71qD5IDz/rkP6HoFeeFh78tfz0f76srXaMUozHLG4zglHVgDjOMg+BHy1B2ptO1t5IYptCtOSsYKZBIKjtHGFBLovPqWA6kVTybL2Qt0lobKz4zIz4FrBgKPdNp5E8yB4KaDWcZfdL8orG+yzcKdnSpqGZAy9R7hjn6BViN29lEuBabPyn2wcC2yn+caez66xO/u71mZVjhtrWIIpLskMS8z1yVA6Ad/jVc7qL8eO8mWspzNp0kAMi6iegOnu9Oe6rUbOcYxMCfEgf9GoY2RaIBqhtwDjSWSPn4cyOdSJtk2sZ7VrB6DwYyD6elcvT0cbl6iztI51IGUf0A4OKmNdqAdfZAHa1csfLyx6azYWG2uYGjgjjOJc8ONFJBQYzpFaJdtRSDDYPiCAaf1WuG/mMrf3KLLHLAoKyB9WnkCVfTkA8q1eybosMYPrqi2wIg8SxR4xrJVBhADjOB06jPKnms1klt0JcKeKWCu6EkIMZ0kHvp8py3MO/b2DZD6oYz/hA+Tl/1VYgxtRv8Vmmf9E74/WGqnZe71mttxJXlRV1a2a6uEVcMeZPEAHIin7DdnZ9wONbyyPy08aC9nJwD7USJJnr3Zrrx9PHz/atdRWb8zovfG0Pn979ZR5nRe+NofP736ypVaSiswm6cBJAub8lcagNoXhK5GRkcXly504N0VX7XdX6N7ryuaXH+mcunyrQaOis9ugrr5Ssk0sxS5ZVeUoW0iKMgdhVUdT0HfWhoCiiigKKKKAormahSbZt1JDTwgjqDIgI+EZoJ1FFFAVn95/t+z/jZ/ZZ60FZ/ef7fs/42f2Weg0FUW9XW0+OQ/oer2s9vlMI1tnbIVLqEucE6Rhhk4HTmKCLtiwS5vzFKMo2z517+kk8YYgjoewhBHMYFU67GmtTYI8nFu5J7p5ZuQ1t5DMiHpyAxCvqrTHfCyHW4RR3lgyqPSWYAAfDSDvls0kE31nkdDx4cjPXB1cqDC227TtZyAx3IljsZoyphiiDSShTImpcyTuWTVqyRnnnJqi312UpuLqO2jKJw4gEQmMPIuviDAIzlSFOrkSBmva7Xa0EvOOaJwMZKSI3Xp0NeYbcdVvZu0uC+c6hyHU/prPktk6bcMly7Z6z2eEfiPbTPEYtKK2HdGDsXUiRsqGBTB6dju5VzZuw8PFxFJ0QxA9tinFDtgA57RVcDPh8NamK6tCvalgz4NImfpNMTbTg14E0OAOvEj693fWFyrvxwxZ3ecMstuVCsxMi4LaFPYJ6gHGNPhVWks5fAgjz+OOn9XU3eG7SSa2CSIx4kntWU9Y3weRq+2JYAd3Oq/XS8+btHs4Lojnawt8Nyw/8A08qkW6TrdW/GijQYn0lZjKSdA5EGNcfDWmiGBiqTbt4kM1s8jqiDjjUzBRkxjAJPf+6r6Y55X7XNsAbqzE2OAWuSgb2jXKpFwQR0JCccqD3gnqBVtvO0SkrGOfEga/WAMZzb9sKWEXbYawoIHMqG7qSN4dktAIJbuxdNIDI80DKT35UnB55pzZm8WyLZNEFzs+JM50xywIufHCmujGamnn55eWVrP3NwqhkXXDaSzngSTy3VqqaLfMmkhlkCs2dKkhcqzAHllvZ91HMkb7UDvqsrU2/ZkfU5EnHMHDGeMTwug1Y0kd9a5t9NmnrfWfziH+Khd9NmgYF9ZgDoBPDj/lVlWXlTQ93cK06Srf2Eca8WTBDwWS8OSMNoctxWUkg9c55A16RWeG+ezRk+XWfPmfs8PM9MntegfJSvPbZ3v+z+cQ/xUC92fb3nxt/1UVXlZXdLaUUkm0JI5UeAXKFZFZWjwbOAyEOOWNevPPkQap95fZYtLbKwf1h/FTiMfC3f6qD0Kom0Npw266ppEjH+JgPkHfXz7tr2VL2cnTJwl9zENP8A5dfprGXm03lbU7MxPUsST8poPoPa3ssWMOeGXmI9yCq/K37qxO2fZonblBHHEPE5kb6cD6K8leYmmyaDVbX37vLkYlnkI9yDpX8lcCs614SepqNRQfaVFFFAVn95/t+z/jZ/ZZ60FZ/ef7fs/wCNn9lnoNBRRRQcZc9az2yoV8uveyvtbXuHuHrRVQ7K+773/La/8HoJF1uzZS4MlpavjprgibGeuMrXm29O7VrFeMq2tuqkKwUQxAAYxyAXxBr1+vP/AGRodM0MncylT8Ktn/8AKqcnprw/srbGxhGBwoseHDTp4DlT42ZEOZijyT00Jy9HSmbSbl17qfgmLtnu7q5rXo44xU3uzI1dXVEGCVOFUY1cweQ9XrqztIcVIe316wehA+XHWkW4IXBHMfIarPa+U66OtLz55Hp/fTuzIeLMiYyNQJz4LzP6MeuojZHT5D0rS7n2OFMxHNshfQuefykfRWuHd05OWyTa/wCAvuV+QVR76wqLU9lfttt3D3zHWhqh32+5D+Ntv2mOulwrrgL7lfkFHAX3K/IKcooG+AvuV+QUcBfcr8gpyig849mfanBtVgj7PGJLY5dhMcjjxJHyV89zNzr1r2b9oBrpY/cRqPW3aP0EV5JJ1oEaq5R30oCgTijFLxRigRijFOEUaaD7Moql3zlkSxuHhkMckcbSB1Ckjh9thhgRzCkdO+o8Wx7llDDaNxggEfYrXvGf7qg0VZ/ef7fs/wCNn9lnpQ2PdjptCQ/54Ldh/wCKqfppEmx7tipa8QlTlSbWMlTgjK9rkcEjPpNBoaKof6Mvffy/Nk/jo/oy99/L82T+Ogvqodlfd97/AJbX/g9H9GXvv5fmyfx1Ett3LuOWWUX2Wl0as20eAEXChRq5DmfloNTVFvhsnyq3IUdtO2npIByvrGfXiopkure6tY5LhZUmaVWHBWMjRC0gIYMe9a0xqLNzSZdXbyHZ0/LB9Ix051KtJCG5+NSN+bRILkNGQOIpZlHc2euPT/0ahWbaxXJlNV6nFl5Ta8RvDvptkGaat3xy76fYVCcrpA2vNoikdRkqjMFzjJVSQCe7pWl2bebRaKNktrHSUQrm7uAdJUEZHkvhWdvrfiKYznt5TlyPa7PLHTrU/Ze0rqODZumSHgyFYJGkhZ5NSh9DallVRrEYT2vJmHXOBvxT24fyPcXnlG0/e9h87uP5Wq7bsO07iHh+T2I7cTZF3OT2JVfobYD73x+XpXJ9tXXlUqiSEW6XNtCuLd2lZ5QrOhczBQArKNQX748uzzen3qZ4ppI4mSNGdFnPDkBeK4ELq0OtWUk6sc+gJ5cgdnOmeUbT972Hzu4/laPKNp+97D53cfytNyb1kFnEDm2SYwPPqUEOJOE7LEebIsmVLZB5EgEc6Nnb3LLIqG3mRHnngSY8MxNLC8ileTaxkRMQSunPLOaBufa1/FJAJ4bRY5ZkiPDmmlftKxyNUSAY0+nrWprP72e2s/jsP/CSs77KnshHZYSKBVadxqy3MRpkgMR3kkHA9BoMZ7O1uiXccgILNGNa+BBIU+sD6K8oZsmp28G8Et9IZJnLMepOB3ADkOQ5AVWrQKYUsChhyoQ0HcUYpVcqRyuZrtJzUD603y/s+8+K3P6lqqZdtXkQhVLaDQ8iRRtJO6u32MtrKLEQqnQcdonmOQ6Vbb5f2fefFbn9S1IurF5ksiunEcsUkmSc6BA47PLmdTJ4cs0Fbdb6C3Oi4iCyJo8oEUyOkXEbEekyBHlJXDFVTIB78jMu93tjhNwrxyBoIZpcfYzxUhA16NLHScsmA2knUD405Nu0DdNcJKya2iaRQkTFjGAo0yMpZAVVQwHUDlgkmqUbjNmQGWLQYbqOMrAVlzcSpKzzyazxSChHILnUc5POgsot84mbTwrheeks8elVk4LTiM5OcmNS2cY5gZycVIfemERqx1ZIsmZMc0W8l4UJJPI9rVnBONPwVybdwNLrLnBuROyY5H+pm24ec9OYb1Yqtg3F0H7qmdD5KGR1iJMdpLxbaNXVQRhiwYnJYHuoJa73r2XME3Bk4nAlHDbjFEaQKqBtQ1rG5XIGcd2RTdzvzAggfTJwptWl2jdSw0oYzGuO0HMqAHkOuTUi13TVDGDNK0cOs28TCPRCXVlBBCBm0K7KuTyB55POno92IRHbxNl44IGgCPpIkjaNIzxBjnyjHTHU0FXvFtURz7NkljmXL3BMaxvPIv8AVnGCsAbJ7Q6Z7+4Gpk2+tqqk6pQQDhXt7hDnuBDRgj103e2nBuNmR63fQ06h5CGdgLSQAu2Bk+mrLb02FVfHJPq6fTSTZHit5t1J7lsyKzOWJJIByOg0nmPgq92awP8A/ao98o0E+XCMCRkEA8s+mndl7Hti2DDGf9IrDPGbehx266a+Jsd4HrqPe7Xhh5yTRr4ZdRn4BnnUBti2akA20TE9F4asSfDTjnV7sXdOFHErwRIfvY0RAB4FyB2m+gVGOO+ojkzs7qHsrbtoTxZLiIHoiE4KjoWb0n6B8NWGwz5XssQwlTPGqzRAnALLcNJA2rwLR4z3VoWQeAry+13iOzryx1RTg4nhlXRp1iSUFNBYhW7Wg5zjnXRMdTTjzyuV3Xp9ju6RBCkj/ZFnFxMwGRJMWZ3AyeS6mAHgqgVBtdzpPsxluAzTG21lIhHxBBJrLyKG0mV1whcADAHLlip3nHN+Db/5bH+arvnHN+Db75bH+aooabdTLMvHfyZ5zO9vpTnI0nFZeL7YRmTtleuTjOOzT1ru5o4YMhKx3VxcBQAATM0rBCc9FactnxHhXPOOb8G3/wAtj/NUecc34Nv/AJbH+aoDe3rZ/HYf+Egry/2d9hMJlusZR0VCfcuucD1jn6jW+23ez3axRixuowtzaSNJK1mERIbmOWRiUuGb2qN0Brz72Zt/Y7lfIrYh0DBppRzUlTySM9+DzLfAB30HjbrzpUT4606VzTRWgmJ0pqM0W791JPJjQPiiuLXakcNcrpFcqB9W7+TKmzrwsSoNvMoI66nQqoGAeZYgeuomzN8rFIYle8hLCNAxzjLBQCcd3PurU0UGf89tn++4fyqPPaw99RH0A5J+AAc60FFBm4t+bNxlDcMMkalsr5lODg4YQ4PMGleelr4XXzG/+opzcf7kX8bc/tElX1BnvPS18Lr5jf8A1FHnpa+F18xv/qK0NFBkW2ql5eWfAWciJp3kMlvcwKqmBkB1TRqCdTKMDJ59MA01vfvHDFcx2rZ4jRPJkdFUMFGfScMceCn0Vrbu4WJGdyFRFLMx6BQMkn1V8nbb3pe42k16xPOUEA/ewjshMd3Y+kmiY3G/eyri5kU20ZkGDzVkHPP+JhirzYu61w2kyMsXIZAIdvSOR0/Sad2DeKSMHkeYPw1s7Y5FRcZl3W05Lj6J2ZsqOD2oyxHN25sfX3D0CrAGkCo219rQ2cRlndUUePUnwUdWPoFWk0ztt9pU8qorO5CqoJJJwAB1JNfPO/8AvOL661xZEcfKI9CeeS/ozgY+AU5vzv5LtFii5jtweUfe/g0pH6Og9NY+ir603J22L+ygnB5suH9EiHS//kDV7Xi//p7259vs2PTEsXr7MoHwdg+s17RUIFFFFB4x7Ou9UqMLOIlE0hpmHIvq9qmfc45nxz6K8YZ886+hfZw2bbvZGWTAnUhYWHtmycsh8RjJ9FfOpoFg0opmkpXTy5igRjByKVL7ZTTi4am5RzUfDQPLXa4tdoA0mumuUH2XRRRQFFFFBQbj/ci/jbn9okq/qg3H+5F/G3P7RJV/QFFFcNB5R7PW83Bt0s0Pam7UuD0iVhhT/mb6Favn2Qdqr3fbaM093O9yCJTIwdT95p7IQegAAenr31TDmw9VBt9ydtdhUY805eru+ivX9j7Q1KM1827PujG+R31fXW887JoVyo78cifXSdLb6et72+yNDZApFiWb3IPYQ/42/wChzrxjb23Z76TiXDlj3DoiDwRe4VXHnQBU7VAFBpYFcYVAutxdteQ39vOThVfEnhw3BR8+gBs+qvrQGvi019QexHt/y3Z0RY5kizFJ45TGgn4UKmg2dZn2RNvybPs2miALalUFhlV1ffEd/h8Jq029tuGyiMs7aVHId7Me5VHea+fPZD9kGbaZ4YHCtwciMHJcjo0hxz+DoPT1oKXeLee4v8G4lZ9OdIOAoz4KOQ6VniKVXcUHEFLZa6q0sCgje1PoNcY5f1U5OOR+imLfnk0EkGlUkV2gK4a7Rig+yqz+095WiuDbx2lzO4jWQmI24XSzFRzklU5yp7q0FZ6L+1ZPiUP7RNQJ85Lj8GXv5Vj/ADFHnJcfgy9/Ksf5irfa6uYZOE5jfSxVwqsVIGfatyPTvrLbL3le22XbXd05nefyXAwkZzcFBpGkYOnUx6ZIFArYW0ri2hER2deNhpWyGsgO3KzgYNx3aseqrDzjuPwZe/lWX8xVHtXal1Fd3eLvTDGLLQrQJIFe4mKFBp0tyAXmT9+SelW15v1BFJcRuk5FsyieRImdEVo1fiMV6L2iPHsk4xg0EtdrXZ5iwYehp4AfWASPppi92pfhSUtIk0qzM004K4VScKIlJyfkrRowYAg5BGQR0IPQio21vtEv4uT/AIGg8Q9mzdviQwbUiQLxUi8pA6BnReE/06Cf8teRoeQr66sNnpc7OihlGUktY1YegxL9Pf6q+Vdt7JeyuZraT20blc+6HVWHwqQfXQQlFLApIpxaAxXQtKApWKBIWuMKdC0lxQRSOdeiexBvlHsx7gXBIiePWuBkmWM8lHpYMfya89xzrrLQaze/fCTaU5ldsKMiKPnpRc/ST3nv+SsvO3OozwkUpWyORoFq9OZpjie6FPIw8floHVYEUE4600yY6H91cVz0oOznkaZtxyrtw5A54rkXSgfFdpIpVAUUCu4oPsqs9F/asnxKH9omrQ1m9tRzQXcdzDBJOGhaGZIzEGGlw8Ljiuo6tIDz++HLlQaM149Psm4uLXyIxSf/AEyOZ1YhlE80ZPkCxsMBvsWSfSVr0YbTvPeXy3EefXyo/pK895D5zH/DQZLZsMm1Le4uYlOm5vbVo9fZxbWzQhnwefWOUgdelXV1sefG1ljRc3OkwFmADE2ccLavABkNWS7QuxyFiPnEf8Nd/pK895D5zH/DQWtlBw40TrpVVz46QB/1Te1vtEv4uT/garv6SvPeQ+cx/wANNXV3eyKyCzjGoEEyXQAwRg40Rsc+qgn7t/clt+Ih/VrXkX/qH3dwYb5B4RTY9bRMfD75fWteu7t2ssNrBHOUMqRIjlMlCVULlSQDjl4UjejYq31pNbOcCVCobGdLdVbHoIB9VB8hemloae2hYPbSyQyjS8bsjDn1U4yPQeRHoIqOtA+tLFNoaXUhWquMaBQ1QI+KcZOVcQc6fccqBEi0xw8nI5HvFSjTUi9DQI4eetNp2ThuY8akhfEVySP5P0UDRXHQ4+kVzV6PWDS05UGMHuxQR7mQYx30Qmk3aAYohoJC0qkrXc0ClpWa4tdoPsmiiigKKKKAooooCiiigKKKKDxH/wBQmx0VoLlQA76kkx1bTgqT6QCRXjdFFA4lOUUUHaGoooOQ083Q1yigblPMCkk8sUUUHUkOK55RzwRRRQd0+FdoooIkkZdwoxk9M9KRFRRQSFNdzXaKBYruKKK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QEhUUEhQUFhUXFhQaFBUVFhQVFRUWFxQZFxQVFBUYHCggGB4lGxQVITEhJSkrLi4uFyAzODMsNygtLisBCgoKDg0OGg8QGjckICQxLC8sLCwsKywsLCwsNywsLCwsLCwsLCwsLCwwLCwsLCwsLCwrLCwsLCwsLDcrNyw3N//AABEIANYA6wMBIgACEQEDEQH/xAAcAAABBQEBAQAAAAAAAAAAAAAAAgMEBQYBBwj/xABREAACAQMBBQMECg4KAQMFAAABAgMABBESBQYTITEiQVEUFmGBBzJSVHF0kZSh0yMzNEJVc5KTsbO00dLUFSQ1U2JygqSywaIIQ5UlZMLD8f/EABkBAQADAQEAAAAAAAAAAAAAAAABAgMEBf/EACIRAQEAAgICAgIDAAAAAAAAAAABAhEDIRIxQVEEMhNx8f/aAAwDAQACEQMRAD8A9xooooCiiigKKKKAooooCiiigqtrbwQ2zrG4mZ2UsFhgnnOlSAWIiRtIywHPxqH54Qf3V98wvvqajSTldqzO7ARw7PjbGOf2SeUuc/BbilTb7wLaeUhJSdWk2+kCdWC8Rw6k4XTH9kJzjTgjORkH/PCD+6vvmF99TR54Qf3V98wvvqanSbet1kERlUOSoxzwGYAojNjSrEEEKTk5HjSJd4IQCUcSBZOG/DZSUbBJ5EgtyHRck9wNBFG+Vr7qUehra5Uj4QY8iu+eNp7uT8xcfV1NbbtuAGMyBTGsgYnCmN2Co2rpzJAA6mlDbVuTEBNEeMMw4dTxBjOUweYx30FdLvraKpYvLgAk/wBXuTyAyeQjq+glDqGU5DAEHxBGQaotqbagnguo4pVZ1gnyBnnpVlbScYbDcjpJweRqz2J9zw/iov8AgKCbRRRQFFFFAUUUUBRRRQFFFFAVyu0UEfaF4kETyyHCRqzOcE4VRk4A5k8ugqlG8U7c02bdsvcxezjJ/wBLzhh6xT2/H3Bc/imp6fa5W7jthC7a4mkMoZAqBWCkMpOrqy9B3+g0EP8Ap+6/Bl1+esP5iljeOTvsLwHvGIDj1rKQfVUna28UFqwWZmB06mKxySLGmccSZkUiJMg9p8DsnwNOrtuDiPGZArxqzMHDINCY1sGYAMq6hkgkDIzQQfON/eN7+TD9bR5xv7xvfyYfrae2ZvFFcyyRwkvoijkLYKg8RnVQNQGc8MnPTnVdYb0TNMqTW6xo87wKyTcR1kWMyHiJoUYwMZVmwevLnQS/ON/eN7+TD9bVpsy/WdA6grzIZG06kZThlfSSAR4ZpnZu2obggRMWzEkvtWGEdmVc5HJsowKnmMHNV+6n2y/+Ot+y29BoaKKKDFbdtXmutoxxDMj7LgWMZAyzSXgUZPIcyOtTNt7tqVuZ41YzvZPCsYI0klCAQDy1HsrnwUCpl/sSU3LXEFwImeGOJ1aESgiN5HUjtrg5mbPqpPk20RyFxaMPFraUH1hZ8UEM7tzMHiLxcCSaKV8qTKNAjLRD70gtF7fuDYxyBpOzt1mgYKogEa3TzBkUrJoeSaURsAMYVpVUc+g7ulTuBtL++svm8319QNs7R2jaRh28ikBkhj5CeM5llWIHBZuhcHr3UDMW6s0KSCNwwMqKkau8OLNXdxAsqglCGlY5XHJFXl1pOz90nUW8pSHioLhZVl+yYSaYSrplxlmTSACeuT0q3ztLwsfyp/3UZ2l4WP5U/wC6grt3t0OCpWYKcQNAjia4lYq/2xgkjaYdQVcqgPMdeQq03KuWksoRJ9sjXhTcsYlhPCkx6NSEj0EU2ZdpL/7Vi/o408WPXwnz8gpzdW0mjWc3CJG0k7yBEfiKoZVBw2lc5YMeg60F5RRRQFFFVu29sLaiPUkjtLJw40iUM7PoZ8DJAHZjY8z3UFlRVB5yN7xvvzcP1tHnI3vG+/Nw/W0F/RWe874u+C/B7x5BenHrWIg+okUed8P9zf8A/wAfffVUGhorPed8P9zf/wDx999VXDvUG5Q2l9I3gbaSAD0l7nhr8hJ9FBoqKrdg7UNyjM0ZiZJJI2RmViGQ4PaXkasqCj33+4Ln8U36Kh7Te4ivVmjtJZ4/JzHmOS3DajIrjsyyJywpyc+FTN9/uC5/FN+iqfeZn8vgVWvCrWs7FLZwDqjlgCOVYgYxK4PjkeFA0u609zKZ7pbcmXQskUgeQRxRzSMiYVgkhMUgU55BskagcUi43PuJZJNbp2kuwJjJLIXMsqNAskBwoVUBXCnovLGalbX3gmspUtiyO0whEE0mkaO0FmN1pwBnqhGA7No5EZLW0N75InnKgPEIrwwsInQCS1Qll4hciQZVweS4K8tQyQF1sjZ1wtzLcXDQ9uGCNUiD4ThPMxyze2zxuuB4Y5ZOdO7s0kuTbLHKt40qXvETUsPlAdlQKdfbjUxlTgYc58KlW+8N4rqJlt8K6RSBOIWZ3tWnDqxwBghVK45gk5GMUzLvPdCKHXwleeK3lRodR4atcW8ciyBwRzW45H/C3hmgv92tj8AzyMqrJPM7sqnKooOI1X4Rlz/ikfxpvdX7Zf8Ax1v2W3qu2Ht67uLkER4t2kuEwUClViZkEiymUmQlk5qEGA/Xs5LeyN3LW6nv3nt4pH8sI1OgY4FtAQMnu5n5aDa0Vn/MjZ/vO3/NrVPvluhYxWF5JHawo6W07oyooZWSJmUg/CBQbiis5DuVs8qCbO35gf8Atr4UvzJ2f7zt/wA2tBoKzu/f3Mnxqx/bIartsbE2VbKS1pbk5wFEa5Jx9FY/bWyLa6EaW8UFswkRy8SdvC5OnUCCOg5io3N6W8bry+HsdFY7Ze71pPqGi4BUjP8AXL09c458X0VYeZdp4XHzy9+uqdoss6rQ0VnvMu08Lj55e/XVU2m7Vub24hbj6Fit3jHlV3y1mVXyRLk80XrRDb0VnvMu08Lj55e/XUeZtsOaG6Rh0Zby8yPUZSD6waDQ1nd810i2n74LuA47mEpNs2fgWckekU75uH33e/nV/gql3t2GY4Fbym6fFxZ9l5FKn+tRdRpoNBtfeS3tJI45mZWlOI8RyupPgWVSB0J5noCegq1VwehB5kcvEdRWe3wmVWsyzKpF3GeZAwNEgY8+7BPy1m4dihGE0UT+U/0tLmUByRAZXeVSegjaIMMe1Lsp9tg0HoiSqSQCCR7YAgkZ6ZHdTV5eCIKWDnU6oNKs+CxwC2kcl8WPIV5OyxeTTAQlh5RZkTrDJHcSLPfCaW2mXGppY9PawTnUOhyKvLSzYzA28U0Vo11ZmKNo5I8NGszXMghcBooziIcwoLKTjnkh6HmkQzK4yjBh4qQR8orza+2BKLG5ZBcazdSppYzSgWXlo1KltrAkXhKxAHaZSQD2q0O4dgE48w1DiGNdPkrWUR4aka47dyXBOoKWbrwx3DmEvchtUErHq13ek/6bmRB9CCtDWe3GGLeQHqLq9yO8Zu5WGfUwPrrQ0FFvwf6jOO9lCD4XYIM+jLCndobvRzzCYyTq6xmMcOV4xoZgzDC+JVef+EVYX9kk8bRyqHRhhlPQ88/pFVXmfZ/3I/Ll/ioJMGybZEaPQjBxpl4hEjSgZ5Ss+S/tj7bPWorbt2ZLnQO2kyMokfRpmxxdMerShbHVQDzPia6NzbD3pB641P01TbX3Vs1urJRawhXecOAi4bFu7AMO/BGfVQaKfZVu/Mhc51ag3MNwWhDdeojdl9dRbPdqyhiMUUMKKwjDlAiM/DIKF2XBJBGfhJ8a75m2HvS3/Nr+6jzNsPelv+bX91BOtdjW8crTRwxrI2dUiqAx1EFufdkgE46kAmq7dX7Zf/HW/ZbejzShQ5ge4tvRBKyp8PCfUmfTpqdsPZAtVkAkkkaSQyO8hXUWKqn3qgAYRe6gsqot+/7Nvvid1+oer2s97IMwTZl8W77W4UfC0TKPpIoIe9W1ZIlijizzTLleoGBgeisoNuFfbFx46tQP01Hiviw7RycDJPU8qlQTg8j++uTLK27ehhxyTQ4yzDtdoemoVhs0QSl1dipx2Tz04z0PhUqTZwPaiwp8B7U/CO74RUOS8MKs0qkAAnpn5MUxysu238UzxuO1tsPbTLO7KzBeIdSk8iByPL4K9MjcMARzBGQa8J2DtLjMz9NTdPAd30CvSN3trGMBW5p/x9I/dWmGf2y/K4J4y4/62NUFr/ac/wAUtv1s9XqtkZHQ1RWv9pz/ABS2/Wz1u85f0UUUBWf35+5h8Ys/2uKtBUHbWzFuojE5ZQSjBkIDKyOHRlyCMhlB5g0HNo7Gt7kq08EMpTOgyRo5TJBOksDjoOnhU7FUPm9L+ELz/bfU0eb0v4QvP9t9TQXkkKtjUAcEEZAOGByCM9CPGlYqh83pfwhef7b6mjzel/CF5/tvqaC+xRiqHzel/CF5/tvqaPN6X8IXn+2+poObrSYlvou+O7Y+kiWGKYcu77YR/prQVUbI2AltJJKJJpHkVFdpZNeQmorywB9+3y1b0BRRRQFZ/eXlcbPP/wByw9RtZs/orQVn95/t+z/jZ/ZZ6DQVG2htCK3TXNIkaZA1SMFXJ6DJ76k1Q71qD5IDz/rkP6HoFeeFh78tfz0f76srXaMUozHLG4zglHVgDjOMg+BHy1B2ptO1t5IYptCtOSsYKZBIKjtHGFBLovPqWA6kVTybL2Qt0lobKz4zIz4FrBgKPdNp5E8yB4KaDWcZfdL8orG+yzcKdnSpqGZAy9R7hjn6BViN29lEuBabPyn2wcC2yn+caez66xO/u71mZVjhtrWIIpLskMS8z1yVA6Ad/jVc7qL8eO8mWspzNp0kAMi6iegOnu9Oe6rUbOcYxMCfEgf9GoY2RaIBqhtwDjSWSPn4cyOdSJtk2sZ7VrB6DwYyD6elcvT0cbl6iztI51IGUf0A4OKmNdqAdfZAHa1csfLyx6azYWG2uYGjgjjOJc8ONFJBQYzpFaJdtRSDDYPiCAaf1WuG/mMrf3KLLHLAoKyB9WnkCVfTkA8q1eybosMYPrqi2wIg8SxR4xrJVBhADjOB06jPKnms1klt0JcKeKWCu6EkIMZ0kHvp8py3MO/b2DZD6oYz/hA+Tl/1VYgxtRv8Vmmf9E74/WGqnZe71mttxJXlRV1a2a6uEVcMeZPEAHIin7DdnZ9wONbyyPy08aC9nJwD7USJJnr3Zrrx9PHz/atdRWb8zovfG0Pn979ZR5nRe+NofP736ypVaSiswm6cBJAub8lcagNoXhK5GRkcXly504N0VX7XdX6N7ryuaXH+mcunyrQaOis9ugrr5Ssk0sxS5ZVeUoW0iKMgdhVUdT0HfWhoCiiigKKKKAormahSbZt1JDTwgjqDIgI+EZoJ1FFFAVn95/t+z/jZ/ZZ60FZ/ef7fs/42f2Weg0FUW9XW0+OQ/oer2s9vlMI1tnbIVLqEucE6Rhhk4HTmKCLtiwS5vzFKMo2z517+kk8YYgjoewhBHMYFU67GmtTYI8nFu5J7p5ZuQ1t5DMiHpyAxCvqrTHfCyHW4RR3lgyqPSWYAAfDSDvls0kE31nkdDx4cjPXB1cqDC227TtZyAx3IljsZoyphiiDSShTImpcyTuWTVqyRnnnJqi312UpuLqO2jKJw4gEQmMPIuviDAIzlSFOrkSBmva7Xa0EvOOaJwMZKSI3Xp0NeYbcdVvZu0uC+c6hyHU/prPktk6bcMly7Z6z2eEfiPbTPEYtKK2HdGDsXUiRsqGBTB6dju5VzZuw8PFxFJ0QxA9tinFDtgA57RVcDPh8NamK6tCvalgz4NImfpNMTbTg14E0OAOvEj693fWFyrvxwxZ3ecMstuVCsxMi4LaFPYJ6gHGNPhVWks5fAgjz+OOn9XU3eG7SSa2CSIx4kntWU9Y3weRq+2JYAd3Oq/XS8+btHs4Lojnawt8Nyw/8A08qkW6TrdW/GijQYn0lZjKSdA5EGNcfDWmiGBiqTbt4kM1s8jqiDjjUzBRkxjAJPf+6r6Y55X7XNsAbqzE2OAWuSgb2jXKpFwQR0JCccqD3gnqBVtvO0SkrGOfEga/WAMZzb9sKWEXbYawoIHMqG7qSN4dktAIJbuxdNIDI80DKT35UnB55pzZm8WyLZNEFzs+JM50xywIufHCmujGamnn55eWVrP3NwqhkXXDaSzngSTy3VqqaLfMmkhlkCs2dKkhcqzAHllvZ91HMkb7UDvqsrU2/ZkfU5EnHMHDGeMTwug1Y0kd9a5t9NmnrfWfziH+Khd9NmgYF9ZgDoBPDj/lVlWXlTQ93cK06Srf2Eca8WTBDwWS8OSMNoctxWUkg9c55A16RWeG+ezRk+XWfPmfs8PM9MntegfJSvPbZ3v+z+cQ/xUC92fb3nxt/1UVXlZXdLaUUkm0JI5UeAXKFZFZWjwbOAyEOOWNevPPkQap95fZYtLbKwf1h/FTiMfC3f6qD0Kom0Npw266ppEjH+JgPkHfXz7tr2VL2cnTJwl9zENP8A5dfprGXm03lbU7MxPUsST8poPoPa3ssWMOeGXmI9yCq/K37qxO2fZonblBHHEPE5kb6cD6K8leYmmyaDVbX37vLkYlnkI9yDpX8lcCs614SepqNRQfaVFFFAVn95/t+z/jZ/ZZ60FZ/ef7fs/wCNn9lnoNBRRRQcZc9az2yoV8uveyvtbXuHuHrRVQ7K+773/La/8HoJF1uzZS4MlpavjprgibGeuMrXm29O7VrFeMq2tuqkKwUQxAAYxyAXxBr1+vP/AGRodM0MncylT8Ktn/8AKqcnprw/srbGxhGBwoseHDTp4DlT42ZEOZijyT00Jy9HSmbSbl17qfgmLtnu7q5rXo44xU3uzI1dXVEGCVOFUY1cweQ9XrqztIcVIe316wehA+XHWkW4IXBHMfIarPa+U66OtLz55Hp/fTuzIeLMiYyNQJz4LzP6MeuojZHT5D0rS7n2OFMxHNshfQuefykfRWuHd05OWyTa/wCAvuV+QVR76wqLU9lfttt3D3zHWhqh32+5D+Ntv2mOulwrrgL7lfkFHAX3K/IKcooG+AvuV+QUcBfcr8gpyig849mfanBtVgj7PGJLY5dhMcjjxJHyV89zNzr1r2b9oBrpY/cRqPW3aP0EV5JJ1oEaq5R30oCgTijFLxRigRijFOEUaaD7Moql3zlkSxuHhkMckcbSB1Ckjh9thhgRzCkdO+o8Wx7llDDaNxggEfYrXvGf7qg0VZ/ef7fs/wCNn9lnpQ2PdjptCQ/54Ldh/wCKqfppEmx7tipa8QlTlSbWMlTgjK9rkcEjPpNBoaKof6Mvffy/Nk/jo/oy99/L82T+Ogvqodlfd97/AJbX/g9H9GXvv5fmyfx1Ett3LuOWWUX2Wl0as20eAEXChRq5DmfloNTVFvhsnyq3IUdtO2npIByvrGfXiopkure6tY5LhZUmaVWHBWMjRC0gIYMe9a0xqLNzSZdXbyHZ0/LB9Ix051KtJCG5+NSN+bRILkNGQOIpZlHc2euPT/0ahWbaxXJlNV6nFl5Ta8RvDvptkGaat3xy76fYVCcrpA2vNoikdRkqjMFzjJVSQCe7pWl2bebRaKNktrHSUQrm7uAdJUEZHkvhWdvrfiKYznt5TlyPa7PLHTrU/Ze0rqODZumSHgyFYJGkhZ5NSh9DallVRrEYT2vJmHXOBvxT24fyPcXnlG0/e9h87uP5Wq7bsO07iHh+T2I7cTZF3OT2JVfobYD73x+XpXJ9tXXlUqiSEW6XNtCuLd2lZ5QrOhczBQArKNQX748uzzen3qZ4ppI4mSNGdFnPDkBeK4ELq0OtWUk6sc+gJ5cgdnOmeUbT972Hzu4/laPKNp+97D53cfytNyb1kFnEDm2SYwPPqUEOJOE7LEebIsmVLZB5EgEc6Nnb3LLIqG3mRHnngSY8MxNLC8ileTaxkRMQSunPLOaBufa1/FJAJ4bRY5ZkiPDmmlftKxyNUSAY0+nrWprP72e2s/jsP/CSs77KnshHZYSKBVadxqy3MRpkgMR3kkHA9BoMZ7O1uiXccgILNGNa+BBIU+sD6K8oZsmp28G8Et9IZJnLMepOB3ADkOQ5AVWrQKYUsChhyoQ0HcUYpVcqRyuZrtJzUD603y/s+8+K3P6lqqZdtXkQhVLaDQ8iRRtJO6u32MtrKLEQqnQcdonmOQ6Vbb5f2fefFbn9S1IurF5ksiunEcsUkmSc6BA47PLmdTJ4cs0Fbdb6C3Oi4iCyJo8oEUyOkXEbEekyBHlJXDFVTIB78jMu93tjhNwrxyBoIZpcfYzxUhA16NLHScsmA2knUD405Nu0DdNcJKya2iaRQkTFjGAo0yMpZAVVQwHUDlgkmqUbjNmQGWLQYbqOMrAVlzcSpKzzyazxSChHILnUc5POgsot84mbTwrheeks8elVk4LTiM5OcmNS2cY5gZycVIfemERqx1ZIsmZMc0W8l4UJJPI9rVnBONPwVybdwNLrLnBuROyY5H+pm24ec9OYb1Yqtg3F0H7qmdD5KGR1iJMdpLxbaNXVQRhiwYnJYHuoJa73r2XME3Bk4nAlHDbjFEaQKqBtQ1rG5XIGcd2RTdzvzAggfTJwptWl2jdSw0oYzGuO0HMqAHkOuTUi13TVDGDNK0cOs28TCPRCXVlBBCBm0K7KuTyB55POno92IRHbxNl44IGgCPpIkjaNIzxBjnyjHTHU0FXvFtURz7NkljmXL3BMaxvPIv8AVnGCsAbJ7Q6Z7+4Gpk2+tqqk6pQQDhXt7hDnuBDRgj103e2nBuNmR63fQ06h5CGdgLSQAu2Bk+mrLb02FVfHJPq6fTSTZHit5t1J7lsyKzOWJJIByOg0nmPgq92awP8A/ao98o0E+XCMCRkEA8s+mndl7Hti2DDGf9IrDPGbehx266a+Jsd4HrqPe7Xhh5yTRr4ZdRn4BnnUBti2akA20TE9F4asSfDTjnV7sXdOFHErwRIfvY0RAB4FyB2m+gVGOO+ojkzs7qHsrbtoTxZLiIHoiE4KjoWb0n6B8NWGwz5XssQwlTPGqzRAnALLcNJA2rwLR4z3VoWQeAry+13iOzryx1RTg4nhlXRp1iSUFNBYhW7Wg5zjnXRMdTTjzyuV3Xp9ju6RBCkj/ZFnFxMwGRJMWZ3AyeS6mAHgqgVBtdzpPsxluAzTG21lIhHxBBJrLyKG0mV1whcADAHLlip3nHN+Db/5bH+arvnHN+Db75bH+aooabdTLMvHfyZ5zO9vpTnI0nFZeL7YRmTtleuTjOOzT1ru5o4YMhKx3VxcBQAATM0rBCc9FactnxHhXPOOb8G3/wAtj/NUecc34Nv/AJbH+aoDe3rZ/HYf+Egry/2d9hMJlusZR0VCfcuucD1jn6jW+23ez3axRixuowtzaSNJK1mERIbmOWRiUuGb2qN0Brz72Zt/Y7lfIrYh0DBppRzUlTySM9+DzLfAB30HjbrzpUT4606VzTRWgmJ0pqM0W791JPJjQPiiuLXakcNcrpFcqB9W7+TKmzrwsSoNvMoI66nQqoGAeZYgeuomzN8rFIYle8hLCNAxzjLBQCcd3PurU0UGf89tn++4fyqPPaw99RH0A5J+AAc60FFBm4t+bNxlDcMMkalsr5lODg4YQ4PMGleelr4XXzG/+opzcf7kX8bc/tElX1BnvPS18Lr5jf8A1FHnpa+F18xv/qK0NFBkW2ql5eWfAWciJp3kMlvcwKqmBkB1TRqCdTKMDJ59MA01vfvHDFcx2rZ4jRPJkdFUMFGfScMceCn0Vrbu4WJGdyFRFLMx6BQMkn1V8nbb3pe42k16xPOUEA/ewjshMd3Y+kmiY3G/eyri5kU20ZkGDzVkHPP+JhirzYu61w2kyMsXIZAIdvSOR0/Sad2DeKSMHkeYPw1s7Y5FRcZl3W05Lj6J2ZsqOD2oyxHN25sfX3D0CrAGkCo219rQ2cRlndUUePUnwUdWPoFWk0ztt9pU8qorO5CqoJJJwAB1JNfPO/8AvOL661xZEcfKI9CeeS/ozgY+AU5vzv5LtFii5jtweUfe/g0pH6Og9NY+ir603J22L+ygnB5suH9EiHS//kDV7Xi//p7259vs2PTEsXr7MoHwdg+s17RUIFFFFB4x7Ou9UqMLOIlE0hpmHIvq9qmfc45nxz6K8YZ886+hfZw2bbvZGWTAnUhYWHtmycsh8RjJ9FfOpoFg0opmkpXTy5igRjByKVL7ZTTi4am5RzUfDQPLXa4tdoA0mumuUH2XRRRQFFFFBQbj/ci/jbn9okq/qg3H+5F/G3P7RJV/QFFFcNB5R7PW83Bt0s0Pam7UuD0iVhhT/mb6Favn2Qdqr3fbaM093O9yCJTIwdT95p7IQegAAenr31TDmw9VBt9ydtdhUY805eru+ivX9j7Q1KM1827PujG+R31fXW887JoVyo78cifXSdLb6et72+yNDZApFiWb3IPYQ/42/wChzrxjb23Z76TiXDlj3DoiDwRe4VXHnQBU7VAFBpYFcYVAutxdteQ39vOThVfEnhw3BR8+gBs+qvrQGvi019QexHt/y3Z0RY5kizFJ45TGgn4UKmg2dZn2RNvybPs2miALalUFhlV1ffEd/h8Jq029tuGyiMs7aVHId7Me5VHea+fPZD9kGbaZ4YHCtwciMHJcjo0hxz+DoPT1oKXeLee4v8G4lZ9OdIOAoz4KOQ6VniKVXcUHEFLZa6q0sCgje1PoNcY5f1U5OOR+imLfnk0EkGlUkV2gK4a7Rig+yqz+095WiuDbx2lzO4jWQmI24XSzFRzklU5yp7q0FZ6L+1ZPiUP7RNQJ85Lj8GXv5Vj/ADFHnJcfgy9/Ksf5irfa6uYZOE5jfSxVwqsVIGfatyPTvrLbL3le22XbXd05nefyXAwkZzcFBpGkYOnUx6ZIFArYW0ri2hER2deNhpWyGsgO3KzgYNx3aseqrDzjuPwZe/lWX8xVHtXal1Fd3eLvTDGLLQrQJIFe4mKFBp0tyAXmT9+SelW15v1BFJcRuk5FsyieRImdEVo1fiMV6L2iPHsk4xg0EtdrXZ5iwYehp4AfWASPppi92pfhSUtIk0qzM004K4VScKIlJyfkrRowYAg5BGQR0IPQio21vtEv4uT/AIGg8Q9mzdviQwbUiQLxUi8pA6BnReE/06Cf8teRoeQr66sNnpc7OihlGUktY1YegxL9Pf6q+Vdt7JeyuZraT20blc+6HVWHwqQfXQQlFLApIpxaAxXQtKApWKBIWuMKdC0lxQRSOdeiexBvlHsx7gXBIiePWuBkmWM8lHpYMfya89xzrrLQaze/fCTaU5ldsKMiKPnpRc/ST3nv+SsvO3OozwkUpWyORoFq9OZpjie6FPIw8floHVYEUE4600yY6H91cVz0oOznkaZtxyrtw5A54rkXSgfFdpIpVAUUCu4oPsqs9F/asnxKH9omrQ1m9tRzQXcdzDBJOGhaGZIzEGGlw8Ljiuo6tIDz++HLlQaM149Psm4uLXyIxSf/AEyOZ1YhlE80ZPkCxsMBvsWSfSVr0YbTvPeXy3EefXyo/pK895D5zH/DQZLZsMm1Le4uYlOm5vbVo9fZxbWzQhnwefWOUgdelXV1sefG1ljRc3OkwFmADE2ccLavABkNWS7QuxyFiPnEf8Nd/pK895D5zH/DQWtlBw40TrpVVz46QB/1Te1vtEv4uT/garv6SvPeQ+cx/wANNXV3eyKyCzjGoEEyXQAwRg40Rsc+qgn7t/clt+Ih/VrXkX/qH3dwYb5B4RTY9bRMfD75fWteu7t2ssNrBHOUMqRIjlMlCVULlSQDjl4UjejYq31pNbOcCVCobGdLdVbHoIB9VB8hemloae2hYPbSyQyjS8bsjDn1U4yPQeRHoIqOtA+tLFNoaXUhWquMaBQ1QI+KcZOVcQc6fccqBEi0xw8nI5HvFSjTUi9DQI4eetNp2ThuY8akhfEVySP5P0UDRXHQ4+kVzV6PWDS05UGMHuxQR7mQYx30Qmk3aAYohoJC0qkrXc0ClpWa4tdoPsmiiigKKKKAooooCiiigKKKKDxH/wBQmx0VoLlQA76kkx1bTgqT6QCRXjdFFA4lOUUUHaGoooOQ083Q1yigblPMCkk8sUUUHUkOK55RzwRRRQd0+FdoooIkkZdwoxk9M9KRFRRQSFNdzXaKBYruKKK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QQEhUUEhQUFhUXFhQaFBUVFhQVFRUWFxQZFxQVFBUYHCggGB4lGxQVITEhJSkrLi4uFyAzODMsNygtLisBCgoKDg0OGg8QGjckICQxLC8sLCwsKywsLCwsNywsLCwsLCwsLCwsLCwwLCwsLCwsLCwrLCwsLCwsLDcrNyw3N//AABEIANYA6wMBIgACEQEDEQH/xAAcAAABBQEBAQAAAAAAAAAAAAAAAgMEBQYBBwj/xABREAACAQMBBQMECg4KAQMFAAABAgMABBESBQYTITEiQVEUFmGBBzJSVHF0kZSh0yMzNEJVc5KTsbO00dLUFSQ1U2JygqSywaIIQ5UlZMLD8f/EABkBAQADAQEAAAAAAAAAAAAAAAABAgMEBf/EACIRAQEAAgICAgIDAAAAAAAAAAABAhEDIRIxQVEEMhNx8f/aAAwDAQACEQMRAD8A9xooooCiiigKKKKAooooCiiigqtrbwQ2zrG4mZ2UsFhgnnOlSAWIiRtIywHPxqH54Qf3V98wvvqajSTldqzO7ARw7PjbGOf2SeUuc/BbilTb7wLaeUhJSdWk2+kCdWC8Rw6k4XTH9kJzjTgjORkH/PCD+6vvmF99TR54Qf3V98wvvqanSbet1kERlUOSoxzwGYAojNjSrEEEKTk5HjSJd4IQCUcSBZOG/DZSUbBJ5EgtyHRck9wNBFG+Vr7qUehra5Uj4QY8iu+eNp7uT8xcfV1NbbtuAGMyBTGsgYnCmN2Co2rpzJAA6mlDbVuTEBNEeMMw4dTxBjOUweYx30FdLvraKpYvLgAk/wBXuTyAyeQjq+glDqGU5DAEHxBGQaotqbagnguo4pVZ1gnyBnnpVlbScYbDcjpJweRqz2J9zw/iov8AgKCbRRRQFFFFAUUUUBRRRQFFFFAVyu0UEfaF4kETyyHCRqzOcE4VRk4A5k8ugqlG8U7c02bdsvcxezjJ/wBLzhh6xT2/H3Bc/imp6fa5W7jthC7a4mkMoZAqBWCkMpOrqy9B3+g0EP8Ap+6/Bl1+esP5iljeOTvsLwHvGIDj1rKQfVUna28UFqwWZmB06mKxySLGmccSZkUiJMg9p8DsnwNOrtuDiPGZArxqzMHDINCY1sGYAMq6hkgkDIzQQfON/eN7+TD9bR5xv7xvfyYfrae2ZvFFcyyRwkvoijkLYKg8RnVQNQGc8MnPTnVdYb0TNMqTW6xo87wKyTcR1kWMyHiJoUYwMZVmwevLnQS/ON/eN7+TD9bVpsy/WdA6grzIZG06kZThlfSSAR4ZpnZu2obggRMWzEkvtWGEdmVc5HJsowKnmMHNV+6n2y/+Ot+y29BoaKKKDFbdtXmutoxxDMj7LgWMZAyzSXgUZPIcyOtTNt7tqVuZ41YzvZPCsYI0klCAQDy1HsrnwUCpl/sSU3LXEFwImeGOJ1aESgiN5HUjtrg5mbPqpPk20RyFxaMPFraUH1hZ8UEM7tzMHiLxcCSaKV8qTKNAjLRD70gtF7fuDYxyBpOzt1mgYKogEa3TzBkUrJoeSaURsAMYVpVUc+g7ulTuBtL++svm8319QNs7R2jaRh28ikBkhj5CeM5llWIHBZuhcHr3UDMW6s0KSCNwwMqKkau8OLNXdxAsqglCGlY5XHJFXl1pOz90nUW8pSHioLhZVl+yYSaYSrplxlmTSACeuT0q3ztLwsfyp/3UZ2l4WP5U/wC6grt3t0OCpWYKcQNAjia4lYq/2xgkjaYdQVcqgPMdeQq03KuWksoRJ9sjXhTcsYlhPCkx6NSEj0EU2ZdpL/7Vi/o408WPXwnz8gpzdW0mjWc3CJG0k7yBEfiKoZVBw2lc5YMeg60F5RRRQFFFVu29sLaiPUkjtLJw40iUM7PoZ8DJAHZjY8z3UFlRVB5yN7xvvzcP1tHnI3vG+/Nw/W0F/RWe874u+C/B7x5BenHrWIg+okUed8P9zf8A/wAfffVUGhorPed8P9zf/wDx999VXDvUG5Q2l9I3gbaSAD0l7nhr8hJ9FBoqKrdg7UNyjM0ZiZJJI2RmViGQ4PaXkasqCj33+4Ln8U36Kh7Te4ivVmjtJZ4/JzHmOS3DajIrjsyyJywpyc+FTN9/uC5/FN+iqfeZn8vgVWvCrWs7FLZwDqjlgCOVYgYxK4PjkeFA0u609zKZ7pbcmXQskUgeQRxRzSMiYVgkhMUgU55BskagcUi43PuJZJNbp2kuwJjJLIXMsqNAskBwoVUBXCnovLGalbX3gmspUtiyO0whEE0mkaO0FmN1pwBnqhGA7No5EZLW0N75InnKgPEIrwwsInQCS1Qll4hciQZVweS4K8tQyQF1sjZ1wtzLcXDQ9uGCNUiD4ThPMxyze2zxuuB4Y5ZOdO7s0kuTbLHKt40qXvETUsPlAdlQKdfbjUxlTgYc58KlW+8N4rqJlt8K6RSBOIWZ3tWnDqxwBghVK45gk5GMUzLvPdCKHXwleeK3lRodR4atcW8ciyBwRzW45H/C3hmgv92tj8AzyMqrJPM7sqnKooOI1X4Rlz/ikfxpvdX7Zf8Ax1v2W3qu2Ht67uLkER4t2kuEwUClViZkEiymUmQlk5qEGA/Xs5LeyN3LW6nv3nt4pH8sI1OgY4FtAQMnu5n5aDa0Vn/MjZ/vO3/NrVPvluhYxWF5JHawo6W07oyooZWSJmUg/CBQbiis5DuVs8qCbO35gf8Atr4UvzJ2f7zt/wA2tBoKzu/f3Mnxqx/bIartsbE2VbKS1pbk5wFEa5Jx9FY/bWyLa6EaW8UFswkRy8SdvC5OnUCCOg5io3N6W8bry+HsdFY7Ze71pPqGi4BUjP8AXL09c458X0VYeZdp4XHzy9+uqdoss6rQ0VnvMu08Lj55e/XVU2m7Vub24hbj6Fit3jHlV3y1mVXyRLk80XrRDb0VnvMu08Lj55e/XUeZtsOaG6Rh0Zby8yPUZSD6waDQ1nd810i2n74LuA47mEpNs2fgWckekU75uH33e/nV/gql3t2GY4Fbym6fFxZ9l5FKn+tRdRpoNBtfeS3tJI45mZWlOI8RyupPgWVSB0J5noCegq1VwehB5kcvEdRWe3wmVWsyzKpF3GeZAwNEgY8+7BPy1m4dihGE0UT+U/0tLmUByRAZXeVSegjaIMMe1Lsp9tg0HoiSqSQCCR7YAgkZ6ZHdTV5eCIKWDnU6oNKs+CxwC2kcl8WPIV5OyxeTTAQlh5RZkTrDJHcSLPfCaW2mXGppY9PawTnUOhyKvLSzYzA28U0Vo11ZmKNo5I8NGszXMghcBooziIcwoLKTjnkh6HmkQzK4yjBh4qQR8orza+2BKLG5ZBcazdSppYzSgWXlo1KltrAkXhKxAHaZSQD2q0O4dgE48w1DiGNdPkrWUR4aka47dyXBOoKWbrwx3DmEvchtUErHq13ek/6bmRB9CCtDWe3GGLeQHqLq9yO8Zu5WGfUwPrrQ0FFvwf6jOO9lCD4XYIM+jLCndobvRzzCYyTq6xmMcOV4xoZgzDC+JVef+EVYX9kk8bRyqHRhhlPQ88/pFVXmfZ/3I/Ll/ioJMGybZEaPQjBxpl4hEjSgZ5Ss+S/tj7bPWorbt2ZLnQO2kyMokfRpmxxdMerShbHVQDzPia6NzbD3pB641P01TbX3Vs1urJRawhXecOAi4bFu7AMO/BGfVQaKfZVu/Mhc51ag3MNwWhDdeojdl9dRbPdqyhiMUUMKKwjDlAiM/DIKF2XBJBGfhJ8a75m2HvS3/Nr+6jzNsPelv+bX91BOtdjW8crTRwxrI2dUiqAx1EFufdkgE46kAmq7dX7Zf/HW/ZbejzShQ5ge4tvRBKyp8PCfUmfTpqdsPZAtVkAkkkaSQyO8hXUWKqn3qgAYRe6gsqot+/7Nvvid1+oer2s97IMwTZl8W77W4UfC0TKPpIoIe9W1ZIlijizzTLleoGBgeisoNuFfbFx46tQP01Hiviw7RycDJPU8qlQTg8j++uTLK27ehhxyTQ4yzDtdoemoVhs0QSl1dipx2Tz04z0PhUqTZwPaiwp8B7U/CO74RUOS8MKs0qkAAnpn5MUxysu238UzxuO1tsPbTLO7KzBeIdSk8iByPL4K9MjcMARzBGQa8J2DtLjMz9NTdPAd30CvSN3trGMBW5p/x9I/dWmGf2y/K4J4y4/62NUFr/ac/wAUtv1s9XqtkZHQ1RWv9pz/ABS2/Wz1u85f0UUUBWf35+5h8Ys/2uKtBUHbWzFuojE5ZQSjBkIDKyOHRlyCMhlB5g0HNo7Gt7kq08EMpTOgyRo5TJBOksDjoOnhU7FUPm9L+ELz/bfU0eb0v4QvP9t9TQXkkKtjUAcEEZAOGByCM9CPGlYqh83pfwhef7b6mjzel/CF5/tvqaC+xRiqHzel/CF5/tvqaPN6X8IXn+2+poObrSYlvou+O7Y+kiWGKYcu77YR/prQVUbI2AltJJKJJpHkVFdpZNeQmorywB9+3y1b0BRRRQFZ/eXlcbPP/wByw9RtZs/orQVn95/t+z/jZ/ZZ6DQVG2htCK3TXNIkaZA1SMFXJ6DJ76k1Q71qD5IDz/rkP6HoFeeFh78tfz0f76srXaMUozHLG4zglHVgDjOMg+BHy1B2ptO1t5IYptCtOSsYKZBIKjtHGFBLovPqWA6kVTybL2Qt0lobKz4zIz4FrBgKPdNp5E8yB4KaDWcZfdL8orG+yzcKdnSpqGZAy9R7hjn6BViN29lEuBabPyn2wcC2yn+caez66xO/u71mZVjhtrWIIpLskMS8z1yVA6Ad/jVc7qL8eO8mWspzNp0kAMi6iegOnu9Oe6rUbOcYxMCfEgf9GoY2RaIBqhtwDjSWSPn4cyOdSJtk2sZ7VrB6DwYyD6elcvT0cbl6iztI51IGUf0A4OKmNdqAdfZAHa1csfLyx6azYWG2uYGjgjjOJc8ONFJBQYzpFaJdtRSDDYPiCAaf1WuG/mMrf3KLLHLAoKyB9WnkCVfTkA8q1eybosMYPrqi2wIg8SxR4xrJVBhADjOB06jPKnms1klt0JcKeKWCu6EkIMZ0kHvp8py3MO/b2DZD6oYz/hA+Tl/1VYgxtRv8Vmmf9E74/WGqnZe71mttxJXlRV1a2a6uEVcMeZPEAHIin7DdnZ9wONbyyPy08aC9nJwD7USJJnr3Zrrx9PHz/atdRWb8zovfG0Pn979ZR5nRe+NofP736ypVaSiswm6cBJAub8lcagNoXhK5GRkcXly504N0VX7XdX6N7ryuaXH+mcunyrQaOis9ugrr5Ssk0sxS5ZVeUoW0iKMgdhVUdT0HfWhoCiiigKKKKAormahSbZt1JDTwgjqDIgI+EZoJ1FFFAVn95/t+z/jZ/ZZ60FZ/ef7fs/42f2Weg0FUW9XW0+OQ/oer2s9vlMI1tnbIVLqEucE6Rhhk4HTmKCLtiwS5vzFKMo2z517+kk8YYgjoewhBHMYFU67GmtTYI8nFu5J7p5ZuQ1t5DMiHpyAxCvqrTHfCyHW4RR3lgyqPSWYAAfDSDvls0kE31nkdDx4cjPXB1cqDC227TtZyAx3IljsZoyphiiDSShTImpcyTuWTVqyRnnnJqi312UpuLqO2jKJw4gEQmMPIuviDAIzlSFOrkSBmva7Xa0EvOOaJwMZKSI3Xp0NeYbcdVvZu0uC+c6hyHU/prPktk6bcMly7Z6z2eEfiPbTPEYtKK2HdGDsXUiRsqGBTB6dju5VzZuw8PFxFJ0QxA9tinFDtgA57RVcDPh8NamK6tCvalgz4NImfpNMTbTg14E0OAOvEj693fWFyrvxwxZ3ecMstuVCsxMi4LaFPYJ6gHGNPhVWks5fAgjz+OOn9XU3eG7SSa2CSIx4kntWU9Y3weRq+2JYAd3Oq/XS8+btHs4Lojnawt8Nyw/8A08qkW6TrdW/GijQYn0lZjKSdA5EGNcfDWmiGBiqTbt4kM1s8jqiDjjUzBRkxjAJPf+6r6Y55X7XNsAbqzE2OAWuSgb2jXKpFwQR0JCccqD3gnqBVtvO0SkrGOfEga/WAMZzb9sKWEXbYawoIHMqG7qSN4dktAIJbuxdNIDI80DKT35UnB55pzZm8WyLZNEFzs+JM50xywIufHCmujGamnn55eWVrP3NwqhkXXDaSzngSTy3VqqaLfMmkhlkCs2dKkhcqzAHllvZ91HMkb7UDvqsrU2/ZkfU5EnHMHDGeMTwug1Y0kd9a5t9NmnrfWfziH+Khd9NmgYF9ZgDoBPDj/lVlWXlTQ93cK06Srf2Eca8WTBDwWS8OSMNoctxWUkg9c55A16RWeG+ezRk+XWfPmfs8PM9MntegfJSvPbZ3v+z+cQ/xUC92fb3nxt/1UVXlZXdLaUUkm0JI5UeAXKFZFZWjwbOAyEOOWNevPPkQap95fZYtLbKwf1h/FTiMfC3f6qD0Kom0Npw266ppEjH+JgPkHfXz7tr2VL2cnTJwl9zENP8A5dfprGXm03lbU7MxPUsST8poPoPa3ssWMOeGXmI9yCq/K37qxO2fZonblBHHEPE5kb6cD6K8leYmmyaDVbX37vLkYlnkI9yDpX8lcCs614SepqNRQfaVFFFAVn95/t+z/jZ/ZZ60FZ/ef7fs/wCNn9lnoNBRRRQcZc9az2yoV8uveyvtbXuHuHrRVQ7K+773/La/8HoJF1uzZS4MlpavjprgibGeuMrXm29O7VrFeMq2tuqkKwUQxAAYxyAXxBr1+vP/AGRodM0MncylT8Ktn/8AKqcnprw/srbGxhGBwoseHDTp4DlT42ZEOZijyT00Jy9HSmbSbl17qfgmLtnu7q5rXo44xU3uzI1dXVEGCVOFUY1cweQ9XrqztIcVIe316wehA+XHWkW4IXBHMfIarPa+U66OtLz55Hp/fTuzIeLMiYyNQJz4LzP6MeuojZHT5D0rS7n2OFMxHNshfQuefykfRWuHd05OWyTa/wCAvuV+QVR76wqLU9lfttt3D3zHWhqh32+5D+Ntv2mOulwrrgL7lfkFHAX3K/IKcooG+AvuV+QUcBfcr8gpyig849mfanBtVgj7PGJLY5dhMcjjxJHyV89zNzr1r2b9oBrpY/cRqPW3aP0EV5JJ1oEaq5R30oCgTijFLxRigRijFOEUaaD7Moql3zlkSxuHhkMckcbSB1Ckjh9thhgRzCkdO+o8Wx7llDDaNxggEfYrXvGf7qg0VZ/ef7fs/wCNn9lnpQ2PdjptCQ/54Ldh/wCKqfppEmx7tipa8QlTlSbWMlTgjK9rkcEjPpNBoaKof6Mvffy/Nk/jo/oy99/L82T+Ogvqodlfd97/AJbX/g9H9GXvv5fmyfx1Ett3LuOWWUX2Wl0as20eAEXChRq5DmfloNTVFvhsnyq3IUdtO2npIByvrGfXiopkure6tY5LhZUmaVWHBWMjRC0gIYMe9a0xqLNzSZdXbyHZ0/LB9Ix051KtJCG5+NSN+bRILkNGQOIpZlHc2euPT/0ahWbaxXJlNV6nFl5Ta8RvDvptkGaat3xy76fYVCcrpA2vNoikdRkqjMFzjJVSQCe7pWl2bebRaKNktrHSUQrm7uAdJUEZHkvhWdvrfiKYznt5TlyPa7PLHTrU/Ze0rqODZumSHgyFYJGkhZ5NSh9DallVRrEYT2vJmHXOBvxT24fyPcXnlG0/e9h87uP5Wq7bsO07iHh+T2I7cTZF3OT2JVfobYD73x+XpXJ9tXXlUqiSEW6XNtCuLd2lZ5QrOhczBQArKNQX748uzzen3qZ4ppI4mSNGdFnPDkBeK4ELq0OtWUk6sc+gJ5cgdnOmeUbT972Hzu4/laPKNp+97D53cfytNyb1kFnEDm2SYwPPqUEOJOE7LEebIsmVLZB5EgEc6Nnb3LLIqG3mRHnngSY8MxNLC8ileTaxkRMQSunPLOaBufa1/FJAJ4bRY5ZkiPDmmlftKxyNUSAY0+nrWprP72e2s/jsP/CSs77KnshHZYSKBVadxqy3MRpkgMR3kkHA9BoMZ7O1uiXccgILNGNa+BBIU+sD6K8oZsmp28G8Et9IZJnLMepOB3ADkOQ5AVWrQKYUsChhyoQ0HcUYpVcqRyuZrtJzUD603y/s+8+K3P6lqqZdtXkQhVLaDQ8iRRtJO6u32MtrKLEQqnQcdonmOQ6Vbb5f2fefFbn9S1IurF5ksiunEcsUkmSc6BA47PLmdTJ4cs0Fbdb6C3Oi4iCyJo8oEUyOkXEbEekyBHlJXDFVTIB78jMu93tjhNwrxyBoIZpcfYzxUhA16NLHScsmA2knUD405Nu0DdNcJKya2iaRQkTFjGAo0yMpZAVVQwHUDlgkmqUbjNmQGWLQYbqOMrAVlzcSpKzzyazxSChHILnUc5POgsot84mbTwrheeks8elVk4LTiM5OcmNS2cY5gZycVIfemERqx1ZIsmZMc0W8l4UJJPI9rVnBONPwVybdwNLrLnBuROyY5H+pm24ec9OYb1Yqtg3F0H7qmdD5KGR1iJMdpLxbaNXVQRhiwYnJYHuoJa73r2XME3Bk4nAlHDbjFEaQKqBtQ1rG5XIGcd2RTdzvzAggfTJwptWl2jdSw0oYzGuO0HMqAHkOuTUi13TVDGDNK0cOs28TCPRCXVlBBCBm0K7KuTyB55POno92IRHbxNl44IGgCPpIkjaNIzxBjnyjHTHU0FXvFtURz7NkljmXL3BMaxvPIv8AVnGCsAbJ7Q6Z7+4Gpk2+tqqk6pQQDhXt7hDnuBDRgj103e2nBuNmR63fQ06h5CGdgLSQAu2Bk+mrLb02FVfHJPq6fTSTZHit5t1J7lsyKzOWJJIByOg0nmPgq92awP8A/ao98o0E+XCMCRkEA8s+mndl7Hti2DDGf9IrDPGbehx266a+Jsd4HrqPe7Xhh5yTRr4ZdRn4BnnUBti2akA20TE9F4asSfDTjnV7sXdOFHErwRIfvY0RAB4FyB2m+gVGOO+ojkzs7qHsrbtoTxZLiIHoiE4KjoWb0n6B8NWGwz5XssQwlTPGqzRAnALLcNJA2rwLR4z3VoWQeAry+13iOzryx1RTg4nhlXRp1iSUFNBYhW7Wg5zjnXRMdTTjzyuV3Xp9ju6RBCkj/ZFnFxMwGRJMWZ3AyeS6mAHgqgVBtdzpPsxluAzTG21lIhHxBBJrLyKG0mV1whcADAHLlip3nHN+Db/5bH+arvnHN+Db75bH+aooabdTLMvHfyZ5zO9vpTnI0nFZeL7YRmTtleuTjOOzT1ru5o4YMhKx3VxcBQAATM0rBCc9FactnxHhXPOOb8G3/wAtj/NUecc34Nv/AJbH+aoDe3rZ/HYf+Egry/2d9hMJlusZR0VCfcuucD1jn6jW+23ez3axRixuowtzaSNJK1mERIbmOWRiUuGb2qN0Brz72Zt/Y7lfIrYh0DBppRzUlTySM9+DzLfAB30HjbrzpUT4606VzTRWgmJ0pqM0W791JPJjQPiiuLXakcNcrpFcqB9W7+TKmzrwsSoNvMoI66nQqoGAeZYgeuomzN8rFIYle8hLCNAxzjLBQCcd3PurU0UGf89tn++4fyqPPaw99RH0A5J+AAc60FFBm4t+bNxlDcMMkalsr5lODg4YQ4PMGleelr4XXzG/+opzcf7kX8bc/tElX1BnvPS18Lr5jf8A1FHnpa+F18xv/qK0NFBkW2ql5eWfAWciJp3kMlvcwKqmBkB1TRqCdTKMDJ59MA01vfvHDFcx2rZ4jRPJkdFUMFGfScMceCn0Vrbu4WJGdyFRFLMx6BQMkn1V8nbb3pe42k16xPOUEA/ewjshMd3Y+kmiY3G/eyri5kU20ZkGDzVkHPP+JhirzYu61w2kyMsXIZAIdvSOR0/Sad2DeKSMHkeYPw1s7Y5FRcZl3W05Lj6J2ZsqOD2oyxHN25sfX3D0CrAGkCo219rQ2cRlndUUePUnwUdWPoFWk0ztt9pU8qorO5CqoJJJwAB1JNfPO/8AvOL661xZEcfKI9CeeS/ozgY+AU5vzv5LtFii5jtweUfe/g0pH6Og9NY+ir603J22L+ygnB5suH9EiHS//kDV7Xi//p7259vs2PTEsXr7MoHwdg+s17RUIFFFFB4x7Ou9UqMLOIlE0hpmHIvq9qmfc45nxz6K8YZ886+hfZw2bbvZGWTAnUhYWHtmycsh8RjJ9FfOpoFg0opmkpXTy5igRjByKVL7ZTTi4am5RzUfDQPLXa4tdoA0mumuUH2XRRRQFFFFBQbj/ci/jbn9okq/qg3H+5F/G3P7RJV/QFFFcNB5R7PW83Bt0s0Pam7UuD0iVhhT/mb6Favn2Qdqr3fbaM093O9yCJTIwdT95p7IQegAAenr31TDmw9VBt9ydtdhUY805eru+ivX9j7Q1KM1827PujG+R31fXW887JoVyo78cifXSdLb6et72+yNDZApFiWb3IPYQ/42/wChzrxjb23Z76TiXDlj3DoiDwRe4VXHnQBU7VAFBpYFcYVAutxdteQ39vOThVfEnhw3BR8+gBs+qvrQGvi019QexHt/y3Z0RY5kizFJ45TGgn4UKmg2dZn2RNvybPs2miALalUFhlV1ffEd/h8Jq029tuGyiMs7aVHId7Me5VHea+fPZD9kGbaZ4YHCtwciMHJcjo0hxz+DoPT1oKXeLee4v8G4lZ9OdIOAoz4KOQ6VniKVXcUHEFLZa6q0sCgje1PoNcY5f1U5OOR+imLfnk0EkGlUkV2gK4a7Rig+yqz+095WiuDbx2lzO4jWQmI24XSzFRzklU5yp7q0FZ6L+1ZPiUP7RNQJ85Lj8GXv5Vj/ADFHnJcfgy9/Ksf5irfa6uYZOE5jfSxVwqsVIGfatyPTvrLbL3le22XbXd05nefyXAwkZzcFBpGkYOnUx6ZIFArYW0ri2hER2deNhpWyGsgO3KzgYNx3aseqrDzjuPwZe/lWX8xVHtXal1Fd3eLvTDGLLQrQJIFe4mKFBp0tyAXmT9+SelW15v1BFJcRuk5FsyieRImdEVo1fiMV6L2iPHsk4xg0EtdrXZ5iwYehp4AfWASPppi92pfhSUtIk0qzM004K4VScKIlJyfkrRowYAg5BGQR0IPQio21vtEv4uT/AIGg8Q9mzdviQwbUiQLxUi8pA6BnReE/06Cf8teRoeQr66sNnpc7OihlGUktY1YegxL9Pf6q+Vdt7JeyuZraT20blc+6HVWHwqQfXQQlFLApIpxaAxXQtKApWKBIWuMKdC0lxQRSOdeiexBvlHsx7gXBIiePWuBkmWM8lHpYMfya89xzrrLQaze/fCTaU5ldsKMiKPnpRc/ST3nv+SsvO3OozwkUpWyORoFq9OZpjie6FPIw8floHVYEUE4600yY6H91cVz0oOznkaZtxyrtw5A54rkXSgfFdpIpVAUUCu4oPsqs9F/asnxKH9omrQ1m9tRzQXcdzDBJOGhaGZIzEGGlw8Ljiuo6tIDz++HLlQaM149Psm4uLXyIxSf/AEyOZ1YhlE80ZPkCxsMBvsWSfSVr0YbTvPeXy3EefXyo/pK895D5zH/DQZLZsMm1Le4uYlOm5vbVo9fZxbWzQhnwefWOUgdelXV1sefG1ljRc3OkwFmADE2ccLavABkNWS7QuxyFiPnEf8Nd/pK895D5zH/DQWtlBw40TrpVVz46QB/1Te1vtEv4uT/garv6SvPeQ+cx/wANNXV3eyKyCzjGoEEyXQAwRg40Rsc+qgn7t/clt+Ih/VrXkX/qH3dwYb5B4RTY9bRMfD75fWteu7t2ssNrBHOUMqRIjlMlCVULlSQDjl4UjejYq31pNbOcCVCobGdLdVbHoIB9VB8hemloae2hYPbSyQyjS8bsjDn1U4yPQeRHoIqOtA+tLFNoaXUhWquMaBQ1QI+KcZOVcQc6fccqBEi0xw8nI5HvFSjTUi9DQI4eetNp2ThuY8akhfEVySP5P0UDRXHQ4+kVzV6PWDS05UGMHuxQR7mQYx30Qmk3aAYohoJC0qkrXc0ClpWa4tdoPsmiiigKKKKAooooCiiigKKKKDxH/wBQmx0VoLlQA76kkx1bTgqT6QCRXjdFFA4lOUUUHaGoooOQ083Q1yigblPMCkk8sUUUHUkOK55RzwRRRQd0+FdoooIkkZdwoxk9M9KRFRRQSFNdzXaKBYruKKK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p:nvGrpSpPr>
        <p:grpSpPr>
          <a:xfrm>
            <a:off x="1782182" y="2398529"/>
            <a:ext cx="5922166" cy="2060942"/>
            <a:chOff x="1115616" y="2937718"/>
            <a:chExt cx="5922166" cy="2060942"/>
          </a:xfrm>
        </p:grpSpPr>
        <p:sp>
          <p:nvSpPr>
            <p:cNvPr id="7" name="TextBox 6"/>
            <p:cNvSpPr txBox="1"/>
            <p:nvPr/>
          </p:nvSpPr>
          <p:spPr>
            <a:xfrm>
              <a:off x="1115616" y="2937718"/>
              <a:ext cx="1992853" cy="923330"/>
            </a:xfrm>
            <a:prstGeom prst="rect">
              <a:avLst/>
            </a:prstGeom>
            <a:noFill/>
          </p:spPr>
          <p:txBody>
            <a:bodyPr wrap="none" rtlCol="0">
              <a:spAutoFit/>
            </a:bodyPr>
            <a:lstStyle/>
            <a:p>
              <a:r>
                <a:rPr lang="en-US" sz="5400" dirty="0">
                  <a:solidFill>
                    <a:srgbClr val="B41A1B"/>
                  </a:solidFill>
                  <a:latin typeface="Arial Black"/>
                  <a:cs typeface="Arial Black"/>
                </a:rPr>
                <a:t>WHY</a:t>
              </a:r>
            </a:p>
          </p:txBody>
        </p:sp>
        <p:sp>
          <p:nvSpPr>
            <p:cNvPr id="8" name="TextBox 7"/>
            <p:cNvSpPr txBox="1"/>
            <p:nvPr/>
          </p:nvSpPr>
          <p:spPr>
            <a:xfrm>
              <a:off x="2769573" y="3429000"/>
              <a:ext cx="4268209" cy="1569660"/>
            </a:xfrm>
            <a:prstGeom prst="rect">
              <a:avLst/>
            </a:prstGeom>
            <a:noFill/>
          </p:spPr>
          <p:txBody>
            <a:bodyPr wrap="none" rtlCol="0">
              <a:spAutoFit/>
            </a:bodyPr>
            <a:lstStyle/>
            <a:p>
              <a:r>
                <a:rPr lang="en-US" sz="9600" dirty="0">
                  <a:solidFill>
                    <a:srgbClr val="606060"/>
                  </a:solidFill>
                  <a:latin typeface="Avenir Light"/>
                  <a:cs typeface="Avenir Light"/>
                </a:rPr>
                <a:t>Coach?</a:t>
              </a:r>
            </a:p>
          </p:txBody>
        </p:sp>
      </p:grpSp>
    </p:spTree>
    <p:extLst>
      <p:ext uri="{BB962C8B-B14F-4D97-AF65-F5344CB8AC3E}">
        <p14:creationId xmlns:p14="http://schemas.microsoft.com/office/powerpoint/2010/main" val="25964776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863588" y="1916832"/>
            <a:ext cx="741682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dirty="0">
                <a:solidFill>
                  <a:srgbClr val="606060"/>
                </a:solidFill>
                <a:latin typeface="Avenir Light"/>
                <a:cs typeface="Avenir Light"/>
              </a:rPr>
              <a:t>“On a scale of 1-4, with 4 being the highest, what activity provides the greatest value to your organization?” </a:t>
            </a:r>
          </a:p>
        </p:txBody>
      </p:sp>
      <p:sp>
        <p:nvSpPr>
          <p:cNvPr id="23" name="Text Box 6"/>
          <p:cNvSpPr txBox="1">
            <a:spLocks noChangeArrowheads="1"/>
          </p:cNvSpPr>
          <p:nvPr/>
        </p:nvSpPr>
        <p:spPr bwMode="auto">
          <a:xfrm>
            <a:off x="0" y="6642100"/>
            <a:ext cx="3352800" cy="215900"/>
          </a:xfrm>
          <a:prstGeom prst="rect">
            <a:avLst/>
          </a:prstGeom>
          <a:noFill/>
          <a:ln w="9525">
            <a:noFill/>
            <a:miter lim="800000"/>
            <a:headEnd/>
            <a:tailEnd/>
          </a:ln>
        </p:spPr>
        <p:txBody>
          <a:bodyPr>
            <a:spAutoFit/>
          </a:bodyPr>
          <a:lstStyle/>
          <a:p>
            <a:pPr fontAlgn="auto">
              <a:spcBef>
                <a:spcPct val="50000"/>
              </a:spcBef>
              <a:spcAft>
                <a:spcPts val="0"/>
              </a:spcAft>
              <a:defRPr/>
            </a:pPr>
            <a:endParaRPr lang="en-US" sz="800" dirty="0">
              <a:solidFill>
                <a:schemeClr val="bg1">
                  <a:lumMod val="65000"/>
                </a:schemeClr>
              </a:solidFill>
              <a:latin typeface="+mn-lt"/>
              <a:cs typeface="+mn-cs"/>
            </a:endParaRPr>
          </a:p>
        </p:txBody>
      </p:sp>
    </p:spTree>
    <p:extLst>
      <p:ext uri="{BB962C8B-B14F-4D97-AF65-F5344CB8AC3E}">
        <p14:creationId xmlns:p14="http://schemas.microsoft.com/office/powerpoint/2010/main" val="26877503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3848" y="5373216"/>
            <a:ext cx="2736304" cy="769441"/>
          </a:xfrm>
          <a:prstGeom prst="rect">
            <a:avLst/>
          </a:prstGeom>
          <a:noFill/>
        </p:spPr>
        <p:txBody>
          <a:bodyPr wrap="square" rtlCol="0">
            <a:spAutoFit/>
          </a:bodyPr>
          <a:lstStyle/>
          <a:p>
            <a:r>
              <a:rPr lang="en-US" sz="4400" dirty="0">
                <a:solidFill>
                  <a:srgbClr val="606060"/>
                </a:solidFill>
                <a:latin typeface="Avenir Heavy"/>
                <a:cs typeface="Avenir Heavy"/>
              </a:rPr>
              <a:t>DAY ONE</a:t>
            </a:r>
          </a:p>
        </p:txBody>
      </p:sp>
      <p:cxnSp>
        <p:nvCxnSpPr>
          <p:cNvPr id="28" name="Straight Connector 27"/>
          <p:cNvCxnSpPr/>
          <p:nvPr/>
        </p:nvCxnSpPr>
        <p:spPr>
          <a:xfrm>
            <a:off x="3032829" y="5337212"/>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032829" y="6165304"/>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0" y="2486973"/>
            <a:ext cx="9148806" cy="2526670"/>
            <a:chOff x="0" y="2492896"/>
            <a:chExt cx="9148806" cy="2526670"/>
          </a:xfrm>
        </p:grpSpPr>
        <p:sp>
          <p:nvSpPr>
            <p:cNvPr id="20" name="Rectangle 19"/>
            <p:cNvSpPr/>
            <p:nvPr/>
          </p:nvSpPr>
          <p:spPr>
            <a:xfrm>
              <a:off x="4806" y="3068960"/>
              <a:ext cx="9144000" cy="140415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285746" y="2492896"/>
              <a:ext cx="4572508" cy="369332"/>
            </a:xfrm>
            <a:prstGeom prst="rect">
              <a:avLst/>
            </a:prstGeom>
            <a:noFill/>
          </p:spPr>
          <p:txBody>
            <a:bodyPr wrap="square" rtlCol="0">
              <a:spAutoFit/>
            </a:bodyPr>
            <a:lstStyle/>
            <a:p>
              <a:pPr algn="dist"/>
              <a:r>
                <a:rPr lang="en-US" dirty="0">
                  <a:solidFill>
                    <a:srgbClr val="888D8B"/>
                  </a:solidFill>
                  <a:latin typeface="Avenir Book"/>
                  <a:cs typeface="Avenir Book"/>
                </a:rPr>
                <a:t>PRESENTS KEITH ROSEN’S:</a:t>
              </a:r>
            </a:p>
          </p:txBody>
        </p:sp>
        <p:sp>
          <p:nvSpPr>
            <p:cNvPr id="12" name="Rectangle 11"/>
            <p:cNvSpPr/>
            <p:nvPr/>
          </p:nvSpPr>
          <p:spPr>
            <a:xfrm>
              <a:off x="0" y="458751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8" y="3068960"/>
              <a:ext cx="9144000" cy="1446550"/>
            </a:xfrm>
            <a:prstGeom prst="rect">
              <a:avLst/>
            </a:prstGeom>
            <a:noFill/>
          </p:spPr>
          <p:txBody>
            <a:bodyPr wrap="square" rtlCol="0">
              <a:spAutoFit/>
            </a:bodyPr>
            <a:lstStyle/>
            <a:p>
              <a:pPr algn="ctr"/>
              <a:r>
                <a:rPr lang="en-US" sz="4400" dirty="0">
                  <a:solidFill>
                    <a:srgbClr val="F3F4F5"/>
                  </a:solidFill>
                  <a:latin typeface="Avenir Heavy"/>
                  <a:cs typeface="Avenir Heavy"/>
                </a:rPr>
                <a:t>COACHING SALESPEOPLE INTO SALES CHAMPIONS</a:t>
              </a:r>
            </a:p>
          </p:txBody>
        </p:sp>
        <p:sp>
          <p:nvSpPr>
            <p:cNvPr id="17" name="TextBox 16"/>
            <p:cNvSpPr txBox="1"/>
            <p:nvPr/>
          </p:nvSpPr>
          <p:spPr>
            <a:xfrm>
              <a:off x="0" y="4545124"/>
              <a:ext cx="9144000" cy="461665"/>
            </a:xfrm>
            <a:prstGeom prst="rect">
              <a:avLst/>
            </a:prstGeom>
            <a:noFill/>
          </p:spPr>
          <p:txBody>
            <a:bodyPr wrap="square" rtlCol="0">
              <a:spAutoFit/>
            </a:bodyPr>
            <a:lstStyle/>
            <a:p>
              <a:pPr algn="ctr"/>
              <a:r>
                <a:rPr lang="en-US" sz="2400" dirty="0">
                  <a:solidFill>
                    <a:srgbClr val="F2F2F2"/>
                  </a:solidFill>
                  <a:latin typeface="Avenir Heavy"/>
                  <a:cs typeface="Avenir Heavy"/>
                </a:rPr>
                <a:t>{ Building a High Performance Sales Culture }</a:t>
              </a:r>
            </a:p>
          </p:txBody>
        </p:sp>
      </p:grpSp>
      <p:sp>
        <p:nvSpPr>
          <p:cNvPr id="14" name="TextBox 13"/>
          <p:cNvSpPr txBox="1"/>
          <p:nvPr/>
        </p:nvSpPr>
        <p:spPr>
          <a:xfrm>
            <a:off x="1447800" y="6388650"/>
            <a:ext cx="6725653" cy="400110"/>
          </a:xfrm>
          <a:prstGeom prst="rect">
            <a:avLst/>
          </a:prstGeom>
          <a:noFill/>
        </p:spPr>
        <p:txBody>
          <a:bodyPr wrap="square" rtlCol="0">
            <a:spAutoFit/>
          </a:bodyPr>
          <a:lstStyle/>
          <a:p>
            <a:pPr algn="ctr"/>
            <a:r>
              <a:rPr lang="en-US" sz="1000" b="1" dirty="0"/>
              <a:t>CONFIDENTIAL. For internal use only.  Do not distribute. No Pictures.</a:t>
            </a:r>
          </a:p>
          <a:p>
            <a:pPr algn="ctr"/>
            <a:r>
              <a:rPr lang="en-US" sz="1000" b="1" dirty="0"/>
              <a:t>Copyright © Keith Rosen 2016, Profit Builders, LLC  ®  All Rights Reserved - KeithRosen.com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 y="3604"/>
            <a:ext cx="9175706" cy="6881780"/>
          </a:xfrm>
          <a:prstGeom prst="rect">
            <a:avLst/>
          </a:prstGeom>
        </p:spPr>
      </p:pic>
    </p:spTree>
    <p:extLst>
      <p:ext uri="{BB962C8B-B14F-4D97-AF65-F5344CB8AC3E}">
        <p14:creationId xmlns:p14="http://schemas.microsoft.com/office/powerpoint/2010/main" val="29373287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902717595"/>
              </p:ext>
            </p:extLst>
          </p:nvPr>
        </p:nvGraphicFramePr>
        <p:xfrm>
          <a:off x="0" y="-783468"/>
          <a:ext cx="9324528" cy="7848872"/>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 Box 4"/>
          <p:cNvSpPr txBox="1">
            <a:spLocks noChangeArrowheads="1"/>
          </p:cNvSpPr>
          <p:nvPr/>
        </p:nvSpPr>
        <p:spPr bwMode="auto">
          <a:xfrm>
            <a:off x="5004048" y="6642556"/>
            <a:ext cx="42124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 dirty="0">
                <a:solidFill>
                  <a:srgbClr val="606060"/>
                </a:solidFill>
              </a:rPr>
              <a:t>Source: Sales Executive Council and SEC </a:t>
            </a:r>
            <a:r>
              <a:rPr lang="en-US" sz="800" i="1" dirty="0">
                <a:solidFill>
                  <a:srgbClr val="606060"/>
                </a:solidFill>
              </a:rPr>
              <a:t>Solutions</a:t>
            </a:r>
            <a:r>
              <a:rPr lang="en-US" sz="800" dirty="0">
                <a:solidFill>
                  <a:srgbClr val="606060"/>
                </a:solidFill>
              </a:rPr>
              <a:t> research, 2006 Member Responses</a:t>
            </a:r>
          </a:p>
        </p:txBody>
      </p:sp>
      <p:sp>
        <p:nvSpPr>
          <p:cNvPr id="22" name="Text Box 15"/>
          <p:cNvSpPr txBox="1">
            <a:spLocks noChangeArrowheads="1"/>
          </p:cNvSpPr>
          <p:nvPr/>
        </p:nvSpPr>
        <p:spPr bwMode="auto">
          <a:xfrm>
            <a:off x="107504" y="6063679"/>
            <a:ext cx="3276364" cy="427809"/>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Getting more out of existing customer knowledge management systems (e.g., CRM)</a:t>
            </a:r>
          </a:p>
        </p:txBody>
      </p:sp>
      <p:sp>
        <p:nvSpPr>
          <p:cNvPr id="36" name="Text Box 15"/>
          <p:cNvSpPr txBox="1">
            <a:spLocks noChangeArrowheads="1"/>
          </p:cNvSpPr>
          <p:nvPr/>
        </p:nvSpPr>
        <p:spPr bwMode="auto">
          <a:xfrm>
            <a:off x="107504" y="5481228"/>
            <a:ext cx="3276364" cy="276999"/>
          </a:xfrm>
          <a:prstGeom prst="rect">
            <a:avLst/>
          </a:prstGeom>
          <a:noFill/>
          <a:ln>
            <a:noFill/>
          </a:ln>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F2F2F2"/>
                </a:solidFill>
              </a:rPr>
              <a:t>Conducting world-class account planning</a:t>
            </a:r>
          </a:p>
        </p:txBody>
      </p:sp>
      <p:sp>
        <p:nvSpPr>
          <p:cNvPr id="37" name="Text Box 15"/>
          <p:cNvSpPr txBox="1">
            <a:spLocks noChangeArrowheads="1"/>
          </p:cNvSpPr>
          <p:nvPr/>
        </p:nvSpPr>
        <p:spPr bwMode="auto">
          <a:xfrm>
            <a:off x="107504" y="4797152"/>
            <a:ext cx="3708412" cy="427809"/>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Deepening understanding of known and unknown customer need</a:t>
            </a:r>
          </a:p>
        </p:txBody>
      </p:sp>
      <p:sp>
        <p:nvSpPr>
          <p:cNvPr id="38" name="Text Box 15"/>
          <p:cNvSpPr txBox="1">
            <a:spLocks noChangeArrowheads="1"/>
          </p:cNvSpPr>
          <p:nvPr/>
        </p:nvSpPr>
        <p:spPr bwMode="auto">
          <a:xfrm>
            <a:off x="107504" y="4211506"/>
            <a:ext cx="4356484" cy="26161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Integrating multiple silos to provide one “face” to the customer</a:t>
            </a:r>
          </a:p>
        </p:txBody>
      </p:sp>
      <p:sp>
        <p:nvSpPr>
          <p:cNvPr id="39" name="Text Box 15"/>
          <p:cNvSpPr txBox="1">
            <a:spLocks noChangeArrowheads="1"/>
          </p:cNvSpPr>
          <p:nvPr/>
        </p:nvSpPr>
        <p:spPr bwMode="auto">
          <a:xfrm>
            <a:off x="107504" y="3599438"/>
            <a:ext cx="3852428" cy="26161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Boosting second-line manager/executive performance</a:t>
            </a:r>
          </a:p>
        </p:txBody>
      </p:sp>
      <p:sp>
        <p:nvSpPr>
          <p:cNvPr id="40" name="Text Box 15"/>
          <p:cNvSpPr txBox="1">
            <a:spLocks noChangeArrowheads="1"/>
          </p:cNvSpPr>
          <p:nvPr/>
        </p:nvSpPr>
        <p:spPr bwMode="auto">
          <a:xfrm>
            <a:off x="107504" y="2951366"/>
            <a:ext cx="3816424" cy="26161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Designing compensation plans to support selling</a:t>
            </a:r>
          </a:p>
        </p:txBody>
      </p:sp>
      <p:sp>
        <p:nvSpPr>
          <p:cNvPr id="41" name="Text Box 15"/>
          <p:cNvSpPr txBox="1">
            <a:spLocks noChangeArrowheads="1"/>
          </p:cNvSpPr>
          <p:nvPr/>
        </p:nvSpPr>
        <p:spPr bwMode="auto">
          <a:xfrm>
            <a:off x="107504" y="2303294"/>
            <a:ext cx="3960440" cy="26161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Managing and profiting from tier one/strategic accounts</a:t>
            </a:r>
          </a:p>
        </p:txBody>
      </p:sp>
      <p:sp>
        <p:nvSpPr>
          <p:cNvPr id="42" name="Text Box 15"/>
          <p:cNvSpPr txBox="1">
            <a:spLocks noChangeArrowheads="1"/>
          </p:cNvSpPr>
          <p:nvPr/>
        </p:nvSpPr>
        <p:spPr bwMode="auto">
          <a:xfrm>
            <a:off x="107504" y="1664804"/>
            <a:ext cx="3276364" cy="261610"/>
          </a:xfrm>
          <a:prstGeom prst="rect">
            <a:avLst/>
          </a:prstGeom>
          <a:noFill/>
          <a:ln>
            <a:noFill/>
          </a:ln>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Retaining and motivating top sales talent</a:t>
            </a:r>
          </a:p>
        </p:txBody>
      </p:sp>
      <p:sp>
        <p:nvSpPr>
          <p:cNvPr id="43" name="Text Box 15"/>
          <p:cNvSpPr txBox="1">
            <a:spLocks noChangeArrowheads="1"/>
          </p:cNvSpPr>
          <p:nvPr/>
        </p:nvSpPr>
        <p:spPr bwMode="auto">
          <a:xfrm>
            <a:off x="107504" y="1016732"/>
            <a:ext cx="5292588" cy="26161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200" dirty="0">
                <a:solidFill>
                  <a:srgbClr val="F2F2F2"/>
                </a:solidFill>
              </a:rPr>
              <a:t>Designing sales metrics to support a solutions-selling strategy</a:t>
            </a:r>
          </a:p>
        </p:txBody>
      </p:sp>
      <p:sp>
        <p:nvSpPr>
          <p:cNvPr id="9" name="TextBox 8"/>
          <p:cNvSpPr txBox="1"/>
          <p:nvPr/>
        </p:nvSpPr>
        <p:spPr>
          <a:xfrm>
            <a:off x="5832140" y="3543396"/>
            <a:ext cx="2988332" cy="2369880"/>
          </a:xfrm>
          <a:prstGeom prst="rect">
            <a:avLst/>
          </a:prstGeom>
          <a:noFill/>
        </p:spPr>
        <p:txBody>
          <a:bodyPr wrap="square" rtlCol="0">
            <a:spAutoFit/>
          </a:bodyPr>
          <a:lstStyle/>
          <a:p>
            <a:pPr algn="r"/>
            <a:r>
              <a:rPr lang="en-US" sz="2400" dirty="0">
                <a:solidFill>
                  <a:srgbClr val="535353"/>
                </a:solidFill>
                <a:latin typeface="Avenir Light"/>
                <a:cs typeface="Avenir Light"/>
              </a:rPr>
              <a:t>Focusing on</a:t>
            </a:r>
          </a:p>
          <a:p>
            <a:pPr algn="r"/>
            <a:r>
              <a:rPr lang="en-US" sz="2400" dirty="0">
                <a:solidFill>
                  <a:srgbClr val="535353"/>
                </a:solidFill>
                <a:latin typeface="Avenir Light"/>
                <a:cs typeface="Avenir Light"/>
              </a:rPr>
              <a:t>the quantity</a:t>
            </a:r>
          </a:p>
          <a:p>
            <a:pPr algn="r"/>
            <a:r>
              <a:rPr lang="en-US" sz="2400" dirty="0">
                <a:solidFill>
                  <a:srgbClr val="535353"/>
                </a:solidFill>
                <a:latin typeface="Avenir Light"/>
                <a:cs typeface="Avenir Light"/>
              </a:rPr>
              <a:t>and quality of </a:t>
            </a:r>
            <a:r>
              <a:rPr lang="en-US" sz="2800" b="1" dirty="0">
                <a:solidFill>
                  <a:srgbClr val="B41A1B"/>
                </a:solidFill>
                <a:latin typeface="Avenir Light"/>
                <a:cs typeface="Avenir Light"/>
              </a:rPr>
              <a:t>coaching</a:t>
            </a:r>
            <a:r>
              <a:rPr lang="en-US" sz="2400" dirty="0">
                <a:solidFill>
                  <a:srgbClr val="B41A1B"/>
                </a:solidFill>
                <a:latin typeface="Avenir Light"/>
                <a:cs typeface="Avenir Light"/>
              </a:rPr>
              <a:t> </a:t>
            </a:r>
            <a:r>
              <a:rPr lang="en-US" sz="2400" dirty="0">
                <a:solidFill>
                  <a:srgbClr val="535353"/>
                </a:solidFill>
                <a:latin typeface="Avenir Light"/>
                <a:cs typeface="Avenir Light"/>
              </a:rPr>
              <a:t>provides the greatest value</a:t>
            </a:r>
          </a:p>
          <a:p>
            <a:pPr algn="r"/>
            <a:r>
              <a:rPr lang="en-US" sz="2400" dirty="0">
                <a:solidFill>
                  <a:srgbClr val="535353"/>
                </a:solidFill>
                <a:latin typeface="Avenir Light"/>
                <a:cs typeface="Avenir Light"/>
              </a:rPr>
              <a:t>to top organizations.</a:t>
            </a:r>
          </a:p>
        </p:txBody>
      </p:sp>
      <p:sp>
        <p:nvSpPr>
          <p:cNvPr id="46" name="Text Box 15"/>
          <p:cNvSpPr txBox="1">
            <a:spLocks noChangeArrowheads="1"/>
          </p:cNvSpPr>
          <p:nvPr/>
        </p:nvSpPr>
        <p:spPr bwMode="auto">
          <a:xfrm>
            <a:off x="107504" y="354554"/>
            <a:ext cx="4284476" cy="289823"/>
          </a:xfrm>
          <a:prstGeom prst="rect">
            <a:avLst/>
          </a:prstGeom>
          <a:noFill/>
          <a:ln>
            <a:noFill/>
          </a:ln>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sz="1400" b="1" dirty="0">
                <a:solidFill>
                  <a:srgbClr val="F2F2F2"/>
                </a:solidFill>
              </a:rPr>
              <a:t>Focusing on quantity and quality of coaching</a:t>
            </a:r>
          </a:p>
        </p:txBody>
      </p:sp>
    </p:spTree>
    <p:extLst>
      <p:ext uri="{BB962C8B-B14F-4D97-AF65-F5344CB8AC3E}">
        <p14:creationId xmlns:p14="http://schemas.microsoft.com/office/powerpoint/2010/main" val="2337474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Group 15"/>
          <p:cNvGrpSpPr/>
          <p:nvPr/>
        </p:nvGrpSpPr>
        <p:grpSpPr>
          <a:xfrm>
            <a:off x="899592" y="1859340"/>
            <a:ext cx="7596844" cy="2901808"/>
            <a:chOff x="863588" y="1772816"/>
            <a:chExt cx="7596844" cy="2901808"/>
          </a:xfrm>
        </p:grpSpPr>
        <p:grpSp>
          <p:nvGrpSpPr>
            <p:cNvPr id="10" name="Group 9"/>
            <p:cNvGrpSpPr/>
            <p:nvPr/>
          </p:nvGrpSpPr>
          <p:grpSpPr>
            <a:xfrm>
              <a:off x="863588" y="1772816"/>
              <a:ext cx="7596844" cy="2901808"/>
              <a:chOff x="1295636" y="1772816"/>
              <a:chExt cx="7596844" cy="2901808"/>
            </a:xfrm>
          </p:grpSpPr>
          <p:grpSp>
            <p:nvGrpSpPr>
              <p:cNvPr id="7" name="Group 6"/>
              <p:cNvGrpSpPr/>
              <p:nvPr/>
            </p:nvGrpSpPr>
            <p:grpSpPr>
              <a:xfrm>
                <a:off x="1295636" y="1772816"/>
                <a:ext cx="7596844" cy="2901808"/>
                <a:chOff x="1115616" y="2937718"/>
                <a:chExt cx="7596844" cy="2901808"/>
              </a:xfrm>
            </p:grpSpPr>
            <p:sp>
              <p:nvSpPr>
                <p:cNvPr id="8" name="TextBox 7"/>
                <p:cNvSpPr txBox="1"/>
                <p:nvPr/>
              </p:nvSpPr>
              <p:spPr>
                <a:xfrm>
                  <a:off x="1115616" y="2937718"/>
                  <a:ext cx="2445088" cy="923330"/>
                </a:xfrm>
                <a:prstGeom prst="rect">
                  <a:avLst/>
                </a:prstGeom>
                <a:noFill/>
              </p:spPr>
              <p:txBody>
                <a:bodyPr wrap="none" rtlCol="0">
                  <a:spAutoFit/>
                </a:bodyPr>
                <a:lstStyle/>
                <a:p>
                  <a:r>
                    <a:rPr lang="en-US" sz="5400" dirty="0">
                      <a:solidFill>
                        <a:srgbClr val="B41A1B"/>
                      </a:solidFill>
                      <a:latin typeface="Arial Black"/>
                      <a:cs typeface="Arial Black"/>
                    </a:rPr>
                    <a:t>WHAT</a:t>
                  </a:r>
                </a:p>
              </p:txBody>
            </p:sp>
            <p:sp>
              <p:nvSpPr>
                <p:cNvPr id="9" name="TextBox 8"/>
                <p:cNvSpPr txBox="1"/>
                <p:nvPr/>
              </p:nvSpPr>
              <p:spPr>
                <a:xfrm>
                  <a:off x="2712105" y="4269866"/>
                  <a:ext cx="6000355" cy="1569660"/>
                </a:xfrm>
                <a:prstGeom prst="rect">
                  <a:avLst/>
                </a:prstGeom>
                <a:noFill/>
              </p:spPr>
              <p:txBody>
                <a:bodyPr wrap="none" rtlCol="0">
                  <a:spAutoFit/>
                </a:bodyPr>
                <a:lstStyle/>
                <a:p>
                  <a:r>
                    <a:rPr lang="en-US" sz="9600" dirty="0">
                      <a:solidFill>
                        <a:srgbClr val="606060"/>
                      </a:solidFill>
                      <a:latin typeface="Avenir Light"/>
                      <a:cs typeface="Avenir Light"/>
                    </a:rPr>
                    <a:t>Coaching?</a:t>
                  </a:r>
                </a:p>
              </p:txBody>
            </p:sp>
          </p:grpSp>
          <p:sp>
            <p:nvSpPr>
              <p:cNvPr id="3" name="TextBox 2"/>
              <p:cNvSpPr txBox="1"/>
              <p:nvPr/>
            </p:nvSpPr>
            <p:spPr>
              <a:xfrm>
                <a:off x="2123728" y="2600908"/>
                <a:ext cx="4557658" cy="707886"/>
              </a:xfrm>
              <a:prstGeom prst="rect">
                <a:avLst/>
              </a:prstGeom>
              <a:noFill/>
            </p:spPr>
            <p:txBody>
              <a:bodyPr wrap="none" rtlCol="0">
                <a:spAutoFit/>
              </a:bodyPr>
              <a:lstStyle/>
              <a:p>
                <a:r>
                  <a:rPr lang="en-US" sz="4000" dirty="0">
                    <a:solidFill>
                      <a:srgbClr val="606060"/>
                    </a:solidFill>
                    <a:latin typeface="Avenir Light"/>
                    <a:cs typeface="Avenir Light"/>
                  </a:rPr>
                  <a:t>is your definition of</a:t>
                </a:r>
              </a:p>
            </p:txBody>
          </p:sp>
        </p:grpSp>
        <p:cxnSp>
          <p:nvCxnSpPr>
            <p:cNvPr id="12" name="Straight Connector 11"/>
            <p:cNvCxnSpPr/>
            <p:nvPr/>
          </p:nvCxnSpPr>
          <p:spPr>
            <a:xfrm flipV="1">
              <a:off x="2123728" y="3212976"/>
              <a:ext cx="1188132" cy="144016"/>
            </a:xfrm>
            <a:prstGeom prst="line">
              <a:avLst/>
            </a:prstGeom>
            <a:ln w="44450">
              <a:solidFill>
                <a:srgbClr val="B41A1B"/>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4818177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863" y="773302"/>
            <a:ext cx="9906000" cy="6084698"/>
          </a:xfrm>
          <a:prstGeom prst="rect">
            <a:avLst/>
          </a:prstGeom>
        </p:spPr>
      </p:pic>
      <p:grpSp>
        <p:nvGrpSpPr>
          <p:cNvPr id="16" name="Group 15"/>
          <p:cNvGrpSpPr/>
          <p:nvPr/>
        </p:nvGrpSpPr>
        <p:grpSpPr>
          <a:xfrm>
            <a:off x="838200" y="20053"/>
            <a:ext cx="6735423" cy="4457317"/>
            <a:chOff x="863588" y="1772816"/>
            <a:chExt cx="6735423" cy="4457317"/>
          </a:xfrm>
        </p:grpSpPr>
        <p:grpSp>
          <p:nvGrpSpPr>
            <p:cNvPr id="10" name="Group 9"/>
            <p:cNvGrpSpPr/>
            <p:nvPr/>
          </p:nvGrpSpPr>
          <p:grpSpPr>
            <a:xfrm>
              <a:off x="863588" y="1772816"/>
              <a:ext cx="6735423" cy="4457317"/>
              <a:chOff x="1295636" y="1772816"/>
              <a:chExt cx="6735423" cy="4457317"/>
            </a:xfrm>
          </p:grpSpPr>
          <p:grpSp>
            <p:nvGrpSpPr>
              <p:cNvPr id="7" name="Group 6"/>
              <p:cNvGrpSpPr/>
              <p:nvPr/>
            </p:nvGrpSpPr>
            <p:grpSpPr>
              <a:xfrm>
                <a:off x="1295636" y="1772816"/>
                <a:ext cx="6735423" cy="4457317"/>
                <a:chOff x="1115616" y="2937718"/>
                <a:chExt cx="6735423" cy="4457317"/>
              </a:xfrm>
            </p:grpSpPr>
            <p:sp>
              <p:nvSpPr>
                <p:cNvPr id="8" name="TextBox 7"/>
                <p:cNvSpPr txBox="1"/>
                <p:nvPr/>
              </p:nvSpPr>
              <p:spPr>
                <a:xfrm>
                  <a:off x="1115616" y="2937718"/>
                  <a:ext cx="2445088" cy="923330"/>
                </a:xfrm>
                <a:prstGeom prst="rect">
                  <a:avLst/>
                </a:prstGeom>
                <a:noFill/>
              </p:spPr>
              <p:txBody>
                <a:bodyPr wrap="none" rtlCol="0">
                  <a:spAutoFit/>
                </a:bodyPr>
                <a:lstStyle/>
                <a:p>
                  <a:pPr eaLnBrk="1" hangingPunct="1"/>
                  <a:r>
                    <a:rPr lang="en-US" sz="5400" dirty="0">
                      <a:solidFill>
                        <a:srgbClr val="B41A1B"/>
                      </a:solidFill>
                      <a:latin typeface="Arial Black"/>
                      <a:cs typeface="Arial Black"/>
                    </a:rPr>
                    <a:t>WHAT</a:t>
                  </a:r>
                </a:p>
              </p:txBody>
            </p:sp>
            <p:sp>
              <p:nvSpPr>
                <p:cNvPr id="9" name="TextBox 8"/>
                <p:cNvSpPr txBox="1"/>
                <p:nvPr/>
              </p:nvSpPr>
              <p:spPr>
                <a:xfrm>
                  <a:off x="2761184" y="6071596"/>
                  <a:ext cx="5089855" cy="1323439"/>
                </a:xfrm>
                <a:prstGeom prst="rect">
                  <a:avLst/>
                </a:prstGeom>
                <a:noFill/>
              </p:spPr>
              <p:txBody>
                <a:bodyPr wrap="none" rtlCol="0">
                  <a:spAutoFit/>
                </a:bodyPr>
                <a:lstStyle/>
                <a:p>
                  <a:pPr eaLnBrk="1" hangingPunct="1"/>
                  <a:r>
                    <a:rPr lang="en-US" sz="8000" dirty="0">
                      <a:solidFill>
                        <a:srgbClr val="606060"/>
                      </a:solidFill>
                      <a:latin typeface="Avenir Light"/>
                      <a:cs typeface="Avenir Light"/>
                    </a:rPr>
                    <a:t>Coaching?</a:t>
                  </a:r>
                </a:p>
              </p:txBody>
            </p:sp>
          </p:grpSp>
          <p:sp>
            <p:nvSpPr>
              <p:cNvPr id="3" name="TextBox 2"/>
              <p:cNvSpPr txBox="1"/>
              <p:nvPr/>
            </p:nvSpPr>
            <p:spPr>
              <a:xfrm>
                <a:off x="2123728" y="2600908"/>
                <a:ext cx="4557658" cy="707886"/>
              </a:xfrm>
              <a:prstGeom prst="rect">
                <a:avLst/>
              </a:prstGeom>
              <a:noFill/>
            </p:spPr>
            <p:txBody>
              <a:bodyPr wrap="none" rtlCol="0">
                <a:spAutoFit/>
              </a:bodyPr>
              <a:lstStyle/>
              <a:p>
                <a:pPr eaLnBrk="1" hangingPunct="1"/>
                <a:r>
                  <a:rPr lang="en-US" sz="4000" dirty="0">
                    <a:solidFill>
                      <a:srgbClr val="606060"/>
                    </a:solidFill>
                    <a:latin typeface="Avenir Light"/>
                    <a:cs typeface="Avenir Light"/>
                  </a:rPr>
                  <a:t>is your definition of</a:t>
                </a:r>
              </a:p>
            </p:txBody>
          </p:sp>
        </p:grpSp>
        <p:cxnSp>
          <p:nvCxnSpPr>
            <p:cNvPr id="12" name="Straight Connector 11"/>
            <p:cNvCxnSpPr/>
            <p:nvPr/>
          </p:nvCxnSpPr>
          <p:spPr>
            <a:xfrm flipV="1">
              <a:off x="2123728" y="3212976"/>
              <a:ext cx="1188132" cy="144016"/>
            </a:xfrm>
            <a:prstGeom prst="line">
              <a:avLst/>
            </a:prstGeom>
            <a:ln w="44450">
              <a:solidFill>
                <a:srgbClr val="B41A1B"/>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8445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251520" y="1160748"/>
            <a:ext cx="8640960" cy="1569660"/>
          </a:xfrm>
          <a:prstGeom prst="rect">
            <a:avLst/>
          </a:prstGeom>
          <a:noFill/>
        </p:spPr>
        <p:txBody>
          <a:bodyPr wrap="square" rtlCol="0">
            <a:spAutoFit/>
          </a:bodyPr>
          <a:lstStyle/>
          <a:p>
            <a:r>
              <a:rPr lang="en-US" sz="3200" dirty="0">
                <a:solidFill>
                  <a:srgbClr val="F2F2F2"/>
                </a:solidFill>
              </a:rPr>
              <a:t>Coaching is a way of communicating, connecting and engaging with someone in an empowering way that:</a:t>
            </a:r>
          </a:p>
        </p:txBody>
      </p:sp>
      <p:grpSp>
        <p:nvGrpSpPr>
          <p:cNvPr id="50" name="Group 49"/>
          <p:cNvGrpSpPr/>
          <p:nvPr/>
        </p:nvGrpSpPr>
        <p:grpSpPr>
          <a:xfrm>
            <a:off x="359532" y="2852936"/>
            <a:ext cx="8640960" cy="1200328"/>
            <a:chOff x="1079612" y="3104964"/>
            <a:chExt cx="8640960" cy="1200328"/>
          </a:xfrm>
        </p:grpSpPr>
        <p:sp>
          <p:nvSpPr>
            <p:cNvPr id="34" name="TextBox 33"/>
            <p:cNvSpPr txBox="1"/>
            <p:nvPr/>
          </p:nvSpPr>
          <p:spPr>
            <a:xfrm>
              <a:off x="1868265" y="3104964"/>
              <a:ext cx="7852307" cy="1200328"/>
            </a:xfrm>
            <a:prstGeom prst="rect">
              <a:avLst/>
            </a:prstGeom>
            <a:noFill/>
          </p:spPr>
          <p:txBody>
            <a:bodyPr wrap="square" rtlCol="0">
              <a:spAutoFit/>
            </a:bodyPr>
            <a:lstStyle/>
            <a:p>
              <a:r>
                <a:rPr lang="en-US" sz="2400" b="1" i="1" dirty="0">
                  <a:solidFill>
                    <a:srgbClr val="F2F2F2"/>
                  </a:solidFill>
                </a:rPr>
                <a:t>Co-creates </a:t>
              </a:r>
              <a:r>
                <a:rPr lang="en-US" sz="2400" dirty="0">
                  <a:solidFill>
                    <a:srgbClr val="F2F2F2"/>
                  </a:solidFill>
                </a:rPr>
                <a:t>new possibilities to bring out a person’s best through </a:t>
              </a:r>
              <a:r>
                <a:rPr lang="en-US" sz="2400" u="sng" dirty="0">
                  <a:solidFill>
                    <a:srgbClr val="F2F2F2"/>
                  </a:solidFill>
                </a:rPr>
                <a:t>deeper, open-ended questions </a:t>
              </a:r>
              <a:r>
                <a:rPr lang="en-US" sz="2400" dirty="0">
                  <a:solidFill>
                    <a:srgbClr val="F2F2F2"/>
                  </a:solidFill>
                </a:rPr>
                <a:t>and sharing the right observations </a:t>
              </a:r>
              <a:r>
                <a:rPr lang="en-US" sz="2400" u="sng" dirty="0">
                  <a:solidFill>
                    <a:srgbClr val="F2F2F2"/>
                  </a:solidFill>
                </a:rPr>
                <a:t>at the right time</a:t>
              </a:r>
              <a:r>
                <a:rPr lang="en-US" sz="2400" dirty="0">
                  <a:solidFill>
                    <a:srgbClr val="F2F2F2"/>
                  </a:solidFill>
                </a:rPr>
                <a:t>.</a:t>
              </a:r>
            </a:p>
          </p:txBody>
        </p:sp>
        <p:grpSp>
          <p:nvGrpSpPr>
            <p:cNvPr id="38" name="Group 37"/>
            <p:cNvGrpSpPr/>
            <p:nvPr/>
          </p:nvGrpSpPr>
          <p:grpSpPr>
            <a:xfrm>
              <a:off x="1079612" y="3248980"/>
              <a:ext cx="468052" cy="468052"/>
              <a:chOff x="251520" y="3140968"/>
              <a:chExt cx="468052" cy="468052"/>
            </a:xfrm>
          </p:grpSpPr>
          <p:sp>
            <p:nvSpPr>
              <p:cNvPr id="40" name="Oval 39"/>
              <p:cNvSpPr/>
              <p:nvPr/>
            </p:nvSpPr>
            <p:spPr>
              <a:xfrm>
                <a:off x="251520" y="3140968"/>
                <a:ext cx="468052" cy="468052"/>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37" name="TextBox 36"/>
              <p:cNvSpPr txBox="1"/>
              <p:nvPr/>
            </p:nvSpPr>
            <p:spPr>
              <a:xfrm>
                <a:off x="307628" y="3144162"/>
                <a:ext cx="355837" cy="461665"/>
              </a:xfrm>
              <a:prstGeom prst="rect">
                <a:avLst/>
              </a:prstGeom>
              <a:noFill/>
            </p:spPr>
            <p:txBody>
              <a:bodyPr wrap="none" rtlCol="0">
                <a:spAutoFit/>
              </a:bodyPr>
              <a:lstStyle/>
              <a:p>
                <a:r>
                  <a:rPr lang="en-US" sz="2400" dirty="0">
                    <a:solidFill>
                      <a:srgbClr val="535353"/>
                    </a:solidFill>
                  </a:rPr>
                  <a:t>1</a:t>
                </a:r>
              </a:p>
            </p:txBody>
          </p:sp>
        </p:grpSp>
      </p:grpSp>
      <p:grpSp>
        <p:nvGrpSpPr>
          <p:cNvPr id="49" name="Group 48"/>
          <p:cNvGrpSpPr/>
          <p:nvPr/>
        </p:nvGrpSpPr>
        <p:grpSpPr>
          <a:xfrm>
            <a:off x="359532" y="4257092"/>
            <a:ext cx="8640960" cy="830997"/>
            <a:chOff x="1079612" y="4384700"/>
            <a:chExt cx="8640960" cy="830997"/>
          </a:xfrm>
        </p:grpSpPr>
        <p:sp>
          <p:nvSpPr>
            <p:cNvPr id="35" name="TextBox 34"/>
            <p:cNvSpPr txBox="1"/>
            <p:nvPr/>
          </p:nvSpPr>
          <p:spPr>
            <a:xfrm>
              <a:off x="1871700" y="4384700"/>
              <a:ext cx="7848872" cy="830997"/>
            </a:xfrm>
            <a:prstGeom prst="rect">
              <a:avLst/>
            </a:prstGeom>
            <a:noFill/>
          </p:spPr>
          <p:txBody>
            <a:bodyPr wrap="square" rtlCol="0">
              <a:spAutoFit/>
            </a:bodyPr>
            <a:lstStyle/>
            <a:p>
              <a:r>
                <a:rPr lang="en-US" sz="2400" b="1" i="1" dirty="0">
                  <a:solidFill>
                    <a:srgbClr val="F2F2F2"/>
                  </a:solidFill>
                </a:rPr>
                <a:t>Challenges</a:t>
              </a:r>
              <a:r>
                <a:rPr lang="en-US" sz="2400" dirty="0">
                  <a:solidFill>
                    <a:srgbClr val="F2F2F2"/>
                  </a:solidFill>
                </a:rPr>
                <a:t> current thinking to stimulate greater </a:t>
              </a:r>
              <a:r>
                <a:rPr lang="en-US" sz="2400" u="sng" dirty="0">
                  <a:solidFill>
                    <a:srgbClr val="F2F2F2"/>
                  </a:solidFill>
                </a:rPr>
                <a:t>awareness, accountability or problem-solving</a:t>
              </a:r>
              <a:r>
                <a:rPr lang="en-US" sz="2400" dirty="0">
                  <a:solidFill>
                    <a:srgbClr val="F2F2F2"/>
                  </a:solidFill>
                </a:rPr>
                <a:t> skills.</a:t>
              </a:r>
            </a:p>
          </p:txBody>
        </p:sp>
        <p:grpSp>
          <p:nvGrpSpPr>
            <p:cNvPr id="39" name="Group 38"/>
            <p:cNvGrpSpPr/>
            <p:nvPr/>
          </p:nvGrpSpPr>
          <p:grpSpPr>
            <a:xfrm>
              <a:off x="1079612" y="4509120"/>
              <a:ext cx="468052" cy="468052"/>
              <a:chOff x="323528" y="4005064"/>
              <a:chExt cx="468052" cy="468052"/>
            </a:xfrm>
          </p:grpSpPr>
          <p:sp>
            <p:nvSpPr>
              <p:cNvPr id="41" name="Oval 40"/>
              <p:cNvSpPr/>
              <p:nvPr/>
            </p:nvSpPr>
            <p:spPr>
              <a:xfrm>
                <a:off x="323528" y="4005064"/>
                <a:ext cx="468052" cy="468052"/>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44" name="TextBox 43"/>
              <p:cNvSpPr txBox="1"/>
              <p:nvPr/>
            </p:nvSpPr>
            <p:spPr>
              <a:xfrm>
                <a:off x="379636" y="4008258"/>
                <a:ext cx="355837" cy="461665"/>
              </a:xfrm>
              <a:prstGeom prst="rect">
                <a:avLst/>
              </a:prstGeom>
              <a:noFill/>
            </p:spPr>
            <p:txBody>
              <a:bodyPr wrap="none" rtlCol="0">
                <a:spAutoFit/>
              </a:bodyPr>
              <a:lstStyle/>
              <a:p>
                <a:r>
                  <a:rPr lang="en-US" sz="2400" dirty="0">
                    <a:solidFill>
                      <a:srgbClr val="535353"/>
                    </a:solidFill>
                  </a:rPr>
                  <a:t>2</a:t>
                </a:r>
              </a:p>
            </p:txBody>
          </p:sp>
        </p:grpSp>
      </p:grpSp>
      <p:grpSp>
        <p:nvGrpSpPr>
          <p:cNvPr id="48" name="Group 47"/>
          <p:cNvGrpSpPr/>
          <p:nvPr/>
        </p:nvGrpSpPr>
        <p:grpSpPr>
          <a:xfrm>
            <a:off x="359532" y="5265204"/>
            <a:ext cx="8640960" cy="1569660"/>
            <a:chOff x="1079612" y="5664436"/>
            <a:chExt cx="8640960" cy="1569660"/>
          </a:xfrm>
        </p:grpSpPr>
        <p:sp>
          <p:nvSpPr>
            <p:cNvPr id="36" name="TextBox 35"/>
            <p:cNvSpPr txBox="1"/>
            <p:nvPr/>
          </p:nvSpPr>
          <p:spPr>
            <a:xfrm>
              <a:off x="1871700" y="5664436"/>
              <a:ext cx="7848872" cy="1569660"/>
            </a:xfrm>
            <a:prstGeom prst="rect">
              <a:avLst/>
            </a:prstGeom>
            <a:noFill/>
          </p:spPr>
          <p:txBody>
            <a:bodyPr wrap="square" rtlCol="0">
              <a:spAutoFit/>
            </a:bodyPr>
            <a:lstStyle/>
            <a:p>
              <a:r>
                <a:rPr lang="en-US" sz="2400" b="1" i="1" dirty="0">
                  <a:solidFill>
                    <a:srgbClr val="F2F2F2"/>
                  </a:solidFill>
                </a:rPr>
                <a:t>Guides</a:t>
              </a:r>
              <a:r>
                <a:rPr lang="en-US" sz="2400" dirty="0">
                  <a:solidFill>
                    <a:srgbClr val="F2F2F2"/>
                  </a:solidFill>
                </a:rPr>
                <a:t> the person to set and/or reinforce best practice or a new direction in </a:t>
              </a:r>
              <a:r>
                <a:rPr lang="en-US" sz="2400" u="sng" dirty="0">
                  <a:solidFill>
                    <a:srgbClr val="F2F2F2"/>
                  </a:solidFill>
                </a:rPr>
                <a:t>behavior, skill, attitude or strategy</a:t>
              </a:r>
              <a:r>
                <a:rPr lang="en-US" sz="2400" dirty="0">
                  <a:solidFill>
                    <a:srgbClr val="F2F2F2"/>
                  </a:solidFill>
                </a:rPr>
                <a:t> around their goals. (</a:t>
              </a:r>
              <a:r>
                <a:rPr lang="en-US" sz="2400" b="1" dirty="0">
                  <a:solidFill>
                    <a:srgbClr val="F2F2F2"/>
                  </a:solidFill>
                </a:rPr>
                <a:t>Coach The Wins</a:t>
              </a:r>
              <a:r>
                <a:rPr lang="en-US" sz="2400" dirty="0">
                  <a:solidFill>
                    <a:srgbClr val="F2F2F2"/>
                  </a:solidFill>
                </a:rPr>
                <a:t>! How do you currently celebrate wins?)</a:t>
              </a:r>
            </a:p>
          </p:txBody>
        </p:sp>
        <p:grpSp>
          <p:nvGrpSpPr>
            <p:cNvPr id="43" name="Group 42"/>
            <p:cNvGrpSpPr/>
            <p:nvPr/>
          </p:nvGrpSpPr>
          <p:grpSpPr>
            <a:xfrm>
              <a:off x="1079612" y="5805264"/>
              <a:ext cx="468052" cy="468052"/>
              <a:chOff x="323528" y="4977172"/>
              <a:chExt cx="468052" cy="468052"/>
            </a:xfrm>
          </p:grpSpPr>
          <p:sp>
            <p:nvSpPr>
              <p:cNvPr id="42" name="Oval 41"/>
              <p:cNvSpPr/>
              <p:nvPr/>
            </p:nvSpPr>
            <p:spPr>
              <a:xfrm>
                <a:off x="323528" y="4977172"/>
                <a:ext cx="468052" cy="468052"/>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Arial"/>
                  <a:cs typeface="Arial"/>
                </a:endParaRPr>
              </a:p>
            </p:txBody>
          </p:sp>
          <p:sp>
            <p:nvSpPr>
              <p:cNvPr id="45" name="TextBox 44"/>
              <p:cNvSpPr txBox="1"/>
              <p:nvPr/>
            </p:nvSpPr>
            <p:spPr>
              <a:xfrm>
                <a:off x="379636" y="4980366"/>
                <a:ext cx="355837" cy="461665"/>
              </a:xfrm>
              <a:prstGeom prst="rect">
                <a:avLst/>
              </a:prstGeom>
              <a:noFill/>
            </p:spPr>
            <p:txBody>
              <a:bodyPr wrap="none" rtlCol="0">
                <a:spAutoFit/>
              </a:bodyPr>
              <a:lstStyle/>
              <a:p>
                <a:r>
                  <a:rPr lang="en-US" sz="2400" dirty="0">
                    <a:solidFill>
                      <a:srgbClr val="535353"/>
                    </a:solidFill>
                  </a:rPr>
                  <a:t>3</a:t>
                </a:r>
              </a:p>
            </p:txBody>
          </p:sp>
        </p:grpSp>
      </p:grpSp>
      <p:sp>
        <p:nvSpPr>
          <p:cNvPr id="22" name="TextBox 21"/>
          <p:cNvSpPr txBox="1"/>
          <p:nvPr/>
        </p:nvSpPr>
        <p:spPr>
          <a:xfrm>
            <a:off x="0" y="421504"/>
            <a:ext cx="9144000" cy="523220"/>
          </a:xfrm>
          <a:prstGeom prst="rect">
            <a:avLst/>
          </a:prstGeom>
          <a:noFill/>
        </p:spPr>
        <p:txBody>
          <a:bodyPr wrap="square" rtlCol="0">
            <a:spAutoFit/>
          </a:bodyPr>
          <a:lstStyle/>
          <a:p>
            <a:pPr algn="ctr"/>
            <a:r>
              <a:rPr lang="en-US" sz="2800" dirty="0">
                <a:solidFill>
                  <a:srgbClr val="F2F2F2"/>
                </a:solidFill>
                <a:latin typeface="Avenir Heavy"/>
                <a:cs typeface="Avenir Heavy"/>
              </a:rPr>
              <a:t>UNIVERSAL DEFINITION OF COACHING</a:t>
            </a:r>
          </a:p>
        </p:txBody>
      </p:sp>
      <p:cxnSp>
        <p:nvCxnSpPr>
          <p:cNvPr id="23" name="Straight Connector 22"/>
          <p:cNvCxnSpPr/>
          <p:nvPr/>
        </p:nvCxnSpPr>
        <p:spPr>
          <a:xfrm>
            <a:off x="125506" y="404664"/>
            <a:ext cx="8892988"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25506" y="1016732"/>
            <a:ext cx="8892988"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692696"/>
            <a:ext cx="9144000" cy="646331"/>
          </a:xfrm>
          <a:prstGeom prst="rect">
            <a:avLst/>
          </a:prstGeom>
          <a:noFill/>
        </p:spPr>
        <p:txBody>
          <a:bodyPr wrap="square" rtlCol="0">
            <a:spAutoFit/>
          </a:bodyPr>
          <a:lstStyle/>
          <a:p>
            <a:pPr algn="ctr"/>
            <a:r>
              <a:rPr lang="en-US" sz="3600" dirty="0">
                <a:solidFill>
                  <a:srgbClr val="F2F2F2"/>
                </a:solidFill>
                <a:latin typeface="Avenir Heavy"/>
                <a:cs typeface="Avenir Heavy"/>
              </a:rPr>
              <a:t>UNIVERSAL DEFINITION OF COACHING</a:t>
            </a:r>
          </a:p>
        </p:txBody>
      </p:sp>
      <p:cxnSp>
        <p:nvCxnSpPr>
          <p:cNvPr id="11" name="Straight Connector 10"/>
          <p:cNvCxnSpPr/>
          <p:nvPr/>
        </p:nvCxnSpPr>
        <p:spPr>
          <a:xfrm>
            <a:off x="125506" y="728700"/>
            <a:ext cx="8892988"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5506" y="1376772"/>
            <a:ext cx="8892988"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99592" y="1880828"/>
            <a:ext cx="7380820" cy="4031873"/>
          </a:xfrm>
          <a:prstGeom prst="rect">
            <a:avLst/>
          </a:prstGeom>
          <a:noFill/>
        </p:spPr>
        <p:txBody>
          <a:bodyPr wrap="square" rtlCol="0">
            <a:spAutoFit/>
          </a:bodyPr>
          <a:lstStyle/>
          <a:p>
            <a:r>
              <a:rPr lang="en-US" sz="3200" dirty="0">
                <a:solidFill>
                  <a:srgbClr val="F2F2F2"/>
                </a:solidFill>
              </a:rPr>
              <a:t>This is achieved through a process of ongoing, consistent interaction, observation and unconditional support in a safe and trusting environment that focuses on the unique and </a:t>
            </a:r>
            <a:r>
              <a:rPr lang="en-US" sz="3200" u="sng" dirty="0">
                <a:solidFill>
                  <a:srgbClr val="F2F2F2"/>
                </a:solidFill>
              </a:rPr>
              <a:t>specific needs and talents</a:t>
            </a:r>
            <a:r>
              <a:rPr lang="en-US" sz="3200" dirty="0">
                <a:solidFill>
                  <a:srgbClr val="F2F2F2"/>
                </a:solidFill>
              </a:rPr>
              <a:t> of each individual in a way that facilitates long-term, positive change.</a:t>
            </a:r>
          </a:p>
        </p:txBody>
      </p:sp>
    </p:spTree>
    <p:extLst>
      <p:ext uri="{BB962C8B-B14F-4D97-AF65-F5344CB8AC3E}">
        <p14:creationId xmlns:p14="http://schemas.microsoft.com/office/powerpoint/2010/main" val="286153935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99963"/>
            <a:ext cx="9144000" cy="769441"/>
          </a:xfrm>
          <a:prstGeom prst="rect">
            <a:avLst/>
          </a:prstGeom>
          <a:noFill/>
        </p:spPr>
        <p:txBody>
          <a:bodyPr wrap="square" rtlCol="0">
            <a:spAutoFit/>
          </a:bodyPr>
          <a:lstStyle/>
          <a:p>
            <a:pPr algn="ctr"/>
            <a:r>
              <a:rPr lang="en-US" sz="4400" dirty="0">
                <a:solidFill>
                  <a:srgbClr val="606060"/>
                </a:solidFill>
                <a:latin typeface="Avenir Heavy"/>
                <a:cs typeface="Avenir Heavy"/>
              </a:rPr>
              <a:t>WHAT’S THE DIFFERENCE?</a:t>
            </a:r>
          </a:p>
        </p:txBody>
      </p:sp>
      <p:cxnSp>
        <p:nvCxnSpPr>
          <p:cNvPr id="12" name="Straight Connector 11"/>
          <p:cNvCxnSpPr/>
          <p:nvPr/>
        </p:nvCxnSpPr>
        <p:spPr>
          <a:xfrm>
            <a:off x="485546" y="296652"/>
            <a:ext cx="8172908"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5546" y="908720"/>
            <a:ext cx="8172908"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238044" y="1055641"/>
            <a:ext cx="2361848" cy="830997"/>
          </a:xfrm>
          <a:prstGeom prst="rect">
            <a:avLst/>
          </a:prstGeom>
        </p:spPr>
        <p:txBody>
          <a:bodyPr wrap="none">
            <a:spAutoFit/>
          </a:bodyPr>
          <a:lstStyle/>
          <a:p>
            <a:r>
              <a:rPr lang="en-US" sz="4800" dirty="0">
                <a:solidFill>
                  <a:srgbClr val="606060"/>
                </a:solidFill>
                <a:latin typeface="Avenir Light"/>
                <a:cs typeface="Avenir Light"/>
              </a:rPr>
              <a:t>Training</a:t>
            </a:r>
            <a:endParaRPr lang="en-US" sz="4800" dirty="0">
              <a:latin typeface="Avenir Light"/>
              <a:cs typeface="Avenir Light"/>
            </a:endParaRPr>
          </a:p>
        </p:txBody>
      </p:sp>
      <p:sp>
        <p:nvSpPr>
          <p:cNvPr id="23" name="Rectangle 22"/>
          <p:cNvSpPr/>
          <p:nvPr/>
        </p:nvSpPr>
        <p:spPr>
          <a:xfrm>
            <a:off x="5256877" y="1052736"/>
            <a:ext cx="2807511" cy="830997"/>
          </a:xfrm>
          <a:prstGeom prst="rect">
            <a:avLst/>
          </a:prstGeom>
        </p:spPr>
        <p:txBody>
          <a:bodyPr wrap="none">
            <a:spAutoFit/>
          </a:bodyPr>
          <a:lstStyle/>
          <a:p>
            <a:r>
              <a:rPr lang="en-US" sz="4800" dirty="0">
                <a:solidFill>
                  <a:srgbClr val="B41A1B"/>
                </a:solidFill>
                <a:latin typeface="Avenir Light"/>
                <a:cs typeface="Avenir Light"/>
              </a:rPr>
              <a:t>Coaching</a:t>
            </a:r>
          </a:p>
        </p:txBody>
      </p:sp>
      <p:grpSp>
        <p:nvGrpSpPr>
          <p:cNvPr id="32" name="Group 31"/>
          <p:cNvGrpSpPr/>
          <p:nvPr/>
        </p:nvGrpSpPr>
        <p:grpSpPr>
          <a:xfrm>
            <a:off x="647564" y="1955741"/>
            <a:ext cx="3636404" cy="4248472"/>
            <a:chOff x="647564" y="1955741"/>
            <a:chExt cx="3636404" cy="4248472"/>
          </a:xfrm>
        </p:grpSpPr>
        <p:sp>
          <p:nvSpPr>
            <p:cNvPr id="19" name="Rectangle 18"/>
            <p:cNvSpPr/>
            <p:nvPr/>
          </p:nvSpPr>
          <p:spPr>
            <a:xfrm>
              <a:off x="647564" y="1955741"/>
              <a:ext cx="3636404" cy="4248472"/>
            </a:xfrm>
            <a:prstGeom prst="rect">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647564" y="1973743"/>
              <a:ext cx="3636404" cy="3046988"/>
            </a:xfrm>
            <a:prstGeom prst="rect">
              <a:avLst/>
            </a:prstGeom>
          </p:spPr>
          <p:txBody>
            <a:bodyPr wrap="square">
              <a:spAutoFit/>
            </a:bodyPr>
            <a:lstStyle/>
            <a:p>
              <a:pPr marL="342900" indent="-342900">
                <a:buFont typeface="Arial"/>
                <a:buChar char="•"/>
              </a:pPr>
              <a:r>
                <a:rPr lang="en-US" sz="2400" dirty="0">
                  <a:solidFill>
                    <a:srgbClr val="F2F2F2"/>
                  </a:solidFill>
                  <a:latin typeface="Avenir Light"/>
                  <a:cs typeface="Avenir Light"/>
                </a:rPr>
                <a:t>NEW knowledge and skill acquisition.</a:t>
              </a:r>
            </a:p>
            <a:p>
              <a:pPr marL="342900" indent="-342900">
                <a:buFont typeface="Arial"/>
                <a:buChar char="•"/>
              </a:pPr>
              <a:r>
                <a:rPr lang="en-US" sz="2400" dirty="0">
                  <a:solidFill>
                    <a:srgbClr val="F2F2F2"/>
                  </a:solidFill>
                  <a:latin typeface="Avenir Light"/>
                  <a:cs typeface="Avenir Light"/>
                </a:rPr>
                <a:t>Directive.</a:t>
              </a:r>
            </a:p>
            <a:p>
              <a:pPr marL="342900" indent="-342900">
                <a:buFont typeface="Arial"/>
                <a:buChar char="•"/>
              </a:pPr>
              <a:r>
                <a:rPr lang="en-US" sz="2400" dirty="0">
                  <a:solidFill>
                    <a:srgbClr val="F2F2F2"/>
                  </a:solidFill>
                  <a:latin typeface="Avenir Light"/>
                  <a:cs typeface="Avenir Light"/>
                </a:rPr>
                <a:t>Sharing and teaching of core competencies, processes and best practices.</a:t>
              </a:r>
            </a:p>
            <a:p>
              <a:pPr marL="342900" indent="-342900">
                <a:buFont typeface="Arial"/>
                <a:buChar char="•"/>
              </a:pPr>
              <a:r>
                <a:rPr lang="en-US" sz="2400" b="1" i="1" dirty="0">
                  <a:solidFill>
                    <a:srgbClr val="F2F2F2"/>
                  </a:solidFill>
                  <a:latin typeface="Avenir Light"/>
                  <a:cs typeface="Avenir Light"/>
                </a:rPr>
                <a:t>Event based.</a:t>
              </a:r>
            </a:p>
          </p:txBody>
        </p:sp>
      </p:grpSp>
      <p:grpSp>
        <p:nvGrpSpPr>
          <p:cNvPr id="33" name="Group 32"/>
          <p:cNvGrpSpPr/>
          <p:nvPr/>
        </p:nvGrpSpPr>
        <p:grpSpPr>
          <a:xfrm>
            <a:off x="4860032" y="1955741"/>
            <a:ext cx="3636404" cy="4248472"/>
            <a:chOff x="4860032" y="1955741"/>
            <a:chExt cx="3636404" cy="4248472"/>
          </a:xfrm>
        </p:grpSpPr>
        <p:sp>
          <p:nvSpPr>
            <p:cNvPr id="18" name="Rectangle 17"/>
            <p:cNvSpPr/>
            <p:nvPr/>
          </p:nvSpPr>
          <p:spPr>
            <a:xfrm>
              <a:off x="4860032" y="1955741"/>
              <a:ext cx="3636404" cy="424847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4860032" y="1973743"/>
              <a:ext cx="3636404" cy="4154983"/>
            </a:xfrm>
            <a:prstGeom prst="rect">
              <a:avLst/>
            </a:prstGeom>
          </p:spPr>
          <p:txBody>
            <a:bodyPr wrap="square">
              <a:spAutoFit/>
            </a:bodyPr>
            <a:lstStyle/>
            <a:p>
              <a:pPr marL="342900" indent="-342900">
                <a:buFont typeface="Arial"/>
                <a:buChar char="•"/>
              </a:pPr>
              <a:r>
                <a:rPr lang="en-US" sz="2400" dirty="0">
                  <a:solidFill>
                    <a:srgbClr val="F2F2F2"/>
                  </a:solidFill>
                  <a:latin typeface="Avenir Light"/>
                  <a:cs typeface="Avenir Light"/>
                </a:rPr>
                <a:t>Empowering people to self-generate solutions using the right questions.</a:t>
              </a:r>
            </a:p>
            <a:p>
              <a:pPr marL="342900" indent="-342900">
                <a:buFont typeface="Arial"/>
                <a:buChar char="•"/>
              </a:pPr>
              <a:r>
                <a:rPr lang="en-US" sz="2400" dirty="0">
                  <a:solidFill>
                    <a:srgbClr val="F2F2F2"/>
                  </a:solidFill>
                  <a:latin typeface="Avenir Light"/>
                  <a:cs typeface="Avenir Light"/>
                </a:rPr>
                <a:t>Refinement and reinforcement of best practices through </a:t>
              </a:r>
              <a:r>
                <a:rPr lang="en-US" sz="2400" u="sng" dirty="0">
                  <a:solidFill>
                    <a:srgbClr val="F2F2F2"/>
                  </a:solidFill>
                  <a:latin typeface="Avenir Light"/>
                  <a:cs typeface="Avenir Light"/>
                </a:rPr>
                <a:t>consistent</a:t>
              </a:r>
              <a:r>
                <a:rPr lang="en-US" sz="2400" dirty="0">
                  <a:solidFill>
                    <a:srgbClr val="F2F2F2"/>
                  </a:solidFill>
                  <a:latin typeface="Avenir Light"/>
                  <a:cs typeface="Avenir Light"/>
                </a:rPr>
                <a:t> conversation and feedback.</a:t>
              </a:r>
            </a:p>
            <a:p>
              <a:pPr marL="342900" indent="-342900">
                <a:buFont typeface="Arial"/>
                <a:buChar char="•"/>
              </a:pPr>
              <a:r>
                <a:rPr lang="en-US" sz="2400" b="1" i="1" dirty="0">
                  <a:solidFill>
                    <a:srgbClr val="F2F2F2"/>
                  </a:solidFill>
                  <a:latin typeface="Avenir Light"/>
                  <a:cs typeface="Avenir Light"/>
                </a:rPr>
                <a:t>Ongoing.</a:t>
              </a:r>
            </a:p>
          </p:txBody>
        </p:sp>
      </p:grpSp>
      <p:sp>
        <p:nvSpPr>
          <p:cNvPr id="26" name="TextBox 25"/>
          <p:cNvSpPr txBox="1"/>
          <p:nvPr/>
        </p:nvSpPr>
        <p:spPr>
          <a:xfrm>
            <a:off x="108699" y="6381328"/>
            <a:ext cx="8999805" cy="369332"/>
          </a:xfrm>
          <a:prstGeom prst="rect">
            <a:avLst/>
          </a:prstGeom>
          <a:noFill/>
        </p:spPr>
        <p:txBody>
          <a:bodyPr wrap="none" rtlCol="0">
            <a:spAutoFit/>
          </a:bodyPr>
          <a:lstStyle/>
          <a:p>
            <a:r>
              <a:rPr lang="en-US" dirty="0">
                <a:solidFill>
                  <a:srgbClr val="606060"/>
                </a:solidFill>
                <a:latin typeface="Avenir Light"/>
                <a:cs typeface="Avenir Light"/>
              </a:rPr>
              <a:t>When you learned to play a new sport, did the instructor coach you, train you, or both?</a:t>
            </a:r>
          </a:p>
        </p:txBody>
      </p:sp>
      <p:sp>
        <p:nvSpPr>
          <p:cNvPr id="27" name="TextBox 26"/>
          <p:cNvSpPr txBox="1"/>
          <p:nvPr/>
        </p:nvSpPr>
        <p:spPr>
          <a:xfrm>
            <a:off x="4175956" y="1304764"/>
            <a:ext cx="595235" cy="461665"/>
          </a:xfrm>
          <a:prstGeom prst="rect">
            <a:avLst/>
          </a:prstGeom>
          <a:noFill/>
        </p:spPr>
        <p:txBody>
          <a:bodyPr wrap="none" rtlCol="0">
            <a:spAutoFit/>
          </a:bodyPr>
          <a:lstStyle/>
          <a:p>
            <a:r>
              <a:rPr lang="en-US" sz="2400" b="1" dirty="0">
                <a:solidFill>
                  <a:srgbClr val="888D8B"/>
                </a:solidFill>
              </a:rPr>
              <a:t>VS</a:t>
            </a:r>
          </a:p>
        </p:txBody>
      </p:sp>
      <p:cxnSp>
        <p:nvCxnSpPr>
          <p:cNvPr id="28" name="Straight Connector 27"/>
          <p:cNvCxnSpPr/>
          <p:nvPr/>
        </p:nvCxnSpPr>
        <p:spPr>
          <a:xfrm>
            <a:off x="3901636" y="1556792"/>
            <a:ext cx="274320"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752020" y="1556792"/>
            <a:ext cx="274320"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562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3203848" y="5373216"/>
            <a:ext cx="2736304" cy="769441"/>
          </a:xfrm>
          <a:prstGeom prst="rect">
            <a:avLst/>
          </a:prstGeom>
          <a:noFill/>
        </p:spPr>
        <p:txBody>
          <a:bodyPr wrap="square" rtlCol="0">
            <a:spAutoFit/>
          </a:bodyPr>
          <a:lstStyle/>
          <a:p>
            <a:r>
              <a:rPr lang="en-US" sz="4400" dirty="0">
                <a:solidFill>
                  <a:srgbClr val="606060"/>
                </a:solidFill>
                <a:latin typeface="Avenir Heavy"/>
                <a:cs typeface="Avenir Heavy"/>
              </a:rPr>
              <a:t>DAY ONE</a:t>
            </a:r>
          </a:p>
        </p:txBody>
      </p:sp>
      <p:cxnSp>
        <p:nvCxnSpPr>
          <p:cNvPr id="28" name="Straight Connector 27"/>
          <p:cNvCxnSpPr/>
          <p:nvPr/>
        </p:nvCxnSpPr>
        <p:spPr>
          <a:xfrm>
            <a:off x="3032829" y="5337212"/>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032829" y="6165304"/>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0" y="2486973"/>
            <a:ext cx="9148806" cy="2526670"/>
            <a:chOff x="0" y="2492896"/>
            <a:chExt cx="9148806" cy="2526670"/>
          </a:xfrm>
        </p:grpSpPr>
        <p:sp>
          <p:nvSpPr>
            <p:cNvPr id="20" name="Rectangle 19"/>
            <p:cNvSpPr/>
            <p:nvPr/>
          </p:nvSpPr>
          <p:spPr>
            <a:xfrm>
              <a:off x="4806" y="3068960"/>
              <a:ext cx="9144000" cy="140415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285746" y="2492896"/>
              <a:ext cx="4572508" cy="369332"/>
            </a:xfrm>
            <a:prstGeom prst="rect">
              <a:avLst/>
            </a:prstGeom>
            <a:noFill/>
          </p:spPr>
          <p:txBody>
            <a:bodyPr wrap="square" rtlCol="0">
              <a:spAutoFit/>
            </a:bodyPr>
            <a:lstStyle/>
            <a:p>
              <a:pPr algn="dist"/>
              <a:r>
                <a:rPr lang="en-US" dirty="0">
                  <a:solidFill>
                    <a:srgbClr val="888D8B"/>
                  </a:solidFill>
                  <a:latin typeface="Avenir Book"/>
                  <a:cs typeface="Avenir Book"/>
                </a:rPr>
                <a:t>PRESENTS KEITH ROSEN’S:</a:t>
              </a:r>
            </a:p>
          </p:txBody>
        </p:sp>
        <p:sp>
          <p:nvSpPr>
            <p:cNvPr id="12" name="Rectangle 11"/>
            <p:cNvSpPr/>
            <p:nvPr/>
          </p:nvSpPr>
          <p:spPr>
            <a:xfrm>
              <a:off x="0" y="458751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8" y="3068960"/>
              <a:ext cx="9144000" cy="1446550"/>
            </a:xfrm>
            <a:prstGeom prst="rect">
              <a:avLst/>
            </a:prstGeom>
            <a:noFill/>
          </p:spPr>
          <p:txBody>
            <a:bodyPr wrap="square" rtlCol="0">
              <a:spAutoFit/>
            </a:bodyPr>
            <a:lstStyle/>
            <a:p>
              <a:pPr algn="ctr"/>
              <a:r>
                <a:rPr lang="en-US" sz="4400" dirty="0">
                  <a:solidFill>
                    <a:srgbClr val="F3F4F5"/>
                  </a:solidFill>
                  <a:latin typeface="Avenir Heavy"/>
                  <a:cs typeface="Avenir Heavy"/>
                </a:rPr>
                <a:t>COACHING SALESPEOPLE INTO SALES CHAMPIONS</a:t>
              </a:r>
            </a:p>
          </p:txBody>
        </p:sp>
        <p:sp>
          <p:nvSpPr>
            <p:cNvPr id="17" name="TextBox 16"/>
            <p:cNvSpPr txBox="1"/>
            <p:nvPr/>
          </p:nvSpPr>
          <p:spPr>
            <a:xfrm>
              <a:off x="0" y="4545124"/>
              <a:ext cx="9144000" cy="461665"/>
            </a:xfrm>
            <a:prstGeom prst="rect">
              <a:avLst/>
            </a:prstGeom>
            <a:noFill/>
          </p:spPr>
          <p:txBody>
            <a:bodyPr wrap="square" rtlCol="0">
              <a:spAutoFit/>
            </a:bodyPr>
            <a:lstStyle/>
            <a:p>
              <a:pPr algn="ctr"/>
              <a:r>
                <a:rPr lang="en-US" sz="2400" dirty="0">
                  <a:solidFill>
                    <a:srgbClr val="F2F2F2"/>
                  </a:solidFill>
                  <a:latin typeface="Avenir Heavy"/>
                  <a:cs typeface="Avenir Heavy"/>
                </a:rPr>
                <a:t>{ Building a High Performance Sales Culture }</a:t>
              </a:r>
            </a:p>
          </p:txBody>
        </p:sp>
      </p:grpSp>
      <p:sp>
        <p:nvSpPr>
          <p:cNvPr id="14" name="TextBox 13"/>
          <p:cNvSpPr txBox="1"/>
          <p:nvPr/>
        </p:nvSpPr>
        <p:spPr>
          <a:xfrm>
            <a:off x="1447800" y="6388650"/>
            <a:ext cx="6725653" cy="400110"/>
          </a:xfrm>
          <a:prstGeom prst="rect">
            <a:avLst/>
          </a:prstGeom>
          <a:noFill/>
        </p:spPr>
        <p:txBody>
          <a:bodyPr wrap="square" rtlCol="0">
            <a:spAutoFit/>
          </a:bodyPr>
          <a:lstStyle/>
          <a:p>
            <a:pPr algn="ctr"/>
            <a:r>
              <a:rPr lang="en-US" sz="1000" b="1" dirty="0"/>
              <a:t>CONFIDENTIAL. For internal use only.  Do not distribute. No Pictures.</a:t>
            </a:r>
          </a:p>
          <a:p>
            <a:pPr algn="ctr"/>
            <a:r>
              <a:rPr lang="en-US" sz="1000" b="1" dirty="0"/>
              <a:t>Copyright © Keith Rosen 2016, Profit Builders, LLC  ®  All Rights Reserved - KeithRosen.com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 y="3604"/>
            <a:ext cx="9175706" cy="6881780"/>
          </a:xfrm>
          <a:prstGeom prst="rect">
            <a:avLst/>
          </a:prstGeom>
        </p:spPr>
      </p:pic>
    </p:spTree>
    <p:extLst>
      <p:ext uri="{BB962C8B-B14F-4D97-AF65-F5344CB8AC3E}">
        <p14:creationId xmlns:p14="http://schemas.microsoft.com/office/powerpoint/2010/main" val="355541376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B41A1B"/>
          </a:solidFill>
          <a:ln>
            <a:solidFill>
              <a:srgbClr val="7C0D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solidFill>
                <a:prstClr val="white"/>
              </a:solidFill>
              <a:latin typeface="Avenir Book"/>
              <a:cs typeface="Avenir Book"/>
            </a:endParaRPr>
          </a:p>
        </p:txBody>
      </p:sp>
      <p:sp>
        <p:nvSpPr>
          <p:cNvPr id="3" name="TextBox 2"/>
          <p:cNvSpPr txBox="1"/>
          <p:nvPr/>
        </p:nvSpPr>
        <p:spPr>
          <a:xfrm>
            <a:off x="971600" y="1916832"/>
            <a:ext cx="7055583" cy="584776"/>
          </a:xfrm>
          <a:prstGeom prst="rect">
            <a:avLst/>
          </a:prstGeom>
          <a:noFill/>
        </p:spPr>
        <p:txBody>
          <a:bodyPr wrap="square" rtlCol="0">
            <a:spAutoFit/>
          </a:bodyPr>
          <a:lstStyle/>
          <a:p>
            <a:pPr algn="ctr"/>
            <a:r>
              <a:rPr lang="en-US" sz="3200" dirty="0">
                <a:solidFill>
                  <a:srgbClr val="F2F2F2"/>
                </a:solidFill>
                <a:latin typeface="Avenir Light"/>
                <a:cs typeface="Avenir Light"/>
              </a:rPr>
              <a:t>Developing the Formula for</a:t>
            </a:r>
          </a:p>
        </p:txBody>
      </p:sp>
      <p:sp>
        <p:nvSpPr>
          <p:cNvPr id="4" name="Rectangle 3"/>
          <p:cNvSpPr/>
          <p:nvPr/>
        </p:nvSpPr>
        <p:spPr>
          <a:xfrm>
            <a:off x="-198530" y="2600908"/>
            <a:ext cx="9541060" cy="12601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1643425" y="2721694"/>
            <a:ext cx="5875326" cy="923330"/>
          </a:xfrm>
          <a:prstGeom prst="rect">
            <a:avLst/>
          </a:prstGeom>
          <a:noFill/>
        </p:spPr>
        <p:txBody>
          <a:bodyPr wrap="none" rtlCol="0">
            <a:spAutoFit/>
          </a:bodyPr>
          <a:lstStyle/>
          <a:p>
            <a:pPr algn="ctr"/>
            <a:r>
              <a:rPr lang="en-US" sz="5400" dirty="0">
                <a:solidFill>
                  <a:srgbClr val="B41A1B"/>
                </a:solidFill>
                <a:latin typeface="Avenir Light"/>
                <a:cs typeface="Avenir Light"/>
              </a:rPr>
              <a:t>COACHING SUCCESS</a:t>
            </a:r>
          </a:p>
        </p:txBody>
      </p:sp>
    </p:spTree>
    <p:extLst>
      <p:ext uri="{BB962C8B-B14F-4D97-AF65-F5344CB8AC3E}">
        <p14:creationId xmlns:p14="http://schemas.microsoft.com/office/powerpoint/2010/main" val="743549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8" y="440668"/>
            <a:ext cx="9144000" cy="972108"/>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0" y="560874"/>
            <a:ext cx="9144000" cy="707886"/>
          </a:xfrm>
          <a:prstGeom prst="rect">
            <a:avLst/>
          </a:prstGeom>
          <a:noFill/>
        </p:spPr>
        <p:txBody>
          <a:bodyPr wrap="square" rtlCol="0">
            <a:spAutoFit/>
          </a:bodyPr>
          <a:lstStyle/>
          <a:p>
            <a:pPr algn="ctr"/>
            <a:r>
              <a:rPr lang="en-US" sz="4000" dirty="0">
                <a:solidFill>
                  <a:srgbClr val="F2F2F2"/>
                </a:solidFill>
                <a:latin typeface="Avenir Heavy"/>
                <a:cs typeface="Avenir Heavy"/>
              </a:rPr>
              <a:t>A SIMPLE COACHING FRAMEWORK</a:t>
            </a:r>
          </a:p>
        </p:txBody>
      </p:sp>
      <p:cxnSp>
        <p:nvCxnSpPr>
          <p:cNvPr id="11" name="Straight Connector 10"/>
          <p:cNvCxnSpPr/>
          <p:nvPr/>
        </p:nvCxnSpPr>
        <p:spPr>
          <a:xfrm>
            <a:off x="71500" y="638691"/>
            <a:ext cx="90010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500" y="1250759"/>
            <a:ext cx="90010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350830" y="1721712"/>
            <a:ext cx="6442340" cy="1077218"/>
          </a:xfrm>
          <a:prstGeom prst="rect">
            <a:avLst/>
          </a:prstGeom>
          <a:noFill/>
        </p:spPr>
        <p:txBody>
          <a:bodyPr wrap="square" rtlCol="0">
            <a:spAutoFit/>
          </a:bodyPr>
          <a:lstStyle/>
          <a:p>
            <a:pPr algn="ctr"/>
            <a:r>
              <a:rPr lang="en-US" sz="3200" dirty="0">
                <a:solidFill>
                  <a:srgbClr val="606060"/>
                </a:solidFill>
                <a:latin typeface="Avenir Light"/>
                <a:cs typeface="Avenir Light"/>
              </a:rPr>
              <a:t>3 Questions that Need to Be Answered in Every Interaction</a:t>
            </a:r>
          </a:p>
        </p:txBody>
      </p:sp>
      <p:grpSp>
        <p:nvGrpSpPr>
          <p:cNvPr id="31" name="Group 30"/>
          <p:cNvGrpSpPr/>
          <p:nvPr/>
        </p:nvGrpSpPr>
        <p:grpSpPr>
          <a:xfrm>
            <a:off x="899592" y="3248980"/>
            <a:ext cx="5793776" cy="830997"/>
            <a:chOff x="719572" y="2114854"/>
            <a:chExt cx="5793776" cy="830997"/>
          </a:xfrm>
        </p:grpSpPr>
        <p:sp>
          <p:nvSpPr>
            <p:cNvPr id="32" name="Oval 31"/>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1</a:t>
              </a:r>
            </a:p>
          </p:txBody>
        </p:sp>
        <p:sp>
          <p:nvSpPr>
            <p:cNvPr id="33" name="TextBox 32"/>
            <p:cNvSpPr txBox="1"/>
            <p:nvPr/>
          </p:nvSpPr>
          <p:spPr>
            <a:xfrm>
              <a:off x="1583668" y="2114854"/>
              <a:ext cx="4929680" cy="830997"/>
            </a:xfrm>
            <a:prstGeom prst="rect">
              <a:avLst/>
            </a:prstGeom>
            <a:noFill/>
          </p:spPr>
          <p:txBody>
            <a:bodyPr wrap="none" rtlCol="0">
              <a:spAutoFit/>
            </a:bodyPr>
            <a:lstStyle/>
            <a:p>
              <a:r>
                <a:rPr lang="en-US" sz="4800" b="1" dirty="0">
                  <a:solidFill>
                    <a:srgbClr val="B41A1B"/>
                  </a:solidFill>
                </a:rPr>
                <a:t>What? </a:t>
              </a:r>
              <a:r>
                <a:rPr lang="en-US" sz="2000" dirty="0">
                  <a:solidFill>
                    <a:srgbClr val="606060"/>
                  </a:solidFill>
                </a:rPr>
                <a:t>(Assess / Gather Facts)</a:t>
              </a:r>
            </a:p>
          </p:txBody>
        </p:sp>
      </p:grpSp>
      <p:grpSp>
        <p:nvGrpSpPr>
          <p:cNvPr id="34" name="Group 33"/>
          <p:cNvGrpSpPr/>
          <p:nvPr/>
        </p:nvGrpSpPr>
        <p:grpSpPr>
          <a:xfrm>
            <a:off x="899592" y="5006786"/>
            <a:ext cx="7416824" cy="1446550"/>
            <a:chOff x="719572" y="3762618"/>
            <a:chExt cx="7416824" cy="1446550"/>
          </a:xfrm>
        </p:grpSpPr>
        <p:sp>
          <p:nvSpPr>
            <p:cNvPr id="35" name="Oval 34"/>
            <p:cNvSpPr/>
            <p:nvPr/>
          </p:nvSpPr>
          <p:spPr>
            <a:xfrm>
              <a:off x="719572" y="394263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3</a:t>
              </a:r>
            </a:p>
          </p:txBody>
        </p:sp>
        <p:sp>
          <p:nvSpPr>
            <p:cNvPr id="36" name="TextBox 35"/>
            <p:cNvSpPr txBox="1"/>
            <p:nvPr/>
          </p:nvSpPr>
          <p:spPr>
            <a:xfrm>
              <a:off x="1583668" y="3762618"/>
              <a:ext cx="6552728" cy="1446550"/>
            </a:xfrm>
            <a:prstGeom prst="rect">
              <a:avLst/>
            </a:prstGeom>
            <a:noFill/>
          </p:spPr>
          <p:txBody>
            <a:bodyPr wrap="square" rtlCol="0">
              <a:spAutoFit/>
            </a:bodyPr>
            <a:lstStyle/>
            <a:p>
              <a:r>
                <a:rPr lang="en-US" sz="4800" b="1" dirty="0">
                  <a:solidFill>
                    <a:srgbClr val="B41A1B"/>
                  </a:solidFill>
                </a:rPr>
                <a:t>How? </a:t>
              </a:r>
              <a:r>
                <a:rPr lang="en-US" sz="2000" dirty="0">
                  <a:solidFill>
                    <a:srgbClr val="606060"/>
                  </a:solidFill>
                </a:rPr>
                <a:t>(Questions create a new solution, changing behavior or uncover how to do something better vs. telling people what to do.)</a:t>
              </a:r>
            </a:p>
          </p:txBody>
        </p:sp>
      </p:grpSp>
      <p:grpSp>
        <p:nvGrpSpPr>
          <p:cNvPr id="37" name="Group 36"/>
          <p:cNvGrpSpPr/>
          <p:nvPr/>
        </p:nvGrpSpPr>
        <p:grpSpPr>
          <a:xfrm>
            <a:off x="899592" y="4146175"/>
            <a:ext cx="6145209" cy="830997"/>
            <a:chOff x="719572" y="2933945"/>
            <a:chExt cx="6145209" cy="830997"/>
          </a:xfrm>
        </p:grpSpPr>
        <p:sp>
          <p:nvSpPr>
            <p:cNvPr id="38" name="Oval 37"/>
            <p:cNvSpPr/>
            <p:nvPr/>
          </p:nvSpPr>
          <p:spPr>
            <a:xfrm>
              <a:off x="719572" y="306896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2</a:t>
              </a:r>
            </a:p>
          </p:txBody>
        </p:sp>
        <p:sp>
          <p:nvSpPr>
            <p:cNvPr id="39" name="TextBox 38"/>
            <p:cNvSpPr txBox="1"/>
            <p:nvPr/>
          </p:nvSpPr>
          <p:spPr>
            <a:xfrm>
              <a:off x="1583668" y="2933945"/>
              <a:ext cx="5281113" cy="830997"/>
            </a:xfrm>
            <a:prstGeom prst="rect">
              <a:avLst/>
            </a:prstGeom>
            <a:noFill/>
          </p:spPr>
          <p:txBody>
            <a:bodyPr wrap="none" rtlCol="0">
              <a:spAutoFit/>
            </a:bodyPr>
            <a:lstStyle/>
            <a:p>
              <a:r>
                <a:rPr lang="en-US" sz="4800" b="1" dirty="0">
                  <a:solidFill>
                    <a:srgbClr val="B41A1B"/>
                  </a:solidFill>
                </a:rPr>
                <a:t>Why? </a:t>
              </a:r>
              <a:r>
                <a:rPr lang="en-US" sz="2000" dirty="0">
                  <a:solidFill>
                    <a:srgbClr val="606060"/>
                  </a:solidFill>
                </a:rPr>
                <a:t>(Uncover Gap / Root Cause)</a:t>
              </a:r>
            </a:p>
          </p:txBody>
        </p:sp>
      </p:grpSp>
      <p:grpSp>
        <p:nvGrpSpPr>
          <p:cNvPr id="40" name="Group 39"/>
          <p:cNvGrpSpPr/>
          <p:nvPr/>
        </p:nvGrpSpPr>
        <p:grpSpPr>
          <a:xfrm>
            <a:off x="1421650" y="1442390"/>
            <a:ext cx="6300700" cy="1446550"/>
            <a:chOff x="1403648" y="1316376"/>
            <a:chExt cx="6300700" cy="1446550"/>
          </a:xfrm>
        </p:grpSpPr>
        <p:sp>
          <p:nvSpPr>
            <p:cNvPr id="30" name="TextBox 29"/>
            <p:cNvSpPr txBox="1"/>
            <p:nvPr/>
          </p:nvSpPr>
          <p:spPr>
            <a:xfrm>
              <a:off x="1403648" y="1316376"/>
              <a:ext cx="560453" cy="1446550"/>
            </a:xfrm>
            <a:prstGeom prst="rect">
              <a:avLst/>
            </a:prstGeom>
            <a:noFill/>
          </p:spPr>
          <p:txBody>
            <a:bodyPr wrap="none" rtlCol="0">
              <a:spAutoFit/>
            </a:bodyPr>
            <a:lstStyle/>
            <a:p>
              <a:r>
                <a:rPr lang="en-US" sz="8800" dirty="0">
                  <a:solidFill>
                    <a:srgbClr val="606060"/>
                  </a:solidFill>
                  <a:latin typeface="Avenir Light"/>
                  <a:cs typeface="Avenir Light"/>
                </a:rPr>
                <a:t>{</a:t>
              </a:r>
            </a:p>
          </p:txBody>
        </p:sp>
        <p:sp>
          <p:nvSpPr>
            <p:cNvPr id="41" name="TextBox 40"/>
            <p:cNvSpPr txBox="1"/>
            <p:nvPr/>
          </p:nvSpPr>
          <p:spPr>
            <a:xfrm>
              <a:off x="7143895" y="1316376"/>
              <a:ext cx="560453" cy="1446550"/>
            </a:xfrm>
            <a:prstGeom prst="rect">
              <a:avLst/>
            </a:prstGeom>
            <a:noFill/>
          </p:spPr>
          <p:txBody>
            <a:bodyPr wrap="none" rtlCol="0">
              <a:spAutoFit/>
            </a:bodyPr>
            <a:lstStyle/>
            <a:p>
              <a:r>
                <a:rPr lang="en-US" sz="8800" dirty="0">
                  <a:solidFill>
                    <a:srgbClr val="606060"/>
                  </a:solidFill>
                  <a:latin typeface="Avenir Light"/>
                  <a:cs typeface="Avenir Light"/>
                </a:rPr>
                <a:t>}</a:t>
              </a:r>
            </a:p>
          </p:txBody>
        </p:sp>
      </p:grpSp>
    </p:spTree>
    <p:extLst>
      <p:ext uri="{BB962C8B-B14F-4D97-AF65-F5344CB8AC3E}">
        <p14:creationId xmlns:p14="http://schemas.microsoft.com/office/powerpoint/2010/main" val="28399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8" y="440668"/>
            <a:ext cx="9144000" cy="972108"/>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0" y="560874"/>
            <a:ext cx="9144000" cy="707886"/>
          </a:xfrm>
          <a:prstGeom prst="rect">
            <a:avLst/>
          </a:prstGeom>
          <a:noFill/>
        </p:spPr>
        <p:txBody>
          <a:bodyPr wrap="square" rtlCol="0">
            <a:spAutoFit/>
          </a:bodyPr>
          <a:lstStyle/>
          <a:p>
            <a:pPr algn="ctr"/>
            <a:r>
              <a:rPr lang="en-US" sz="4000" dirty="0">
                <a:solidFill>
                  <a:srgbClr val="F2F2F2"/>
                </a:solidFill>
                <a:latin typeface="Avenir Heavy"/>
                <a:cs typeface="Avenir Heavy"/>
              </a:rPr>
              <a:t>A SIMPLE COACHING FRAMEWORK</a:t>
            </a:r>
          </a:p>
        </p:txBody>
      </p:sp>
      <p:cxnSp>
        <p:nvCxnSpPr>
          <p:cNvPr id="11" name="Straight Connector 10"/>
          <p:cNvCxnSpPr/>
          <p:nvPr/>
        </p:nvCxnSpPr>
        <p:spPr>
          <a:xfrm>
            <a:off x="71500" y="638691"/>
            <a:ext cx="90010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500" y="1250759"/>
            <a:ext cx="9001000"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1079612" y="3104964"/>
            <a:ext cx="5918785" cy="830997"/>
            <a:chOff x="719572" y="2114854"/>
            <a:chExt cx="5918785" cy="830997"/>
          </a:xfrm>
        </p:grpSpPr>
        <p:sp>
          <p:nvSpPr>
            <p:cNvPr id="32" name="Oval 31"/>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1</a:t>
              </a:r>
            </a:p>
          </p:txBody>
        </p:sp>
        <p:sp>
          <p:nvSpPr>
            <p:cNvPr id="33" name="TextBox 32"/>
            <p:cNvSpPr txBox="1"/>
            <p:nvPr/>
          </p:nvSpPr>
          <p:spPr>
            <a:xfrm>
              <a:off x="1583668" y="2114854"/>
              <a:ext cx="5054689" cy="830997"/>
            </a:xfrm>
            <a:prstGeom prst="rect">
              <a:avLst/>
            </a:prstGeom>
            <a:noFill/>
          </p:spPr>
          <p:txBody>
            <a:bodyPr wrap="none" rtlCol="0">
              <a:spAutoFit/>
            </a:bodyPr>
            <a:lstStyle/>
            <a:p>
              <a:r>
                <a:rPr lang="en-US" sz="4800" b="1" dirty="0">
                  <a:solidFill>
                    <a:srgbClr val="B41A1B"/>
                  </a:solidFill>
                </a:rPr>
                <a:t>What’s </a:t>
              </a:r>
              <a:r>
                <a:rPr lang="en-US" sz="4800" dirty="0">
                  <a:solidFill>
                    <a:srgbClr val="606060"/>
                  </a:solidFill>
                </a:rPr>
                <a:t>going on?</a:t>
              </a:r>
              <a:endParaRPr lang="en-US" sz="2000" dirty="0">
                <a:solidFill>
                  <a:srgbClr val="606060"/>
                </a:solidFill>
              </a:endParaRPr>
            </a:p>
          </p:txBody>
        </p:sp>
      </p:grpSp>
      <p:grpSp>
        <p:nvGrpSpPr>
          <p:cNvPr id="6" name="Group 5"/>
          <p:cNvGrpSpPr/>
          <p:nvPr/>
        </p:nvGrpSpPr>
        <p:grpSpPr>
          <a:xfrm>
            <a:off x="179512" y="800708"/>
            <a:ext cx="8784976" cy="1789747"/>
            <a:chOff x="179512" y="800708"/>
            <a:chExt cx="8784976" cy="1789747"/>
          </a:xfrm>
        </p:grpSpPr>
        <p:sp>
          <p:nvSpPr>
            <p:cNvPr id="29" name="TextBox 28"/>
            <p:cNvSpPr txBox="1"/>
            <p:nvPr/>
          </p:nvSpPr>
          <p:spPr>
            <a:xfrm>
              <a:off x="791580" y="1944124"/>
              <a:ext cx="7560840" cy="646331"/>
            </a:xfrm>
            <a:prstGeom prst="rect">
              <a:avLst/>
            </a:prstGeom>
            <a:noFill/>
          </p:spPr>
          <p:txBody>
            <a:bodyPr wrap="square" rtlCol="0">
              <a:spAutoFit/>
            </a:bodyPr>
            <a:lstStyle/>
            <a:p>
              <a:pPr algn="ctr"/>
              <a:r>
                <a:rPr lang="en-US" sz="3600" dirty="0">
                  <a:solidFill>
                    <a:srgbClr val="606060"/>
                  </a:solidFill>
                  <a:latin typeface="Avenir Light"/>
                  <a:cs typeface="Avenir Light"/>
                </a:rPr>
                <a:t>{ An All Too Common Framework: }</a:t>
              </a:r>
            </a:p>
          </p:txBody>
        </p:sp>
        <p:cxnSp>
          <p:nvCxnSpPr>
            <p:cNvPr id="3" name="Straight Connector 2"/>
            <p:cNvCxnSpPr/>
            <p:nvPr/>
          </p:nvCxnSpPr>
          <p:spPr>
            <a:xfrm flipV="1">
              <a:off x="179512" y="800708"/>
              <a:ext cx="8784976" cy="252028"/>
            </a:xfrm>
            <a:prstGeom prst="line">
              <a:avLst/>
            </a:prstGeom>
            <a:ln w="1936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1079612" y="4055584"/>
            <a:ext cx="8352928" cy="2892745"/>
            <a:chOff x="1079612" y="4055584"/>
            <a:chExt cx="8352928" cy="2892745"/>
          </a:xfrm>
        </p:grpSpPr>
        <p:grpSp>
          <p:nvGrpSpPr>
            <p:cNvPr id="37" name="Group 36"/>
            <p:cNvGrpSpPr/>
            <p:nvPr/>
          </p:nvGrpSpPr>
          <p:grpSpPr>
            <a:xfrm>
              <a:off x="1079612" y="4055584"/>
              <a:ext cx="7344816" cy="1569660"/>
              <a:chOff x="719572" y="2933945"/>
              <a:chExt cx="7344816" cy="1569660"/>
            </a:xfrm>
          </p:grpSpPr>
          <p:sp>
            <p:nvSpPr>
              <p:cNvPr id="38" name="Oval 37"/>
              <p:cNvSpPr/>
              <p:nvPr/>
            </p:nvSpPr>
            <p:spPr>
              <a:xfrm>
                <a:off x="719572" y="306896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2</a:t>
                </a:r>
              </a:p>
            </p:txBody>
          </p:sp>
          <p:sp>
            <p:nvSpPr>
              <p:cNvPr id="39" name="TextBox 38"/>
              <p:cNvSpPr txBox="1"/>
              <p:nvPr/>
            </p:nvSpPr>
            <p:spPr>
              <a:xfrm>
                <a:off x="1583668" y="2933945"/>
                <a:ext cx="6480720" cy="1569660"/>
              </a:xfrm>
              <a:prstGeom prst="rect">
                <a:avLst/>
              </a:prstGeom>
              <a:noFill/>
            </p:spPr>
            <p:txBody>
              <a:bodyPr wrap="square" rtlCol="0">
                <a:spAutoFit/>
              </a:bodyPr>
              <a:lstStyle/>
              <a:p>
                <a:r>
                  <a:rPr lang="en-US" sz="4800" dirty="0">
                    <a:solidFill>
                      <a:srgbClr val="606060"/>
                    </a:solidFill>
                  </a:rPr>
                  <a:t>Here’s</a:t>
                </a:r>
                <a:r>
                  <a:rPr lang="en-US" sz="4800" b="1" dirty="0">
                    <a:solidFill>
                      <a:srgbClr val="B41A1B"/>
                    </a:solidFill>
                  </a:rPr>
                  <a:t> what </a:t>
                </a:r>
                <a:r>
                  <a:rPr lang="en-US" sz="4800" dirty="0">
                    <a:solidFill>
                      <a:srgbClr val="606060"/>
                    </a:solidFill>
                  </a:rPr>
                  <a:t>you</a:t>
                </a:r>
              </a:p>
              <a:p>
                <a:r>
                  <a:rPr lang="en-US" sz="4800" dirty="0">
                    <a:solidFill>
                      <a:srgbClr val="606060"/>
                    </a:solidFill>
                  </a:rPr>
                  <a:t>need to do.</a:t>
                </a:r>
                <a:endParaRPr lang="en-US" sz="2000" dirty="0">
                  <a:solidFill>
                    <a:srgbClr val="606060"/>
                  </a:solidFill>
                </a:endParaRPr>
              </a:p>
            </p:txBody>
          </p:sp>
        </p:grpSp>
        <p:pic>
          <p:nvPicPr>
            <p:cNvPr id="23" name="Picture 22" descr="Thumbs-Down-Icon-Gr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577" y="4221088"/>
              <a:ext cx="2662963" cy="2727241"/>
            </a:xfrm>
            <a:prstGeom prst="rect">
              <a:avLst/>
            </a:prstGeom>
          </p:spPr>
        </p:pic>
      </p:grpSp>
    </p:spTree>
    <p:extLst>
      <p:ext uri="{BB962C8B-B14F-4D97-AF65-F5344CB8AC3E}">
        <p14:creationId xmlns:p14="http://schemas.microsoft.com/office/powerpoint/2010/main" val="352647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lumMod val="6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203848" y="5373216"/>
            <a:ext cx="2736304" cy="769441"/>
          </a:xfrm>
          <a:prstGeom prst="rect">
            <a:avLst/>
          </a:prstGeom>
          <a:noFill/>
        </p:spPr>
        <p:txBody>
          <a:bodyPr wrap="square" rtlCol="0">
            <a:spAutoFit/>
          </a:bodyPr>
          <a:lstStyle/>
          <a:p>
            <a:r>
              <a:rPr lang="en-US" sz="4400" dirty="0">
                <a:solidFill>
                  <a:srgbClr val="FFFFFF"/>
                </a:solidFill>
                <a:latin typeface="Avenir Heavy"/>
                <a:cs typeface="Avenir Heavy"/>
              </a:rPr>
              <a:t>DAY ONE</a:t>
            </a:r>
          </a:p>
        </p:txBody>
      </p:sp>
      <p:cxnSp>
        <p:nvCxnSpPr>
          <p:cNvPr id="28" name="Straight Connector 27"/>
          <p:cNvCxnSpPr/>
          <p:nvPr/>
        </p:nvCxnSpPr>
        <p:spPr>
          <a:xfrm>
            <a:off x="3032829" y="5337212"/>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032829" y="6165304"/>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0" y="2486973"/>
            <a:ext cx="9148806" cy="2526670"/>
            <a:chOff x="0" y="2492896"/>
            <a:chExt cx="9148806" cy="2526670"/>
          </a:xfrm>
        </p:grpSpPr>
        <p:sp>
          <p:nvSpPr>
            <p:cNvPr id="20" name="Rectangle 19"/>
            <p:cNvSpPr/>
            <p:nvPr/>
          </p:nvSpPr>
          <p:spPr>
            <a:xfrm>
              <a:off x="4806" y="3068960"/>
              <a:ext cx="9144000" cy="140415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285746" y="2492896"/>
              <a:ext cx="4572508" cy="369332"/>
            </a:xfrm>
            <a:prstGeom prst="rect">
              <a:avLst/>
            </a:prstGeom>
            <a:noFill/>
          </p:spPr>
          <p:txBody>
            <a:bodyPr wrap="square" rtlCol="0">
              <a:spAutoFit/>
            </a:bodyPr>
            <a:lstStyle/>
            <a:p>
              <a:pPr algn="dist"/>
              <a:r>
                <a:rPr lang="en-US" dirty="0">
                  <a:solidFill>
                    <a:srgbClr val="FFFFFF"/>
                  </a:solidFill>
                  <a:latin typeface="Avenir Book"/>
                  <a:cs typeface="Avenir Book"/>
                </a:rPr>
                <a:t>PRESENTS KEITH ROSEN’S:</a:t>
              </a:r>
            </a:p>
          </p:txBody>
        </p:sp>
        <p:sp>
          <p:nvSpPr>
            <p:cNvPr id="12" name="Rectangle 11"/>
            <p:cNvSpPr/>
            <p:nvPr/>
          </p:nvSpPr>
          <p:spPr>
            <a:xfrm>
              <a:off x="0" y="458751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8" y="3068960"/>
              <a:ext cx="9144000" cy="1446550"/>
            </a:xfrm>
            <a:prstGeom prst="rect">
              <a:avLst/>
            </a:prstGeom>
            <a:noFill/>
          </p:spPr>
          <p:txBody>
            <a:bodyPr wrap="square" rtlCol="0">
              <a:spAutoFit/>
            </a:bodyPr>
            <a:lstStyle/>
            <a:p>
              <a:pPr algn="ctr"/>
              <a:r>
                <a:rPr lang="en-US" sz="4400" dirty="0">
                  <a:solidFill>
                    <a:srgbClr val="F3F4F5"/>
                  </a:solidFill>
                  <a:latin typeface="Avenir Heavy"/>
                  <a:cs typeface="Avenir Heavy"/>
                </a:rPr>
                <a:t>COACHING PEOPLE INTO CHAMPIONS</a:t>
              </a:r>
            </a:p>
          </p:txBody>
        </p:sp>
        <p:sp>
          <p:nvSpPr>
            <p:cNvPr id="17" name="TextBox 16"/>
            <p:cNvSpPr txBox="1"/>
            <p:nvPr/>
          </p:nvSpPr>
          <p:spPr>
            <a:xfrm>
              <a:off x="0" y="4545124"/>
              <a:ext cx="9144000" cy="461665"/>
            </a:xfrm>
            <a:prstGeom prst="rect">
              <a:avLst/>
            </a:prstGeom>
            <a:noFill/>
          </p:spPr>
          <p:txBody>
            <a:bodyPr wrap="square" rtlCol="0">
              <a:spAutoFit/>
            </a:bodyPr>
            <a:lstStyle/>
            <a:p>
              <a:pPr algn="ctr"/>
              <a:r>
                <a:rPr lang="en-US" sz="2400" dirty="0">
                  <a:solidFill>
                    <a:srgbClr val="F2F2F2"/>
                  </a:solidFill>
                  <a:latin typeface="Avenir Heavy"/>
                  <a:cs typeface="Avenir Heavy"/>
                </a:rPr>
                <a:t>{ Building a High </a:t>
              </a:r>
              <a:r>
                <a:rPr lang="en-US" sz="2400">
                  <a:solidFill>
                    <a:srgbClr val="F2F2F2"/>
                  </a:solidFill>
                  <a:latin typeface="Avenir Heavy"/>
                  <a:cs typeface="Avenir Heavy"/>
                </a:rPr>
                <a:t>Performance Coaching Culture </a:t>
              </a:r>
              <a:r>
                <a:rPr lang="en-US" sz="2400" dirty="0">
                  <a:solidFill>
                    <a:srgbClr val="F2F2F2"/>
                  </a:solidFill>
                  <a:latin typeface="Avenir Heavy"/>
                  <a:cs typeface="Avenir Heavy"/>
                </a:rPr>
                <a:t>}</a:t>
              </a:r>
            </a:p>
          </p:txBody>
        </p:sp>
      </p:grpSp>
      <p:sp>
        <p:nvSpPr>
          <p:cNvPr id="14" name="TextBox 13"/>
          <p:cNvSpPr txBox="1"/>
          <p:nvPr/>
        </p:nvSpPr>
        <p:spPr>
          <a:xfrm>
            <a:off x="1447800" y="6388650"/>
            <a:ext cx="6725653" cy="400110"/>
          </a:xfrm>
          <a:prstGeom prst="rect">
            <a:avLst/>
          </a:prstGeom>
          <a:noFill/>
        </p:spPr>
        <p:txBody>
          <a:bodyPr wrap="square" rtlCol="0">
            <a:spAutoFit/>
          </a:bodyPr>
          <a:lstStyle/>
          <a:p>
            <a:pPr algn="ctr"/>
            <a:r>
              <a:rPr lang="en-US" sz="1000" b="1" dirty="0">
                <a:solidFill>
                  <a:srgbClr val="FFFFFF"/>
                </a:solidFill>
              </a:rPr>
              <a:t>CONFIDENTIAL. For internal use only.  Do not distribute. No Pictures.</a:t>
            </a:r>
          </a:p>
          <a:p>
            <a:pPr algn="ctr"/>
            <a:r>
              <a:rPr lang="en-US" sz="1000" b="1" dirty="0">
                <a:solidFill>
                  <a:srgbClr val="FFFFFF"/>
                </a:solidFill>
              </a:rPr>
              <a:t>Copyright © Keith Rosen 2016, Profit Builders, LLC  ®  All Rights Reserved - KeithRosen.com</a:t>
            </a:r>
          </a:p>
        </p:txBody>
      </p:sp>
      <p:pic>
        <p:nvPicPr>
          <p:cNvPr id="1026" name="Picture 2" descr="Coachqu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505" y="764704"/>
            <a:ext cx="5976664" cy="132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11478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4634" y="82464"/>
            <a:ext cx="5149117" cy="369332"/>
          </a:xfrm>
          <a:prstGeom prst="rect">
            <a:avLst/>
          </a:prstGeom>
          <a:noFill/>
        </p:spPr>
        <p:txBody>
          <a:bodyPr wrap="square" rtlCol="0">
            <a:spAutoFit/>
          </a:bodyPr>
          <a:lstStyle/>
          <a:p>
            <a:pPr algn="ctr"/>
            <a:r>
              <a:rPr lang="en-US" b="1" dirty="0">
                <a:solidFill>
                  <a:srgbClr val="A20616"/>
                </a:solidFill>
                <a:latin typeface="Arial"/>
                <a:cs typeface="Arial"/>
              </a:rPr>
              <a:t>THE G.R.O.W. COACHING FRAMEWORK</a:t>
            </a:r>
          </a:p>
        </p:txBody>
      </p:sp>
      <p:cxnSp>
        <p:nvCxnSpPr>
          <p:cNvPr id="5" name="Straight Connector 4"/>
          <p:cNvCxnSpPr/>
          <p:nvPr/>
        </p:nvCxnSpPr>
        <p:spPr>
          <a:xfrm>
            <a:off x="2009069" y="77727"/>
            <a:ext cx="513468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994634" y="433565"/>
            <a:ext cx="5149115"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009069" y="533654"/>
            <a:ext cx="5134681" cy="249996"/>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900671" y="506651"/>
            <a:ext cx="5342659" cy="282834"/>
          </a:xfrm>
          <a:prstGeom prst="rect">
            <a:avLst/>
          </a:prstGeom>
          <a:noFill/>
        </p:spPr>
        <p:txBody>
          <a:bodyPr wrap="square" rtlCol="0">
            <a:spAutoFit/>
          </a:bodyPr>
          <a:lstStyle/>
          <a:p>
            <a:pPr algn="ctr"/>
            <a:r>
              <a:rPr lang="en-US" sz="1238" b="1" dirty="0">
                <a:solidFill>
                  <a:srgbClr val="F2F2F2"/>
                </a:solidFill>
                <a:latin typeface="Arial"/>
                <a:cs typeface="Arial"/>
              </a:rPr>
              <a:t>{ Leveraging the Coaching Framework}</a:t>
            </a:r>
          </a:p>
        </p:txBody>
      </p:sp>
      <p:pic>
        <p:nvPicPr>
          <p:cNvPr id="17" name="Picture 16" descr="Whistle-Icon.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47964" y="6335241"/>
            <a:ext cx="490336" cy="378212"/>
          </a:xfrm>
          <a:prstGeom prst="rect">
            <a:avLst/>
          </a:prstGeom>
        </p:spPr>
      </p:pic>
      <p:sp>
        <p:nvSpPr>
          <p:cNvPr id="45" name="TextBox 44"/>
          <p:cNvSpPr txBox="1"/>
          <p:nvPr/>
        </p:nvSpPr>
        <p:spPr>
          <a:xfrm>
            <a:off x="863588" y="1160748"/>
            <a:ext cx="2613051" cy="5174493"/>
          </a:xfrm>
          <a:prstGeom prst="rect">
            <a:avLst/>
          </a:prstGeom>
          <a:noFill/>
        </p:spPr>
        <p:txBody>
          <a:bodyPr wrap="square" rtlCol="0">
            <a:spAutoFit/>
          </a:bodyPr>
          <a:lstStyle/>
          <a:p>
            <a:r>
              <a:rPr lang="en-US" sz="6400" dirty="0">
                <a:solidFill>
                  <a:srgbClr val="9C0515"/>
                </a:solidFill>
              </a:rPr>
              <a:t>G</a:t>
            </a:r>
            <a:r>
              <a:rPr lang="en-US" sz="4600" dirty="0">
                <a:solidFill>
                  <a:srgbClr val="9C0515"/>
                </a:solidFill>
              </a:rPr>
              <a:t>oal</a:t>
            </a:r>
          </a:p>
          <a:p>
            <a:endParaRPr lang="en-US" sz="2475" dirty="0"/>
          </a:p>
          <a:p>
            <a:r>
              <a:rPr lang="en-US" sz="6400" dirty="0">
                <a:solidFill>
                  <a:srgbClr val="9C0515"/>
                </a:solidFill>
              </a:rPr>
              <a:t>R</a:t>
            </a:r>
            <a:r>
              <a:rPr lang="en-US" sz="4600" dirty="0">
                <a:solidFill>
                  <a:srgbClr val="9C0515"/>
                </a:solidFill>
              </a:rPr>
              <a:t>eality</a:t>
            </a:r>
          </a:p>
          <a:p>
            <a:endParaRPr lang="en-US" sz="2475" dirty="0"/>
          </a:p>
          <a:p>
            <a:r>
              <a:rPr lang="en-US" sz="6400" dirty="0">
                <a:solidFill>
                  <a:srgbClr val="9C0515"/>
                </a:solidFill>
              </a:rPr>
              <a:t>O</a:t>
            </a:r>
            <a:r>
              <a:rPr lang="en-US" sz="4600" dirty="0">
                <a:solidFill>
                  <a:srgbClr val="9C0515"/>
                </a:solidFill>
              </a:rPr>
              <a:t>ptions</a:t>
            </a:r>
          </a:p>
          <a:p>
            <a:endParaRPr lang="en-US" sz="2475" dirty="0"/>
          </a:p>
          <a:p>
            <a:r>
              <a:rPr lang="en-US" sz="6400" dirty="0">
                <a:solidFill>
                  <a:srgbClr val="9C0515"/>
                </a:solidFill>
              </a:rPr>
              <a:t>W</a:t>
            </a:r>
            <a:r>
              <a:rPr lang="en-US" sz="4600" dirty="0">
                <a:solidFill>
                  <a:srgbClr val="9C0515"/>
                </a:solidFill>
              </a:rPr>
              <a:t>ill</a:t>
            </a:r>
            <a:r>
              <a:rPr lang="en-US" sz="4050" dirty="0"/>
              <a:t> </a:t>
            </a:r>
          </a:p>
        </p:txBody>
      </p:sp>
      <p:sp>
        <p:nvSpPr>
          <p:cNvPr id="46" name="TextBox 45"/>
          <p:cNvSpPr txBox="1"/>
          <p:nvPr/>
        </p:nvSpPr>
        <p:spPr>
          <a:xfrm>
            <a:off x="3747293" y="1448780"/>
            <a:ext cx="3128963" cy="892552"/>
          </a:xfrm>
          <a:prstGeom prst="rect">
            <a:avLst/>
          </a:prstGeom>
          <a:noFill/>
        </p:spPr>
        <p:txBody>
          <a:bodyPr wrap="square" rtlCol="0">
            <a:spAutoFit/>
          </a:bodyPr>
          <a:lstStyle/>
          <a:p>
            <a:r>
              <a:rPr lang="en-US" sz="2600" dirty="0"/>
              <a:t>What do you want to achieve?</a:t>
            </a:r>
          </a:p>
        </p:txBody>
      </p:sp>
      <p:sp>
        <p:nvSpPr>
          <p:cNvPr id="47" name="TextBox 46"/>
          <p:cNvSpPr txBox="1"/>
          <p:nvPr/>
        </p:nvSpPr>
        <p:spPr>
          <a:xfrm>
            <a:off x="3743908" y="2743099"/>
            <a:ext cx="4083209" cy="1292662"/>
          </a:xfrm>
          <a:prstGeom prst="rect">
            <a:avLst/>
          </a:prstGeom>
          <a:noFill/>
        </p:spPr>
        <p:txBody>
          <a:bodyPr wrap="square" rtlCol="0">
            <a:spAutoFit/>
          </a:bodyPr>
          <a:lstStyle/>
          <a:p>
            <a:r>
              <a:rPr lang="en-US" sz="2600" dirty="0"/>
              <a:t>What is happening now &amp; what challenges are you faced with?</a:t>
            </a:r>
          </a:p>
        </p:txBody>
      </p:sp>
      <p:sp>
        <p:nvSpPr>
          <p:cNvPr id="48" name="TextBox 47"/>
          <p:cNvSpPr txBox="1"/>
          <p:nvPr/>
        </p:nvSpPr>
        <p:spPr>
          <a:xfrm>
            <a:off x="3743908" y="4224565"/>
            <a:ext cx="4139091" cy="892552"/>
          </a:xfrm>
          <a:prstGeom prst="rect">
            <a:avLst/>
          </a:prstGeom>
          <a:noFill/>
        </p:spPr>
        <p:txBody>
          <a:bodyPr wrap="square" rtlCol="0">
            <a:spAutoFit/>
          </a:bodyPr>
          <a:lstStyle/>
          <a:p>
            <a:r>
              <a:rPr lang="en-US" sz="2600" dirty="0"/>
              <a:t>What are the different options you have in mind? </a:t>
            </a:r>
          </a:p>
        </p:txBody>
      </p:sp>
      <p:sp>
        <p:nvSpPr>
          <p:cNvPr id="49" name="TextBox 48"/>
          <p:cNvSpPr txBox="1"/>
          <p:nvPr/>
        </p:nvSpPr>
        <p:spPr>
          <a:xfrm>
            <a:off x="3779912" y="5256077"/>
            <a:ext cx="3128963" cy="892552"/>
          </a:xfrm>
          <a:prstGeom prst="rect">
            <a:avLst/>
          </a:prstGeom>
          <a:noFill/>
        </p:spPr>
        <p:txBody>
          <a:bodyPr wrap="square" rtlCol="0">
            <a:spAutoFit/>
          </a:bodyPr>
          <a:lstStyle/>
          <a:p>
            <a:r>
              <a:rPr lang="en-US" sz="2600" dirty="0"/>
              <a:t>What are you going to do? By when? </a:t>
            </a:r>
          </a:p>
        </p:txBody>
      </p:sp>
    </p:spTree>
    <p:extLst>
      <p:ext uri="{BB962C8B-B14F-4D97-AF65-F5344CB8AC3E}">
        <p14:creationId xmlns:p14="http://schemas.microsoft.com/office/powerpoint/2010/main" val="360343827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6" name="Rectangle 4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sz="800" dirty="0">
                <a:solidFill>
                  <a:prstClr val="black"/>
                </a:solidFill>
              </a:rPr>
            </a:br>
            <a:endParaRPr lang="en-US" dirty="0">
              <a:solidFill>
                <a:prstClr val="black"/>
              </a:solidFill>
            </a:endParaRPr>
          </a:p>
          <a:p>
            <a:pPr eaLnBrk="0" hangingPunct="0"/>
            <a:r>
              <a:rPr lang="en-US" sz="1100" dirty="0">
                <a:solidFill>
                  <a:prstClr val="black"/>
                </a:solidFill>
                <a:latin typeface="Tahoma" pitchFamily="34" charset="0"/>
              </a:rPr>
              <a:t>                          </a:t>
            </a:r>
            <a:endParaRPr lang="en-US" sz="800" dirty="0">
              <a:solidFill>
                <a:prstClr val="black"/>
              </a:solidFill>
            </a:endParaRPr>
          </a:p>
          <a:p>
            <a:pPr eaLnBrk="0" hangingPunct="0"/>
            <a:endParaRPr lang="en-US" dirty="0">
              <a:solidFill>
                <a:prstClr val="black"/>
              </a:solidFill>
            </a:endParaRPr>
          </a:p>
        </p:txBody>
      </p:sp>
      <p:sp>
        <p:nvSpPr>
          <p:cNvPr id="48137" name="Rectangle 4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prstClr val="black"/>
              </a:solidFill>
            </a:endParaRPr>
          </a:p>
        </p:txBody>
      </p:sp>
      <p:sp>
        <p:nvSpPr>
          <p:cNvPr id="31" name="TextBox 30"/>
          <p:cNvSpPr txBox="1"/>
          <p:nvPr/>
        </p:nvSpPr>
        <p:spPr>
          <a:xfrm>
            <a:off x="0" y="370401"/>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THE L.E.A.D.S. COACHING</a:t>
            </a:r>
            <a:r>
              <a:rPr lang="en-US" sz="3600" dirty="0">
                <a:solidFill>
                  <a:srgbClr val="606060"/>
                </a:solidFill>
                <a:latin typeface="Avenir Heavy"/>
                <a:cs typeface="Avenir Heavy"/>
              </a:rPr>
              <a:t> </a:t>
            </a:r>
            <a:r>
              <a:rPr lang="en-US" sz="3600" dirty="0">
                <a:solidFill>
                  <a:srgbClr val="B41A1B"/>
                </a:solidFill>
                <a:latin typeface="Avenir Heavy"/>
                <a:cs typeface="Avenir Heavy"/>
              </a:rPr>
              <a:t>FRAMEWORK</a:t>
            </a:r>
          </a:p>
        </p:txBody>
      </p:sp>
      <p:cxnSp>
        <p:nvCxnSpPr>
          <p:cNvPr id="32" name="Straight Connector 31"/>
          <p:cNvCxnSpPr/>
          <p:nvPr/>
        </p:nvCxnSpPr>
        <p:spPr>
          <a:xfrm flipV="1">
            <a:off x="-90264" y="392865"/>
            <a:ext cx="9324528" cy="1204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90264" y="1016732"/>
            <a:ext cx="932452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0" y="112881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TextBox 54"/>
          <p:cNvSpPr txBox="1"/>
          <p:nvPr/>
        </p:nvSpPr>
        <p:spPr>
          <a:xfrm>
            <a:off x="-144524" y="1124744"/>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Solution to Masterful and Effective Coaching       }</a:t>
            </a:r>
          </a:p>
        </p:txBody>
      </p:sp>
      <p:grpSp>
        <p:nvGrpSpPr>
          <p:cNvPr id="17" name="Group 16"/>
          <p:cNvGrpSpPr/>
          <p:nvPr/>
        </p:nvGrpSpPr>
        <p:grpSpPr>
          <a:xfrm>
            <a:off x="467544" y="3681028"/>
            <a:ext cx="9145016" cy="769441"/>
            <a:chOff x="467544" y="3681028"/>
            <a:chExt cx="9145016" cy="769441"/>
          </a:xfrm>
        </p:grpSpPr>
        <p:grpSp>
          <p:nvGrpSpPr>
            <p:cNvPr id="40" name="Group 39"/>
            <p:cNvGrpSpPr/>
            <p:nvPr/>
          </p:nvGrpSpPr>
          <p:grpSpPr>
            <a:xfrm>
              <a:off x="467544" y="3681028"/>
              <a:ext cx="9145016" cy="769441"/>
              <a:chOff x="467544" y="3676383"/>
              <a:chExt cx="9145016" cy="769441"/>
            </a:xfrm>
          </p:grpSpPr>
          <p:sp>
            <p:nvSpPr>
              <p:cNvPr id="41" name="Oval 40"/>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2" name="TextBox 41"/>
              <p:cNvSpPr txBox="1"/>
              <p:nvPr/>
            </p:nvSpPr>
            <p:spPr>
              <a:xfrm>
                <a:off x="998603" y="3676383"/>
                <a:ext cx="8613957" cy="769441"/>
              </a:xfrm>
              <a:prstGeom prst="rect">
                <a:avLst/>
              </a:prstGeom>
              <a:noFill/>
            </p:spPr>
            <p:txBody>
              <a:bodyPr wrap="square" rtlCol="0">
                <a:spAutoFit/>
              </a:bodyPr>
              <a:lstStyle/>
              <a:p>
                <a:r>
                  <a:rPr lang="en-US" sz="4400" dirty="0">
                    <a:solidFill>
                      <a:srgbClr val="606060"/>
                    </a:solidFill>
                    <a:latin typeface="Avenir Book"/>
                    <a:cs typeface="Avenir Book"/>
                  </a:rPr>
                  <a:t>ssess</a:t>
                </a:r>
              </a:p>
            </p:txBody>
          </p:sp>
        </p:grpSp>
        <p:sp>
          <p:nvSpPr>
            <p:cNvPr id="14" name="TextBox 13"/>
            <p:cNvSpPr txBox="1"/>
            <p:nvPr/>
          </p:nvSpPr>
          <p:spPr>
            <a:xfrm>
              <a:off x="534470" y="3825044"/>
              <a:ext cx="479618" cy="584776"/>
            </a:xfrm>
            <a:prstGeom prst="rect">
              <a:avLst/>
            </a:prstGeom>
            <a:noFill/>
          </p:spPr>
          <p:txBody>
            <a:bodyPr wrap="none" rtlCol="0">
              <a:spAutoFit/>
            </a:bodyPr>
            <a:lstStyle/>
            <a:p>
              <a:r>
                <a:rPr lang="en-US" sz="3200" b="1" dirty="0">
                  <a:solidFill>
                    <a:srgbClr val="F3F4F5"/>
                  </a:solidFill>
                </a:rPr>
                <a:t>A</a:t>
              </a:r>
            </a:p>
          </p:txBody>
        </p:sp>
      </p:grpSp>
      <p:grpSp>
        <p:nvGrpSpPr>
          <p:cNvPr id="16" name="Group 15"/>
          <p:cNvGrpSpPr/>
          <p:nvPr/>
        </p:nvGrpSpPr>
        <p:grpSpPr>
          <a:xfrm>
            <a:off x="467544" y="2744924"/>
            <a:ext cx="9145016" cy="769441"/>
            <a:chOff x="467544" y="2744924"/>
            <a:chExt cx="9145016" cy="769441"/>
          </a:xfrm>
        </p:grpSpPr>
        <p:grpSp>
          <p:nvGrpSpPr>
            <p:cNvPr id="37" name="Group 36"/>
            <p:cNvGrpSpPr/>
            <p:nvPr/>
          </p:nvGrpSpPr>
          <p:grpSpPr>
            <a:xfrm>
              <a:off x="467544" y="2744924"/>
              <a:ext cx="9145016" cy="769441"/>
              <a:chOff x="467544" y="2740279"/>
              <a:chExt cx="9145016" cy="769441"/>
            </a:xfrm>
          </p:grpSpPr>
          <p:sp>
            <p:nvSpPr>
              <p:cNvPr id="38" name="Oval 37"/>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39" name="TextBox 38"/>
              <p:cNvSpPr txBox="1"/>
              <p:nvPr/>
            </p:nvSpPr>
            <p:spPr>
              <a:xfrm>
                <a:off x="998603" y="2740279"/>
                <a:ext cx="8613957" cy="769441"/>
              </a:xfrm>
              <a:prstGeom prst="rect">
                <a:avLst/>
              </a:prstGeom>
              <a:noFill/>
            </p:spPr>
            <p:txBody>
              <a:bodyPr wrap="square" rtlCol="0">
                <a:spAutoFit/>
              </a:bodyPr>
              <a:lstStyle/>
              <a:p>
                <a:r>
                  <a:rPr lang="en-US" sz="4400" dirty="0">
                    <a:solidFill>
                      <a:srgbClr val="606060"/>
                    </a:solidFill>
                    <a:latin typeface="Avenir Book"/>
                    <a:cs typeface="Avenir Book"/>
                  </a:rPr>
                  <a:t>nroll</a:t>
                </a:r>
              </a:p>
            </p:txBody>
          </p:sp>
        </p:grpSp>
        <p:sp>
          <p:nvSpPr>
            <p:cNvPr id="57" name="TextBox 56"/>
            <p:cNvSpPr txBox="1"/>
            <p:nvPr/>
          </p:nvSpPr>
          <p:spPr>
            <a:xfrm>
              <a:off x="545090" y="2880228"/>
              <a:ext cx="458379" cy="584776"/>
            </a:xfrm>
            <a:prstGeom prst="rect">
              <a:avLst/>
            </a:prstGeom>
            <a:noFill/>
          </p:spPr>
          <p:txBody>
            <a:bodyPr wrap="none" rtlCol="0">
              <a:spAutoFit/>
            </a:bodyPr>
            <a:lstStyle/>
            <a:p>
              <a:r>
                <a:rPr lang="en-US" sz="3200" b="1" dirty="0">
                  <a:solidFill>
                    <a:srgbClr val="F3F4F5"/>
                  </a:solidFill>
                </a:rPr>
                <a:t>E</a:t>
              </a:r>
            </a:p>
          </p:txBody>
        </p:sp>
      </p:grpSp>
      <p:grpSp>
        <p:nvGrpSpPr>
          <p:cNvPr id="15" name="Group 14"/>
          <p:cNvGrpSpPr/>
          <p:nvPr/>
        </p:nvGrpSpPr>
        <p:grpSpPr>
          <a:xfrm>
            <a:off x="467544" y="1808820"/>
            <a:ext cx="9145016" cy="769441"/>
            <a:chOff x="467544" y="1808820"/>
            <a:chExt cx="9145016" cy="769441"/>
          </a:xfrm>
        </p:grpSpPr>
        <p:grpSp>
          <p:nvGrpSpPr>
            <p:cNvPr id="34" name="Group 33"/>
            <p:cNvGrpSpPr/>
            <p:nvPr/>
          </p:nvGrpSpPr>
          <p:grpSpPr>
            <a:xfrm>
              <a:off x="467544" y="1808820"/>
              <a:ext cx="9145016" cy="769441"/>
              <a:chOff x="467544" y="1750169"/>
              <a:chExt cx="9145016" cy="769441"/>
            </a:xfrm>
          </p:grpSpPr>
          <p:sp>
            <p:nvSpPr>
              <p:cNvPr id="35" name="Oval 34"/>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36" name="TextBox 35"/>
              <p:cNvSpPr txBox="1"/>
              <p:nvPr/>
            </p:nvSpPr>
            <p:spPr>
              <a:xfrm>
                <a:off x="998603" y="1750169"/>
                <a:ext cx="8613957" cy="769441"/>
              </a:xfrm>
              <a:prstGeom prst="rect">
                <a:avLst/>
              </a:prstGeom>
              <a:noFill/>
            </p:spPr>
            <p:txBody>
              <a:bodyPr wrap="square" rtlCol="0">
                <a:spAutoFit/>
              </a:bodyPr>
              <a:lstStyle/>
              <a:p>
                <a:r>
                  <a:rPr lang="en-US" sz="4400" dirty="0">
                    <a:solidFill>
                      <a:srgbClr val="606060"/>
                    </a:solidFill>
                    <a:latin typeface="Avenir Book"/>
                    <a:cs typeface="Avenir Book"/>
                  </a:rPr>
                  <a:t>earn</a:t>
                </a:r>
              </a:p>
            </p:txBody>
          </p:sp>
        </p:grpSp>
        <p:sp>
          <p:nvSpPr>
            <p:cNvPr id="58" name="TextBox 57"/>
            <p:cNvSpPr txBox="1"/>
            <p:nvPr/>
          </p:nvSpPr>
          <p:spPr>
            <a:xfrm>
              <a:off x="560118" y="1908120"/>
              <a:ext cx="428322" cy="584776"/>
            </a:xfrm>
            <a:prstGeom prst="rect">
              <a:avLst/>
            </a:prstGeom>
            <a:noFill/>
          </p:spPr>
          <p:txBody>
            <a:bodyPr wrap="none" rtlCol="0">
              <a:spAutoFit/>
            </a:bodyPr>
            <a:lstStyle/>
            <a:p>
              <a:r>
                <a:rPr lang="en-US" sz="3200" b="1" dirty="0">
                  <a:solidFill>
                    <a:srgbClr val="F3F4F5"/>
                  </a:solidFill>
                </a:rPr>
                <a:t>L</a:t>
              </a:r>
            </a:p>
          </p:txBody>
        </p:sp>
      </p:grpSp>
      <p:grpSp>
        <p:nvGrpSpPr>
          <p:cNvPr id="18" name="Group 17"/>
          <p:cNvGrpSpPr/>
          <p:nvPr/>
        </p:nvGrpSpPr>
        <p:grpSpPr>
          <a:xfrm>
            <a:off x="467544" y="4639779"/>
            <a:ext cx="9145016" cy="769441"/>
            <a:chOff x="467544" y="4639779"/>
            <a:chExt cx="9145016" cy="769441"/>
          </a:xfrm>
        </p:grpSpPr>
        <p:grpSp>
          <p:nvGrpSpPr>
            <p:cNvPr id="43" name="Group 42"/>
            <p:cNvGrpSpPr/>
            <p:nvPr/>
          </p:nvGrpSpPr>
          <p:grpSpPr>
            <a:xfrm>
              <a:off x="467544" y="4639779"/>
              <a:ext cx="9145016" cy="769441"/>
              <a:chOff x="467544" y="4563126"/>
              <a:chExt cx="9145016" cy="769441"/>
            </a:xfrm>
          </p:grpSpPr>
          <p:sp>
            <p:nvSpPr>
              <p:cNvPr id="44" name="Oval 4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5" name="TextBox 44"/>
              <p:cNvSpPr txBox="1"/>
              <p:nvPr/>
            </p:nvSpPr>
            <p:spPr>
              <a:xfrm>
                <a:off x="998603" y="456312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iscuss</a:t>
                </a:r>
              </a:p>
            </p:txBody>
          </p:sp>
        </p:grpSp>
        <p:sp>
          <p:nvSpPr>
            <p:cNvPr id="59" name="TextBox 58"/>
            <p:cNvSpPr txBox="1"/>
            <p:nvPr/>
          </p:nvSpPr>
          <p:spPr>
            <a:xfrm>
              <a:off x="533769" y="4788440"/>
              <a:ext cx="481021" cy="584776"/>
            </a:xfrm>
            <a:prstGeom prst="rect">
              <a:avLst/>
            </a:prstGeom>
            <a:noFill/>
          </p:spPr>
          <p:txBody>
            <a:bodyPr wrap="none" rtlCol="0">
              <a:spAutoFit/>
            </a:bodyPr>
            <a:lstStyle/>
            <a:p>
              <a:r>
                <a:rPr lang="en-US" sz="3200" b="1" dirty="0">
                  <a:solidFill>
                    <a:srgbClr val="F3F4F5"/>
                  </a:solidFill>
                </a:rPr>
                <a:t>D</a:t>
              </a:r>
            </a:p>
          </p:txBody>
        </p:sp>
      </p:grpSp>
      <p:grpSp>
        <p:nvGrpSpPr>
          <p:cNvPr id="19" name="Group 18"/>
          <p:cNvGrpSpPr/>
          <p:nvPr/>
        </p:nvGrpSpPr>
        <p:grpSpPr>
          <a:xfrm>
            <a:off x="467544" y="5611887"/>
            <a:ext cx="9145016" cy="769441"/>
            <a:chOff x="467544" y="5611887"/>
            <a:chExt cx="9145016" cy="769441"/>
          </a:xfrm>
        </p:grpSpPr>
        <p:grpSp>
          <p:nvGrpSpPr>
            <p:cNvPr id="46" name="Group 45"/>
            <p:cNvGrpSpPr/>
            <p:nvPr/>
          </p:nvGrpSpPr>
          <p:grpSpPr>
            <a:xfrm>
              <a:off x="467544" y="5611887"/>
              <a:ext cx="9145016" cy="769441"/>
              <a:chOff x="467544" y="5553236"/>
              <a:chExt cx="9145016" cy="769441"/>
            </a:xfrm>
          </p:grpSpPr>
          <p:sp>
            <p:nvSpPr>
              <p:cNvPr id="47" name="Oval 46"/>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8" name="TextBox 47"/>
              <p:cNvSpPr txBox="1"/>
              <p:nvPr/>
            </p:nvSpPr>
            <p:spPr>
              <a:xfrm>
                <a:off x="998603" y="5553236"/>
                <a:ext cx="8613957" cy="769441"/>
              </a:xfrm>
              <a:prstGeom prst="rect">
                <a:avLst/>
              </a:prstGeom>
              <a:noFill/>
            </p:spPr>
            <p:txBody>
              <a:bodyPr wrap="square" rtlCol="0">
                <a:spAutoFit/>
              </a:bodyPr>
              <a:lstStyle/>
              <a:p>
                <a:r>
                  <a:rPr lang="en-US" sz="4400" dirty="0">
                    <a:solidFill>
                      <a:srgbClr val="606060"/>
                    </a:solidFill>
                    <a:latin typeface="Avenir Book"/>
                    <a:cs typeface="Avenir Book"/>
                  </a:rPr>
                  <a:t>upport</a:t>
                </a:r>
              </a:p>
            </p:txBody>
          </p:sp>
        </p:grpSp>
        <p:sp>
          <p:nvSpPr>
            <p:cNvPr id="60" name="TextBox 59"/>
            <p:cNvSpPr txBox="1"/>
            <p:nvPr/>
          </p:nvSpPr>
          <p:spPr>
            <a:xfrm>
              <a:off x="545090" y="5733256"/>
              <a:ext cx="458379" cy="584776"/>
            </a:xfrm>
            <a:prstGeom prst="rect">
              <a:avLst/>
            </a:prstGeom>
            <a:noFill/>
          </p:spPr>
          <p:txBody>
            <a:bodyPr wrap="none" rtlCol="0">
              <a:spAutoFit/>
            </a:bodyPr>
            <a:lstStyle/>
            <a:p>
              <a:r>
                <a:rPr lang="en-US" sz="3200" b="1" dirty="0">
                  <a:solidFill>
                    <a:srgbClr val="F3F4F5"/>
                  </a:solidFill>
                </a:rPr>
                <a:t>S</a:t>
              </a:r>
            </a:p>
          </p:txBody>
        </p:sp>
      </p:grpSp>
      <p:grpSp>
        <p:nvGrpSpPr>
          <p:cNvPr id="2" name="Group 1"/>
          <p:cNvGrpSpPr/>
          <p:nvPr/>
        </p:nvGrpSpPr>
        <p:grpSpPr>
          <a:xfrm>
            <a:off x="7329070" y="1160748"/>
            <a:ext cx="360040" cy="360040"/>
            <a:chOff x="7329070" y="1160748"/>
            <a:chExt cx="360040" cy="360040"/>
          </a:xfrm>
        </p:grpSpPr>
        <p:sp>
          <p:nvSpPr>
            <p:cNvPr id="52" name="10-Point Star 51"/>
            <p:cNvSpPr/>
            <p:nvPr/>
          </p:nvSpPr>
          <p:spPr>
            <a:xfrm>
              <a:off x="7329070" y="1160748"/>
              <a:ext cx="360040" cy="360040"/>
            </a:xfrm>
            <a:prstGeom prst="star10">
              <a:avLst>
                <a:gd name="adj" fmla="val 41863"/>
                <a:gd name="hf" fmla="val 105146"/>
              </a:avLst>
            </a:prstGeom>
            <a:solidFill>
              <a:srgbClr val="F3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solidFill>
                  <a:prstClr val="white"/>
                </a:solidFill>
                <a:latin typeface="Arial"/>
                <a:cs typeface="Arial"/>
              </a:endParaRPr>
            </a:p>
          </p:txBody>
        </p:sp>
        <p:sp>
          <p:nvSpPr>
            <p:cNvPr id="53" name="TextBox 52"/>
            <p:cNvSpPr txBox="1"/>
            <p:nvPr/>
          </p:nvSpPr>
          <p:spPr>
            <a:xfrm>
              <a:off x="7369564" y="1171491"/>
              <a:ext cx="298780" cy="338554"/>
            </a:xfrm>
            <a:prstGeom prst="rect">
              <a:avLst/>
            </a:prstGeom>
            <a:noFill/>
          </p:spPr>
          <p:txBody>
            <a:bodyPr wrap="none" rtlCol="0">
              <a:spAutoFit/>
            </a:bodyPr>
            <a:lstStyle/>
            <a:p>
              <a:r>
                <a:rPr lang="en-US" sz="1600" b="1" dirty="0">
                  <a:solidFill>
                    <a:srgbClr val="606060"/>
                  </a:solidFill>
                </a:rPr>
                <a:t>9</a:t>
              </a:r>
            </a:p>
          </p:txBody>
        </p:sp>
      </p:grpSp>
    </p:spTree>
    <p:extLst>
      <p:ext uri="{BB962C8B-B14F-4D97-AF65-F5344CB8AC3E}">
        <p14:creationId xmlns:p14="http://schemas.microsoft.com/office/powerpoint/2010/main" val="3180282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6" name="Rectangle 4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sz="800" dirty="0">
                <a:solidFill>
                  <a:prstClr val="black"/>
                </a:solidFill>
              </a:rPr>
            </a:br>
            <a:endParaRPr lang="en-US" dirty="0">
              <a:solidFill>
                <a:prstClr val="black"/>
              </a:solidFill>
            </a:endParaRPr>
          </a:p>
          <a:p>
            <a:pPr eaLnBrk="0" hangingPunct="0"/>
            <a:r>
              <a:rPr lang="en-US" sz="1100" dirty="0">
                <a:solidFill>
                  <a:prstClr val="black"/>
                </a:solidFill>
                <a:latin typeface="Tahoma" pitchFamily="34" charset="0"/>
              </a:rPr>
              <a:t>                          </a:t>
            </a:r>
            <a:endParaRPr lang="en-US" sz="800" dirty="0">
              <a:solidFill>
                <a:prstClr val="black"/>
              </a:solidFill>
            </a:endParaRPr>
          </a:p>
          <a:p>
            <a:pPr eaLnBrk="0" hangingPunct="0"/>
            <a:endParaRPr lang="en-US" dirty="0">
              <a:solidFill>
                <a:prstClr val="black"/>
              </a:solidFill>
            </a:endParaRPr>
          </a:p>
        </p:txBody>
      </p:sp>
      <p:sp>
        <p:nvSpPr>
          <p:cNvPr id="48137" name="Rectangle 4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prstClr val="black"/>
              </a:solidFill>
            </a:endParaRPr>
          </a:p>
        </p:txBody>
      </p:sp>
      <p:sp>
        <p:nvSpPr>
          <p:cNvPr id="31" name="TextBox 30"/>
          <p:cNvSpPr txBox="1"/>
          <p:nvPr/>
        </p:nvSpPr>
        <p:spPr>
          <a:xfrm>
            <a:off x="0" y="370401"/>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THE L.E.A.D.S. COACHING</a:t>
            </a:r>
            <a:r>
              <a:rPr lang="en-US" sz="3600" dirty="0">
                <a:solidFill>
                  <a:srgbClr val="606060"/>
                </a:solidFill>
                <a:latin typeface="Avenir Heavy"/>
                <a:cs typeface="Avenir Heavy"/>
              </a:rPr>
              <a:t> </a:t>
            </a:r>
            <a:r>
              <a:rPr lang="en-US" sz="3600" dirty="0">
                <a:solidFill>
                  <a:srgbClr val="B41A1B"/>
                </a:solidFill>
                <a:latin typeface="Avenir Heavy"/>
                <a:cs typeface="Avenir Heavy"/>
              </a:rPr>
              <a:t>FRAMEWORK</a:t>
            </a:r>
          </a:p>
        </p:txBody>
      </p:sp>
      <p:cxnSp>
        <p:nvCxnSpPr>
          <p:cNvPr id="32" name="Straight Connector 31"/>
          <p:cNvCxnSpPr/>
          <p:nvPr/>
        </p:nvCxnSpPr>
        <p:spPr>
          <a:xfrm flipV="1">
            <a:off x="-90264" y="392865"/>
            <a:ext cx="9324528" cy="1204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90264" y="1016732"/>
            <a:ext cx="932452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0" y="112881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TextBox 54"/>
          <p:cNvSpPr txBox="1"/>
          <p:nvPr/>
        </p:nvSpPr>
        <p:spPr>
          <a:xfrm>
            <a:off x="-144524" y="1124744"/>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Solution to Masterful and Effective Coaching }</a:t>
            </a:r>
          </a:p>
        </p:txBody>
      </p:sp>
      <p:grpSp>
        <p:nvGrpSpPr>
          <p:cNvPr id="17" name="Group 16"/>
          <p:cNvGrpSpPr/>
          <p:nvPr/>
        </p:nvGrpSpPr>
        <p:grpSpPr>
          <a:xfrm>
            <a:off x="143508" y="3370347"/>
            <a:ext cx="9145016" cy="1138773"/>
            <a:chOff x="467544" y="3681028"/>
            <a:chExt cx="9145016" cy="1138773"/>
          </a:xfrm>
        </p:grpSpPr>
        <p:grpSp>
          <p:nvGrpSpPr>
            <p:cNvPr id="40" name="Group 39"/>
            <p:cNvGrpSpPr/>
            <p:nvPr/>
          </p:nvGrpSpPr>
          <p:grpSpPr>
            <a:xfrm>
              <a:off x="467544" y="3681028"/>
              <a:ext cx="9145016" cy="1138773"/>
              <a:chOff x="467544" y="3676383"/>
              <a:chExt cx="9145016" cy="1138773"/>
            </a:xfrm>
          </p:grpSpPr>
          <p:sp>
            <p:nvSpPr>
              <p:cNvPr id="41" name="Oval 40"/>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2" name="TextBox 41"/>
              <p:cNvSpPr txBox="1"/>
              <p:nvPr/>
            </p:nvSpPr>
            <p:spPr>
              <a:xfrm>
                <a:off x="998603" y="3676383"/>
                <a:ext cx="8613957" cy="1138773"/>
              </a:xfrm>
              <a:prstGeom prst="rect">
                <a:avLst/>
              </a:prstGeom>
              <a:noFill/>
            </p:spPr>
            <p:txBody>
              <a:bodyPr wrap="square" rtlCol="0">
                <a:spAutoFit/>
              </a:bodyPr>
              <a:lstStyle/>
              <a:p>
                <a:r>
                  <a:rPr lang="en-US" sz="4400" dirty="0">
                    <a:solidFill>
                      <a:srgbClr val="606060"/>
                    </a:solidFill>
                    <a:latin typeface="Avenir Book"/>
                    <a:cs typeface="Avenir Book"/>
                  </a:rPr>
                  <a:t>ssess:</a:t>
                </a:r>
                <a:r>
                  <a:rPr lang="en-US" sz="1200" dirty="0">
                    <a:solidFill>
                      <a:srgbClr val="606060"/>
                    </a:solidFill>
                    <a:latin typeface="Avenir Book"/>
                    <a:cs typeface="Avenir Book"/>
                  </a:rPr>
                  <a:t> Ask precision based coaching questions to uncover t</a:t>
                </a:r>
                <a:r>
                  <a:rPr lang="en-US" sz="1200" dirty="0">
                    <a:solidFill>
                      <a:schemeClr val="bg1">
                        <a:lumMod val="50000"/>
                      </a:schemeClr>
                    </a:solidFill>
                    <a:latin typeface="Arial"/>
                    <a:cs typeface="Arial"/>
                  </a:rPr>
                  <a:t>he “What” and the “How.” </a:t>
                </a:r>
                <a:r>
                  <a:rPr lang="en-US" sz="1200" b="1" dirty="0">
                    <a:solidFill>
                      <a:schemeClr val="bg1">
                        <a:lumMod val="50000"/>
                      </a:schemeClr>
                    </a:solidFill>
                    <a:latin typeface="Arial"/>
                    <a:cs typeface="Arial"/>
                  </a:rPr>
                  <a:t>Gather the facts. Suspend your assumptions</a:t>
                </a:r>
                <a:r>
                  <a:rPr lang="en-US" sz="1200" dirty="0">
                    <a:solidFill>
                      <a:schemeClr val="bg1">
                        <a:lumMod val="50000"/>
                      </a:schemeClr>
                    </a:solidFill>
                    <a:latin typeface="Arial"/>
                    <a:cs typeface="Arial"/>
                  </a:rPr>
                  <a:t>. </a:t>
                </a:r>
                <a:r>
                  <a:rPr lang="en-US" sz="1200" b="1" dirty="0">
                    <a:solidFill>
                      <a:schemeClr val="bg1">
                        <a:lumMod val="50000"/>
                      </a:schemeClr>
                    </a:solidFill>
                    <a:latin typeface="Arial"/>
                    <a:cs typeface="Arial"/>
                  </a:rPr>
                  <a:t>Uncover the Gap &amp; Coaching Moment</a:t>
                </a:r>
                <a:r>
                  <a:rPr lang="en-US" sz="1200" dirty="0">
                    <a:solidFill>
                      <a:schemeClr val="bg1">
                        <a:lumMod val="50000"/>
                      </a:schemeClr>
                    </a:solidFill>
                    <a:latin typeface="Arial"/>
                    <a:cs typeface="Arial"/>
                  </a:rPr>
                  <a:t>.</a:t>
                </a:r>
              </a:p>
              <a:p>
                <a:endParaRPr lang="en-US" sz="1200" dirty="0">
                  <a:solidFill>
                    <a:schemeClr val="bg1">
                      <a:lumMod val="50000"/>
                    </a:schemeClr>
                  </a:solidFill>
                  <a:latin typeface="Avenir Book"/>
                  <a:cs typeface="Avenir Book"/>
                </a:endParaRPr>
              </a:p>
            </p:txBody>
          </p:sp>
        </p:grpSp>
        <p:sp>
          <p:nvSpPr>
            <p:cNvPr id="14" name="TextBox 13"/>
            <p:cNvSpPr txBox="1"/>
            <p:nvPr/>
          </p:nvSpPr>
          <p:spPr>
            <a:xfrm>
              <a:off x="534470" y="3825044"/>
              <a:ext cx="479618" cy="584776"/>
            </a:xfrm>
            <a:prstGeom prst="rect">
              <a:avLst/>
            </a:prstGeom>
            <a:noFill/>
          </p:spPr>
          <p:txBody>
            <a:bodyPr wrap="none" rtlCol="0">
              <a:spAutoFit/>
            </a:bodyPr>
            <a:lstStyle/>
            <a:p>
              <a:r>
                <a:rPr lang="en-US" sz="3200" b="1" dirty="0">
                  <a:solidFill>
                    <a:srgbClr val="F3F4F5"/>
                  </a:solidFill>
                </a:rPr>
                <a:t>A</a:t>
              </a:r>
            </a:p>
          </p:txBody>
        </p:sp>
      </p:grpSp>
      <p:grpSp>
        <p:nvGrpSpPr>
          <p:cNvPr id="16" name="Group 15"/>
          <p:cNvGrpSpPr/>
          <p:nvPr/>
        </p:nvGrpSpPr>
        <p:grpSpPr>
          <a:xfrm>
            <a:off x="143508" y="2474893"/>
            <a:ext cx="9145016" cy="954107"/>
            <a:chOff x="467544" y="2744924"/>
            <a:chExt cx="9145016" cy="954107"/>
          </a:xfrm>
        </p:grpSpPr>
        <p:grpSp>
          <p:nvGrpSpPr>
            <p:cNvPr id="37" name="Group 36"/>
            <p:cNvGrpSpPr/>
            <p:nvPr/>
          </p:nvGrpSpPr>
          <p:grpSpPr>
            <a:xfrm>
              <a:off x="467544" y="2744924"/>
              <a:ext cx="9145016" cy="954107"/>
              <a:chOff x="467544" y="2740279"/>
              <a:chExt cx="9145016" cy="954107"/>
            </a:xfrm>
          </p:grpSpPr>
          <p:sp>
            <p:nvSpPr>
              <p:cNvPr id="38" name="Oval 37"/>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39" name="TextBox 38"/>
              <p:cNvSpPr txBox="1"/>
              <p:nvPr/>
            </p:nvSpPr>
            <p:spPr>
              <a:xfrm>
                <a:off x="998603" y="2740279"/>
                <a:ext cx="8613957" cy="954107"/>
              </a:xfrm>
              <a:prstGeom prst="rect">
                <a:avLst/>
              </a:prstGeom>
              <a:noFill/>
            </p:spPr>
            <p:txBody>
              <a:bodyPr wrap="square" rtlCol="0">
                <a:spAutoFit/>
              </a:bodyPr>
              <a:lstStyle/>
              <a:p>
                <a:r>
                  <a:rPr lang="en-US" sz="4400" dirty="0">
                    <a:solidFill>
                      <a:srgbClr val="606060"/>
                    </a:solidFill>
                    <a:latin typeface="Avenir Book"/>
                    <a:cs typeface="Avenir Book"/>
                  </a:rPr>
                  <a:t>nroll: </a:t>
                </a:r>
                <a:r>
                  <a:rPr lang="en-US" sz="1200" dirty="0">
                    <a:solidFill>
                      <a:schemeClr val="bg1">
                        <a:lumMod val="50000"/>
                      </a:schemeClr>
                    </a:solidFill>
                    <a:latin typeface="Arial"/>
                    <a:cs typeface="Arial"/>
                  </a:rPr>
                  <a:t>Establish a safe and trusting environment where coaching can occur. Set expectations, confirm the timing works and eliminate resistance to coaching; if any.</a:t>
                </a:r>
              </a:p>
            </p:txBody>
          </p:sp>
        </p:grpSp>
        <p:sp>
          <p:nvSpPr>
            <p:cNvPr id="57" name="TextBox 56"/>
            <p:cNvSpPr txBox="1"/>
            <p:nvPr/>
          </p:nvSpPr>
          <p:spPr>
            <a:xfrm>
              <a:off x="545090" y="2880228"/>
              <a:ext cx="458379" cy="584776"/>
            </a:xfrm>
            <a:prstGeom prst="rect">
              <a:avLst/>
            </a:prstGeom>
            <a:noFill/>
          </p:spPr>
          <p:txBody>
            <a:bodyPr wrap="none" rtlCol="0">
              <a:spAutoFit/>
            </a:bodyPr>
            <a:lstStyle/>
            <a:p>
              <a:r>
                <a:rPr lang="en-US" sz="3200" b="1" dirty="0">
                  <a:solidFill>
                    <a:srgbClr val="F3F4F5"/>
                  </a:solidFill>
                </a:rPr>
                <a:t>E</a:t>
              </a:r>
            </a:p>
          </p:txBody>
        </p:sp>
      </p:grpSp>
      <p:grpSp>
        <p:nvGrpSpPr>
          <p:cNvPr id="15" name="Group 14"/>
          <p:cNvGrpSpPr/>
          <p:nvPr/>
        </p:nvGrpSpPr>
        <p:grpSpPr>
          <a:xfrm>
            <a:off x="143508" y="1520788"/>
            <a:ext cx="9145016" cy="1138773"/>
            <a:chOff x="467544" y="1808820"/>
            <a:chExt cx="9145016" cy="1138773"/>
          </a:xfrm>
        </p:grpSpPr>
        <p:grpSp>
          <p:nvGrpSpPr>
            <p:cNvPr id="34" name="Group 33"/>
            <p:cNvGrpSpPr/>
            <p:nvPr/>
          </p:nvGrpSpPr>
          <p:grpSpPr>
            <a:xfrm>
              <a:off x="467544" y="1808820"/>
              <a:ext cx="9145016" cy="1138773"/>
              <a:chOff x="467544" y="1750169"/>
              <a:chExt cx="9145016" cy="1138773"/>
            </a:xfrm>
          </p:grpSpPr>
          <p:sp>
            <p:nvSpPr>
              <p:cNvPr id="35" name="Oval 34"/>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36" name="TextBox 35"/>
              <p:cNvSpPr txBox="1"/>
              <p:nvPr/>
            </p:nvSpPr>
            <p:spPr>
              <a:xfrm>
                <a:off x="998603" y="1750169"/>
                <a:ext cx="8613957" cy="1138773"/>
              </a:xfrm>
              <a:prstGeom prst="rect">
                <a:avLst/>
              </a:prstGeom>
              <a:noFill/>
            </p:spPr>
            <p:txBody>
              <a:bodyPr wrap="square" rtlCol="0">
                <a:spAutoFit/>
              </a:bodyPr>
              <a:lstStyle/>
              <a:p>
                <a:r>
                  <a:rPr lang="en-US" sz="4400" dirty="0">
                    <a:solidFill>
                      <a:srgbClr val="606060"/>
                    </a:solidFill>
                    <a:latin typeface="Avenir Book"/>
                    <a:cs typeface="Avenir Book"/>
                  </a:rPr>
                  <a:t>earn: </a:t>
                </a:r>
                <a:r>
                  <a:rPr lang="en-US" sz="1200" dirty="0">
                    <a:solidFill>
                      <a:schemeClr val="bg1">
                        <a:lumMod val="50000"/>
                      </a:schemeClr>
                    </a:solidFill>
                    <a:latin typeface="Arial"/>
                    <a:cs typeface="Arial"/>
                  </a:rPr>
                  <a:t>Establish the topic of the conversation or prepare for a scheduled session. Whether situational or scheduled coaching, have the coachee share their objectives, expectations and intentions for that conversation. </a:t>
                </a:r>
              </a:p>
              <a:p>
                <a:endParaRPr lang="en-US" sz="1200" dirty="0">
                  <a:solidFill>
                    <a:srgbClr val="606060"/>
                  </a:solidFill>
                  <a:latin typeface="Avenir Book"/>
                  <a:cs typeface="Avenir Book"/>
                </a:endParaRPr>
              </a:p>
            </p:txBody>
          </p:sp>
        </p:grpSp>
        <p:sp>
          <p:nvSpPr>
            <p:cNvPr id="58" name="TextBox 57"/>
            <p:cNvSpPr txBox="1"/>
            <p:nvPr/>
          </p:nvSpPr>
          <p:spPr>
            <a:xfrm>
              <a:off x="560118" y="1908120"/>
              <a:ext cx="428322" cy="584776"/>
            </a:xfrm>
            <a:prstGeom prst="rect">
              <a:avLst/>
            </a:prstGeom>
            <a:noFill/>
          </p:spPr>
          <p:txBody>
            <a:bodyPr wrap="none" rtlCol="0">
              <a:spAutoFit/>
            </a:bodyPr>
            <a:lstStyle/>
            <a:p>
              <a:r>
                <a:rPr lang="en-US" sz="3200" b="1" dirty="0">
                  <a:solidFill>
                    <a:srgbClr val="F3F4F5"/>
                  </a:solidFill>
                </a:rPr>
                <a:t>L</a:t>
              </a:r>
            </a:p>
          </p:txBody>
        </p:sp>
      </p:grpSp>
      <p:grpSp>
        <p:nvGrpSpPr>
          <p:cNvPr id="18" name="Group 17"/>
          <p:cNvGrpSpPr/>
          <p:nvPr/>
        </p:nvGrpSpPr>
        <p:grpSpPr>
          <a:xfrm>
            <a:off x="143508" y="4229797"/>
            <a:ext cx="9145016" cy="1323439"/>
            <a:chOff x="467544" y="4639779"/>
            <a:chExt cx="9145016" cy="1381418"/>
          </a:xfrm>
        </p:grpSpPr>
        <p:grpSp>
          <p:nvGrpSpPr>
            <p:cNvPr id="43" name="Group 42"/>
            <p:cNvGrpSpPr/>
            <p:nvPr/>
          </p:nvGrpSpPr>
          <p:grpSpPr>
            <a:xfrm>
              <a:off x="467544" y="4639779"/>
              <a:ext cx="9145016" cy="1381418"/>
              <a:chOff x="467544" y="4563126"/>
              <a:chExt cx="9145016" cy="1381418"/>
            </a:xfrm>
          </p:grpSpPr>
          <p:sp>
            <p:nvSpPr>
              <p:cNvPr id="44" name="Oval 4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5" name="TextBox 44"/>
              <p:cNvSpPr txBox="1"/>
              <p:nvPr/>
            </p:nvSpPr>
            <p:spPr>
              <a:xfrm>
                <a:off x="998603" y="4563126"/>
                <a:ext cx="8613957" cy="1381418"/>
              </a:xfrm>
              <a:prstGeom prst="rect">
                <a:avLst/>
              </a:prstGeom>
              <a:noFill/>
            </p:spPr>
            <p:txBody>
              <a:bodyPr wrap="square" rtlCol="0">
                <a:spAutoFit/>
              </a:bodyPr>
              <a:lstStyle/>
              <a:p>
                <a:r>
                  <a:rPr lang="en-US" sz="4400" dirty="0">
                    <a:solidFill>
                      <a:srgbClr val="606060"/>
                    </a:solidFill>
                    <a:latin typeface="Avenir Book"/>
                    <a:cs typeface="Avenir Book"/>
                  </a:rPr>
                  <a:t>iscuss: </a:t>
                </a:r>
                <a:r>
                  <a:rPr lang="en-US" sz="1200" dirty="0">
                    <a:solidFill>
                      <a:schemeClr val="bg1">
                        <a:lumMod val="50000"/>
                      </a:schemeClr>
                    </a:solidFill>
                    <a:latin typeface="Arial"/>
                    <a:cs typeface="Arial"/>
                  </a:rPr>
                  <a:t>1. Confirm what was assessed (The Gap).</a:t>
                </a:r>
              </a:p>
              <a:p>
                <a:r>
                  <a:rPr lang="en-US" sz="1200" dirty="0">
                    <a:solidFill>
                      <a:schemeClr val="bg1">
                        <a:lumMod val="50000"/>
                      </a:schemeClr>
                    </a:solidFill>
                    <a:latin typeface="Arial"/>
                    <a:cs typeface="Arial"/>
                  </a:rPr>
                  <a:t>2. Seek to understand </a:t>
                </a:r>
                <a:r>
                  <a:rPr lang="en-US" sz="1200" b="1" dirty="0">
                    <a:solidFill>
                      <a:schemeClr val="bg1">
                        <a:lumMod val="50000"/>
                      </a:schemeClr>
                    </a:solidFill>
                    <a:latin typeface="Arial"/>
                    <a:cs typeface="Arial"/>
                  </a:rPr>
                  <a:t>their point of view. Be curious </a:t>
                </a:r>
                <a:r>
                  <a:rPr lang="en-US" sz="1200" dirty="0">
                    <a:solidFill>
                      <a:schemeClr val="bg1">
                        <a:lumMod val="50000"/>
                      </a:schemeClr>
                    </a:solidFill>
                    <a:latin typeface="Arial"/>
                    <a:cs typeface="Arial"/>
                  </a:rPr>
                  <a:t>through deeper questioning. Get to the “Why” of the root cause.</a:t>
                </a:r>
              </a:p>
              <a:p>
                <a:r>
                  <a:rPr lang="en-US" sz="1200" dirty="0">
                    <a:solidFill>
                      <a:schemeClr val="bg1">
                        <a:lumMod val="50000"/>
                      </a:schemeClr>
                    </a:solidFill>
                    <a:latin typeface="Arial"/>
                    <a:cs typeface="Arial"/>
                  </a:rPr>
                  <a:t>3. Use questions to expand their point of view and create a new possibility or way of thinking or doing. </a:t>
                </a:r>
              </a:p>
              <a:p>
                <a:endParaRPr lang="en-US" sz="1200" dirty="0">
                  <a:solidFill>
                    <a:schemeClr val="bg1">
                      <a:lumMod val="50000"/>
                    </a:schemeClr>
                  </a:solidFill>
                  <a:latin typeface="Avenir Book"/>
                  <a:cs typeface="Avenir Book"/>
                </a:endParaRPr>
              </a:p>
            </p:txBody>
          </p:sp>
        </p:grpSp>
        <p:sp>
          <p:nvSpPr>
            <p:cNvPr id="59" name="TextBox 58"/>
            <p:cNvSpPr txBox="1"/>
            <p:nvPr/>
          </p:nvSpPr>
          <p:spPr>
            <a:xfrm>
              <a:off x="533769" y="4788440"/>
              <a:ext cx="481021" cy="584776"/>
            </a:xfrm>
            <a:prstGeom prst="rect">
              <a:avLst/>
            </a:prstGeom>
            <a:noFill/>
          </p:spPr>
          <p:txBody>
            <a:bodyPr wrap="none" rtlCol="0">
              <a:spAutoFit/>
            </a:bodyPr>
            <a:lstStyle/>
            <a:p>
              <a:r>
                <a:rPr lang="en-US" sz="3200" b="1" dirty="0">
                  <a:solidFill>
                    <a:srgbClr val="F3F4F5"/>
                  </a:solidFill>
                </a:rPr>
                <a:t>D</a:t>
              </a:r>
            </a:p>
          </p:txBody>
        </p:sp>
      </p:grpSp>
      <p:grpSp>
        <p:nvGrpSpPr>
          <p:cNvPr id="19" name="Group 18"/>
          <p:cNvGrpSpPr/>
          <p:nvPr/>
        </p:nvGrpSpPr>
        <p:grpSpPr>
          <a:xfrm>
            <a:off x="143508" y="5265204"/>
            <a:ext cx="9145016" cy="1508105"/>
            <a:chOff x="467544" y="5611887"/>
            <a:chExt cx="9145016" cy="1508105"/>
          </a:xfrm>
        </p:grpSpPr>
        <p:grpSp>
          <p:nvGrpSpPr>
            <p:cNvPr id="46" name="Group 45"/>
            <p:cNvGrpSpPr/>
            <p:nvPr/>
          </p:nvGrpSpPr>
          <p:grpSpPr>
            <a:xfrm>
              <a:off x="467544" y="5611887"/>
              <a:ext cx="9145016" cy="1508105"/>
              <a:chOff x="467544" y="5553236"/>
              <a:chExt cx="9145016" cy="1508105"/>
            </a:xfrm>
          </p:grpSpPr>
          <p:sp>
            <p:nvSpPr>
              <p:cNvPr id="47" name="Oval 46"/>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8" name="TextBox 47"/>
              <p:cNvSpPr txBox="1"/>
              <p:nvPr/>
            </p:nvSpPr>
            <p:spPr>
              <a:xfrm>
                <a:off x="998603" y="5553236"/>
                <a:ext cx="8613957" cy="1508105"/>
              </a:xfrm>
              <a:prstGeom prst="rect">
                <a:avLst/>
              </a:prstGeom>
              <a:noFill/>
            </p:spPr>
            <p:txBody>
              <a:bodyPr wrap="square" rtlCol="0">
                <a:spAutoFit/>
              </a:bodyPr>
              <a:lstStyle/>
              <a:p>
                <a:r>
                  <a:rPr lang="en-US" sz="4400" dirty="0">
                    <a:solidFill>
                      <a:srgbClr val="606060"/>
                    </a:solidFill>
                    <a:latin typeface="Avenir Book"/>
                    <a:cs typeface="Avenir Book"/>
                  </a:rPr>
                  <a:t>upport: </a:t>
                </a:r>
                <a:r>
                  <a:rPr lang="en-US" sz="1200" dirty="0">
                    <a:solidFill>
                      <a:schemeClr val="bg1">
                        <a:lumMod val="50000"/>
                      </a:schemeClr>
                    </a:solidFill>
                    <a:latin typeface="Arial"/>
                    <a:cs typeface="Arial"/>
                  </a:rPr>
                  <a:t>How is the new possibility or change created?</a:t>
                </a:r>
              </a:p>
              <a:p>
                <a:r>
                  <a:rPr lang="en-US" sz="1200" dirty="0">
                    <a:solidFill>
                      <a:schemeClr val="bg1">
                        <a:lumMod val="50000"/>
                      </a:schemeClr>
                    </a:solidFill>
                    <a:latin typeface="Arial"/>
                    <a:cs typeface="Arial"/>
                  </a:rPr>
                  <a:t>1. Have </a:t>
                </a:r>
                <a:r>
                  <a:rPr lang="en-US" sz="1200" b="1" i="1" dirty="0">
                    <a:solidFill>
                      <a:schemeClr val="bg1">
                        <a:lumMod val="50000"/>
                      </a:schemeClr>
                    </a:solidFill>
                    <a:latin typeface="Arial"/>
                    <a:cs typeface="Arial"/>
                  </a:rPr>
                  <a:t>them</a:t>
                </a:r>
                <a:r>
                  <a:rPr lang="en-US" sz="1200" dirty="0">
                    <a:solidFill>
                      <a:schemeClr val="bg1">
                        <a:lumMod val="50000"/>
                      </a:schemeClr>
                    </a:solidFill>
                    <a:latin typeface="Arial"/>
                    <a:cs typeface="Arial"/>
                  </a:rPr>
                  <a:t> establish solutions, deliverables &amp; timelines. Build momentum.</a:t>
                </a:r>
              </a:p>
              <a:p>
                <a:r>
                  <a:rPr lang="en-US" sz="1200" b="1" u="sng" dirty="0">
                    <a:solidFill>
                      <a:schemeClr val="bg1">
                        <a:lumMod val="50000"/>
                      </a:schemeClr>
                    </a:solidFill>
                    <a:latin typeface="Arial"/>
                    <a:cs typeface="Arial"/>
                  </a:rPr>
                  <a:t>2. THEN</a:t>
                </a:r>
                <a:r>
                  <a:rPr lang="en-US" sz="1200" dirty="0">
                    <a:solidFill>
                      <a:schemeClr val="bg1">
                        <a:lumMod val="50000"/>
                      </a:schemeClr>
                    </a:solidFill>
                    <a:latin typeface="Arial"/>
                    <a:cs typeface="Arial"/>
                  </a:rPr>
                  <a:t> share </a:t>
                </a:r>
                <a:r>
                  <a:rPr lang="en-US" sz="1200" b="1" i="1" dirty="0">
                    <a:solidFill>
                      <a:schemeClr val="bg1">
                        <a:lumMod val="50000"/>
                      </a:schemeClr>
                    </a:solidFill>
                    <a:latin typeface="Arial"/>
                    <a:cs typeface="Arial"/>
                  </a:rPr>
                  <a:t>your</a:t>
                </a:r>
                <a:r>
                  <a:rPr lang="en-US" sz="1200" dirty="0">
                    <a:solidFill>
                      <a:schemeClr val="bg1">
                        <a:lumMod val="50000"/>
                      </a:schemeClr>
                    </a:solidFill>
                    <a:latin typeface="Arial"/>
                    <a:cs typeface="Arial"/>
                  </a:rPr>
                  <a:t> observations, experiences, advice, and/or solutions to fill in their Gaps.</a:t>
                </a:r>
              </a:p>
              <a:p>
                <a:r>
                  <a:rPr lang="en-US" sz="1200" dirty="0">
                    <a:solidFill>
                      <a:schemeClr val="bg1">
                        <a:lumMod val="50000"/>
                      </a:schemeClr>
                    </a:solidFill>
                    <a:latin typeface="Arial"/>
                    <a:cs typeface="Arial"/>
                  </a:rPr>
                  <a:t>3. Confirm new possibilities, insights, skills, strategy, actions &amp; resources needed to achieve desired results.</a:t>
                </a:r>
              </a:p>
              <a:p>
                <a:r>
                  <a:rPr lang="en-US" sz="1200" dirty="0">
                    <a:solidFill>
                      <a:schemeClr val="bg1">
                        <a:lumMod val="50000"/>
                      </a:schemeClr>
                    </a:solidFill>
                    <a:latin typeface="Arial"/>
                    <a:cs typeface="Arial"/>
                  </a:rPr>
                  <a:t>4. Gauge the value/ they received from coaching. Set time for next call or follow up. </a:t>
                </a:r>
                <a:endParaRPr lang="en-US" sz="4400" dirty="0">
                  <a:solidFill>
                    <a:srgbClr val="606060"/>
                  </a:solidFill>
                  <a:latin typeface="Avenir Book"/>
                  <a:cs typeface="Avenir Book"/>
                </a:endParaRPr>
              </a:p>
            </p:txBody>
          </p:sp>
        </p:grpSp>
        <p:sp>
          <p:nvSpPr>
            <p:cNvPr id="60" name="TextBox 59"/>
            <p:cNvSpPr txBox="1"/>
            <p:nvPr/>
          </p:nvSpPr>
          <p:spPr>
            <a:xfrm>
              <a:off x="545090" y="5733256"/>
              <a:ext cx="458379" cy="584776"/>
            </a:xfrm>
            <a:prstGeom prst="rect">
              <a:avLst/>
            </a:prstGeom>
            <a:noFill/>
          </p:spPr>
          <p:txBody>
            <a:bodyPr wrap="none" rtlCol="0">
              <a:spAutoFit/>
            </a:bodyPr>
            <a:lstStyle/>
            <a:p>
              <a:r>
                <a:rPr lang="en-US" sz="3200" b="1" dirty="0">
                  <a:solidFill>
                    <a:srgbClr val="F3F4F5"/>
                  </a:solidFill>
                </a:rPr>
                <a:t>S</a:t>
              </a:r>
            </a:p>
          </p:txBody>
        </p:sp>
      </p:grpSp>
    </p:spTree>
    <p:extLst>
      <p:ext uri="{BB962C8B-B14F-4D97-AF65-F5344CB8AC3E}">
        <p14:creationId xmlns:p14="http://schemas.microsoft.com/office/powerpoint/2010/main" val="1292682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6" name="Rectangle 4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sz="800" dirty="0">
                <a:solidFill>
                  <a:prstClr val="black"/>
                </a:solidFill>
              </a:rPr>
            </a:br>
            <a:endParaRPr lang="en-US" dirty="0">
              <a:solidFill>
                <a:prstClr val="black"/>
              </a:solidFill>
            </a:endParaRPr>
          </a:p>
          <a:p>
            <a:pPr eaLnBrk="0" hangingPunct="0"/>
            <a:r>
              <a:rPr lang="en-US" sz="1100" dirty="0">
                <a:solidFill>
                  <a:prstClr val="black"/>
                </a:solidFill>
                <a:latin typeface="Tahoma" pitchFamily="34" charset="0"/>
              </a:rPr>
              <a:t>                          </a:t>
            </a:r>
            <a:endParaRPr lang="en-US" sz="800" dirty="0">
              <a:solidFill>
                <a:prstClr val="black"/>
              </a:solidFill>
            </a:endParaRPr>
          </a:p>
          <a:p>
            <a:pPr eaLnBrk="0" hangingPunct="0"/>
            <a:endParaRPr lang="en-US" dirty="0">
              <a:solidFill>
                <a:prstClr val="black"/>
              </a:solidFill>
            </a:endParaRPr>
          </a:p>
        </p:txBody>
      </p:sp>
      <p:sp>
        <p:nvSpPr>
          <p:cNvPr id="48137" name="Rectangle 4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prstClr val="black"/>
              </a:solidFill>
            </a:endParaRPr>
          </a:p>
        </p:txBody>
      </p:sp>
      <p:sp>
        <p:nvSpPr>
          <p:cNvPr id="31" name="TextBox 30"/>
          <p:cNvSpPr txBox="1"/>
          <p:nvPr/>
        </p:nvSpPr>
        <p:spPr>
          <a:xfrm>
            <a:off x="0" y="370401"/>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THE L.E.A.D.S. COACHING</a:t>
            </a:r>
            <a:r>
              <a:rPr lang="en-US" sz="3600" dirty="0">
                <a:solidFill>
                  <a:srgbClr val="606060"/>
                </a:solidFill>
                <a:latin typeface="Avenir Heavy"/>
                <a:cs typeface="Avenir Heavy"/>
              </a:rPr>
              <a:t> </a:t>
            </a:r>
            <a:r>
              <a:rPr lang="en-US" sz="3600" dirty="0">
                <a:solidFill>
                  <a:srgbClr val="B41A1B"/>
                </a:solidFill>
                <a:latin typeface="Avenir Heavy"/>
                <a:cs typeface="Avenir Heavy"/>
              </a:rPr>
              <a:t>FRAMEWORK</a:t>
            </a:r>
          </a:p>
        </p:txBody>
      </p:sp>
      <p:cxnSp>
        <p:nvCxnSpPr>
          <p:cNvPr id="32" name="Straight Connector 31"/>
          <p:cNvCxnSpPr/>
          <p:nvPr/>
        </p:nvCxnSpPr>
        <p:spPr>
          <a:xfrm flipV="1">
            <a:off x="-90264" y="392865"/>
            <a:ext cx="9324528" cy="1204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90264" y="1016732"/>
            <a:ext cx="932452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0" y="112881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144524" y="1124744"/>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Solution to Masterful and Effective Coaching }</a:t>
            </a:r>
          </a:p>
        </p:txBody>
      </p:sp>
      <p:grpSp>
        <p:nvGrpSpPr>
          <p:cNvPr id="36" name="Group 35"/>
          <p:cNvGrpSpPr/>
          <p:nvPr/>
        </p:nvGrpSpPr>
        <p:grpSpPr>
          <a:xfrm>
            <a:off x="467544" y="3681028"/>
            <a:ext cx="9145016" cy="769441"/>
            <a:chOff x="467544" y="3681028"/>
            <a:chExt cx="9145016" cy="769441"/>
          </a:xfrm>
        </p:grpSpPr>
        <p:grpSp>
          <p:nvGrpSpPr>
            <p:cNvPr id="37" name="Group 36"/>
            <p:cNvGrpSpPr/>
            <p:nvPr/>
          </p:nvGrpSpPr>
          <p:grpSpPr>
            <a:xfrm>
              <a:off x="467544" y="3681028"/>
              <a:ext cx="9145016" cy="769441"/>
              <a:chOff x="467544" y="3676383"/>
              <a:chExt cx="9145016" cy="769441"/>
            </a:xfrm>
          </p:grpSpPr>
          <p:sp>
            <p:nvSpPr>
              <p:cNvPr id="39" name="Oval 38"/>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0" name="TextBox 39"/>
              <p:cNvSpPr txBox="1"/>
              <p:nvPr/>
            </p:nvSpPr>
            <p:spPr>
              <a:xfrm>
                <a:off x="998603" y="3676383"/>
                <a:ext cx="8613957" cy="769441"/>
              </a:xfrm>
              <a:prstGeom prst="rect">
                <a:avLst/>
              </a:prstGeom>
              <a:noFill/>
            </p:spPr>
            <p:txBody>
              <a:bodyPr wrap="square" rtlCol="0">
                <a:spAutoFit/>
              </a:bodyPr>
              <a:lstStyle/>
              <a:p>
                <a:r>
                  <a:rPr lang="en-US" sz="4400" dirty="0">
                    <a:solidFill>
                      <a:srgbClr val="606060"/>
                    </a:solidFill>
                    <a:latin typeface="Avenir Book"/>
                    <a:cs typeface="Avenir Book"/>
                  </a:rPr>
                  <a:t>ssess</a:t>
                </a:r>
              </a:p>
            </p:txBody>
          </p:sp>
        </p:grpSp>
        <p:sp>
          <p:nvSpPr>
            <p:cNvPr id="38" name="TextBox 37"/>
            <p:cNvSpPr txBox="1"/>
            <p:nvPr/>
          </p:nvSpPr>
          <p:spPr>
            <a:xfrm>
              <a:off x="534470" y="3825044"/>
              <a:ext cx="479618" cy="584776"/>
            </a:xfrm>
            <a:prstGeom prst="rect">
              <a:avLst/>
            </a:prstGeom>
            <a:noFill/>
          </p:spPr>
          <p:txBody>
            <a:bodyPr wrap="none" rtlCol="0">
              <a:spAutoFit/>
            </a:bodyPr>
            <a:lstStyle/>
            <a:p>
              <a:r>
                <a:rPr lang="en-US" sz="3200" b="1" dirty="0">
                  <a:solidFill>
                    <a:srgbClr val="F3F4F5"/>
                  </a:solidFill>
                </a:rPr>
                <a:t>A</a:t>
              </a:r>
            </a:p>
          </p:txBody>
        </p:sp>
      </p:grpSp>
      <p:grpSp>
        <p:nvGrpSpPr>
          <p:cNvPr id="41" name="Group 40"/>
          <p:cNvGrpSpPr/>
          <p:nvPr/>
        </p:nvGrpSpPr>
        <p:grpSpPr>
          <a:xfrm>
            <a:off x="467544" y="2744924"/>
            <a:ext cx="9145016" cy="769441"/>
            <a:chOff x="467544" y="2744924"/>
            <a:chExt cx="9145016" cy="769441"/>
          </a:xfrm>
        </p:grpSpPr>
        <p:grpSp>
          <p:nvGrpSpPr>
            <p:cNvPr id="42" name="Group 41"/>
            <p:cNvGrpSpPr/>
            <p:nvPr/>
          </p:nvGrpSpPr>
          <p:grpSpPr>
            <a:xfrm>
              <a:off x="467544" y="2744924"/>
              <a:ext cx="9145016" cy="769441"/>
              <a:chOff x="467544" y="2740279"/>
              <a:chExt cx="9145016" cy="769441"/>
            </a:xfrm>
          </p:grpSpPr>
          <p:sp>
            <p:nvSpPr>
              <p:cNvPr id="44" name="Oval 43"/>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5" name="TextBox 44"/>
              <p:cNvSpPr txBox="1"/>
              <p:nvPr/>
            </p:nvSpPr>
            <p:spPr>
              <a:xfrm>
                <a:off x="998603" y="2740279"/>
                <a:ext cx="8613957" cy="769441"/>
              </a:xfrm>
              <a:prstGeom prst="rect">
                <a:avLst/>
              </a:prstGeom>
              <a:noFill/>
            </p:spPr>
            <p:txBody>
              <a:bodyPr wrap="square" rtlCol="0">
                <a:spAutoFit/>
              </a:bodyPr>
              <a:lstStyle/>
              <a:p>
                <a:r>
                  <a:rPr lang="en-US" sz="4400" dirty="0">
                    <a:solidFill>
                      <a:srgbClr val="606060"/>
                    </a:solidFill>
                    <a:latin typeface="Avenir Book"/>
                    <a:cs typeface="Avenir Book"/>
                  </a:rPr>
                  <a:t>nroll</a:t>
                </a:r>
              </a:p>
            </p:txBody>
          </p:sp>
        </p:grpSp>
        <p:sp>
          <p:nvSpPr>
            <p:cNvPr id="43" name="TextBox 42"/>
            <p:cNvSpPr txBox="1"/>
            <p:nvPr/>
          </p:nvSpPr>
          <p:spPr>
            <a:xfrm>
              <a:off x="545090" y="2880228"/>
              <a:ext cx="458379" cy="584776"/>
            </a:xfrm>
            <a:prstGeom prst="rect">
              <a:avLst/>
            </a:prstGeom>
            <a:noFill/>
          </p:spPr>
          <p:txBody>
            <a:bodyPr wrap="none" rtlCol="0">
              <a:spAutoFit/>
            </a:bodyPr>
            <a:lstStyle/>
            <a:p>
              <a:r>
                <a:rPr lang="en-US" sz="3200" b="1" dirty="0">
                  <a:solidFill>
                    <a:srgbClr val="F3F4F5"/>
                  </a:solidFill>
                </a:rPr>
                <a:t>E</a:t>
              </a:r>
            </a:p>
          </p:txBody>
        </p:sp>
      </p:grpSp>
      <p:grpSp>
        <p:nvGrpSpPr>
          <p:cNvPr id="46" name="Group 45"/>
          <p:cNvGrpSpPr/>
          <p:nvPr/>
        </p:nvGrpSpPr>
        <p:grpSpPr>
          <a:xfrm>
            <a:off x="467544" y="1808820"/>
            <a:ext cx="9145016" cy="769441"/>
            <a:chOff x="467544" y="1808820"/>
            <a:chExt cx="9145016" cy="769441"/>
          </a:xfrm>
        </p:grpSpPr>
        <p:grpSp>
          <p:nvGrpSpPr>
            <p:cNvPr id="47" name="Group 46"/>
            <p:cNvGrpSpPr/>
            <p:nvPr/>
          </p:nvGrpSpPr>
          <p:grpSpPr>
            <a:xfrm>
              <a:off x="467544" y="1808820"/>
              <a:ext cx="9145016" cy="769441"/>
              <a:chOff x="467544" y="1750169"/>
              <a:chExt cx="9145016" cy="769441"/>
            </a:xfrm>
          </p:grpSpPr>
          <p:sp>
            <p:nvSpPr>
              <p:cNvPr id="49" name="Oval 48"/>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0" name="TextBox 49"/>
              <p:cNvSpPr txBox="1"/>
              <p:nvPr/>
            </p:nvSpPr>
            <p:spPr>
              <a:xfrm>
                <a:off x="998603" y="1750169"/>
                <a:ext cx="8613957" cy="769441"/>
              </a:xfrm>
              <a:prstGeom prst="rect">
                <a:avLst/>
              </a:prstGeom>
              <a:noFill/>
            </p:spPr>
            <p:txBody>
              <a:bodyPr wrap="square" rtlCol="0">
                <a:spAutoFit/>
              </a:bodyPr>
              <a:lstStyle/>
              <a:p>
                <a:r>
                  <a:rPr lang="en-US" sz="4400" dirty="0">
                    <a:solidFill>
                      <a:srgbClr val="606060"/>
                    </a:solidFill>
                    <a:latin typeface="Avenir Book"/>
                    <a:cs typeface="Avenir Book"/>
                  </a:rPr>
                  <a:t>earn</a:t>
                </a:r>
              </a:p>
            </p:txBody>
          </p:sp>
        </p:grpSp>
        <p:sp>
          <p:nvSpPr>
            <p:cNvPr id="48" name="TextBox 47"/>
            <p:cNvSpPr txBox="1"/>
            <p:nvPr/>
          </p:nvSpPr>
          <p:spPr>
            <a:xfrm>
              <a:off x="560118" y="1908120"/>
              <a:ext cx="428322" cy="584776"/>
            </a:xfrm>
            <a:prstGeom prst="rect">
              <a:avLst/>
            </a:prstGeom>
            <a:noFill/>
          </p:spPr>
          <p:txBody>
            <a:bodyPr wrap="none" rtlCol="0">
              <a:spAutoFit/>
            </a:bodyPr>
            <a:lstStyle/>
            <a:p>
              <a:r>
                <a:rPr lang="en-US" sz="3200" b="1" dirty="0">
                  <a:solidFill>
                    <a:srgbClr val="F3F4F5"/>
                  </a:solidFill>
                </a:rPr>
                <a:t>L</a:t>
              </a:r>
            </a:p>
          </p:txBody>
        </p:sp>
      </p:grpSp>
      <p:grpSp>
        <p:nvGrpSpPr>
          <p:cNvPr id="51" name="Group 50"/>
          <p:cNvGrpSpPr/>
          <p:nvPr/>
        </p:nvGrpSpPr>
        <p:grpSpPr>
          <a:xfrm>
            <a:off x="467544" y="4639779"/>
            <a:ext cx="9145016" cy="769441"/>
            <a:chOff x="467544" y="4639779"/>
            <a:chExt cx="9145016" cy="769441"/>
          </a:xfrm>
        </p:grpSpPr>
        <p:grpSp>
          <p:nvGrpSpPr>
            <p:cNvPr id="52" name="Group 51"/>
            <p:cNvGrpSpPr/>
            <p:nvPr/>
          </p:nvGrpSpPr>
          <p:grpSpPr>
            <a:xfrm>
              <a:off x="467544" y="4639779"/>
              <a:ext cx="9145016" cy="769441"/>
              <a:chOff x="467544" y="4563126"/>
              <a:chExt cx="9145016" cy="769441"/>
            </a:xfrm>
          </p:grpSpPr>
          <p:sp>
            <p:nvSpPr>
              <p:cNvPr id="54" name="Oval 5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5" name="TextBox 54"/>
              <p:cNvSpPr txBox="1"/>
              <p:nvPr/>
            </p:nvSpPr>
            <p:spPr>
              <a:xfrm>
                <a:off x="998603" y="456312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iscuss</a:t>
                </a:r>
              </a:p>
            </p:txBody>
          </p:sp>
        </p:grpSp>
        <p:sp>
          <p:nvSpPr>
            <p:cNvPr id="53" name="TextBox 52"/>
            <p:cNvSpPr txBox="1"/>
            <p:nvPr/>
          </p:nvSpPr>
          <p:spPr>
            <a:xfrm>
              <a:off x="533769" y="4788440"/>
              <a:ext cx="481021" cy="584776"/>
            </a:xfrm>
            <a:prstGeom prst="rect">
              <a:avLst/>
            </a:prstGeom>
            <a:noFill/>
          </p:spPr>
          <p:txBody>
            <a:bodyPr wrap="none" rtlCol="0">
              <a:spAutoFit/>
            </a:bodyPr>
            <a:lstStyle/>
            <a:p>
              <a:r>
                <a:rPr lang="en-US" sz="3200" b="1" dirty="0">
                  <a:solidFill>
                    <a:srgbClr val="F3F4F5"/>
                  </a:solidFill>
                </a:rPr>
                <a:t>D</a:t>
              </a:r>
            </a:p>
          </p:txBody>
        </p:sp>
      </p:grpSp>
      <p:grpSp>
        <p:nvGrpSpPr>
          <p:cNvPr id="56" name="Group 55"/>
          <p:cNvGrpSpPr/>
          <p:nvPr/>
        </p:nvGrpSpPr>
        <p:grpSpPr>
          <a:xfrm>
            <a:off x="467544" y="5611887"/>
            <a:ext cx="9145016" cy="769441"/>
            <a:chOff x="467544" y="5611887"/>
            <a:chExt cx="9145016" cy="769441"/>
          </a:xfrm>
        </p:grpSpPr>
        <p:grpSp>
          <p:nvGrpSpPr>
            <p:cNvPr id="57" name="Group 56"/>
            <p:cNvGrpSpPr/>
            <p:nvPr/>
          </p:nvGrpSpPr>
          <p:grpSpPr>
            <a:xfrm>
              <a:off x="467544" y="5611887"/>
              <a:ext cx="9145016" cy="769441"/>
              <a:chOff x="467544" y="5553236"/>
              <a:chExt cx="9145016" cy="769441"/>
            </a:xfrm>
          </p:grpSpPr>
          <p:sp>
            <p:nvSpPr>
              <p:cNvPr id="59" name="Oval 58"/>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60" name="TextBox 59"/>
              <p:cNvSpPr txBox="1"/>
              <p:nvPr/>
            </p:nvSpPr>
            <p:spPr>
              <a:xfrm>
                <a:off x="998603" y="5553236"/>
                <a:ext cx="8613957" cy="769441"/>
              </a:xfrm>
              <a:prstGeom prst="rect">
                <a:avLst/>
              </a:prstGeom>
              <a:noFill/>
            </p:spPr>
            <p:txBody>
              <a:bodyPr wrap="square" rtlCol="0">
                <a:spAutoFit/>
              </a:bodyPr>
              <a:lstStyle/>
              <a:p>
                <a:r>
                  <a:rPr lang="en-US" sz="4400" dirty="0">
                    <a:solidFill>
                      <a:srgbClr val="606060"/>
                    </a:solidFill>
                    <a:latin typeface="Avenir Book"/>
                    <a:cs typeface="Avenir Book"/>
                  </a:rPr>
                  <a:t>upport</a:t>
                </a:r>
              </a:p>
            </p:txBody>
          </p:sp>
        </p:grpSp>
        <p:sp>
          <p:nvSpPr>
            <p:cNvPr id="58" name="TextBox 57"/>
            <p:cNvSpPr txBox="1"/>
            <p:nvPr/>
          </p:nvSpPr>
          <p:spPr>
            <a:xfrm>
              <a:off x="545090" y="5733256"/>
              <a:ext cx="458379" cy="584776"/>
            </a:xfrm>
            <a:prstGeom prst="rect">
              <a:avLst/>
            </a:prstGeom>
            <a:noFill/>
          </p:spPr>
          <p:txBody>
            <a:bodyPr wrap="none" rtlCol="0">
              <a:spAutoFit/>
            </a:bodyPr>
            <a:lstStyle/>
            <a:p>
              <a:r>
                <a:rPr lang="en-US" sz="3200" b="1" dirty="0">
                  <a:solidFill>
                    <a:srgbClr val="F3F4F5"/>
                  </a:solidFill>
                </a:rPr>
                <a:t>S</a:t>
              </a:r>
            </a:p>
          </p:txBody>
        </p:sp>
      </p:grpSp>
      <p:grpSp>
        <p:nvGrpSpPr>
          <p:cNvPr id="61" name="Group 60"/>
          <p:cNvGrpSpPr/>
          <p:nvPr/>
        </p:nvGrpSpPr>
        <p:grpSpPr>
          <a:xfrm>
            <a:off x="2272203" y="1807487"/>
            <a:ext cx="6656281" cy="3768395"/>
            <a:chOff x="490551" y="2816932"/>
            <a:chExt cx="7429821" cy="3054090"/>
          </a:xfrm>
        </p:grpSpPr>
        <p:sp>
          <p:nvSpPr>
            <p:cNvPr id="62" name="Isosceles Triangle 61"/>
            <p:cNvSpPr/>
            <p:nvPr/>
          </p:nvSpPr>
          <p:spPr>
            <a:xfrm rot="16200000">
              <a:off x="552030" y="2803731"/>
              <a:ext cx="756308" cy="87926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3" name="Rectangle 62"/>
            <p:cNvSpPr/>
            <p:nvPr/>
          </p:nvSpPr>
          <p:spPr>
            <a:xfrm>
              <a:off x="1270234" y="2816932"/>
              <a:ext cx="6650138" cy="3054090"/>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F2F2F2"/>
                  </a:solidFill>
                  <a:latin typeface="Arial"/>
                  <a:cs typeface="Arial"/>
                </a:rPr>
                <a:t>Typically done by coachee. What are we talking about?</a:t>
              </a:r>
            </a:p>
            <a:p>
              <a:endParaRPr lang="en-US" sz="2400" dirty="0">
                <a:solidFill>
                  <a:srgbClr val="F2F2F2"/>
                </a:solidFill>
                <a:latin typeface="Arial"/>
                <a:cs typeface="Arial"/>
              </a:endParaRPr>
            </a:p>
            <a:p>
              <a:r>
                <a:rPr lang="en-US" sz="2400" dirty="0">
                  <a:solidFill>
                    <a:srgbClr val="F2F2F2"/>
                  </a:solidFill>
                  <a:latin typeface="Arial"/>
                  <a:cs typeface="Arial"/>
                </a:rPr>
                <a:t>The topic of the conversation or prepare for a scheduled session.</a:t>
              </a:r>
            </a:p>
            <a:p>
              <a:endParaRPr lang="en-US" sz="2400" dirty="0">
                <a:solidFill>
                  <a:srgbClr val="F2F2F2"/>
                </a:solidFill>
                <a:latin typeface="Arial"/>
                <a:cs typeface="Arial"/>
              </a:endParaRPr>
            </a:p>
            <a:p>
              <a:r>
                <a:rPr lang="en-US" sz="2400" dirty="0">
                  <a:solidFill>
                    <a:srgbClr val="F2F2F2"/>
                  </a:solidFill>
                  <a:latin typeface="Arial"/>
                  <a:cs typeface="Arial"/>
                </a:rPr>
                <a:t>Ex. During situational coaching, direct report often does this first step when approaching their boss with a question, situation or challenge.</a:t>
              </a:r>
            </a:p>
          </p:txBody>
        </p:sp>
      </p:grpSp>
      <p:sp>
        <p:nvSpPr>
          <p:cNvPr id="65" name="Rectangle 64"/>
          <p:cNvSpPr/>
          <p:nvPr/>
        </p:nvSpPr>
        <p:spPr>
          <a:xfrm>
            <a:off x="359532" y="2744924"/>
            <a:ext cx="2484276" cy="3672409"/>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9843438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6" name="Rectangle 4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sz="800" dirty="0">
                <a:solidFill>
                  <a:prstClr val="black"/>
                </a:solidFill>
              </a:rPr>
            </a:br>
            <a:endParaRPr lang="en-US" dirty="0">
              <a:solidFill>
                <a:prstClr val="black"/>
              </a:solidFill>
            </a:endParaRPr>
          </a:p>
          <a:p>
            <a:pPr eaLnBrk="0" hangingPunct="0"/>
            <a:r>
              <a:rPr lang="en-US" sz="1100" dirty="0">
                <a:solidFill>
                  <a:prstClr val="black"/>
                </a:solidFill>
                <a:latin typeface="Tahoma" pitchFamily="34" charset="0"/>
              </a:rPr>
              <a:t>                          </a:t>
            </a:r>
            <a:endParaRPr lang="en-US" sz="800" dirty="0">
              <a:solidFill>
                <a:prstClr val="black"/>
              </a:solidFill>
            </a:endParaRPr>
          </a:p>
          <a:p>
            <a:pPr eaLnBrk="0" hangingPunct="0"/>
            <a:endParaRPr lang="en-US" dirty="0">
              <a:solidFill>
                <a:prstClr val="black"/>
              </a:solidFill>
            </a:endParaRPr>
          </a:p>
        </p:txBody>
      </p:sp>
      <p:sp>
        <p:nvSpPr>
          <p:cNvPr id="48137" name="Rectangle 4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prstClr val="black"/>
              </a:solidFill>
            </a:endParaRPr>
          </a:p>
        </p:txBody>
      </p:sp>
      <p:sp>
        <p:nvSpPr>
          <p:cNvPr id="31" name="TextBox 30"/>
          <p:cNvSpPr txBox="1"/>
          <p:nvPr/>
        </p:nvSpPr>
        <p:spPr>
          <a:xfrm>
            <a:off x="0" y="370401"/>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THE L.E.A.D.S. COACHING</a:t>
            </a:r>
            <a:r>
              <a:rPr lang="en-US" sz="3600" dirty="0">
                <a:solidFill>
                  <a:srgbClr val="606060"/>
                </a:solidFill>
                <a:latin typeface="Avenir Heavy"/>
                <a:cs typeface="Avenir Heavy"/>
              </a:rPr>
              <a:t> </a:t>
            </a:r>
            <a:r>
              <a:rPr lang="en-US" sz="3600" dirty="0">
                <a:solidFill>
                  <a:srgbClr val="B41A1B"/>
                </a:solidFill>
                <a:latin typeface="Avenir Heavy"/>
                <a:cs typeface="Avenir Heavy"/>
              </a:rPr>
              <a:t>FRAMEWORK</a:t>
            </a:r>
          </a:p>
        </p:txBody>
      </p:sp>
      <p:cxnSp>
        <p:nvCxnSpPr>
          <p:cNvPr id="32" name="Straight Connector 31"/>
          <p:cNvCxnSpPr/>
          <p:nvPr/>
        </p:nvCxnSpPr>
        <p:spPr>
          <a:xfrm flipV="1">
            <a:off x="-90264" y="392865"/>
            <a:ext cx="9324528" cy="1204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90264" y="1016732"/>
            <a:ext cx="932452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0" y="112881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144524" y="1124744"/>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Solution to Masterful and Effective Coaching }</a:t>
            </a:r>
          </a:p>
        </p:txBody>
      </p:sp>
      <p:grpSp>
        <p:nvGrpSpPr>
          <p:cNvPr id="36" name="Group 35"/>
          <p:cNvGrpSpPr/>
          <p:nvPr/>
        </p:nvGrpSpPr>
        <p:grpSpPr>
          <a:xfrm>
            <a:off x="467544" y="3681028"/>
            <a:ext cx="9145016" cy="769441"/>
            <a:chOff x="467544" y="3681028"/>
            <a:chExt cx="9145016" cy="769441"/>
          </a:xfrm>
        </p:grpSpPr>
        <p:grpSp>
          <p:nvGrpSpPr>
            <p:cNvPr id="37" name="Group 36"/>
            <p:cNvGrpSpPr/>
            <p:nvPr/>
          </p:nvGrpSpPr>
          <p:grpSpPr>
            <a:xfrm>
              <a:off x="467544" y="3681028"/>
              <a:ext cx="9145016" cy="769441"/>
              <a:chOff x="467544" y="3676383"/>
              <a:chExt cx="9145016" cy="769441"/>
            </a:xfrm>
          </p:grpSpPr>
          <p:sp>
            <p:nvSpPr>
              <p:cNvPr id="39" name="Oval 38"/>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0" name="TextBox 39"/>
              <p:cNvSpPr txBox="1"/>
              <p:nvPr/>
            </p:nvSpPr>
            <p:spPr>
              <a:xfrm>
                <a:off x="998603" y="3676383"/>
                <a:ext cx="8613957" cy="769441"/>
              </a:xfrm>
              <a:prstGeom prst="rect">
                <a:avLst/>
              </a:prstGeom>
              <a:noFill/>
            </p:spPr>
            <p:txBody>
              <a:bodyPr wrap="square" rtlCol="0">
                <a:spAutoFit/>
              </a:bodyPr>
              <a:lstStyle/>
              <a:p>
                <a:r>
                  <a:rPr lang="en-US" sz="4400" dirty="0">
                    <a:solidFill>
                      <a:srgbClr val="606060"/>
                    </a:solidFill>
                    <a:latin typeface="Avenir Book"/>
                    <a:cs typeface="Avenir Book"/>
                  </a:rPr>
                  <a:t>ssess</a:t>
                </a:r>
              </a:p>
            </p:txBody>
          </p:sp>
        </p:grpSp>
        <p:sp>
          <p:nvSpPr>
            <p:cNvPr id="38" name="TextBox 37"/>
            <p:cNvSpPr txBox="1"/>
            <p:nvPr/>
          </p:nvSpPr>
          <p:spPr>
            <a:xfrm>
              <a:off x="534470" y="3825044"/>
              <a:ext cx="479618" cy="584776"/>
            </a:xfrm>
            <a:prstGeom prst="rect">
              <a:avLst/>
            </a:prstGeom>
            <a:noFill/>
          </p:spPr>
          <p:txBody>
            <a:bodyPr wrap="none" rtlCol="0">
              <a:spAutoFit/>
            </a:bodyPr>
            <a:lstStyle/>
            <a:p>
              <a:r>
                <a:rPr lang="en-US" sz="3200" b="1" dirty="0">
                  <a:solidFill>
                    <a:srgbClr val="F3F4F5"/>
                  </a:solidFill>
                </a:rPr>
                <a:t>A</a:t>
              </a:r>
            </a:p>
          </p:txBody>
        </p:sp>
      </p:grpSp>
      <p:grpSp>
        <p:nvGrpSpPr>
          <p:cNvPr id="41" name="Group 40"/>
          <p:cNvGrpSpPr/>
          <p:nvPr/>
        </p:nvGrpSpPr>
        <p:grpSpPr>
          <a:xfrm>
            <a:off x="467544" y="2744924"/>
            <a:ext cx="9145016" cy="769441"/>
            <a:chOff x="467544" y="2744924"/>
            <a:chExt cx="9145016" cy="769441"/>
          </a:xfrm>
        </p:grpSpPr>
        <p:grpSp>
          <p:nvGrpSpPr>
            <p:cNvPr id="42" name="Group 41"/>
            <p:cNvGrpSpPr/>
            <p:nvPr/>
          </p:nvGrpSpPr>
          <p:grpSpPr>
            <a:xfrm>
              <a:off x="467544" y="2744924"/>
              <a:ext cx="9145016" cy="769441"/>
              <a:chOff x="467544" y="2740279"/>
              <a:chExt cx="9145016" cy="769441"/>
            </a:xfrm>
          </p:grpSpPr>
          <p:sp>
            <p:nvSpPr>
              <p:cNvPr id="44" name="Oval 43"/>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5" name="TextBox 44"/>
              <p:cNvSpPr txBox="1"/>
              <p:nvPr/>
            </p:nvSpPr>
            <p:spPr>
              <a:xfrm>
                <a:off x="998603" y="2740279"/>
                <a:ext cx="8613957" cy="769441"/>
              </a:xfrm>
              <a:prstGeom prst="rect">
                <a:avLst/>
              </a:prstGeom>
              <a:noFill/>
            </p:spPr>
            <p:txBody>
              <a:bodyPr wrap="square" rtlCol="0">
                <a:spAutoFit/>
              </a:bodyPr>
              <a:lstStyle/>
              <a:p>
                <a:r>
                  <a:rPr lang="en-US" sz="4400" dirty="0">
                    <a:solidFill>
                      <a:srgbClr val="606060"/>
                    </a:solidFill>
                    <a:latin typeface="Avenir Book"/>
                    <a:cs typeface="Avenir Book"/>
                  </a:rPr>
                  <a:t>nroll</a:t>
                </a:r>
              </a:p>
            </p:txBody>
          </p:sp>
        </p:grpSp>
        <p:sp>
          <p:nvSpPr>
            <p:cNvPr id="43" name="TextBox 42"/>
            <p:cNvSpPr txBox="1"/>
            <p:nvPr/>
          </p:nvSpPr>
          <p:spPr>
            <a:xfrm>
              <a:off x="545090" y="2880228"/>
              <a:ext cx="458379" cy="584776"/>
            </a:xfrm>
            <a:prstGeom prst="rect">
              <a:avLst/>
            </a:prstGeom>
            <a:noFill/>
          </p:spPr>
          <p:txBody>
            <a:bodyPr wrap="none" rtlCol="0">
              <a:spAutoFit/>
            </a:bodyPr>
            <a:lstStyle/>
            <a:p>
              <a:r>
                <a:rPr lang="en-US" sz="3200" b="1" dirty="0">
                  <a:solidFill>
                    <a:srgbClr val="F3F4F5"/>
                  </a:solidFill>
                </a:rPr>
                <a:t>E</a:t>
              </a:r>
            </a:p>
          </p:txBody>
        </p:sp>
      </p:grpSp>
      <p:grpSp>
        <p:nvGrpSpPr>
          <p:cNvPr id="46" name="Group 45"/>
          <p:cNvGrpSpPr/>
          <p:nvPr/>
        </p:nvGrpSpPr>
        <p:grpSpPr>
          <a:xfrm>
            <a:off x="467544" y="1808820"/>
            <a:ext cx="9145016" cy="769441"/>
            <a:chOff x="467544" y="1808820"/>
            <a:chExt cx="9145016" cy="769441"/>
          </a:xfrm>
        </p:grpSpPr>
        <p:grpSp>
          <p:nvGrpSpPr>
            <p:cNvPr id="47" name="Group 46"/>
            <p:cNvGrpSpPr/>
            <p:nvPr/>
          </p:nvGrpSpPr>
          <p:grpSpPr>
            <a:xfrm>
              <a:off x="467544" y="1808820"/>
              <a:ext cx="9145016" cy="769441"/>
              <a:chOff x="467544" y="1750169"/>
              <a:chExt cx="9145016" cy="769441"/>
            </a:xfrm>
          </p:grpSpPr>
          <p:sp>
            <p:nvSpPr>
              <p:cNvPr id="49" name="Oval 48"/>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0" name="TextBox 49"/>
              <p:cNvSpPr txBox="1"/>
              <p:nvPr/>
            </p:nvSpPr>
            <p:spPr>
              <a:xfrm>
                <a:off x="998603" y="1750169"/>
                <a:ext cx="8613957" cy="769441"/>
              </a:xfrm>
              <a:prstGeom prst="rect">
                <a:avLst/>
              </a:prstGeom>
              <a:noFill/>
            </p:spPr>
            <p:txBody>
              <a:bodyPr wrap="square" rtlCol="0">
                <a:spAutoFit/>
              </a:bodyPr>
              <a:lstStyle/>
              <a:p>
                <a:r>
                  <a:rPr lang="en-US" sz="4400" dirty="0">
                    <a:solidFill>
                      <a:srgbClr val="606060"/>
                    </a:solidFill>
                    <a:latin typeface="Avenir Book"/>
                    <a:cs typeface="Avenir Book"/>
                  </a:rPr>
                  <a:t>earn</a:t>
                </a:r>
              </a:p>
            </p:txBody>
          </p:sp>
        </p:grpSp>
        <p:sp>
          <p:nvSpPr>
            <p:cNvPr id="48" name="TextBox 47"/>
            <p:cNvSpPr txBox="1"/>
            <p:nvPr/>
          </p:nvSpPr>
          <p:spPr>
            <a:xfrm>
              <a:off x="560118" y="1908120"/>
              <a:ext cx="428322" cy="584776"/>
            </a:xfrm>
            <a:prstGeom prst="rect">
              <a:avLst/>
            </a:prstGeom>
            <a:noFill/>
          </p:spPr>
          <p:txBody>
            <a:bodyPr wrap="none" rtlCol="0">
              <a:spAutoFit/>
            </a:bodyPr>
            <a:lstStyle/>
            <a:p>
              <a:r>
                <a:rPr lang="en-US" sz="3200" b="1" dirty="0">
                  <a:solidFill>
                    <a:srgbClr val="F3F4F5"/>
                  </a:solidFill>
                </a:rPr>
                <a:t>L</a:t>
              </a:r>
            </a:p>
          </p:txBody>
        </p:sp>
      </p:grpSp>
      <p:grpSp>
        <p:nvGrpSpPr>
          <p:cNvPr id="51" name="Group 50"/>
          <p:cNvGrpSpPr/>
          <p:nvPr/>
        </p:nvGrpSpPr>
        <p:grpSpPr>
          <a:xfrm>
            <a:off x="467544" y="4639779"/>
            <a:ext cx="9145016" cy="769441"/>
            <a:chOff x="467544" y="4639779"/>
            <a:chExt cx="9145016" cy="769441"/>
          </a:xfrm>
        </p:grpSpPr>
        <p:grpSp>
          <p:nvGrpSpPr>
            <p:cNvPr id="52" name="Group 51"/>
            <p:cNvGrpSpPr/>
            <p:nvPr/>
          </p:nvGrpSpPr>
          <p:grpSpPr>
            <a:xfrm>
              <a:off x="467544" y="4639779"/>
              <a:ext cx="9145016" cy="769441"/>
              <a:chOff x="467544" y="4563126"/>
              <a:chExt cx="9145016" cy="769441"/>
            </a:xfrm>
          </p:grpSpPr>
          <p:sp>
            <p:nvSpPr>
              <p:cNvPr id="54" name="Oval 5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5" name="TextBox 54"/>
              <p:cNvSpPr txBox="1"/>
              <p:nvPr/>
            </p:nvSpPr>
            <p:spPr>
              <a:xfrm>
                <a:off x="998603" y="456312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iscuss</a:t>
                </a:r>
              </a:p>
            </p:txBody>
          </p:sp>
        </p:grpSp>
        <p:sp>
          <p:nvSpPr>
            <p:cNvPr id="53" name="TextBox 52"/>
            <p:cNvSpPr txBox="1"/>
            <p:nvPr/>
          </p:nvSpPr>
          <p:spPr>
            <a:xfrm>
              <a:off x="533769" y="4788440"/>
              <a:ext cx="481021" cy="584776"/>
            </a:xfrm>
            <a:prstGeom prst="rect">
              <a:avLst/>
            </a:prstGeom>
            <a:noFill/>
          </p:spPr>
          <p:txBody>
            <a:bodyPr wrap="none" rtlCol="0">
              <a:spAutoFit/>
            </a:bodyPr>
            <a:lstStyle/>
            <a:p>
              <a:r>
                <a:rPr lang="en-US" sz="3200" b="1" dirty="0">
                  <a:solidFill>
                    <a:srgbClr val="F3F4F5"/>
                  </a:solidFill>
                </a:rPr>
                <a:t>D</a:t>
              </a:r>
            </a:p>
          </p:txBody>
        </p:sp>
      </p:grpSp>
      <p:grpSp>
        <p:nvGrpSpPr>
          <p:cNvPr id="56" name="Group 55"/>
          <p:cNvGrpSpPr/>
          <p:nvPr/>
        </p:nvGrpSpPr>
        <p:grpSpPr>
          <a:xfrm>
            <a:off x="467544" y="5611887"/>
            <a:ext cx="9145016" cy="769441"/>
            <a:chOff x="467544" y="5611887"/>
            <a:chExt cx="9145016" cy="769441"/>
          </a:xfrm>
        </p:grpSpPr>
        <p:grpSp>
          <p:nvGrpSpPr>
            <p:cNvPr id="57" name="Group 56"/>
            <p:cNvGrpSpPr/>
            <p:nvPr/>
          </p:nvGrpSpPr>
          <p:grpSpPr>
            <a:xfrm>
              <a:off x="467544" y="5611887"/>
              <a:ext cx="9145016" cy="769441"/>
              <a:chOff x="467544" y="5553236"/>
              <a:chExt cx="9145016" cy="769441"/>
            </a:xfrm>
          </p:grpSpPr>
          <p:sp>
            <p:nvSpPr>
              <p:cNvPr id="59" name="Oval 58"/>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60" name="TextBox 59"/>
              <p:cNvSpPr txBox="1"/>
              <p:nvPr/>
            </p:nvSpPr>
            <p:spPr>
              <a:xfrm>
                <a:off x="998603" y="5553236"/>
                <a:ext cx="8613957" cy="769441"/>
              </a:xfrm>
              <a:prstGeom prst="rect">
                <a:avLst/>
              </a:prstGeom>
              <a:noFill/>
            </p:spPr>
            <p:txBody>
              <a:bodyPr wrap="square" rtlCol="0">
                <a:spAutoFit/>
              </a:bodyPr>
              <a:lstStyle/>
              <a:p>
                <a:r>
                  <a:rPr lang="en-US" sz="4400" dirty="0">
                    <a:solidFill>
                      <a:srgbClr val="606060"/>
                    </a:solidFill>
                    <a:latin typeface="Avenir Book"/>
                    <a:cs typeface="Avenir Book"/>
                  </a:rPr>
                  <a:t>upport</a:t>
                </a:r>
              </a:p>
            </p:txBody>
          </p:sp>
        </p:grpSp>
        <p:sp>
          <p:nvSpPr>
            <p:cNvPr id="58" name="TextBox 57"/>
            <p:cNvSpPr txBox="1"/>
            <p:nvPr/>
          </p:nvSpPr>
          <p:spPr>
            <a:xfrm>
              <a:off x="545090" y="5733256"/>
              <a:ext cx="458379" cy="584776"/>
            </a:xfrm>
            <a:prstGeom prst="rect">
              <a:avLst/>
            </a:prstGeom>
            <a:noFill/>
          </p:spPr>
          <p:txBody>
            <a:bodyPr wrap="none" rtlCol="0">
              <a:spAutoFit/>
            </a:bodyPr>
            <a:lstStyle/>
            <a:p>
              <a:r>
                <a:rPr lang="en-US" sz="3200" b="1" dirty="0">
                  <a:solidFill>
                    <a:srgbClr val="F3F4F5"/>
                  </a:solidFill>
                </a:rPr>
                <a:t>S</a:t>
              </a:r>
            </a:p>
          </p:txBody>
        </p:sp>
      </p:grpSp>
      <p:grpSp>
        <p:nvGrpSpPr>
          <p:cNvPr id="61" name="Group 60"/>
          <p:cNvGrpSpPr/>
          <p:nvPr/>
        </p:nvGrpSpPr>
        <p:grpSpPr>
          <a:xfrm>
            <a:off x="2272203" y="2527570"/>
            <a:ext cx="6656281" cy="1945546"/>
            <a:chOff x="490551" y="2656253"/>
            <a:chExt cx="7429821" cy="1736519"/>
          </a:xfrm>
        </p:grpSpPr>
        <p:sp>
          <p:nvSpPr>
            <p:cNvPr id="62" name="Isosceles Triangle 61"/>
            <p:cNvSpPr/>
            <p:nvPr/>
          </p:nvSpPr>
          <p:spPr>
            <a:xfrm rot="16200000">
              <a:off x="552030" y="2803731"/>
              <a:ext cx="756308" cy="87926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3" name="Rectangle 62"/>
            <p:cNvSpPr/>
            <p:nvPr/>
          </p:nvSpPr>
          <p:spPr>
            <a:xfrm>
              <a:off x="1270234" y="2656253"/>
              <a:ext cx="6650138" cy="1736519"/>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F2F2F2"/>
                  </a:solidFill>
                  <a:latin typeface="Arial"/>
                  <a:cs typeface="Arial"/>
                </a:rPr>
                <a:t>Establish a safe and trusting environment where coaching can occur.</a:t>
              </a:r>
            </a:p>
            <a:p>
              <a:endParaRPr lang="en-US" sz="2400" dirty="0">
                <a:solidFill>
                  <a:srgbClr val="F2F2F2"/>
                </a:solidFill>
                <a:latin typeface="Arial"/>
                <a:cs typeface="Arial"/>
              </a:endParaRPr>
            </a:p>
            <a:p>
              <a:r>
                <a:rPr lang="en-US" sz="2400" dirty="0">
                  <a:solidFill>
                    <a:srgbClr val="F2F2F2"/>
                  </a:solidFill>
                  <a:latin typeface="Arial"/>
                  <a:cs typeface="Arial"/>
                </a:rPr>
                <a:t>Set expectations, confirm the timing works and eliminate resistance.</a:t>
              </a:r>
            </a:p>
          </p:txBody>
        </p:sp>
      </p:grpSp>
      <p:sp>
        <p:nvSpPr>
          <p:cNvPr id="64" name="Rectangle 63"/>
          <p:cNvSpPr/>
          <p:nvPr/>
        </p:nvSpPr>
        <p:spPr>
          <a:xfrm>
            <a:off x="215516" y="1736812"/>
            <a:ext cx="2484276" cy="1008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Rectangle 64"/>
          <p:cNvSpPr/>
          <p:nvPr/>
        </p:nvSpPr>
        <p:spPr>
          <a:xfrm>
            <a:off x="359532" y="3753036"/>
            <a:ext cx="2484276" cy="266429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7305798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6" name="Rectangle 4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sz="800" dirty="0">
                <a:solidFill>
                  <a:prstClr val="black"/>
                </a:solidFill>
              </a:rPr>
            </a:br>
            <a:endParaRPr lang="en-US" dirty="0">
              <a:solidFill>
                <a:prstClr val="black"/>
              </a:solidFill>
            </a:endParaRPr>
          </a:p>
          <a:p>
            <a:pPr eaLnBrk="0" hangingPunct="0"/>
            <a:r>
              <a:rPr lang="en-US" sz="1100" dirty="0">
                <a:solidFill>
                  <a:prstClr val="black"/>
                </a:solidFill>
                <a:latin typeface="Tahoma" pitchFamily="34" charset="0"/>
              </a:rPr>
              <a:t>                          </a:t>
            </a:r>
            <a:endParaRPr lang="en-US" sz="800" dirty="0">
              <a:solidFill>
                <a:prstClr val="black"/>
              </a:solidFill>
            </a:endParaRPr>
          </a:p>
          <a:p>
            <a:pPr eaLnBrk="0" hangingPunct="0"/>
            <a:endParaRPr lang="en-US" dirty="0">
              <a:solidFill>
                <a:prstClr val="black"/>
              </a:solidFill>
            </a:endParaRPr>
          </a:p>
        </p:txBody>
      </p:sp>
      <p:sp>
        <p:nvSpPr>
          <p:cNvPr id="48137" name="Rectangle 4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prstClr val="black"/>
              </a:solidFill>
            </a:endParaRPr>
          </a:p>
        </p:txBody>
      </p:sp>
      <p:sp>
        <p:nvSpPr>
          <p:cNvPr id="31" name="TextBox 30"/>
          <p:cNvSpPr txBox="1"/>
          <p:nvPr/>
        </p:nvSpPr>
        <p:spPr>
          <a:xfrm>
            <a:off x="0" y="370401"/>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THE L.E.A.D.S. COACHING</a:t>
            </a:r>
            <a:r>
              <a:rPr lang="en-US" sz="3600" dirty="0">
                <a:solidFill>
                  <a:srgbClr val="606060"/>
                </a:solidFill>
                <a:latin typeface="Avenir Heavy"/>
                <a:cs typeface="Avenir Heavy"/>
              </a:rPr>
              <a:t> </a:t>
            </a:r>
            <a:r>
              <a:rPr lang="en-US" sz="3600" dirty="0">
                <a:solidFill>
                  <a:srgbClr val="B41A1B"/>
                </a:solidFill>
                <a:latin typeface="Avenir Heavy"/>
                <a:cs typeface="Avenir Heavy"/>
              </a:rPr>
              <a:t>FRAMEWORK</a:t>
            </a:r>
          </a:p>
        </p:txBody>
      </p:sp>
      <p:cxnSp>
        <p:nvCxnSpPr>
          <p:cNvPr id="32" name="Straight Connector 31"/>
          <p:cNvCxnSpPr/>
          <p:nvPr/>
        </p:nvCxnSpPr>
        <p:spPr>
          <a:xfrm flipV="1">
            <a:off x="-90264" y="392865"/>
            <a:ext cx="9324528" cy="1204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90264" y="1016732"/>
            <a:ext cx="932452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0" y="112881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144524" y="1124744"/>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Solution to Masterful and Effective Coaching }</a:t>
            </a:r>
          </a:p>
        </p:txBody>
      </p:sp>
      <p:grpSp>
        <p:nvGrpSpPr>
          <p:cNvPr id="36" name="Group 35"/>
          <p:cNvGrpSpPr/>
          <p:nvPr/>
        </p:nvGrpSpPr>
        <p:grpSpPr>
          <a:xfrm>
            <a:off x="467544" y="3681028"/>
            <a:ext cx="9145016" cy="769441"/>
            <a:chOff x="467544" y="3681028"/>
            <a:chExt cx="9145016" cy="769441"/>
          </a:xfrm>
        </p:grpSpPr>
        <p:grpSp>
          <p:nvGrpSpPr>
            <p:cNvPr id="37" name="Group 36"/>
            <p:cNvGrpSpPr/>
            <p:nvPr/>
          </p:nvGrpSpPr>
          <p:grpSpPr>
            <a:xfrm>
              <a:off x="467544" y="3681028"/>
              <a:ext cx="9145016" cy="769441"/>
              <a:chOff x="467544" y="3676383"/>
              <a:chExt cx="9145016" cy="769441"/>
            </a:xfrm>
          </p:grpSpPr>
          <p:sp>
            <p:nvSpPr>
              <p:cNvPr id="39" name="Oval 38"/>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0" name="TextBox 39"/>
              <p:cNvSpPr txBox="1"/>
              <p:nvPr/>
            </p:nvSpPr>
            <p:spPr>
              <a:xfrm>
                <a:off x="998603" y="3676383"/>
                <a:ext cx="8613957" cy="769441"/>
              </a:xfrm>
              <a:prstGeom prst="rect">
                <a:avLst/>
              </a:prstGeom>
              <a:noFill/>
            </p:spPr>
            <p:txBody>
              <a:bodyPr wrap="square" rtlCol="0">
                <a:spAutoFit/>
              </a:bodyPr>
              <a:lstStyle/>
              <a:p>
                <a:r>
                  <a:rPr lang="en-US" sz="4400" dirty="0">
                    <a:solidFill>
                      <a:srgbClr val="606060"/>
                    </a:solidFill>
                    <a:latin typeface="Avenir Book"/>
                    <a:cs typeface="Avenir Book"/>
                  </a:rPr>
                  <a:t>ssess</a:t>
                </a:r>
              </a:p>
            </p:txBody>
          </p:sp>
        </p:grpSp>
        <p:sp>
          <p:nvSpPr>
            <p:cNvPr id="38" name="TextBox 37"/>
            <p:cNvSpPr txBox="1"/>
            <p:nvPr/>
          </p:nvSpPr>
          <p:spPr>
            <a:xfrm>
              <a:off x="534470" y="3825044"/>
              <a:ext cx="479618" cy="584776"/>
            </a:xfrm>
            <a:prstGeom prst="rect">
              <a:avLst/>
            </a:prstGeom>
            <a:noFill/>
          </p:spPr>
          <p:txBody>
            <a:bodyPr wrap="none" rtlCol="0">
              <a:spAutoFit/>
            </a:bodyPr>
            <a:lstStyle/>
            <a:p>
              <a:r>
                <a:rPr lang="en-US" sz="3200" b="1" dirty="0">
                  <a:solidFill>
                    <a:srgbClr val="F3F4F5"/>
                  </a:solidFill>
                </a:rPr>
                <a:t>A</a:t>
              </a:r>
            </a:p>
          </p:txBody>
        </p:sp>
      </p:grpSp>
      <p:grpSp>
        <p:nvGrpSpPr>
          <p:cNvPr id="41" name="Group 40"/>
          <p:cNvGrpSpPr/>
          <p:nvPr/>
        </p:nvGrpSpPr>
        <p:grpSpPr>
          <a:xfrm>
            <a:off x="467544" y="2744924"/>
            <a:ext cx="9145016" cy="769441"/>
            <a:chOff x="467544" y="2744924"/>
            <a:chExt cx="9145016" cy="769441"/>
          </a:xfrm>
        </p:grpSpPr>
        <p:grpSp>
          <p:nvGrpSpPr>
            <p:cNvPr id="42" name="Group 41"/>
            <p:cNvGrpSpPr/>
            <p:nvPr/>
          </p:nvGrpSpPr>
          <p:grpSpPr>
            <a:xfrm>
              <a:off x="467544" y="2744924"/>
              <a:ext cx="9145016" cy="769441"/>
              <a:chOff x="467544" y="2740279"/>
              <a:chExt cx="9145016" cy="769441"/>
            </a:xfrm>
          </p:grpSpPr>
          <p:sp>
            <p:nvSpPr>
              <p:cNvPr id="44" name="Oval 43"/>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5" name="TextBox 44"/>
              <p:cNvSpPr txBox="1"/>
              <p:nvPr/>
            </p:nvSpPr>
            <p:spPr>
              <a:xfrm>
                <a:off x="998603" y="2740279"/>
                <a:ext cx="8613957" cy="769441"/>
              </a:xfrm>
              <a:prstGeom prst="rect">
                <a:avLst/>
              </a:prstGeom>
              <a:noFill/>
            </p:spPr>
            <p:txBody>
              <a:bodyPr wrap="square" rtlCol="0">
                <a:spAutoFit/>
              </a:bodyPr>
              <a:lstStyle/>
              <a:p>
                <a:r>
                  <a:rPr lang="en-US" sz="4400" dirty="0">
                    <a:solidFill>
                      <a:srgbClr val="606060"/>
                    </a:solidFill>
                    <a:latin typeface="Avenir Book"/>
                    <a:cs typeface="Avenir Book"/>
                  </a:rPr>
                  <a:t>nroll</a:t>
                </a:r>
              </a:p>
            </p:txBody>
          </p:sp>
        </p:grpSp>
        <p:sp>
          <p:nvSpPr>
            <p:cNvPr id="43" name="TextBox 42"/>
            <p:cNvSpPr txBox="1"/>
            <p:nvPr/>
          </p:nvSpPr>
          <p:spPr>
            <a:xfrm>
              <a:off x="545090" y="2880228"/>
              <a:ext cx="458379" cy="584776"/>
            </a:xfrm>
            <a:prstGeom prst="rect">
              <a:avLst/>
            </a:prstGeom>
            <a:noFill/>
          </p:spPr>
          <p:txBody>
            <a:bodyPr wrap="none" rtlCol="0">
              <a:spAutoFit/>
            </a:bodyPr>
            <a:lstStyle/>
            <a:p>
              <a:r>
                <a:rPr lang="en-US" sz="3200" b="1" dirty="0">
                  <a:solidFill>
                    <a:srgbClr val="F3F4F5"/>
                  </a:solidFill>
                </a:rPr>
                <a:t>E</a:t>
              </a:r>
            </a:p>
          </p:txBody>
        </p:sp>
      </p:grpSp>
      <p:grpSp>
        <p:nvGrpSpPr>
          <p:cNvPr id="46" name="Group 45"/>
          <p:cNvGrpSpPr/>
          <p:nvPr/>
        </p:nvGrpSpPr>
        <p:grpSpPr>
          <a:xfrm>
            <a:off x="467544" y="1808820"/>
            <a:ext cx="9145016" cy="769441"/>
            <a:chOff x="467544" y="1808820"/>
            <a:chExt cx="9145016" cy="769441"/>
          </a:xfrm>
        </p:grpSpPr>
        <p:grpSp>
          <p:nvGrpSpPr>
            <p:cNvPr id="47" name="Group 46"/>
            <p:cNvGrpSpPr/>
            <p:nvPr/>
          </p:nvGrpSpPr>
          <p:grpSpPr>
            <a:xfrm>
              <a:off x="467544" y="1808820"/>
              <a:ext cx="9145016" cy="769441"/>
              <a:chOff x="467544" y="1750169"/>
              <a:chExt cx="9145016" cy="769441"/>
            </a:xfrm>
          </p:grpSpPr>
          <p:sp>
            <p:nvSpPr>
              <p:cNvPr id="49" name="Oval 48"/>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0" name="TextBox 49"/>
              <p:cNvSpPr txBox="1"/>
              <p:nvPr/>
            </p:nvSpPr>
            <p:spPr>
              <a:xfrm>
                <a:off x="998603" y="1750169"/>
                <a:ext cx="8613957" cy="769441"/>
              </a:xfrm>
              <a:prstGeom prst="rect">
                <a:avLst/>
              </a:prstGeom>
              <a:noFill/>
            </p:spPr>
            <p:txBody>
              <a:bodyPr wrap="square" rtlCol="0">
                <a:spAutoFit/>
              </a:bodyPr>
              <a:lstStyle/>
              <a:p>
                <a:r>
                  <a:rPr lang="en-US" sz="4400" dirty="0">
                    <a:solidFill>
                      <a:srgbClr val="606060"/>
                    </a:solidFill>
                    <a:latin typeface="Avenir Book"/>
                    <a:cs typeface="Avenir Book"/>
                  </a:rPr>
                  <a:t>earn</a:t>
                </a:r>
              </a:p>
            </p:txBody>
          </p:sp>
        </p:grpSp>
        <p:sp>
          <p:nvSpPr>
            <p:cNvPr id="48" name="TextBox 47"/>
            <p:cNvSpPr txBox="1"/>
            <p:nvPr/>
          </p:nvSpPr>
          <p:spPr>
            <a:xfrm>
              <a:off x="560118" y="1908120"/>
              <a:ext cx="428322" cy="584776"/>
            </a:xfrm>
            <a:prstGeom prst="rect">
              <a:avLst/>
            </a:prstGeom>
            <a:noFill/>
          </p:spPr>
          <p:txBody>
            <a:bodyPr wrap="none" rtlCol="0">
              <a:spAutoFit/>
            </a:bodyPr>
            <a:lstStyle/>
            <a:p>
              <a:r>
                <a:rPr lang="en-US" sz="3200" b="1" dirty="0">
                  <a:solidFill>
                    <a:srgbClr val="F3F4F5"/>
                  </a:solidFill>
                </a:rPr>
                <a:t>L</a:t>
              </a:r>
            </a:p>
          </p:txBody>
        </p:sp>
      </p:grpSp>
      <p:grpSp>
        <p:nvGrpSpPr>
          <p:cNvPr id="51" name="Group 50"/>
          <p:cNvGrpSpPr/>
          <p:nvPr/>
        </p:nvGrpSpPr>
        <p:grpSpPr>
          <a:xfrm>
            <a:off x="467544" y="4639779"/>
            <a:ext cx="9145016" cy="769441"/>
            <a:chOff x="467544" y="4639779"/>
            <a:chExt cx="9145016" cy="769441"/>
          </a:xfrm>
        </p:grpSpPr>
        <p:grpSp>
          <p:nvGrpSpPr>
            <p:cNvPr id="52" name="Group 51"/>
            <p:cNvGrpSpPr/>
            <p:nvPr/>
          </p:nvGrpSpPr>
          <p:grpSpPr>
            <a:xfrm>
              <a:off x="467544" y="4639779"/>
              <a:ext cx="9145016" cy="769441"/>
              <a:chOff x="467544" y="4563126"/>
              <a:chExt cx="9145016" cy="769441"/>
            </a:xfrm>
          </p:grpSpPr>
          <p:sp>
            <p:nvSpPr>
              <p:cNvPr id="54" name="Oval 5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5" name="TextBox 54"/>
              <p:cNvSpPr txBox="1"/>
              <p:nvPr/>
            </p:nvSpPr>
            <p:spPr>
              <a:xfrm>
                <a:off x="998603" y="456312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iscuss</a:t>
                </a:r>
              </a:p>
            </p:txBody>
          </p:sp>
        </p:grpSp>
        <p:sp>
          <p:nvSpPr>
            <p:cNvPr id="53" name="TextBox 52"/>
            <p:cNvSpPr txBox="1"/>
            <p:nvPr/>
          </p:nvSpPr>
          <p:spPr>
            <a:xfrm>
              <a:off x="533769" y="4788440"/>
              <a:ext cx="481021" cy="584776"/>
            </a:xfrm>
            <a:prstGeom prst="rect">
              <a:avLst/>
            </a:prstGeom>
            <a:noFill/>
          </p:spPr>
          <p:txBody>
            <a:bodyPr wrap="none" rtlCol="0">
              <a:spAutoFit/>
            </a:bodyPr>
            <a:lstStyle/>
            <a:p>
              <a:r>
                <a:rPr lang="en-US" sz="3200" b="1" dirty="0">
                  <a:solidFill>
                    <a:srgbClr val="F3F4F5"/>
                  </a:solidFill>
                </a:rPr>
                <a:t>D</a:t>
              </a:r>
            </a:p>
          </p:txBody>
        </p:sp>
      </p:grpSp>
      <p:grpSp>
        <p:nvGrpSpPr>
          <p:cNvPr id="56" name="Group 55"/>
          <p:cNvGrpSpPr/>
          <p:nvPr/>
        </p:nvGrpSpPr>
        <p:grpSpPr>
          <a:xfrm>
            <a:off x="467544" y="5611887"/>
            <a:ext cx="9145016" cy="769441"/>
            <a:chOff x="467544" y="5611887"/>
            <a:chExt cx="9145016" cy="769441"/>
          </a:xfrm>
        </p:grpSpPr>
        <p:grpSp>
          <p:nvGrpSpPr>
            <p:cNvPr id="57" name="Group 56"/>
            <p:cNvGrpSpPr/>
            <p:nvPr/>
          </p:nvGrpSpPr>
          <p:grpSpPr>
            <a:xfrm>
              <a:off x="467544" y="5611887"/>
              <a:ext cx="9145016" cy="769441"/>
              <a:chOff x="467544" y="5553236"/>
              <a:chExt cx="9145016" cy="769441"/>
            </a:xfrm>
          </p:grpSpPr>
          <p:sp>
            <p:nvSpPr>
              <p:cNvPr id="59" name="Oval 58"/>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60" name="TextBox 59"/>
              <p:cNvSpPr txBox="1"/>
              <p:nvPr/>
            </p:nvSpPr>
            <p:spPr>
              <a:xfrm>
                <a:off x="998603" y="5553236"/>
                <a:ext cx="8613957" cy="769441"/>
              </a:xfrm>
              <a:prstGeom prst="rect">
                <a:avLst/>
              </a:prstGeom>
              <a:noFill/>
            </p:spPr>
            <p:txBody>
              <a:bodyPr wrap="square" rtlCol="0">
                <a:spAutoFit/>
              </a:bodyPr>
              <a:lstStyle/>
              <a:p>
                <a:r>
                  <a:rPr lang="en-US" sz="4400" dirty="0">
                    <a:solidFill>
                      <a:srgbClr val="606060"/>
                    </a:solidFill>
                    <a:latin typeface="Avenir Book"/>
                    <a:cs typeface="Avenir Book"/>
                  </a:rPr>
                  <a:t>upport</a:t>
                </a:r>
              </a:p>
            </p:txBody>
          </p:sp>
        </p:grpSp>
        <p:sp>
          <p:nvSpPr>
            <p:cNvPr id="58" name="TextBox 57"/>
            <p:cNvSpPr txBox="1"/>
            <p:nvPr/>
          </p:nvSpPr>
          <p:spPr>
            <a:xfrm>
              <a:off x="545090" y="5733256"/>
              <a:ext cx="458379" cy="584776"/>
            </a:xfrm>
            <a:prstGeom prst="rect">
              <a:avLst/>
            </a:prstGeom>
            <a:noFill/>
          </p:spPr>
          <p:txBody>
            <a:bodyPr wrap="none" rtlCol="0">
              <a:spAutoFit/>
            </a:bodyPr>
            <a:lstStyle/>
            <a:p>
              <a:r>
                <a:rPr lang="en-US" sz="3200" b="1" dirty="0">
                  <a:solidFill>
                    <a:srgbClr val="F3F4F5"/>
                  </a:solidFill>
                </a:rPr>
                <a:t>S</a:t>
              </a:r>
            </a:p>
          </p:txBody>
        </p:sp>
      </p:grpSp>
      <p:grpSp>
        <p:nvGrpSpPr>
          <p:cNvPr id="61" name="Group 60"/>
          <p:cNvGrpSpPr/>
          <p:nvPr/>
        </p:nvGrpSpPr>
        <p:grpSpPr>
          <a:xfrm>
            <a:off x="2452129" y="1916832"/>
            <a:ext cx="6476355" cy="4608511"/>
            <a:chOff x="691386" y="1243468"/>
            <a:chExt cx="7228986" cy="4113379"/>
          </a:xfrm>
        </p:grpSpPr>
        <p:sp>
          <p:nvSpPr>
            <p:cNvPr id="62" name="Isosceles Triangle 61"/>
            <p:cNvSpPr/>
            <p:nvPr/>
          </p:nvSpPr>
          <p:spPr>
            <a:xfrm rot="16200000">
              <a:off x="752865" y="2803731"/>
              <a:ext cx="756308" cy="87926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3" name="Rectangle 62"/>
            <p:cNvSpPr/>
            <p:nvPr/>
          </p:nvSpPr>
          <p:spPr>
            <a:xfrm>
              <a:off x="1270234" y="1243468"/>
              <a:ext cx="6650138" cy="4113379"/>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F2F2F2"/>
                  </a:solidFill>
                  <a:latin typeface="Arial"/>
                  <a:cs typeface="Arial"/>
                </a:rPr>
                <a:t>The “What” and the “How”</a:t>
              </a:r>
            </a:p>
            <a:p>
              <a:endParaRPr lang="en-US" sz="2400" dirty="0">
                <a:solidFill>
                  <a:srgbClr val="F2F2F2"/>
                </a:solidFill>
                <a:latin typeface="Arial"/>
                <a:cs typeface="Arial"/>
              </a:endParaRPr>
            </a:p>
            <a:p>
              <a:r>
                <a:rPr lang="en-US" sz="2400" b="1" dirty="0">
                  <a:solidFill>
                    <a:srgbClr val="F2F2F2"/>
                  </a:solidFill>
                  <a:latin typeface="Arial"/>
                  <a:cs typeface="Arial"/>
                </a:rPr>
                <a:t>Gather the facts. </a:t>
              </a:r>
              <a:endParaRPr lang="en-US" sz="2400" dirty="0">
                <a:solidFill>
                  <a:srgbClr val="F2F2F2"/>
                </a:solidFill>
                <a:latin typeface="Arial"/>
                <a:cs typeface="Arial"/>
              </a:endParaRPr>
            </a:p>
            <a:p>
              <a:r>
                <a:rPr lang="en-US" sz="2400" b="1" dirty="0">
                  <a:solidFill>
                    <a:srgbClr val="F2F2F2"/>
                  </a:solidFill>
                  <a:latin typeface="Arial"/>
                  <a:cs typeface="Arial"/>
                </a:rPr>
                <a:t>Suspend your assumptions and judgements</a:t>
              </a:r>
              <a:r>
                <a:rPr lang="en-US" sz="2400" dirty="0">
                  <a:solidFill>
                    <a:srgbClr val="F2F2F2"/>
                  </a:solidFill>
                  <a:latin typeface="Arial"/>
                  <a:cs typeface="Arial"/>
                </a:rPr>
                <a:t>.</a:t>
              </a:r>
            </a:p>
            <a:p>
              <a:endParaRPr lang="en-US" sz="2400" dirty="0">
                <a:solidFill>
                  <a:srgbClr val="F2F2F2"/>
                </a:solidFill>
                <a:latin typeface="Arial"/>
                <a:cs typeface="Arial"/>
              </a:endParaRPr>
            </a:p>
            <a:p>
              <a:r>
                <a:rPr lang="en-US" sz="2400" b="1" u="sng" dirty="0">
                  <a:solidFill>
                    <a:srgbClr val="F2F2F2"/>
                  </a:solidFill>
                  <a:latin typeface="Arial"/>
                  <a:cs typeface="Arial"/>
                </a:rPr>
                <a:t>Uncover the Gap &amp; Coaching Moment</a:t>
              </a:r>
              <a:r>
                <a:rPr lang="en-US" sz="2400" dirty="0">
                  <a:solidFill>
                    <a:srgbClr val="F2F2F2"/>
                  </a:solidFill>
                  <a:latin typeface="Arial"/>
                  <a:cs typeface="Arial"/>
                </a:rPr>
                <a:t>.</a:t>
              </a:r>
            </a:p>
            <a:p>
              <a:endParaRPr lang="en-US" sz="2400" dirty="0">
                <a:solidFill>
                  <a:srgbClr val="F2F2F2"/>
                </a:solidFill>
                <a:latin typeface="Arial"/>
                <a:cs typeface="Arial"/>
              </a:endParaRPr>
            </a:p>
            <a:p>
              <a:pPr marL="457200" indent="-457200">
                <a:buFont typeface="+mj-lt"/>
                <a:buAutoNum type="arabicPeriod"/>
              </a:pPr>
              <a:r>
                <a:rPr lang="en-US" sz="2400" dirty="0">
                  <a:solidFill>
                    <a:srgbClr val="F2F2F2"/>
                  </a:solidFill>
                  <a:latin typeface="Arial"/>
                  <a:cs typeface="Arial"/>
                </a:rPr>
                <a:t>Where are they now?</a:t>
              </a:r>
            </a:p>
            <a:p>
              <a:pPr marL="457200" indent="-457200">
                <a:buFont typeface="+mj-lt"/>
                <a:buAutoNum type="arabicPeriod"/>
              </a:pPr>
              <a:r>
                <a:rPr lang="en-US" sz="2400" dirty="0">
                  <a:solidFill>
                    <a:srgbClr val="F2F2F2"/>
                  </a:solidFill>
                  <a:latin typeface="Arial"/>
                  <a:cs typeface="Arial"/>
                </a:rPr>
                <a:t>Where do they want/need to be?</a:t>
              </a:r>
            </a:p>
            <a:p>
              <a:pPr marL="457200" indent="-457200">
                <a:buFont typeface="+mj-lt"/>
                <a:buAutoNum type="arabicPeriod"/>
              </a:pPr>
              <a:r>
                <a:rPr lang="en-US" sz="2400" dirty="0">
                  <a:solidFill>
                    <a:srgbClr val="F2F2F2"/>
                  </a:solidFill>
                  <a:latin typeface="Arial"/>
                  <a:cs typeface="Arial"/>
                </a:rPr>
                <a:t>Are they sharing assumptions, facts, symptoms? Get to the root cause.</a:t>
              </a:r>
            </a:p>
          </p:txBody>
        </p:sp>
      </p:grpSp>
      <p:sp>
        <p:nvSpPr>
          <p:cNvPr id="64" name="Rectangle 63"/>
          <p:cNvSpPr/>
          <p:nvPr/>
        </p:nvSpPr>
        <p:spPr>
          <a:xfrm>
            <a:off x="215516" y="1736812"/>
            <a:ext cx="2484276" cy="2016224"/>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Rectangle 64"/>
          <p:cNvSpPr/>
          <p:nvPr/>
        </p:nvSpPr>
        <p:spPr>
          <a:xfrm>
            <a:off x="359532" y="4689141"/>
            <a:ext cx="2484276" cy="172819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522941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6" name="Rectangle 4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sz="800" dirty="0">
                <a:solidFill>
                  <a:prstClr val="black"/>
                </a:solidFill>
              </a:rPr>
            </a:br>
            <a:endParaRPr lang="en-US" dirty="0">
              <a:solidFill>
                <a:prstClr val="black"/>
              </a:solidFill>
            </a:endParaRPr>
          </a:p>
          <a:p>
            <a:pPr eaLnBrk="0" hangingPunct="0"/>
            <a:r>
              <a:rPr lang="en-US" sz="1100" dirty="0">
                <a:solidFill>
                  <a:prstClr val="black"/>
                </a:solidFill>
                <a:latin typeface="Tahoma" pitchFamily="34" charset="0"/>
              </a:rPr>
              <a:t>                          </a:t>
            </a:r>
            <a:endParaRPr lang="en-US" sz="800" dirty="0">
              <a:solidFill>
                <a:prstClr val="black"/>
              </a:solidFill>
            </a:endParaRPr>
          </a:p>
          <a:p>
            <a:pPr eaLnBrk="0" hangingPunct="0"/>
            <a:endParaRPr lang="en-US" dirty="0">
              <a:solidFill>
                <a:prstClr val="black"/>
              </a:solidFill>
            </a:endParaRPr>
          </a:p>
        </p:txBody>
      </p:sp>
      <p:sp>
        <p:nvSpPr>
          <p:cNvPr id="48137" name="Rectangle 4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prstClr val="black"/>
              </a:solidFill>
            </a:endParaRPr>
          </a:p>
        </p:txBody>
      </p:sp>
      <p:sp>
        <p:nvSpPr>
          <p:cNvPr id="31" name="TextBox 30"/>
          <p:cNvSpPr txBox="1"/>
          <p:nvPr/>
        </p:nvSpPr>
        <p:spPr>
          <a:xfrm>
            <a:off x="0" y="370401"/>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THE L.E.A.D.S. COACHING</a:t>
            </a:r>
            <a:r>
              <a:rPr lang="en-US" sz="3600" dirty="0">
                <a:solidFill>
                  <a:srgbClr val="606060"/>
                </a:solidFill>
                <a:latin typeface="Avenir Heavy"/>
                <a:cs typeface="Avenir Heavy"/>
              </a:rPr>
              <a:t> </a:t>
            </a:r>
            <a:r>
              <a:rPr lang="en-US" sz="3600" dirty="0">
                <a:solidFill>
                  <a:srgbClr val="B41A1B"/>
                </a:solidFill>
                <a:latin typeface="Avenir Heavy"/>
                <a:cs typeface="Avenir Heavy"/>
              </a:rPr>
              <a:t>FRAMEWORK</a:t>
            </a:r>
          </a:p>
        </p:txBody>
      </p:sp>
      <p:cxnSp>
        <p:nvCxnSpPr>
          <p:cNvPr id="32" name="Straight Connector 31"/>
          <p:cNvCxnSpPr/>
          <p:nvPr/>
        </p:nvCxnSpPr>
        <p:spPr>
          <a:xfrm flipV="1">
            <a:off x="-90264" y="392865"/>
            <a:ext cx="9324528" cy="1204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90264" y="1016732"/>
            <a:ext cx="932452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0" y="112881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144524" y="1124744"/>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Solution to Masterful and Effective Coaching }</a:t>
            </a:r>
          </a:p>
        </p:txBody>
      </p:sp>
      <p:grpSp>
        <p:nvGrpSpPr>
          <p:cNvPr id="36" name="Group 35"/>
          <p:cNvGrpSpPr/>
          <p:nvPr/>
        </p:nvGrpSpPr>
        <p:grpSpPr>
          <a:xfrm>
            <a:off x="467544" y="3681028"/>
            <a:ext cx="9145016" cy="769441"/>
            <a:chOff x="467544" y="3681028"/>
            <a:chExt cx="9145016" cy="769441"/>
          </a:xfrm>
        </p:grpSpPr>
        <p:grpSp>
          <p:nvGrpSpPr>
            <p:cNvPr id="37" name="Group 36"/>
            <p:cNvGrpSpPr/>
            <p:nvPr/>
          </p:nvGrpSpPr>
          <p:grpSpPr>
            <a:xfrm>
              <a:off x="467544" y="3681028"/>
              <a:ext cx="9145016" cy="769441"/>
              <a:chOff x="467544" y="3676383"/>
              <a:chExt cx="9145016" cy="769441"/>
            </a:xfrm>
          </p:grpSpPr>
          <p:sp>
            <p:nvSpPr>
              <p:cNvPr id="39" name="Oval 38"/>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0" name="TextBox 39"/>
              <p:cNvSpPr txBox="1"/>
              <p:nvPr/>
            </p:nvSpPr>
            <p:spPr>
              <a:xfrm>
                <a:off x="998603" y="3676383"/>
                <a:ext cx="8613957" cy="769441"/>
              </a:xfrm>
              <a:prstGeom prst="rect">
                <a:avLst/>
              </a:prstGeom>
              <a:noFill/>
            </p:spPr>
            <p:txBody>
              <a:bodyPr wrap="square" rtlCol="0">
                <a:spAutoFit/>
              </a:bodyPr>
              <a:lstStyle/>
              <a:p>
                <a:r>
                  <a:rPr lang="en-US" sz="4400" dirty="0">
                    <a:solidFill>
                      <a:srgbClr val="606060"/>
                    </a:solidFill>
                    <a:latin typeface="Avenir Book"/>
                    <a:cs typeface="Avenir Book"/>
                  </a:rPr>
                  <a:t>ssess</a:t>
                </a:r>
              </a:p>
            </p:txBody>
          </p:sp>
        </p:grpSp>
        <p:sp>
          <p:nvSpPr>
            <p:cNvPr id="38" name="TextBox 37"/>
            <p:cNvSpPr txBox="1"/>
            <p:nvPr/>
          </p:nvSpPr>
          <p:spPr>
            <a:xfrm>
              <a:off x="534470" y="3825044"/>
              <a:ext cx="479618" cy="584776"/>
            </a:xfrm>
            <a:prstGeom prst="rect">
              <a:avLst/>
            </a:prstGeom>
            <a:noFill/>
          </p:spPr>
          <p:txBody>
            <a:bodyPr wrap="none" rtlCol="0">
              <a:spAutoFit/>
            </a:bodyPr>
            <a:lstStyle/>
            <a:p>
              <a:r>
                <a:rPr lang="en-US" sz="3200" b="1" dirty="0">
                  <a:solidFill>
                    <a:srgbClr val="F3F4F5"/>
                  </a:solidFill>
                </a:rPr>
                <a:t>A</a:t>
              </a:r>
            </a:p>
          </p:txBody>
        </p:sp>
      </p:grpSp>
      <p:grpSp>
        <p:nvGrpSpPr>
          <p:cNvPr id="41" name="Group 40"/>
          <p:cNvGrpSpPr/>
          <p:nvPr/>
        </p:nvGrpSpPr>
        <p:grpSpPr>
          <a:xfrm>
            <a:off x="467544" y="2744924"/>
            <a:ext cx="9145016" cy="769441"/>
            <a:chOff x="467544" y="2744924"/>
            <a:chExt cx="9145016" cy="769441"/>
          </a:xfrm>
        </p:grpSpPr>
        <p:grpSp>
          <p:nvGrpSpPr>
            <p:cNvPr id="42" name="Group 41"/>
            <p:cNvGrpSpPr/>
            <p:nvPr/>
          </p:nvGrpSpPr>
          <p:grpSpPr>
            <a:xfrm>
              <a:off x="467544" y="2744924"/>
              <a:ext cx="9145016" cy="769441"/>
              <a:chOff x="467544" y="2740279"/>
              <a:chExt cx="9145016" cy="769441"/>
            </a:xfrm>
          </p:grpSpPr>
          <p:sp>
            <p:nvSpPr>
              <p:cNvPr id="44" name="Oval 43"/>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5" name="TextBox 44"/>
              <p:cNvSpPr txBox="1"/>
              <p:nvPr/>
            </p:nvSpPr>
            <p:spPr>
              <a:xfrm>
                <a:off x="998603" y="2740279"/>
                <a:ext cx="8613957" cy="769441"/>
              </a:xfrm>
              <a:prstGeom prst="rect">
                <a:avLst/>
              </a:prstGeom>
              <a:noFill/>
            </p:spPr>
            <p:txBody>
              <a:bodyPr wrap="square" rtlCol="0">
                <a:spAutoFit/>
              </a:bodyPr>
              <a:lstStyle/>
              <a:p>
                <a:r>
                  <a:rPr lang="en-US" sz="4400" dirty="0">
                    <a:solidFill>
                      <a:srgbClr val="606060"/>
                    </a:solidFill>
                    <a:latin typeface="Avenir Book"/>
                    <a:cs typeface="Avenir Book"/>
                  </a:rPr>
                  <a:t>nroll</a:t>
                </a:r>
              </a:p>
            </p:txBody>
          </p:sp>
        </p:grpSp>
        <p:sp>
          <p:nvSpPr>
            <p:cNvPr id="43" name="TextBox 42"/>
            <p:cNvSpPr txBox="1"/>
            <p:nvPr/>
          </p:nvSpPr>
          <p:spPr>
            <a:xfrm>
              <a:off x="545090" y="2880228"/>
              <a:ext cx="458379" cy="584776"/>
            </a:xfrm>
            <a:prstGeom prst="rect">
              <a:avLst/>
            </a:prstGeom>
            <a:noFill/>
          </p:spPr>
          <p:txBody>
            <a:bodyPr wrap="none" rtlCol="0">
              <a:spAutoFit/>
            </a:bodyPr>
            <a:lstStyle/>
            <a:p>
              <a:r>
                <a:rPr lang="en-US" sz="3200" b="1" dirty="0">
                  <a:solidFill>
                    <a:srgbClr val="F3F4F5"/>
                  </a:solidFill>
                </a:rPr>
                <a:t>E</a:t>
              </a:r>
            </a:p>
          </p:txBody>
        </p:sp>
      </p:grpSp>
      <p:grpSp>
        <p:nvGrpSpPr>
          <p:cNvPr id="46" name="Group 45"/>
          <p:cNvGrpSpPr/>
          <p:nvPr/>
        </p:nvGrpSpPr>
        <p:grpSpPr>
          <a:xfrm>
            <a:off x="467544" y="1808820"/>
            <a:ext cx="9145016" cy="769441"/>
            <a:chOff x="467544" y="1808820"/>
            <a:chExt cx="9145016" cy="769441"/>
          </a:xfrm>
        </p:grpSpPr>
        <p:grpSp>
          <p:nvGrpSpPr>
            <p:cNvPr id="47" name="Group 46"/>
            <p:cNvGrpSpPr/>
            <p:nvPr/>
          </p:nvGrpSpPr>
          <p:grpSpPr>
            <a:xfrm>
              <a:off x="467544" y="1808820"/>
              <a:ext cx="9145016" cy="769441"/>
              <a:chOff x="467544" y="1750169"/>
              <a:chExt cx="9145016" cy="769441"/>
            </a:xfrm>
          </p:grpSpPr>
          <p:sp>
            <p:nvSpPr>
              <p:cNvPr id="49" name="Oval 48"/>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0" name="TextBox 49"/>
              <p:cNvSpPr txBox="1"/>
              <p:nvPr/>
            </p:nvSpPr>
            <p:spPr>
              <a:xfrm>
                <a:off x="998603" y="1750169"/>
                <a:ext cx="8613957" cy="769441"/>
              </a:xfrm>
              <a:prstGeom prst="rect">
                <a:avLst/>
              </a:prstGeom>
              <a:noFill/>
            </p:spPr>
            <p:txBody>
              <a:bodyPr wrap="square" rtlCol="0">
                <a:spAutoFit/>
              </a:bodyPr>
              <a:lstStyle/>
              <a:p>
                <a:r>
                  <a:rPr lang="en-US" sz="4400" dirty="0">
                    <a:solidFill>
                      <a:srgbClr val="606060"/>
                    </a:solidFill>
                    <a:latin typeface="Avenir Book"/>
                    <a:cs typeface="Avenir Book"/>
                  </a:rPr>
                  <a:t>earn</a:t>
                </a:r>
              </a:p>
            </p:txBody>
          </p:sp>
        </p:grpSp>
        <p:sp>
          <p:nvSpPr>
            <p:cNvPr id="48" name="TextBox 47"/>
            <p:cNvSpPr txBox="1"/>
            <p:nvPr/>
          </p:nvSpPr>
          <p:spPr>
            <a:xfrm>
              <a:off x="560118" y="1908120"/>
              <a:ext cx="428322" cy="584776"/>
            </a:xfrm>
            <a:prstGeom prst="rect">
              <a:avLst/>
            </a:prstGeom>
            <a:noFill/>
          </p:spPr>
          <p:txBody>
            <a:bodyPr wrap="none" rtlCol="0">
              <a:spAutoFit/>
            </a:bodyPr>
            <a:lstStyle/>
            <a:p>
              <a:r>
                <a:rPr lang="en-US" sz="3200" b="1" dirty="0">
                  <a:solidFill>
                    <a:srgbClr val="F3F4F5"/>
                  </a:solidFill>
                </a:rPr>
                <a:t>L</a:t>
              </a:r>
            </a:p>
          </p:txBody>
        </p:sp>
      </p:grpSp>
      <p:grpSp>
        <p:nvGrpSpPr>
          <p:cNvPr id="51" name="Group 50"/>
          <p:cNvGrpSpPr/>
          <p:nvPr/>
        </p:nvGrpSpPr>
        <p:grpSpPr>
          <a:xfrm>
            <a:off x="467544" y="4639779"/>
            <a:ext cx="9145016" cy="769441"/>
            <a:chOff x="467544" y="4639779"/>
            <a:chExt cx="9145016" cy="769441"/>
          </a:xfrm>
        </p:grpSpPr>
        <p:grpSp>
          <p:nvGrpSpPr>
            <p:cNvPr id="52" name="Group 51"/>
            <p:cNvGrpSpPr/>
            <p:nvPr/>
          </p:nvGrpSpPr>
          <p:grpSpPr>
            <a:xfrm>
              <a:off x="467544" y="4639779"/>
              <a:ext cx="9145016" cy="769441"/>
              <a:chOff x="467544" y="4563126"/>
              <a:chExt cx="9145016" cy="769441"/>
            </a:xfrm>
          </p:grpSpPr>
          <p:sp>
            <p:nvSpPr>
              <p:cNvPr id="54" name="Oval 5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5" name="TextBox 54"/>
              <p:cNvSpPr txBox="1"/>
              <p:nvPr/>
            </p:nvSpPr>
            <p:spPr>
              <a:xfrm>
                <a:off x="998603" y="456312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iscuss</a:t>
                </a:r>
              </a:p>
            </p:txBody>
          </p:sp>
        </p:grpSp>
        <p:sp>
          <p:nvSpPr>
            <p:cNvPr id="53" name="TextBox 52"/>
            <p:cNvSpPr txBox="1"/>
            <p:nvPr/>
          </p:nvSpPr>
          <p:spPr>
            <a:xfrm>
              <a:off x="533769" y="4788440"/>
              <a:ext cx="481021" cy="584776"/>
            </a:xfrm>
            <a:prstGeom prst="rect">
              <a:avLst/>
            </a:prstGeom>
            <a:noFill/>
          </p:spPr>
          <p:txBody>
            <a:bodyPr wrap="none" rtlCol="0">
              <a:spAutoFit/>
            </a:bodyPr>
            <a:lstStyle/>
            <a:p>
              <a:r>
                <a:rPr lang="en-US" sz="3200" b="1" dirty="0">
                  <a:solidFill>
                    <a:srgbClr val="F3F4F5"/>
                  </a:solidFill>
                </a:rPr>
                <a:t>D</a:t>
              </a:r>
            </a:p>
          </p:txBody>
        </p:sp>
      </p:grpSp>
      <p:grpSp>
        <p:nvGrpSpPr>
          <p:cNvPr id="56" name="Group 55"/>
          <p:cNvGrpSpPr/>
          <p:nvPr/>
        </p:nvGrpSpPr>
        <p:grpSpPr>
          <a:xfrm>
            <a:off x="467544" y="5611887"/>
            <a:ext cx="9145016" cy="769441"/>
            <a:chOff x="467544" y="5611887"/>
            <a:chExt cx="9145016" cy="769441"/>
          </a:xfrm>
        </p:grpSpPr>
        <p:grpSp>
          <p:nvGrpSpPr>
            <p:cNvPr id="57" name="Group 56"/>
            <p:cNvGrpSpPr/>
            <p:nvPr/>
          </p:nvGrpSpPr>
          <p:grpSpPr>
            <a:xfrm>
              <a:off x="467544" y="5611887"/>
              <a:ext cx="9145016" cy="769441"/>
              <a:chOff x="467544" y="5553236"/>
              <a:chExt cx="9145016" cy="769441"/>
            </a:xfrm>
          </p:grpSpPr>
          <p:sp>
            <p:nvSpPr>
              <p:cNvPr id="59" name="Oval 58"/>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60" name="TextBox 59"/>
              <p:cNvSpPr txBox="1"/>
              <p:nvPr/>
            </p:nvSpPr>
            <p:spPr>
              <a:xfrm>
                <a:off x="998603" y="5553236"/>
                <a:ext cx="8613957" cy="769441"/>
              </a:xfrm>
              <a:prstGeom prst="rect">
                <a:avLst/>
              </a:prstGeom>
              <a:noFill/>
            </p:spPr>
            <p:txBody>
              <a:bodyPr wrap="square" rtlCol="0">
                <a:spAutoFit/>
              </a:bodyPr>
              <a:lstStyle/>
              <a:p>
                <a:r>
                  <a:rPr lang="en-US" sz="4400" dirty="0">
                    <a:solidFill>
                      <a:srgbClr val="606060"/>
                    </a:solidFill>
                    <a:latin typeface="Avenir Book"/>
                    <a:cs typeface="Avenir Book"/>
                  </a:rPr>
                  <a:t>upport</a:t>
                </a:r>
              </a:p>
            </p:txBody>
          </p:sp>
        </p:grpSp>
        <p:sp>
          <p:nvSpPr>
            <p:cNvPr id="58" name="TextBox 57"/>
            <p:cNvSpPr txBox="1"/>
            <p:nvPr/>
          </p:nvSpPr>
          <p:spPr>
            <a:xfrm>
              <a:off x="545090" y="5733256"/>
              <a:ext cx="458379" cy="584776"/>
            </a:xfrm>
            <a:prstGeom prst="rect">
              <a:avLst/>
            </a:prstGeom>
            <a:noFill/>
          </p:spPr>
          <p:txBody>
            <a:bodyPr wrap="none" rtlCol="0">
              <a:spAutoFit/>
            </a:bodyPr>
            <a:lstStyle/>
            <a:p>
              <a:r>
                <a:rPr lang="en-US" sz="3200" b="1" dirty="0">
                  <a:solidFill>
                    <a:srgbClr val="F3F4F5"/>
                  </a:solidFill>
                </a:rPr>
                <a:t>S</a:t>
              </a:r>
            </a:p>
          </p:txBody>
        </p:sp>
      </p:grpSp>
      <p:grpSp>
        <p:nvGrpSpPr>
          <p:cNvPr id="61" name="Group 60"/>
          <p:cNvGrpSpPr/>
          <p:nvPr/>
        </p:nvGrpSpPr>
        <p:grpSpPr>
          <a:xfrm>
            <a:off x="2560140" y="2168860"/>
            <a:ext cx="6349452" cy="4032448"/>
            <a:chOff x="811949" y="632886"/>
            <a:chExt cx="7087336" cy="3599207"/>
          </a:xfrm>
        </p:grpSpPr>
        <p:sp>
          <p:nvSpPr>
            <p:cNvPr id="62" name="Isosceles Triangle 61"/>
            <p:cNvSpPr/>
            <p:nvPr/>
          </p:nvSpPr>
          <p:spPr>
            <a:xfrm rot="16200000">
              <a:off x="873428" y="2803731"/>
              <a:ext cx="756308" cy="87926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3" name="Rectangle 62"/>
            <p:cNvSpPr/>
            <p:nvPr/>
          </p:nvSpPr>
          <p:spPr>
            <a:xfrm>
              <a:off x="1249147" y="632886"/>
              <a:ext cx="6650138" cy="3599207"/>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F2F2F2"/>
                  </a:solidFill>
                  <a:latin typeface="Arial"/>
                  <a:cs typeface="Arial"/>
                </a:rPr>
                <a:t>1. Confirm what was assessed (The Gap).</a:t>
              </a:r>
            </a:p>
            <a:p>
              <a:endParaRPr lang="en-US" sz="2400" dirty="0">
                <a:solidFill>
                  <a:srgbClr val="F2F2F2"/>
                </a:solidFill>
                <a:latin typeface="Arial"/>
                <a:cs typeface="Arial"/>
              </a:endParaRPr>
            </a:p>
            <a:p>
              <a:r>
                <a:rPr lang="en-US" sz="2400" dirty="0">
                  <a:solidFill>
                    <a:srgbClr val="F2F2F2"/>
                  </a:solidFill>
                  <a:latin typeface="Arial"/>
                  <a:cs typeface="Arial"/>
                </a:rPr>
                <a:t>2. Seek to understand </a:t>
              </a:r>
              <a:r>
                <a:rPr lang="en-US" sz="2400" b="1" dirty="0">
                  <a:solidFill>
                    <a:srgbClr val="F2F2F2"/>
                  </a:solidFill>
                  <a:latin typeface="Arial"/>
                  <a:cs typeface="Arial"/>
                </a:rPr>
                <a:t>their point of view. Be curious </a:t>
              </a:r>
              <a:r>
                <a:rPr lang="en-US" sz="2400" dirty="0">
                  <a:solidFill>
                    <a:srgbClr val="F2F2F2"/>
                  </a:solidFill>
                  <a:latin typeface="Arial"/>
                  <a:cs typeface="Arial"/>
                </a:rPr>
                <a:t>through deeper questioning.</a:t>
              </a:r>
            </a:p>
            <a:p>
              <a:r>
                <a:rPr lang="en-US" sz="2400" dirty="0">
                  <a:solidFill>
                    <a:srgbClr val="F2F2F2"/>
                  </a:solidFill>
                  <a:latin typeface="Arial"/>
                  <a:cs typeface="Arial"/>
                </a:rPr>
                <a:t>Get to the “Why” of the root cause.</a:t>
              </a:r>
            </a:p>
            <a:p>
              <a:endParaRPr lang="en-US" sz="2400" dirty="0">
                <a:solidFill>
                  <a:srgbClr val="F2F2F2"/>
                </a:solidFill>
                <a:latin typeface="Arial"/>
                <a:cs typeface="Arial"/>
              </a:endParaRPr>
            </a:p>
            <a:p>
              <a:r>
                <a:rPr lang="en-US" sz="2400" dirty="0">
                  <a:solidFill>
                    <a:srgbClr val="F2F2F2"/>
                  </a:solidFill>
                  <a:latin typeface="Arial"/>
                  <a:cs typeface="Arial"/>
                </a:rPr>
                <a:t>3. Expand their point of view and their truth with questions to create new thinking and possibilities.</a:t>
              </a:r>
            </a:p>
          </p:txBody>
        </p:sp>
      </p:grpSp>
      <p:sp>
        <p:nvSpPr>
          <p:cNvPr id="64" name="Rectangle 63"/>
          <p:cNvSpPr/>
          <p:nvPr/>
        </p:nvSpPr>
        <p:spPr>
          <a:xfrm>
            <a:off x="215516" y="1736812"/>
            <a:ext cx="2484276" cy="28083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Rectangle 64"/>
          <p:cNvSpPr/>
          <p:nvPr/>
        </p:nvSpPr>
        <p:spPr>
          <a:xfrm>
            <a:off x="359532" y="5445224"/>
            <a:ext cx="2484276" cy="1008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745830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6" name="Rectangle 4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br>
              <a:rPr lang="en-US" sz="800" dirty="0">
                <a:solidFill>
                  <a:prstClr val="black"/>
                </a:solidFill>
              </a:rPr>
            </a:br>
            <a:endParaRPr lang="en-US" dirty="0">
              <a:solidFill>
                <a:prstClr val="black"/>
              </a:solidFill>
            </a:endParaRPr>
          </a:p>
          <a:p>
            <a:pPr eaLnBrk="0" hangingPunct="0"/>
            <a:r>
              <a:rPr lang="en-US" sz="1100" dirty="0">
                <a:solidFill>
                  <a:prstClr val="black"/>
                </a:solidFill>
                <a:latin typeface="Tahoma" pitchFamily="34" charset="0"/>
              </a:rPr>
              <a:t>                          </a:t>
            </a:r>
            <a:endParaRPr lang="en-US" sz="800" dirty="0">
              <a:solidFill>
                <a:prstClr val="black"/>
              </a:solidFill>
            </a:endParaRPr>
          </a:p>
          <a:p>
            <a:pPr eaLnBrk="0" hangingPunct="0"/>
            <a:endParaRPr lang="en-US" dirty="0">
              <a:solidFill>
                <a:prstClr val="black"/>
              </a:solidFill>
            </a:endParaRPr>
          </a:p>
        </p:txBody>
      </p:sp>
      <p:sp>
        <p:nvSpPr>
          <p:cNvPr id="48137" name="Rectangle 4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prstClr val="black"/>
              </a:solidFill>
            </a:endParaRPr>
          </a:p>
        </p:txBody>
      </p:sp>
      <p:sp>
        <p:nvSpPr>
          <p:cNvPr id="31" name="TextBox 30"/>
          <p:cNvSpPr txBox="1"/>
          <p:nvPr/>
        </p:nvSpPr>
        <p:spPr>
          <a:xfrm>
            <a:off x="0" y="370401"/>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THE L.E.A.D.S. COACHING</a:t>
            </a:r>
            <a:r>
              <a:rPr lang="en-US" sz="3600" dirty="0">
                <a:solidFill>
                  <a:srgbClr val="606060"/>
                </a:solidFill>
                <a:latin typeface="Avenir Heavy"/>
                <a:cs typeface="Avenir Heavy"/>
              </a:rPr>
              <a:t> </a:t>
            </a:r>
            <a:r>
              <a:rPr lang="en-US" sz="3600" dirty="0">
                <a:solidFill>
                  <a:srgbClr val="B41A1B"/>
                </a:solidFill>
                <a:latin typeface="Avenir Heavy"/>
                <a:cs typeface="Avenir Heavy"/>
              </a:rPr>
              <a:t>FRAMEWORK</a:t>
            </a:r>
          </a:p>
        </p:txBody>
      </p:sp>
      <p:cxnSp>
        <p:nvCxnSpPr>
          <p:cNvPr id="32" name="Straight Connector 31"/>
          <p:cNvCxnSpPr/>
          <p:nvPr/>
        </p:nvCxnSpPr>
        <p:spPr>
          <a:xfrm flipV="1">
            <a:off x="-90264" y="392865"/>
            <a:ext cx="9324528" cy="1204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90264" y="1016732"/>
            <a:ext cx="9324528"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0" y="112881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144524" y="1124744"/>
            <a:ext cx="9433048"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Solution to Masterful and Effective Coaching }</a:t>
            </a:r>
          </a:p>
        </p:txBody>
      </p:sp>
      <p:grpSp>
        <p:nvGrpSpPr>
          <p:cNvPr id="36" name="Group 35"/>
          <p:cNvGrpSpPr/>
          <p:nvPr/>
        </p:nvGrpSpPr>
        <p:grpSpPr>
          <a:xfrm>
            <a:off x="467544" y="3681028"/>
            <a:ext cx="9145016" cy="769441"/>
            <a:chOff x="467544" y="3681028"/>
            <a:chExt cx="9145016" cy="769441"/>
          </a:xfrm>
        </p:grpSpPr>
        <p:grpSp>
          <p:nvGrpSpPr>
            <p:cNvPr id="37" name="Group 36"/>
            <p:cNvGrpSpPr/>
            <p:nvPr/>
          </p:nvGrpSpPr>
          <p:grpSpPr>
            <a:xfrm>
              <a:off x="467544" y="3681028"/>
              <a:ext cx="9145016" cy="769441"/>
              <a:chOff x="467544" y="3676383"/>
              <a:chExt cx="9145016" cy="769441"/>
            </a:xfrm>
          </p:grpSpPr>
          <p:sp>
            <p:nvSpPr>
              <p:cNvPr id="39" name="Oval 38"/>
              <p:cNvSpPr/>
              <p:nvPr/>
            </p:nvSpPr>
            <p:spPr>
              <a:xfrm>
                <a:off x="467544" y="3831722"/>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0" name="TextBox 39"/>
              <p:cNvSpPr txBox="1"/>
              <p:nvPr/>
            </p:nvSpPr>
            <p:spPr>
              <a:xfrm>
                <a:off x="998603" y="3676383"/>
                <a:ext cx="8613957" cy="769441"/>
              </a:xfrm>
              <a:prstGeom prst="rect">
                <a:avLst/>
              </a:prstGeom>
              <a:noFill/>
            </p:spPr>
            <p:txBody>
              <a:bodyPr wrap="square" rtlCol="0">
                <a:spAutoFit/>
              </a:bodyPr>
              <a:lstStyle/>
              <a:p>
                <a:r>
                  <a:rPr lang="en-US" sz="4400" dirty="0">
                    <a:solidFill>
                      <a:srgbClr val="606060"/>
                    </a:solidFill>
                    <a:latin typeface="Avenir Book"/>
                    <a:cs typeface="Avenir Book"/>
                  </a:rPr>
                  <a:t>ssess</a:t>
                </a:r>
              </a:p>
            </p:txBody>
          </p:sp>
        </p:grpSp>
        <p:sp>
          <p:nvSpPr>
            <p:cNvPr id="38" name="TextBox 37"/>
            <p:cNvSpPr txBox="1"/>
            <p:nvPr/>
          </p:nvSpPr>
          <p:spPr>
            <a:xfrm>
              <a:off x="534470" y="3825044"/>
              <a:ext cx="479618" cy="584776"/>
            </a:xfrm>
            <a:prstGeom prst="rect">
              <a:avLst/>
            </a:prstGeom>
            <a:noFill/>
          </p:spPr>
          <p:txBody>
            <a:bodyPr wrap="none" rtlCol="0">
              <a:spAutoFit/>
            </a:bodyPr>
            <a:lstStyle/>
            <a:p>
              <a:r>
                <a:rPr lang="en-US" sz="3200" b="1" dirty="0">
                  <a:solidFill>
                    <a:srgbClr val="F3F4F5"/>
                  </a:solidFill>
                </a:rPr>
                <a:t>A</a:t>
              </a:r>
            </a:p>
          </p:txBody>
        </p:sp>
      </p:grpSp>
      <p:grpSp>
        <p:nvGrpSpPr>
          <p:cNvPr id="41" name="Group 40"/>
          <p:cNvGrpSpPr/>
          <p:nvPr/>
        </p:nvGrpSpPr>
        <p:grpSpPr>
          <a:xfrm>
            <a:off x="467544" y="2744924"/>
            <a:ext cx="9145016" cy="769441"/>
            <a:chOff x="467544" y="2744924"/>
            <a:chExt cx="9145016" cy="769441"/>
          </a:xfrm>
        </p:grpSpPr>
        <p:grpSp>
          <p:nvGrpSpPr>
            <p:cNvPr id="42" name="Group 41"/>
            <p:cNvGrpSpPr/>
            <p:nvPr/>
          </p:nvGrpSpPr>
          <p:grpSpPr>
            <a:xfrm>
              <a:off x="467544" y="2744924"/>
              <a:ext cx="9145016" cy="769441"/>
              <a:chOff x="467544" y="2740279"/>
              <a:chExt cx="9145016" cy="769441"/>
            </a:xfrm>
          </p:grpSpPr>
          <p:sp>
            <p:nvSpPr>
              <p:cNvPr id="44" name="Oval 43"/>
              <p:cNvSpPr/>
              <p:nvPr/>
            </p:nvSpPr>
            <p:spPr>
              <a:xfrm>
                <a:off x="467544" y="287761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45" name="TextBox 44"/>
              <p:cNvSpPr txBox="1"/>
              <p:nvPr/>
            </p:nvSpPr>
            <p:spPr>
              <a:xfrm>
                <a:off x="998603" y="2740279"/>
                <a:ext cx="8613957" cy="769441"/>
              </a:xfrm>
              <a:prstGeom prst="rect">
                <a:avLst/>
              </a:prstGeom>
              <a:noFill/>
            </p:spPr>
            <p:txBody>
              <a:bodyPr wrap="square" rtlCol="0">
                <a:spAutoFit/>
              </a:bodyPr>
              <a:lstStyle/>
              <a:p>
                <a:r>
                  <a:rPr lang="en-US" sz="4400" dirty="0">
                    <a:solidFill>
                      <a:srgbClr val="606060"/>
                    </a:solidFill>
                    <a:latin typeface="Avenir Book"/>
                    <a:cs typeface="Avenir Book"/>
                  </a:rPr>
                  <a:t>nroll</a:t>
                </a:r>
              </a:p>
            </p:txBody>
          </p:sp>
        </p:grpSp>
        <p:sp>
          <p:nvSpPr>
            <p:cNvPr id="43" name="TextBox 42"/>
            <p:cNvSpPr txBox="1"/>
            <p:nvPr/>
          </p:nvSpPr>
          <p:spPr>
            <a:xfrm>
              <a:off x="545090" y="2880228"/>
              <a:ext cx="458379" cy="584776"/>
            </a:xfrm>
            <a:prstGeom prst="rect">
              <a:avLst/>
            </a:prstGeom>
            <a:noFill/>
          </p:spPr>
          <p:txBody>
            <a:bodyPr wrap="none" rtlCol="0">
              <a:spAutoFit/>
            </a:bodyPr>
            <a:lstStyle/>
            <a:p>
              <a:r>
                <a:rPr lang="en-US" sz="3200" b="1" dirty="0">
                  <a:solidFill>
                    <a:srgbClr val="F3F4F5"/>
                  </a:solidFill>
                </a:rPr>
                <a:t>E</a:t>
              </a:r>
            </a:p>
          </p:txBody>
        </p:sp>
      </p:grpSp>
      <p:grpSp>
        <p:nvGrpSpPr>
          <p:cNvPr id="46" name="Group 45"/>
          <p:cNvGrpSpPr/>
          <p:nvPr/>
        </p:nvGrpSpPr>
        <p:grpSpPr>
          <a:xfrm>
            <a:off x="467544" y="1808820"/>
            <a:ext cx="9145016" cy="769441"/>
            <a:chOff x="467544" y="1808820"/>
            <a:chExt cx="9145016" cy="769441"/>
          </a:xfrm>
        </p:grpSpPr>
        <p:grpSp>
          <p:nvGrpSpPr>
            <p:cNvPr id="47" name="Group 46"/>
            <p:cNvGrpSpPr/>
            <p:nvPr/>
          </p:nvGrpSpPr>
          <p:grpSpPr>
            <a:xfrm>
              <a:off x="467544" y="1808820"/>
              <a:ext cx="9145016" cy="769441"/>
              <a:chOff x="467544" y="1750169"/>
              <a:chExt cx="9145016" cy="769441"/>
            </a:xfrm>
          </p:grpSpPr>
          <p:sp>
            <p:nvSpPr>
              <p:cNvPr id="49" name="Oval 48"/>
              <p:cNvSpPr/>
              <p:nvPr/>
            </p:nvSpPr>
            <p:spPr>
              <a:xfrm>
                <a:off x="467544" y="1869504"/>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0" name="TextBox 49"/>
              <p:cNvSpPr txBox="1"/>
              <p:nvPr/>
            </p:nvSpPr>
            <p:spPr>
              <a:xfrm>
                <a:off x="998603" y="1750169"/>
                <a:ext cx="8613957" cy="769441"/>
              </a:xfrm>
              <a:prstGeom prst="rect">
                <a:avLst/>
              </a:prstGeom>
              <a:noFill/>
            </p:spPr>
            <p:txBody>
              <a:bodyPr wrap="square" rtlCol="0">
                <a:spAutoFit/>
              </a:bodyPr>
              <a:lstStyle/>
              <a:p>
                <a:r>
                  <a:rPr lang="en-US" sz="4400" dirty="0">
                    <a:solidFill>
                      <a:srgbClr val="606060"/>
                    </a:solidFill>
                    <a:latin typeface="Avenir Book"/>
                    <a:cs typeface="Avenir Book"/>
                  </a:rPr>
                  <a:t>earn</a:t>
                </a:r>
              </a:p>
            </p:txBody>
          </p:sp>
        </p:grpSp>
        <p:sp>
          <p:nvSpPr>
            <p:cNvPr id="48" name="TextBox 47"/>
            <p:cNvSpPr txBox="1"/>
            <p:nvPr/>
          </p:nvSpPr>
          <p:spPr>
            <a:xfrm>
              <a:off x="560118" y="1908120"/>
              <a:ext cx="428322" cy="584776"/>
            </a:xfrm>
            <a:prstGeom prst="rect">
              <a:avLst/>
            </a:prstGeom>
            <a:noFill/>
          </p:spPr>
          <p:txBody>
            <a:bodyPr wrap="none" rtlCol="0">
              <a:spAutoFit/>
            </a:bodyPr>
            <a:lstStyle/>
            <a:p>
              <a:r>
                <a:rPr lang="en-US" sz="3200" b="1" dirty="0">
                  <a:solidFill>
                    <a:srgbClr val="F3F4F5"/>
                  </a:solidFill>
                </a:rPr>
                <a:t>L</a:t>
              </a:r>
            </a:p>
          </p:txBody>
        </p:sp>
      </p:grpSp>
      <p:grpSp>
        <p:nvGrpSpPr>
          <p:cNvPr id="51" name="Group 50"/>
          <p:cNvGrpSpPr/>
          <p:nvPr/>
        </p:nvGrpSpPr>
        <p:grpSpPr>
          <a:xfrm>
            <a:off x="467544" y="4639779"/>
            <a:ext cx="9145016" cy="769441"/>
            <a:chOff x="467544" y="4639779"/>
            <a:chExt cx="9145016" cy="769441"/>
          </a:xfrm>
        </p:grpSpPr>
        <p:grpSp>
          <p:nvGrpSpPr>
            <p:cNvPr id="52" name="Group 51"/>
            <p:cNvGrpSpPr/>
            <p:nvPr/>
          </p:nvGrpSpPr>
          <p:grpSpPr>
            <a:xfrm>
              <a:off x="467544" y="4639779"/>
              <a:ext cx="9145016" cy="769441"/>
              <a:chOff x="467544" y="4563126"/>
              <a:chExt cx="9145016" cy="769441"/>
            </a:xfrm>
          </p:grpSpPr>
          <p:sp>
            <p:nvSpPr>
              <p:cNvPr id="54" name="Oval 53"/>
              <p:cNvSpPr/>
              <p:nvPr/>
            </p:nvSpPr>
            <p:spPr>
              <a:xfrm>
                <a:off x="467544" y="471382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55" name="TextBox 54"/>
              <p:cNvSpPr txBox="1"/>
              <p:nvPr/>
            </p:nvSpPr>
            <p:spPr>
              <a:xfrm>
                <a:off x="998603" y="4563126"/>
                <a:ext cx="8613957" cy="769441"/>
              </a:xfrm>
              <a:prstGeom prst="rect">
                <a:avLst/>
              </a:prstGeom>
              <a:noFill/>
            </p:spPr>
            <p:txBody>
              <a:bodyPr wrap="square" rtlCol="0">
                <a:spAutoFit/>
              </a:bodyPr>
              <a:lstStyle/>
              <a:p>
                <a:r>
                  <a:rPr lang="en-US" sz="4400" dirty="0">
                    <a:solidFill>
                      <a:srgbClr val="606060"/>
                    </a:solidFill>
                    <a:latin typeface="Avenir Book"/>
                    <a:cs typeface="Avenir Book"/>
                  </a:rPr>
                  <a:t>iscuss</a:t>
                </a:r>
              </a:p>
            </p:txBody>
          </p:sp>
        </p:grpSp>
        <p:sp>
          <p:nvSpPr>
            <p:cNvPr id="53" name="TextBox 52"/>
            <p:cNvSpPr txBox="1"/>
            <p:nvPr/>
          </p:nvSpPr>
          <p:spPr>
            <a:xfrm>
              <a:off x="533769" y="4788440"/>
              <a:ext cx="481021" cy="584776"/>
            </a:xfrm>
            <a:prstGeom prst="rect">
              <a:avLst/>
            </a:prstGeom>
            <a:noFill/>
          </p:spPr>
          <p:txBody>
            <a:bodyPr wrap="none" rtlCol="0">
              <a:spAutoFit/>
            </a:bodyPr>
            <a:lstStyle/>
            <a:p>
              <a:r>
                <a:rPr lang="en-US" sz="3200" b="1" dirty="0">
                  <a:solidFill>
                    <a:srgbClr val="F3F4F5"/>
                  </a:solidFill>
                </a:rPr>
                <a:t>D</a:t>
              </a:r>
            </a:p>
          </p:txBody>
        </p:sp>
      </p:grpSp>
      <p:grpSp>
        <p:nvGrpSpPr>
          <p:cNvPr id="56" name="Group 55"/>
          <p:cNvGrpSpPr/>
          <p:nvPr/>
        </p:nvGrpSpPr>
        <p:grpSpPr>
          <a:xfrm>
            <a:off x="467544" y="5611887"/>
            <a:ext cx="9145016" cy="769441"/>
            <a:chOff x="467544" y="5611887"/>
            <a:chExt cx="9145016" cy="769441"/>
          </a:xfrm>
        </p:grpSpPr>
        <p:grpSp>
          <p:nvGrpSpPr>
            <p:cNvPr id="57" name="Group 56"/>
            <p:cNvGrpSpPr/>
            <p:nvPr/>
          </p:nvGrpSpPr>
          <p:grpSpPr>
            <a:xfrm>
              <a:off x="467544" y="5611887"/>
              <a:ext cx="9145016" cy="769441"/>
              <a:chOff x="467544" y="5553236"/>
              <a:chExt cx="9145016" cy="769441"/>
            </a:xfrm>
          </p:grpSpPr>
          <p:sp>
            <p:nvSpPr>
              <p:cNvPr id="59" name="Oval 58"/>
              <p:cNvSpPr/>
              <p:nvPr/>
            </p:nvSpPr>
            <p:spPr>
              <a:xfrm>
                <a:off x="467544" y="568592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prstClr val="white"/>
                  </a:solidFill>
                  <a:latin typeface="Arial"/>
                  <a:cs typeface="Arial"/>
                </a:endParaRPr>
              </a:p>
            </p:txBody>
          </p:sp>
          <p:sp>
            <p:nvSpPr>
              <p:cNvPr id="60" name="TextBox 59"/>
              <p:cNvSpPr txBox="1"/>
              <p:nvPr/>
            </p:nvSpPr>
            <p:spPr>
              <a:xfrm>
                <a:off x="998603" y="5553236"/>
                <a:ext cx="8613957" cy="769441"/>
              </a:xfrm>
              <a:prstGeom prst="rect">
                <a:avLst/>
              </a:prstGeom>
              <a:noFill/>
            </p:spPr>
            <p:txBody>
              <a:bodyPr wrap="square" rtlCol="0">
                <a:spAutoFit/>
              </a:bodyPr>
              <a:lstStyle/>
              <a:p>
                <a:r>
                  <a:rPr lang="en-US" sz="4400" dirty="0">
                    <a:solidFill>
                      <a:srgbClr val="606060"/>
                    </a:solidFill>
                    <a:latin typeface="Avenir Book"/>
                    <a:cs typeface="Avenir Book"/>
                  </a:rPr>
                  <a:t>upport</a:t>
                </a:r>
              </a:p>
            </p:txBody>
          </p:sp>
        </p:grpSp>
        <p:sp>
          <p:nvSpPr>
            <p:cNvPr id="58" name="TextBox 57"/>
            <p:cNvSpPr txBox="1"/>
            <p:nvPr/>
          </p:nvSpPr>
          <p:spPr>
            <a:xfrm>
              <a:off x="545090" y="5733256"/>
              <a:ext cx="458379" cy="584776"/>
            </a:xfrm>
            <a:prstGeom prst="rect">
              <a:avLst/>
            </a:prstGeom>
            <a:noFill/>
          </p:spPr>
          <p:txBody>
            <a:bodyPr wrap="none" rtlCol="0">
              <a:spAutoFit/>
            </a:bodyPr>
            <a:lstStyle/>
            <a:p>
              <a:r>
                <a:rPr lang="en-US" sz="3200" b="1" dirty="0">
                  <a:solidFill>
                    <a:srgbClr val="F3F4F5"/>
                  </a:solidFill>
                </a:rPr>
                <a:t>S</a:t>
              </a:r>
            </a:p>
          </p:txBody>
        </p:sp>
      </p:grpSp>
      <p:grpSp>
        <p:nvGrpSpPr>
          <p:cNvPr id="61" name="Group 60"/>
          <p:cNvGrpSpPr/>
          <p:nvPr/>
        </p:nvGrpSpPr>
        <p:grpSpPr>
          <a:xfrm>
            <a:off x="2735796" y="1736568"/>
            <a:ext cx="6173796" cy="4896788"/>
            <a:chOff x="1008018" y="150849"/>
            <a:chExt cx="6891267" cy="4081244"/>
          </a:xfrm>
        </p:grpSpPr>
        <p:sp>
          <p:nvSpPr>
            <p:cNvPr id="62" name="Isosceles Triangle 61"/>
            <p:cNvSpPr/>
            <p:nvPr/>
          </p:nvSpPr>
          <p:spPr>
            <a:xfrm rot="16200000">
              <a:off x="1069497" y="3302949"/>
              <a:ext cx="756308" cy="879266"/>
            </a:xfrm>
            <a:prstGeom prst="triangle">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3" name="Rectangle 62"/>
            <p:cNvSpPr/>
            <p:nvPr/>
          </p:nvSpPr>
          <p:spPr>
            <a:xfrm>
              <a:off x="1249147" y="150849"/>
              <a:ext cx="6650138" cy="408124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F2F2F2"/>
                  </a:solidFill>
                  <a:latin typeface="Arial"/>
                  <a:cs typeface="Arial"/>
                </a:rPr>
                <a:t>How is the new possibility or change created?</a:t>
              </a:r>
            </a:p>
            <a:p>
              <a:endParaRPr lang="en-US" sz="2000" dirty="0">
                <a:solidFill>
                  <a:srgbClr val="F2F2F2"/>
                </a:solidFill>
                <a:latin typeface="Arial"/>
                <a:cs typeface="Arial"/>
              </a:endParaRPr>
            </a:p>
            <a:p>
              <a:r>
                <a:rPr lang="en-US" sz="2000" dirty="0">
                  <a:solidFill>
                    <a:srgbClr val="F2F2F2"/>
                  </a:solidFill>
                  <a:latin typeface="Arial"/>
                  <a:cs typeface="Arial"/>
                </a:rPr>
                <a:t>1. Have </a:t>
              </a:r>
              <a:r>
                <a:rPr lang="en-US" sz="2000" b="1" i="1" dirty="0">
                  <a:solidFill>
                    <a:srgbClr val="F2F2F2"/>
                  </a:solidFill>
                  <a:latin typeface="Arial"/>
                  <a:cs typeface="Arial"/>
                </a:rPr>
                <a:t>them</a:t>
              </a:r>
              <a:r>
                <a:rPr lang="en-US" sz="2000" dirty="0">
                  <a:solidFill>
                    <a:srgbClr val="F2F2F2"/>
                  </a:solidFill>
                  <a:latin typeface="Arial"/>
                  <a:cs typeface="Arial"/>
                </a:rPr>
                <a:t> establish solutions, deliverables &amp; timelines. Build momentum.</a:t>
              </a:r>
            </a:p>
            <a:p>
              <a:endParaRPr lang="en-US" sz="2000" dirty="0">
                <a:solidFill>
                  <a:srgbClr val="F2F2F2"/>
                </a:solidFill>
                <a:latin typeface="Arial"/>
                <a:cs typeface="Arial"/>
              </a:endParaRPr>
            </a:p>
            <a:p>
              <a:r>
                <a:rPr lang="en-US" sz="2000" b="1" u="sng" dirty="0">
                  <a:solidFill>
                    <a:srgbClr val="F2F2F2"/>
                  </a:solidFill>
                  <a:latin typeface="Arial"/>
                  <a:cs typeface="Arial"/>
                </a:rPr>
                <a:t>2. THEN</a:t>
              </a:r>
              <a:r>
                <a:rPr lang="en-US" sz="2000" dirty="0">
                  <a:solidFill>
                    <a:srgbClr val="F2F2F2"/>
                  </a:solidFill>
                  <a:latin typeface="Arial"/>
                  <a:cs typeface="Arial"/>
                </a:rPr>
                <a:t> share </a:t>
              </a:r>
              <a:r>
                <a:rPr lang="en-US" sz="2000" b="1" i="1" dirty="0">
                  <a:solidFill>
                    <a:srgbClr val="F2F2F2"/>
                  </a:solidFill>
                  <a:latin typeface="Arial"/>
                  <a:cs typeface="Arial"/>
                </a:rPr>
                <a:t>your</a:t>
              </a:r>
              <a:r>
                <a:rPr lang="en-US" sz="2000" dirty="0">
                  <a:solidFill>
                    <a:srgbClr val="F2F2F2"/>
                  </a:solidFill>
                  <a:latin typeface="Arial"/>
                  <a:cs typeface="Arial"/>
                </a:rPr>
                <a:t> observations, experiences, advice, and/or solutions to fill in their Gaps.</a:t>
              </a:r>
            </a:p>
            <a:p>
              <a:endParaRPr lang="en-US" sz="2000" dirty="0">
                <a:solidFill>
                  <a:srgbClr val="F2F2F2"/>
                </a:solidFill>
                <a:latin typeface="Arial"/>
                <a:cs typeface="Arial"/>
              </a:endParaRPr>
            </a:p>
            <a:p>
              <a:r>
                <a:rPr lang="en-US" sz="2000" dirty="0">
                  <a:solidFill>
                    <a:srgbClr val="F2F2F2"/>
                  </a:solidFill>
                  <a:latin typeface="Arial"/>
                  <a:cs typeface="Arial"/>
                </a:rPr>
                <a:t>3. Confirm new possibilities, insights, skills, strategy, actions &amp; resources needed to achieve desired results.</a:t>
              </a:r>
            </a:p>
            <a:p>
              <a:endParaRPr lang="en-US" sz="2000" dirty="0">
                <a:solidFill>
                  <a:srgbClr val="F2F2F2"/>
                </a:solidFill>
                <a:latin typeface="Arial"/>
                <a:cs typeface="Arial"/>
              </a:endParaRPr>
            </a:p>
            <a:p>
              <a:r>
                <a:rPr lang="en-US" sz="2000" dirty="0">
                  <a:solidFill>
                    <a:srgbClr val="F2F2F2"/>
                  </a:solidFill>
                  <a:latin typeface="Arial"/>
                  <a:cs typeface="Arial"/>
                </a:rPr>
                <a:t>4. Gauge the value/ they received from coaching. Set time for next call, when you need to reconnect or follow up. </a:t>
              </a:r>
            </a:p>
            <a:p>
              <a:endParaRPr lang="en-US" sz="2000" dirty="0">
                <a:solidFill>
                  <a:srgbClr val="F2F2F2"/>
                </a:solidFill>
                <a:latin typeface="Arial"/>
                <a:cs typeface="Arial"/>
              </a:endParaRPr>
            </a:p>
          </p:txBody>
        </p:sp>
      </p:grpSp>
      <p:sp>
        <p:nvSpPr>
          <p:cNvPr id="2" name="Rectangle 1"/>
          <p:cNvSpPr/>
          <p:nvPr/>
        </p:nvSpPr>
        <p:spPr>
          <a:xfrm>
            <a:off x="215516" y="1736812"/>
            <a:ext cx="2484276" cy="3780420"/>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1415953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381000"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a:solidFill>
                  <a:prstClr val="white"/>
                </a:solidFill>
                <a:latin typeface="Franklin Gothic Medium" pitchFamily="34" charset="0"/>
              </a:rPr>
              <a:t>How Do You Assess Talent?</a:t>
            </a:r>
          </a:p>
          <a:p>
            <a:pPr algn="ctr"/>
            <a:r>
              <a:rPr lang="en-US" sz="2400" dirty="0">
                <a:solidFill>
                  <a:prstClr val="white"/>
                </a:solidFill>
                <a:latin typeface="Franklin Gothic Medium" pitchFamily="34" charset="0"/>
              </a:rPr>
              <a:t>Do You Really Know What Your People Are Doing? </a:t>
            </a:r>
          </a:p>
        </p:txBody>
      </p:sp>
      <p:grpSp>
        <p:nvGrpSpPr>
          <p:cNvPr id="30" name="Group 29"/>
          <p:cNvGrpSpPr/>
          <p:nvPr/>
        </p:nvGrpSpPr>
        <p:grpSpPr>
          <a:xfrm>
            <a:off x="-304800" y="990600"/>
            <a:ext cx="5257800" cy="5257800"/>
            <a:chOff x="-304800" y="990600"/>
            <a:chExt cx="5257800" cy="5257800"/>
          </a:xfrm>
        </p:grpSpPr>
        <p:sp>
          <p:nvSpPr>
            <p:cNvPr id="29" name="Oval 28"/>
            <p:cNvSpPr/>
            <p:nvPr/>
          </p:nvSpPr>
          <p:spPr>
            <a:xfrm>
              <a:off x="-304800" y="990600"/>
              <a:ext cx="5257800" cy="5257800"/>
            </a:xfrm>
            <a:prstGeom prst="ellipse">
              <a:avLst/>
            </a:prstGeom>
            <a:solidFill>
              <a:srgbClr val="AC1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211719" y="2512873"/>
              <a:ext cx="4131681" cy="1754326"/>
            </a:xfrm>
            <a:prstGeom prst="rect">
              <a:avLst/>
            </a:prstGeom>
            <a:noFill/>
          </p:spPr>
          <p:txBody>
            <a:bodyPr wrap="square" rtlCol="0">
              <a:spAutoFit/>
            </a:bodyPr>
            <a:lstStyle/>
            <a:p>
              <a:pPr algn="ctr"/>
              <a:r>
                <a:rPr lang="en-US" sz="3600" b="1" dirty="0">
                  <a:solidFill>
                    <a:prstClr val="white"/>
                  </a:solidFill>
                </a:rPr>
                <a:t>People Resist</a:t>
              </a:r>
            </a:p>
            <a:p>
              <a:pPr algn="ctr"/>
              <a:r>
                <a:rPr lang="en-US" sz="3600" b="1" dirty="0">
                  <a:solidFill>
                    <a:prstClr val="white"/>
                  </a:solidFill>
                </a:rPr>
                <a:t>What They</a:t>
              </a:r>
            </a:p>
            <a:p>
              <a:pPr algn="ctr"/>
              <a:r>
                <a:rPr lang="en-US" sz="3600" b="1" dirty="0">
                  <a:solidFill>
                    <a:prstClr val="white"/>
                  </a:solidFill>
                </a:rPr>
                <a:t>Hear</a:t>
              </a:r>
            </a:p>
          </p:txBody>
        </p:sp>
      </p:grpSp>
      <p:sp>
        <p:nvSpPr>
          <p:cNvPr id="17" name="Rectangle 16"/>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COACHING FOUNDATION</a:t>
            </a:r>
          </a:p>
        </p:txBody>
      </p:sp>
      <p:cxnSp>
        <p:nvCxnSpPr>
          <p:cNvPr id="19" name="Straight Connector 18"/>
          <p:cNvCxnSpPr/>
          <p:nvPr/>
        </p:nvCxnSpPr>
        <p:spPr>
          <a:xfrm>
            <a:off x="0" y="284386"/>
            <a:ext cx="9144000" cy="1321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896453"/>
            <a:ext cx="9144000" cy="1321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6200" y="1059831"/>
            <a:ext cx="9143999" cy="461665"/>
          </a:xfrm>
          <a:prstGeom prst="rect">
            <a:avLst/>
          </a:prstGeom>
          <a:noFill/>
        </p:spPr>
        <p:txBody>
          <a:bodyPr wrap="square" rtlCol="0">
            <a:spAutoFit/>
          </a:bodyPr>
          <a:lstStyle/>
          <a:p>
            <a:pPr algn="ctr"/>
            <a:r>
              <a:rPr lang="en-US" sz="2400" dirty="0">
                <a:solidFill>
                  <a:srgbClr val="F2F2F2"/>
                </a:solidFill>
                <a:latin typeface="Avenir Heavy"/>
                <a:cs typeface="Avenir Heavy"/>
              </a:rPr>
              <a:t>It Doesn’t Matter If You Have The “Perfect” Answer Because: </a:t>
            </a:r>
          </a:p>
        </p:txBody>
      </p:sp>
      <p:grpSp>
        <p:nvGrpSpPr>
          <p:cNvPr id="31" name="Group 30"/>
          <p:cNvGrpSpPr/>
          <p:nvPr/>
        </p:nvGrpSpPr>
        <p:grpSpPr>
          <a:xfrm>
            <a:off x="3913976" y="3124200"/>
            <a:ext cx="5624912" cy="5486400"/>
            <a:chOff x="3913976" y="2438400"/>
            <a:chExt cx="5624912" cy="5486400"/>
          </a:xfrm>
        </p:grpSpPr>
        <p:sp>
          <p:nvSpPr>
            <p:cNvPr id="33" name="Oval 32"/>
            <p:cNvSpPr/>
            <p:nvPr/>
          </p:nvSpPr>
          <p:spPr>
            <a:xfrm>
              <a:off x="4052488" y="2438400"/>
              <a:ext cx="5486400" cy="5486400"/>
            </a:xfrm>
            <a:prstGeom prst="ellipse">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3913976" y="3662938"/>
              <a:ext cx="5624912" cy="1754326"/>
            </a:xfrm>
            <a:prstGeom prst="rect">
              <a:avLst/>
            </a:prstGeom>
            <a:noFill/>
          </p:spPr>
          <p:txBody>
            <a:bodyPr wrap="square" rtlCol="0">
              <a:spAutoFit/>
            </a:bodyPr>
            <a:lstStyle/>
            <a:p>
              <a:pPr algn="ctr"/>
              <a:r>
                <a:rPr lang="en-US" sz="3600" b="1" dirty="0">
                  <a:solidFill>
                    <a:srgbClr val="FFFFFF"/>
                  </a:solidFill>
                </a:rPr>
                <a:t>But Believe</a:t>
              </a:r>
            </a:p>
            <a:p>
              <a:pPr algn="ctr"/>
              <a:r>
                <a:rPr lang="en-US" sz="3600" b="1" dirty="0">
                  <a:solidFill>
                    <a:srgbClr val="FFFFFF"/>
                  </a:solidFill>
                </a:rPr>
                <a:t>What They</a:t>
              </a:r>
            </a:p>
            <a:p>
              <a:pPr algn="ctr"/>
              <a:r>
                <a:rPr lang="en-US" sz="3600" b="1" dirty="0">
                  <a:solidFill>
                    <a:srgbClr val="FFFFFF"/>
                  </a:solidFill>
                </a:rPr>
                <a:t>Say</a:t>
              </a:r>
            </a:p>
          </p:txBody>
        </p:sp>
      </p:grpSp>
    </p:spTree>
    <p:extLst>
      <p:ext uri="{BB962C8B-B14F-4D97-AF65-F5344CB8AC3E}">
        <p14:creationId xmlns:p14="http://schemas.microsoft.com/office/powerpoint/2010/main" val="347071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06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ight Triangle 6"/>
          <p:cNvSpPr/>
          <p:nvPr/>
        </p:nvSpPr>
        <p:spPr>
          <a:xfrm>
            <a:off x="0" y="0"/>
            <a:ext cx="9144000" cy="6858000"/>
          </a:xfrm>
          <a:prstGeom prst="rtTriangle">
            <a:avLst/>
          </a:prstGeom>
          <a:solidFill>
            <a:srgbClr val="B41A1B"/>
          </a:solidFill>
          <a:ln>
            <a:noFill/>
          </a:ln>
          <a:scene3d>
            <a:camera prst="orthographicFront">
              <a:rot lat="0" lon="10799977"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01997" y="438703"/>
            <a:ext cx="5652628" cy="2246769"/>
          </a:xfrm>
          <a:prstGeom prst="rect">
            <a:avLst/>
          </a:prstGeom>
          <a:noFill/>
        </p:spPr>
        <p:txBody>
          <a:bodyPr wrap="square" rtlCol="0">
            <a:spAutoFit/>
          </a:bodyPr>
          <a:lstStyle/>
          <a:p>
            <a:r>
              <a:rPr lang="en-US" sz="7000" dirty="0">
                <a:solidFill>
                  <a:srgbClr val="F2F2F2"/>
                </a:solidFill>
              </a:rPr>
              <a:t>LEAD WITH QUESTIONS</a:t>
            </a:r>
          </a:p>
        </p:txBody>
      </p:sp>
      <p:sp>
        <p:nvSpPr>
          <p:cNvPr id="6" name="TextBox 5"/>
          <p:cNvSpPr txBox="1"/>
          <p:nvPr/>
        </p:nvSpPr>
        <p:spPr>
          <a:xfrm>
            <a:off x="3383868" y="4185084"/>
            <a:ext cx="5141515" cy="2123658"/>
          </a:xfrm>
          <a:prstGeom prst="rect">
            <a:avLst/>
          </a:prstGeom>
          <a:noFill/>
        </p:spPr>
        <p:txBody>
          <a:bodyPr wrap="square" rtlCol="0">
            <a:spAutoFit/>
          </a:bodyPr>
          <a:lstStyle/>
          <a:p>
            <a:pPr algn="r"/>
            <a:r>
              <a:rPr lang="en-US" sz="6600" dirty="0">
                <a:solidFill>
                  <a:srgbClr val="F2F2F2"/>
                </a:solidFill>
              </a:rPr>
              <a:t>LEAD WITH ANSWERS</a:t>
            </a:r>
          </a:p>
        </p:txBody>
      </p:sp>
      <p:sp>
        <p:nvSpPr>
          <p:cNvPr id="8" name="TextBox 7"/>
          <p:cNvSpPr txBox="1"/>
          <p:nvPr/>
        </p:nvSpPr>
        <p:spPr>
          <a:xfrm>
            <a:off x="3887924" y="3176972"/>
            <a:ext cx="1076672" cy="646331"/>
          </a:xfrm>
          <a:prstGeom prst="rect">
            <a:avLst/>
          </a:prstGeom>
          <a:noFill/>
        </p:spPr>
        <p:txBody>
          <a:bodyPr wrap="square" rtlCol="0">
            <a:spAutoFit/>
          </a:bodyPr>
          <a:lstStyle/>
          <a:p>
            <a:pPr algn="r"/>
            <a:r>
              <a:rPr lang="en-US" sz="3600" dirty="0">
                <a:solidFill>
                  <a:srgbClr val="F2F2F2"/>
                </a:solidFill>
              </a:rPr>
              <a:t>VS.</a:t>
            </a:r>
          </a:p>
        </p:txBody>
      </p:sp>
    </p:spTree>
    <p:extLst>
      <p:ext uri="{BB962C8B-B14F-4D97-AF65-F5344CB8AC3E}">
        <p14:creationId xmlns:p14="http://schemas.microsoft.com/office/powerpoint/2010/main" val="316214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203848" y="5373216"/>
            <a:ext cx="2736304" cy="769441"/>
          </a:xfrm>
          <a:prstGeom prst="rect">
            <a:avLst/>
          </a:prstGeom>
          <a:noFill/>
        </p:spPr>
        <p:txBody>
          <a:bodyPr wrap="square" rtlCol="0">
            <a:spAutoFit/>
          </a:bodyPr>
          <a:lstStyle/>
          <a:p>
            <a:r>
              <a:rPr lang="en-US" sz="4400" dirty="0">
                <a:solidFill>
                  <a:srgbClr val="FFFFFF"/>
                </a:solidFill>
                <a:latin typeface="Avenir Heavy"/>
                <a:cs typeface="Avenir Heavy"/>
              </a:rPr>
              <a:t>DAY ONE</a:t>
            </a:r>
          </a:p>
        </p:txBody>
      </p:sp>
      <p:cxnSp>
        <p:nvCxnSpPr>
          <p:cNvPr id="28" name="Straight Connector 27"/>
          <p:cNvCxnSpPr/>
          <p:nvPr/>
        </p:nvCxnSpPr>
        <p:spPr>
          <a:xfrm>
            <a:off x="3032829" y="5337212"/>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032829" y="6165304"/>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2516" y="2337907"/>
            <a:ext cx="9221322" cy="2938694"/>
            <a:chOff x="-72516" y="2343830"/>
            <a:chExt cx="9221322" cy="2938694"/>
          </a:xfrm>
        </p:grpSpPr>
        <p:sp>
          <p:nvSpPr>
            <p:cNvPr id="20" name="Rectangle 19"/>
            <p:cNvSpPr/>
            <p:nvPr/>
          </p:nvSpPr>
          <p:spPr>
            <a:xfrm>
              <a:off x="4806" y="3068960"/>
              <a:ext cx="9144000" cy="140415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3931291" y="2343830"/>
              <a:ext cx="1458162" cy="369332"/>
            </a:xfrm>
            <a:prstGeom prst="rect">
              <a:avLst/>
            </a:prstGeom>
            <a:noFill/>
          </p:spPr>
          <p:txBody>
            <a:bodyPr wrap="square" rtlCol="0">
              <a:spAutoFit/>
            </a:bodyPr>
            <a:lstStyle/>
            <a:p>
              <a:r>
                <a:rPr lang="en-US" dirty="0">
                  <a:solidFill>
                    <a:srgbClr val="FFFFFF"/>
                  </a:solidFill>
                  <a:latin typeface="Avenir Book"/>
                  <a:cs typeface="Avenir Book"/>
                </a:rPr>
                <a:t>PRESENTS</a:t>
              </a:r>
            </a:p>
          </p:txBody>
        </p:sp>
        <p:sp>
          <p:nvSpPr>
            <p:cNvPr id="12" name="Rectangle 11"/>
            <p:cNvSpPr/>
            <p:nvPr/>
          </p:nvSpPr>
          <p:spPr>
            <a:xfrm>
              <a:off x="0" y="4587517"/>
              <a:ext cx="9144000" cy="695007"/>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8" y="3068960"/>
              <a:ext cx="9144000" cy="1446550"/>
            </a:xfrm>
            <a:prstGeom prst="rect">
              <a:avLst/>
            </a:prstGeom>
            <a:noFill/>
          </p:spPr>
          <p:txBody>
            <a:bodyPr wrap="square" rtlCol="0">
              <a:spAutoFit/>
            </a:bodyPr>
            <a:lstStyle/>
            <a:p>
              <a:pPr algn="ctr"/>
              <a:r>
                <a:rPr lang="en-US" sz="4400" dirty="0">
                  <a:solidFill>
                    <a:srgbClr val="F3F4F5"/>
                  </a:solidFill>
                  <a:latin typeface="Avenir Heavy"/>
                  <a:cs typeface="Avenir Heavy"/>
                </a:rPr>
                <a:t>COACHING PEOPLE INTO CHAMPIONS</a:t>
              </a:r>
            </a:p>
          </p:txBody>
        </p:sp>
        <p:sp>
          <p:nvSpPr>
            <p:cNvPr id="17" name="TextBox 16"/>
            <p:cNvSpPr txBox="1"/>
            <p:nvPr/>
          </p:nvSpPr>
          <p:spPr>
            <a:xfrm>
              <a:off x="-72516" y="4576121"/>
              <a:ext cx="9144000" cy="646331"/>
            </a:xfrm>
            <a:prstGeom prst="rect">
              <a:avLst/>
            </a:prstGeom>
            <a:noFill/>
          </p:spPr>
          <p:txBody>
            <a:bodyPr wrap="square" rtlCol="0">
              <a:spAutoFit/>
            </a:bodyPr>
            <a:lstStyle/>
            <a:p>
              <a:pPr algn="ctr"/>
              <a:r>
                <a:rPr lang="en-US" dirty="0">
                  <a:solidFill>
                    <a:srgbClr val="F2F2F2"/>
                  </a:solidFill>
                  <a:latin typeface="Avenir Heavy"/>
                  <a:cs typeface="Avenir Heavy"/>
                </a:rPr>
                <a:t>How to Build a High Performance Coaching Culture by</a:t>
              </a:r>
            </a:p>
            <a:p>
              <a:pPr algn="ctr"/>
              <a:r>
                <a:rPr lang="en-US" dirty="0">
                  <a:solidFill>
                    <a:srgbClr val="F2F2F2"/>
                  </a:solidFill>
                  <a:latin typeface="Avenir Heavy"/>
                  <a:cs typeface="Avenir Heavy"/>
                </a:rPr>
                <a:t> Transforming Managers Into Elite Leaders and Coaches</a:t>
              </a:r>
            </a:p>
          </p:txBody>
        </p:sp>
      </p:grpSp>
      <p:sp>
        <p:nvSpPr>
          <p:cNvPr id="14" name="TextBox 13"/>
          <p:cNvSpPr txBox="1"/>
          <p:nvPr/>
        </p:nvSpPr>
        <p:spPr>
          <a:xfrm>
            <a:off x="1447800" y="6388650"/>
            <a:ext cx="6725653" cy="400110"/>
          </a:xfrm>
          <a:prstGeom prst="rect">
            <a:avLst/>
          </a:prstGeom>
          <a:noFill/>
        </p:spPr>
        <p:txBody>
          <a:bodyPr wrap="square" rtlCol="0">
            <a:spAutoFit/>
          </a:bodyPr>
          <a:lstStyle/>
          <a:p>
            <a:pPr algn="ctr"/>
            <a:r>
              <a:rPr lang="en-US" sz="1000" b="1" dirty="0">
                <a:solidFill>
                  <a:srgbClr val="FFFFFF"/>
                </a:solidFill>
              </a:rPr>
              <a:t>CONFIDENTIAL. For internal use only.  Do not distribute. No Pictures.</a:t>
            </a:r>
          </a:p>
          <a:p>
            <a:pPr algn="ctr"/>
            <a:r>
              <a:rPr lang="en-US" sz="1000" b="1" dirty="0">
                <a:solidFill>
                  <a:srgbClr val="FFFFFF"/>
                </a:solidFill>
              </a:rPr>
              <a:t>Copyright © Keith Rosen 2016, Profit Builders, LLC  ®  All Rights Reserved - KeithRosen.com</a:t>
            </a:r>
          </a:p>
        </p:txBody>
      </p:sp>
      <p:pic>
        <p:nvPicPr>
          <p:cNvPr id="15" name="Picture 2" descr="Keith Rosen'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764704"/>
            <a:ext cx="5757364" cy="10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5640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endParaRPr lang="en-US" dirty="0">
              <a:solidFill>
                <a:srgbClr val="58585A">
                  <a:tint val="75000"/>
                </a:srgbClr>
              </a:solidFill>
            </a:endParaRPr>
          </a:p>
        </p:txBody>
      </p:sp>
      <p:sp>
        <p:nvSpPr>
          <p:cNvPr id="5" name="Title 4"/>
          <p:cNvSpPr>
            <a:spLocks noGrp="1"/>
          </p:cNvSpPr>
          <p:nvPr>
            <p:ph type="title"/>
          </p:nvPr>
        </p:nvSpPr>
        <p:spPr/>
        <p:txBody>
          <a:bodyPr/>
          <a:lstStyle/>
          <a:p>
            <a:pPr algn="ctr"/>
            <a:r>
              <a:rPr lang="en-US" dirty="0"/>
              <a:t>Key Question Regarding Our Cultural Journey </a:t>
            </a:r>
          </a:p>
        </p:txBody>
      </p:sp>
      <p:pic>
        <p:nvPicPr>
          <p:cNvPr id="24578" name="Picture 2"/>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a:stretch>
            <a:fillRect/>
          </a:stretch>
        </p:blipFill>
        <p:spPr bwMode="auto">
          <a:xfrm>
            <a:off x="304800" y="2175588"/>
            <a:ext cx="8466138" cy="268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67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275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332656"/>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#2 REAL PLAY</a:t>
            </a:r>
          </a:p>
        </p:txBody>
      </p:sp>
      <p:cxnSp>
        <p:nvCxnSpPr>
          <p:cNvPr id="4" name="Straight Connector 3"/>
          <p:cNvCxnSpPr/>
          <p:nvPr/>
        </p:nvCxnSpPr>
        <p:spPr>
          <a:xfrm>
            <a:off x="1367644" y="430377"/>
            <a:ext cx="6408712" cy="9259"/>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367644" y="1042445"/>
            <a:ext cx="6408712" cy="9259"/>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 y="1196752"/>
            <a:ext cx="9144000" cy="430887"/>
          </a:xfrm>
          <a:prstGeom prst="rect">
            <a:avLst/>
          </a:prstGeom>
          <a:noFill/>
        </p:spPr>
        <p:txBody>
          <a:bodyPr wrap="square" rtlCol="0">
            <a:spAutoFit/>
          </a:bodyPr>
          <a:lstStyle/>
          <a:p>
            <a:pPr algn="ctr"/>
            <a:r>
              <a:rPr lang="en-US" sz="2200" dirty="0">
                <a:solidFill>
                  <a:srgbClr val="F2F2F2"/>
                </a:solidFill>
                <a:latin typeface="Avenir Heavy"/>
                <a:cs typeface="Avenir Heavy"/>
              </a:rPr>
              <a:t>Leveraging Peer to Peer Coaching Using Low-Risk Questions </a:t>
            </a:r>
          </a:p>
        </p:txBody>
      </p:sp>
      <p:grpSp>
        <p:nvGrpSpPr>
          <p:cNvPr id="7" name="Group 6"/>
          <p:cNvGrpSpPr/>
          <p:nvPr/>
        </p:nvGrpSpPr>
        <p:grpSpPr>
          <a:xfrm>
            <a:off x="611560" y="1880828"/>
            <a:ext cx="6829005" cy="432048"/>
            <a:chOff x="647564" y="1844824"/>
            <a:chExt cx="6829005" cy="432048"/>
          </a:xfrm>
        </p:grpSpPr>
        <p:sp>
          <p:nvSpPr>
            <p:cNvPr id="8" name="Oval 7"/>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9" name="TextBox 8"/>
            <p:cNvSpPr txBox="1"/>
            <p:nvPr/>
          </p:nvSpPr>
          <p:spPr>
            <a:xfrm>
              <a:off x="1403648" y="1876182"/>
              <a:ext cx="6072921" cy="369332"/>
            </a:xfrm>
            <a:prstGeom prst="rect">
              <a:avLst/>
            </a:prstGeom>
            <a:noFill/>
          </p:spPr>
          <p:txBody>
            <a:bodyPr wrap="none" rtlCol="0">
              <a:spAutoFit/>
            </a:bodyPr>
            <a:lstStyle/>
            <a:p>
              <a:r>
                <a:rPr lang="en-US" dirty="0">
                  <a:solidFill>
                    <a:srgbClr val="606060"/>
                  </a:solidFill>
                </a:rPr>
                <a:t>Pair up. Determine who will be </a:t>
              </a:r>
              <a:r>
                <a:rPr lang="en-US" b="1" dirty="0">
                  <a:solidFill>
                    <a:srgbClr val="B41A1B"/>
                  </a:solidFill>
                </a:rPr>
                <a:t>COACH</a:t>
              </a:r>
              <a:r>
                <a:rPr lang="en-US" dirty="0">
                  <a:solidFill>
                    <a:srgbClr val="606060"/>
                  </a:solidFill>
                </a:rPr>
                <a:t> and </a:t>
              </a:r>
              <a:r>
                <a:rPr lang="en-US" b="1" dirty="0">
                  <a:solidFill>
                    <a:prstClr val="black">
                      <a:lumMod val="75000"/>
                      <a:lumOff val="25000"/>
                    </a:prstClr>
                  </a:solidFill>
                </a:rPr>
                <a:t>COACHEE</a:t>
              </a:r>
              <a:r>
                <a:rPr lang="en-US" dirty="0">
                  <a:solidFill>
                    <a:srgbClr val="606060"/>
                  </a:solidFill>
                </a:rPr>
                <a:t>.</a:t>
              </a:r>
            </a:p>
          </p:txBody>
        </p:sp>
      </p:grpSp>
      <p:grpSp>
        <p:nvGrpSpPr>
          <p:cNvPr id="10" name="Group 9"/>
          <p:cNvGrpSpPr/>
          <p:nvPr/>
        </p:nvGrpSpPr>
        <p:grpSpPr>
          <a:xfrm>
            <a:off x="611560" y="2429366"/>
            <a:ext cx="8596692" cy="677689"/>
            <a:chOff x="647564" y="2569259"/>
            <a:chExt cx="8596692" cy="677689"/>
          </a:xfrm>
        </p:grpSpPr>
        <p:sp>
          <p:nvSpPr>
            <p:cNvPr id="11" name="TextBox 10"/>
            <p:cNvSpPr txBox="1"/>
            <p:nvPr/>
          </p:nvSpPr>
          <p:spPr>
            <a:xfrm>
              <a:off x="1403648" y="2600617"/>
              <a:ext cx="7840608" cy="646331"/>
            </a:xfrm>
            <a:prstGeom prst="rect">
              <a:avLst/>
            </a:prstGeom>
            <a:noFill/>
          </p:spPr>
          <p:txBody>
            <a:bodyPr wrap="none" rtlCol="0">
              <a:spAutoFit/>
            </a:bodyPr>
            <a:lstStyle/>
            <a:p>
              <a:r>
                <a:rPr lang="en-US" b="1" dirty="0">
                  <a:solidFill>
                    <a:prstClr val="black">
                      <a:lumMod val="75000"/>
                      <a:lumOff val="25000"/>
                    </a:prstClr>
                  </a:solidFill>
                </a:rPr>
                <a:t>COACHEE: </a:t>
              </a:r>
              <a:r>
                <a:rPr lang="en-US" dirty="0">
                  <a:solidFill>
                    <a:srgbClr val="606060"/>
                  </a:solidFill>
                </a:rPr>
                <a:t>Share issue or challenge. No need to share what you’ve done </a:t>
              </a:r>
            </a:p>
            <a:p>
              <a:r>
                <a:rPr lang="en-US">
                  <a:solidFill>
                    <a:srgbClr val="606060"/>
                  </a:solidFill>
                </a:rPr>
                <a:t>upfront, </a:t>
              </a:r>
              <a:r>
                <a:rPr lang="en-US" dirty="0">
                  <a:solidFill>
                    <a:srgbClr val="606060"/>
                  </a:solidFill>
                </a:rPr>
                <a:t>as you want to create a new possibility.</a:t>
              </a:r>
            </a:p>
          </p:txBody>
        </p:sp>
        <p:sp>
          <p:nvSpPr>
            <p:cNvPr id="12" name="Oval 11"/>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grpSp>
        <p:nvGrpSpPr>
          <p:cNvPr id="13" name="Group 12"/>
          <p:cNvGrpSpPr/>
          <p:nvPr/>
        </p:nvGrpSpPr>
        <p:grpSpPr>
          <a:xfrm>
            <a:off x="611560" y="3068960"/>
            <a:ext cx="6996945" cy="432048"/>
            <a:chOff x="647564" y="3329844"/>
            <a:chExt cx="6996945" cy="432048"/>
          </a:xfrm>
        </p:grpSpPr>
        <p:sp>
          <p:nvSpPr>
            <p:cNvPr id="14" name="TextBox 13"/>
            <p:cNvSpPr txBox="1"/>
            <p:nvPr/>
          </p:nvSpPr>
          <p:spPr>
            <a:xfrm>
              <a:off x="1403648" y="3361202"/>
              <a:ext cx="6240861" cy="369332"/>
            </a:xfrm>
            <a:prstGeom prst="rect">
              <a:avLst/>
            </a:prstGeom>
            <a:noFill/>
          </p:spPr>
          <p:txBody>
            <a:bodyPr wrap="none" rtlCol="0">
              <a:spAutoFit/>
            </a:bodyPr>
            <a:lstStyle/>
            <a:p>
              <a:r>
                <a:rPr lang="en-US" b="1" dirty="0">
                  <a:solidFill>
                    <a:srgbClr val="B41A1B"/>
                  </a:solidFill>
                </a:rPr>
                <a:t>COACH: </a:t>
              </a:r>
              <a:r>
                <a:rPr lang="en-US" dirty="0">
                  <a:solidFill>
                    <a:srgbClr val="606060"/>
                  </a:solidFill>
                </a:rPr>
                <a:t>Ask open-ended questions on the following slide.</a:t>
              </a:r>
            </a:p>
          </p:txBody>
        </p:sp>
        <p:sp>
          <p:nvSpPr>
            <p:cNvPr id="15" name="Oval 14"/>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grpSp>
        <p:nvGrpSpPr>
          <p:cNvPr id="16" name="Group 15"/>
          <p:cNvGrpSpPr/>
          <p:nvPr/>
        </p:nvGrpSpPr>
        <p:grpSpPr>
          <a:xfrm>
            <a:off x="611560" y="3687415"/>
            <a:ext cx="7483519" cy="677689"/>
            <a:chOff x="647564" y="4113076"/>
            <a:chExt cx="7483519" cy="677689"/>
          </a:xfrm>
        </p:grpSpPr>
        <p:sp>
          <p:nvSpPr>
            <p:cNvPr id="17" name="TextBox 16"/>
            <p:cNvSpPr txBox="1"/>
            <p:nvPr/>
          </p:nvSpPr>
          <p:spPr>
            <a:xfrm>
              <a:off x="1403648" y="4144434"/>
              <a:ext cx="6727435" cy="646331"/>
            </a:xfrm>
            <a:prstGeom prst="rect">
              <a:avLst/>
            </a:prstGeom>
            <a:noFill/>
          </p:spPr>
          <p:txBody>
            <a:bodyPr wrap="none" rtlCol="0">
              <a:spAutoFit/>
            </a:bodyPr>
            <a:lstStyle/>
            <a:p>
              <a:r>
                <a:rPr lang="en-US" b="1" dirty="0">
                  <a:solidFill>
                    <a:prstClr val="black">
                      <a:lumMod val="75000"/>
                      <a:lumOff val="25000"/>
                    </a:prstClr>
                  </a:solidFill>
                </a:rPr>
                <a:t>COACHEE: </a:t>
              </a:r>
              <a:r>
                <a:rPr lang="en-US" dirty="0">
                  <a:solidFill>
                    <a:srgbClr val="606060"/>
                  </a:solidFill>
                </a:rPr>
                <a:t>At whistle, share with your coach your observations</a:t>
              </a:r>
            </a:p>
            <a:p>
              <a:r>
                <a:rPr lang="en-US" dirty="0">
                  <a:solidFill>
                    <a:srgbClr val="606060"/>
                  </a:solidFill>
                </a:rPr>
                <a:t>and which questions motivated you to explore more.</a:t>
              </a:r>
            </a:p>
          </p:txBody>
        </p:sp>
        <p:sp>
          <p:nvSpPr>
            <p:cNvPr id="18" name="Oval 17"/>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grpSp>
        <p:nvGrpSpPr>
          <p:cNvPr id="19" name="Group 18"/>
          <p:cNvGrpSpPr/>
          <p:nvPr/>
        </p:nvGrpSpPr>
        <p:grpSpPr>
          <a:xfrm>
            <a:off x="611560" y="4320621"/>
            <a:ext cx="8035353" cy="432048"/>
            <a:chOff x="647564" y="4869160"/>
            <a:chExt cx="8035353" cy="432048"/>
          </a:xfrm>
        </p:grpSpPr>
        <p:sp>
          <p:nvSpPr>
            <p:cNvPr id="20" name="TextBox 19"/>
            <p:cNvSpPr txBox="1"/>
            <p:nvPr/>
          </p:nvSpPr>
          <p:spPr>
            <a:xfrm>
              <a:off x="1403648" y="4900518"/>
              <a:ext cx="7279269" cy="369332"/>
            </a:xfrm>
            <a:prstGeom prst="rect">
              <a:avLst/>
            </a:prstGeom>
            <a:noFill/>
          </p:spPr>
          <p:txBody>
            <a:bodyPr wrap="none" rtlCol="0">
              <a:spAutoFit/>
            </a:bodyPr>
            <a:lstStyle/>
            <a:p>
              <a:r>
                <a:rPr lang="en-US" dirty="0">
                  <a:solidFill>
                    <a:srgbClr val="606060"/>
                  </a:solidFill>
                </a:rPr>
                <a:t>Switch roles when instructed. (Approximately 7-10 minutes per role)</a:t>
              </a:r>
            </a:p>
          </p:txBody>
        </p:sp>
        <p:sp>
          <p:nvSpPr>
            <p:cNvPr id="21" name="Oval 20"/>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5</a:t>
              </a:r>
            </a:p>
          </p:txBody>
        </p:sp>
      </p:grpSp>
      <p:grpSp>
        <p:nvGrpSpPr>
          <p:cNvPr id="22" name="Group 21"/>
          <p:cNvGrpSpPr/>
          <p:nvPr/>
        </p:nvGrpSpPr>
        <p:grpSpPr>
          <a:xfrm>
            <a:off x="647564" y="4958588"/>
            <a:ext cx="8198306" cy="954688"/>
            <a:chOff x="647564" y="4869160"/>
            <a:chExt cx="8968896" cy="954688"/>
          </a:xfrm>
        </p:grpSpPr>
        <p:sp>
          <p:nvSpPr>
            <p:cNvPr id="23" name="TextBox 22"/>
            <p:cNvSpPr txBox="1"/>
            <p:nvPr/>
          </p:nvSpPr>
          <p:spPr>
            <a:xfrm>
              <a:off x="1403648" y="4900518"/>
              <a:ext cx="8212812" cy="923330"/>
            </a:xfrm>
            <a:prstGeom prst="rect">
              <a:avLst/>
            </a:prstGeom>
            <a:noFill/>
          </p:spPr>
          <p:txBody>
            <a:bodyPr wrap="none" rtlCol="0">
              <a:spAutoFit/>
            </a:bodyPr>
            <a:lstStyle/>
            <a:p>
              <a:r>
                <a:rPr lang="en-US" b="1" u="sng" dirty="0">
                  <a:solidFill>
                    <a:srgbClr val="606060"/>
                  </a:solidFill>
                </a:rPr>
                <a:t>Use the questions on the following slide </a:t>
              </a:r>
              <a:r>
                <a:rPr lang="en-US" dirty="0">
                  <a:solidFill>
                    <a:srgbClr val="606060"/>
                  </a:solidFill>
                </a:rPr>
                <a:t>when coaching so you don’t</a:t>
              </a:r>
            </a:p>
            <a:p>
              <a:r>
                <a:rPr lang="en-US" dirty="0">
                  <a:solidFill>
                    <a:srgbClr val="606060"/>
                  </a:solidFill>
                </a:rPr>
                <a:t> have to focus so much on your path or your next question. Notice how </a:t>
              </a:r>
            </a:p>
            <a:p>
              <a:r>
                <a:rPr lang="en-US" dirty="0">
                  <a:solidFill>
                    <a:srgbClr val="606060"/>
                  </a:solidFill>
                </a:rPr>
                <a:t>your listening improves.</a:t>
              </a:r>
              <a:r>
                <a:rPr lang="en-US" b="1" dirty="0">
                  <a:solidFill>
                    <a:srgbClr val="606060"/>
                  </a:solidFill>
                </a:rPr>
                <a:t> </a:t>
              </a:r>
              <a:r>
                <a:rPr lang="en-US" b="1" dirty="0">
                  <a:solidFill>
                    <a:srgbClr val="B41A1B"/>
                  </a:solidFill>
                  <a:sym typeface="Wingdings"/>
                </a:rPr>
                <a:t></a:t>
              </a:r>
              <a:endParaRPr lang="en-US" b="1" dirty="0">
                <a:solidFill>
                  <a:srgbClr val="B41A1B"/>
                </a:solidFill>
              </a:endParaRPr>
            </a:p>
          </p:txBody>
        </p:sp>
        <p:sp>
          <p:nvSpPr>
            <p:cNvPr id="24" name="Oval 23"/>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6</a:t>
              </a:r>
            </a:p>
          </p:txBody>
        </p:sp>
      </p:grpSp>
      <p:pic>
        <p:nvPicPr>
          <p:cNvPr id="25" name="Picture 24"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6258" y="6097127"/>
            <a:ext cx="801200" cy="617991"/>
          </a:xfrm>
          <a:prstGeom prst="rect">
            <a:avLst/>
          </a:prstGeom>
        </p:spPr>
      </p:pic>
    </p:spTree>
    <p:extLst>
      <p:ext uri="{BB962C8B-B14F-4D97-AF65-F5344CB8AC3E}">
        <p14:creationId xmlns:p14="http://schemas.microsoft.com/office/powerpoint/2010/main" val="110370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84776"/>
          </a:xfrm>
          <a:prstGeom prst="rect">
            <a:avLst/>
          </a:prstGeom>
          <a:noFill/>
        </p:spPr>
        <p:txBody>
          <a:bodyPr wrap="square" rtlCol="0">
            <a:spAutoFit/>
          </a:bodyPr>
          <a:lstStyle/>
          <a:p>
            <a:pPr algn="ctr"/>
            <a:r>
              <a:rPr lang="en-US" sz="3200" dirty="0">
                <a:solidFill>
                  <a:srgbClr val="B41A1B"/>
                </a:solidFill>
                <a:latin typeface="Avenir Heavy"/>
                <a:cs typeface="Avenir Heavy"/>
              </a:rPr>
              <a:t>SKILL BUILDER CONTINUED</a:t>
            </a:r>
          </a:p>
        </p:txBody>
      </p:sp>
      <p:cxnSp>
        <p:nvCxnSpPr>
          <p:cNvPr id="8" name="Straight Connector 7"/>
          <p:cNvCxnSpPr/>
          <p:nvPr/>
        </p:nvCxnSpPr>
        <p:spPr>
          <a:xfrm>
            <a:off x="1143000" y="76200"/>
            <a:ext cx="6858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43000" y="533400"/>
            <a:ext cx="6858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388654" y="2552401"/>
            <a:ext cx="8608640" cy="1477328"/>
            <a:chOff x="647564" y="1860503"/>
            <a:chExt cx="8608640" cy="1477328"/>
          </a:xfrm>
        </p:grpSpPr>
        <p:sp>
          <p:nvSpPr>
            <p:cNvPr id="11" name="Oval 10"/>
            <p:cNvSpPr/>
            <p:nvPr/>
          </p:nvSpPr>
          <p:spPr>
            <a:xfrm>
              <a:off x="647564" y="1931849"/>
              <a:ext cx="226640" cy="22664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2" name="TextBox 11"/>
            <p:cNvSpPr txBox="1"/>
            <p:nvPr/>
          </p:nvSpPr>
          <p:spPr>
            <a:xfrm>
              <a:off x="1026604" y="1860503"/>
              <a:ext cx="8229600" cy="1477328"/>
            </a:xfrm>
            <a:prstGeom prst="rect">
              <a:avLst/>
            </a:prstGeom>
            <a:noFill/>
          </p:spPr>
          <p:txBody>
            <a:bodyPr wrap="square" rtlCol="0">
              <a:spAutoFit/>
            </a:bodyPr>
            <a:lstStyle/>
            <a:p>
              <a:r>
                <a:rPr lang="en-US" dirty="0">
                  <a:solidFill>
                    <a:srgbClr val="606060"/>
                  </a:solidFill>
                </a:rPr>
                <a:t>The coachee provides the insight and a strategy that can work.  Maybe the same one you had in your mind, or something different that could work. As such, no need to fill in a gap or change their solution. Just have them</a:t>
              </a:r>
            </a:p>
            <a:p>
              <a:r>
                <a:rPr lang="en-US" dirty="0">
                  <a:solidFill>
                    <a:srgbClr val="606060"/>
                  </a:solidFill>
                </a:rPr>
                <a:t>execute on their plan or acknowledge the insights they shared through self-reflection.</a:t>
              </a:r>
            </a:p>
          </p:txBody>
        </p:sp>
      </p:grpSp>
      <p:sp>
        <p:nvSpPr>
          <p:cNvPr id="6" name="TextBox 5"/>
          <p:cNvSpPr txBox="1"/>
          <p:nvPr/>
        </p:nvSpPr>
        <p:spPr>
          <a:xfrm>
            <a:off x="76200" y="1066800"/>
            <a:ext cx="9061658" cy="1200329"/>
          </a:xfrm>
          <a:prstGeom prst="rect">
            <a:avLst/>
          </a:prstGeom>
          <a:noFill/>
        </p:spPr>
        <p:txBody>
          <a:bodyPr wrap="square" rtlCol="0">
            <a:spAutoFit/>
          </a:bodyPr>
          <a:lstStyle/>
          <a:p>
            <a:pPr algn="ctr"/>
            <a:r>
              <a:rPr lang="en-US" sz="2400" dirty="0">
                <a:solidFill>
                  <a:srgbClr val="7F7F7F"/>
                </a:solidFill>
              </a:rPr>
              <a:t>For the </a:t>
            </a:r>
            <a:r>
              <a:rPr lang="en-US" sz="2400" b="1" dirty="0">
                <a:solidFill>
                  <a:srgbClr val="8E1619"/>
                </a:solidFill>
              </a:rPr>
              <a:t>COACH</a:t>
            </a:r>
            <a:r>
              <a:rPr lang="en-US" sz="2400" dirty="0">
                <a:solidFill>
                  <a:srgbClr val="7F7F7F"/>
                </a:solidFill>
              </a:rPr>
              <a:t>:</a:t>
            </a:r>
            <a:r>
              <a:rPr lang="en-US" sz="2400" dirty="0"/>
              <a:t> There are only </a:t>
            </a:r>
            <a:r>
              <a:rPr lang="en-US" sz="2400" b="1" dirty="0">
                <a:solidFill>
                  <a:srgbClr val="8E1619"/>
                </a:solidFill>
              </a:rPr>
              <a:t>three scenarios in every coaching conversation</a:t>
            </a:r>
            <a:r>
              <a:rPr lang="en-US" sz="2400" b="1" dirty="0">
                <a:solidFill>
                  <a:srgbClr val="C00000"/>
                </a:solidFill>
              </a:rPr>
              <a:t> </a:t>
            </a:r>
            <a:r>
              <a:rPr lang="en-US" sz="2400" dirty="0"/>
              <a:t>that would guide you to the </a:t>
            </a:r>
            <a:r>
              <a:rPr lang="en-US" sz="2400" b="1" dirty="0"/>
              <a:t>Support</a:t>
            </a:r>
            <a:r>
              <a:rPr lang="en-US" sz="2400" dirty="0"/>
              <a:t> step in the </a:t>
            </a:r>
            <a:r>
              <a:rPr lang="en-US" sz="2400" b="1" dirty="0">
                <a:solidFill>
                  <a:srgbClr val="8E1619"/>
                </a:solidFill>
              </a:rPr>
              <a:t>G.R.O.W. </a:t>
            </a:r>
            <a:r>
              <a:rPr lang="en-US" sz="2400" dirty="0"/>
              <a:t>Coaching Framework</a:t>
            </a:r>
          </a:p>
        </p:txBody>
      </p:sp>
      <p:grpSp>
        <p:nvGrpSpPr>
          <p:cNvPr id="42" name="Group 41"/>
          <p:cNvGrpSpPr/>
          <p:nvPr/>
        </p:nvGrpSpPr>
        <p:grpSpPr>
          <a:xfrm>
            <a:off x="381000" y="4089846"/>
            <a:ext cx="8608640" cy="923330"/>
            <a:chOff x="647564" y="1860503"/>
            <a:chExt cx="8608640" cy="923330"/>
          </a:xfrm>
        </p:grpSpPr>
        <p:sp>
          <p:nvSpPr>
            <p:cNvPr id="43" name="Oval 42"/>
            <p:cNvSpPr/>
            <p:nvPr/>
          </p:nvSpPr>
          <p:spPr>
            <a:xfrm>
              <a:off x="647564" y="1931849"/>
              <a:ext cx="226640" cy="22664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sp>
          <p:nvSpPr>
            <p:cNvPr id="44" name="TextBox 43"/>
            <p:cNvSpPr txBox="1"/>
            <p:nvPr/>
          </p:nvSpPr>
          <p:spPr>
            <a:xfrm>
              <a:off x="1026604" y="1860503"/>
              <a:ext cx="8229600" cy="923330"/>
            </a:xfrm>
            <a:prstGeom prst="rect">
              <a:avLst/>
            </a:prstGeom>
            <a:noFill/>
          </p:spPr>
          <p:txBody>
            <a:bodyPr wrap="square" rtlCol="0">
              <a:spAutoFit/>
            </a:bodyPr>
            <a:lstStyle/>
            <a:p>
              <a:r>
                <a:rPr lang="en-US" dirty="0">
                  <a:solidFill>
                    <a:srgbClr val="606060"/>
                  </a:solidFill>
                </a:rPr>
                <a:t>They provide a half baked solution or miss an insight or assumption they could be making. So, at the </a:t>
              </a:r>
              <a:r>
                <a:rPr lang="en-US" b="1" dirty="0">
                  <a:solidFill>
                    <a:srgbClr val="9C0515"/>
                  </a:solidFill>
                </a:rPr>
                <a:t>OPTIONS</a:t>
              </a:r>
              <a:r>
                <a:rPr lang="en-US" dirty="0">
                  <a:solidFill>
                    <a:srgbClr val="606060"/>
                  </a:solidFill>
                </a:rPr>
                <a:t> Step, this is your opportunity to share your observation and advice to fill in the Gaps they may have missed. </a:t>
              </a:r>
            </a:p>
          </p:txBody>
        </p:sp>
      </p:grpSp>
      <p:grpSp>
        <p:nvGrpSpPr>
          <p:cNvPr id="45" name="Group 44"/>
          <p:cNvGrpSpPr/>
          <p:nvPr/>
        </p:nvGrpSpPr>
        <p:grpSpPr>
          <a:xfrm>
            <a:off x="381000" y="5124271"/>
            <a:ext cx="8608640" cy="1477328"/>
            <a:chOff x="647564" y="1860503"/>
            <a:chExt cx="8608640" cy="1477328"/>
          </a:xfrm>
        </p:grpSpPr>
        <p:sp>
          <p:nvSpPr>
            <p:cNvPr id="46" name="Oval 45"/>
            <p:cNvSpPr/>
            <p:nvPr/>
          </p:nvSpPr>
          <p:spPr>
            <a:xfrm>
              <a:off x="647564" y="1931849"/>
              <a:ext cx="226640" cy="22664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sp>
          <p:nvSpPr>
            <p:cNvPr id="47" name="TextBox 46"/>
            <p:cNvSpPr txBox="1"/>
            <p:nvPr/>
          </p:nvSpPr>
          <p:spPr>
            <a:xfrm>
              <a:off x="1026604" y="1860503"/>
              <a:ext cx="8229600" cy="1477328"/>
            </a:xfrm>
            <a:prstGeom prst="rect">
              <a:avLst/>
            </a:prstGeom>
            <a:noFill/>
          </p:spPr>
          <p:txBody>
            <a:bodyPr wrap="square" rtlCol="0">
              <a:spAutoFit/>
            </a:bodyPr>
            <a:lstStyle/>
            <a:p>
              <a:r>
                <a:rPr lang="en-US" dirty="0">
                  <a:solidFill>
                    <a:srgbClr val="606060"/>
                  </a:solidFill>
                </a:rPr>
                <a:t>They provide nothing, a solution you know would not work, or are lacking self awareness. So, at the </a:t>
              </a:r>
              <a:r>
                <a:rPr lang="en-US" b="1" dirty="0">
                  <a:solidFill>
                    <a:srgbClr val="9C0515"/>
                  </a:solidFill>
                </a:rPr>
                <a:t>OPTIONS</a:t>
              </a:r>
              <a:r>
                <a:rPr lang="en-US" dirty="0">
                  <a:solidFill>
                    <a:srgbClr val="606060"/>
                  </a:solidFill>
                </a:rPr>
                <a:t> Step, this is your opportunity to </a:t>
              </a:r>
              <a:r>
                <a:rPr lang="en-US" b="1" dirty="0">
                  <a:solidFill>
                    <a:srgbClr val="606060"/>
                  </a:solidFill>
                </a:rPr>
                <a:t>share your observation and advice</a:t>
              </a:r>
              <a:r>
                <a:rPr lang="en-US" dirty="0">
                  <a:solidFill>
                    <a:srgbClr val="606060"/>
                  </a:solidFill>
                </a:rPr>
                <a:t>. This is when you can then open up the conversation by asking, </a:t>
              </a:r>
              <a:r>
                <a:rPr lang="en-US" b="1" dirty="0">
                  <a:solidFill>
                    <a:srgbClr val="606060"/>
                  </a:solidFill>
                </a:rPr>
                <a:t>“Can I share some observations that would enable you to achieve the results you want and make you more even successful?”</a:t>
              </a:r>
            </a:p>
          </p:txBody>
        </p:sp>
      </p:grpSp>
      <p:grpSp>
        <p:nvGrpSpPr>
          <p:cNvPr id="2" name="Group 1"/>
          <p:cNvGrpSpPr/>
          <p:nvPr/>
        </p:nvGrpSpPr>
        <p:grpSpPr>
          <a:xfrm>
            <a:off x="-6142" y="641303"/>
            <a:ext cx="9144000" cy="360149"/>
            <a:chOff x="-6142" y="641303"/>
            <a:chExt cx="9144000" cy="360149"/>
          </a:xfrm>
        </p:grpSpPr>
        <p:sp>
          <p:nvSpPr>
            <p:cNvPr id="32" name="Rectangle 31"/>
            <p:cNvSpPr/>
            <p:nvPr/>
          </p:nvSpPr>
          <p:spPr>
            <a:xfrm>
              <a:off x="-6142" y="645604"/>
              <a:ext cx="9144000" cy="3558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521307" y="641303"/>
              <a:ext cx="298480" cy="338554"/>
            </a:xfrm>
            <a:prstGeom prst="rect">
              <a:avLst/>
            </a:prstGeom>
            <a:noFill/>
          </p:spPr>
          <p:txBody>
            <a:bodyPr wrap="none" rtlCol="0">
              <a:spAutoFit/>
            </a:bodyPr>
            <a:lstStyle/>
            <a:p>
              <a:r>
                <a:rPr lang="en-US" sz="1600" b="1" dirty="0">
                  <a:solidFill>
                    <a:srgbClr val="606060"/>
                  </a:solidFill>
                </a:rPr>
                <a:t>3</a:t>
              </a:r>
            </a:p>
          </p:txBody>
        </p:sp>
      </p:grpSp>
    </p:spTree>
    <p:extLst>
      <p:ext uri="{BB962C8B-B14F-4D97-AF65-F5344CB8AC3E}">
        <p14:creationId xmlns:p14="http://schemas.microsoft.com/office/powerpoint/2010/main" val="2106885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0"/>
            <a:ext cx="9144000" cy="584776"/>
          </a:xfrm>
          <a:prstGeom prst="rect">
            <a:avLst/>
          </a:prstGeom>
          <a:noFill/>
        </p:spPr>
        <p:txBody>
          <a:bodyPr wrap="square" rtlCol="0">
            <a:spAutoFit/>
          </a:bodyPr>
          <a:lstStyle/>
          <a:p>
            <a:pPr algn="ctr"/>
            <a:r>
              <a:rPr lang="en-US" sz="3200" dirty="0">
                <a:solidFill>
                  <a:srgbClr val="B41A1B"/>
                </a:solidFill>
                <a:latin typeface="Avenir Heavy"/>
                <a:cs typeface="Avenir Heavy"/>
              </a:rPr>
              <a:t>SKILL BUILDER CONTINUED</a:t>
            </a:r>
          </a:p>
        </p:txBody>
      </p:sp>
      <p:cxnSp>
        <p:nvCxnSpPr>
          <p:cNvPr id="8" name="Straight Connector 7"/>
          <p:cNvCxnSpPr/>
          <p:nvPr/>
        </p:nvCxnSpPr>
        <p:spPr>
          <a:xfrm>
            <a:off x="1143000" y="76200"/>
            <a:ext cx="6858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43000" y="533400"/>
            <a:ext cx="6858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388654" y="2552401"/>
            <a:ext cx="8608640" cy="1477328"/>
            <a:chOff x="647564" y="1860503"/>
            <a:chExt cx="8608640" cy="1477328"/>
          </a:xfrm>
        </p:grpSpPr>
        <p:sp>
          <p:nvSpPr>
            <p:cNvPr id="11" name="Oval 10"/>
            <p:cNvSpPr/>
            <p:nvPr/>
          </p:nvSpPr>
          <p:spPr>
            <a:xfrm>
              <a:off x="647564" y="1931849"/>
              <a:ext cx="226640" cy="22664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2" name="TextBox 11"/>
            <p:cNvSpPr txBox="1"/>
            <p:nvPr/>
          </p:nvSpPr>
          <p:spPr>
            <a:xfrm>
              <a:off x="1026604" y="1860503"/>
              <a:ext cx="8229600" cy="1477328"/>
            </a:xfrm>
            <a:prstGeom prst="rect">
              <a:avLst/>
            </a:prstGeom>
            <a:noFill/>
          </p:spPr>
          <p:txBody>
            <a:bodyPr wrap="square" rtlCol="0">
              <a:spAutoFit/>
            </a:bodyPr>
            <a:lstStyle/>
            <a:p>
              <a:r>
                <a:rPr lang="en-US" dirty="0">
                  <a:solidFill>
                    <a:srgbClr val="606060"/>
                  </a:solidFill>
                </a:rPr>
                <a:t>The coachee provides the insight and a strategy that can work.  Maybe the same one you had in your mind, or something different that could work. As such, no need to fill in a gap or change their solution. Just have them</a:t>
              </a:r>
            </a:p>
            <a:p>
              <a:r>
                <a:rPr lang="en-US" dirty="0">
                  <a:solidFill>
                    <a:srgbClr val="606060"/>
                  </a:solidFill>
                </a:rPr>
                <a:t>execute on their plan or acknowledge the insights they shared through self-reflection.</a:t>
              </a:r>
            </a:p>
          </p:txBody>
        </p:sp>
      </p:grpSp>
      <p:sp>
        <p:nvSpPr>
          <p:cNvPr id="6" name="TextBox 5"/>
          <p:cNvSpPr txBox="1"/>
          <p:nvPr/>
        </p:nvSpPr>
        <p:spPr>
          <a:xfrm>
            <a:off x="76200" y="1066800"/>
            <a:ext cx="9061658" cy="1200329"/>
          </a:xfrm>
          <a:prstGeom prst="rect">
            <a:avLst/>
          </a:prstGeom>
          <a:noFill/>
        </p:spPr>
        <p:txBody>
          <a:bodyPr wrap="square" rtlCol="0">
            <a:spAutoFit/>
          </a:bodyPr>
          <a:lstStyle/>
          <a:p>
            <a:pPr algn="ctr"/>
            <a:r>
              <a:rPr lang="en-US" sz="2400" dirty="0">
                <a:solidFill>
                  <a:srgbClr val="7F7F7F"/>
                </a:solidFill>
              </a:rPr>
              <a:t>For the </a:t>
            </a:r>
            <a:r>
              <a:rPr lang="en-US" sz="2400" b="1" dirty="0">
                <a:solidFill>
                  <a:srgbClr val="8E1619"/>
                </a:solidFill>
              </a:rPr>
              <a:t>COACH</a:t>
            </a:r>
            <a:r>
              <a:rPr lang="en-US" sz="2400" dirty="0">
                <a:solidFill>
                  <a:srgbClr val="7F7F7F"/>
                </a:solidFill>
              </a:rPr>
              <a:t>:</a:t>
            </a:r>
            <a:r>
              <a:rPr lang="en-US" sz="2400" dirty="0"/>
              <a:t> There are only </a:t>
            </a:r>
            <a:r>
              <a:rPr lang="en-US" sz="2400" b="1" dirty="0">
                <a:solidFill>
                  <a:srgbClr val="8E1619"/>
                </a:solidFill>
              </a:rPr>
              <a:t>three scenarios in every coaching conversation</a:t>
            </a:r>
            <a:r>
              <a:rPr lang="en-US" sz="2400" b="1" dirty="0">
                <a:solidFill>
                  <a:srgbClr val="C00000"/>
                </a:solidFill>
              </a:rPr>
              <a:t> </a:t>
            </a:r>
            <a:r>
              <a:rPr lang="en-US" sz="2400" dirty="0"/>
              <a:t>that would guide you to the </a:t>
            </a:r>
            <a:r>
              <a:rPr lang="en-US" sz="2400" b="1" dirty="0"/>
              <a:t>Support</a:t>
            </a:r>
            <a:r>
              <a:rPr lang="en-US" sz="2400" dirty="0"/>
              <a:t> step in the </a:t>
            </a:r>
            <a:r>
              <a:rPr lang="en-US" sz="2400" b="1" dirty="0">
                <a:solidFill>
                  <a:srgbClr val="8E1619"/>
                </a:solidFill>
              </a:rPr>
              <a:t>L.E.A.D.S. </a:t>
            </a:r>
            <a:r>
              <a:rPr lang="en-US" sz="2400" dirty="0"/>
              <a:t>Coaching Framework</a:t>
            </a:r>
          </a:p>
        </p:txBody>
      </p:sp>
      <p:grpSp>
        <p:nvGrpSpPr>
          <p:cNvPr id="42" name="Group 41"/>
          <p:cNvGrpSpPr/>
          <p:nvPr/>
        </p:nvGrpSpPr>
        <p:grpSpPr>
          <a:xfrm>
            <a:off x="381000" y="4089846"/>
            <a:ext cx="8608640" cy="923330"/>
            <a:chOff x="647564" y="1860503"/>
            <a:chExt cx="8608640" cy="923330"/>
          </a:xfrm>
        </p:grpSpPr>
        <p:sp>
          <p:nvSpPr>
            <p:cNvPr id="43" name="Oval 42"/>
            <p:cNvSpPr/>
            <p:nvPr/>
          </p:nvSpPr>
          <p:spPr>
            <a:xfrm>
              <a:off x="647564" y="1931849"/>
              <a:ext cx="226640" cy="22664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sp>
          <p:nvSpPr>
            <p:cNvPr id="44" name="TextBox 43"/>
            <p:cNvSpPr txBox="1"/>
            <p:nvPr/>
          </p:nvSpPr>
          <p:spPr>
            <a:xfrm>
              <a:off x="1026604" y="1860503"/>
              <a:ext cx="8229600" cy="923330"/>
            </a:xfrm>
            <a:prstGeom prst="rect">
              <a:avLst/>
            </a:prstGeom>
            <a:noFill/>
          </p:spPr>
          <p:txBody>
            <a:bodyPr wrap="square" rtlCol="0">
              <a:spAutoFit/>
            </a:bodyPr>
            <a:lstStyle/>
            <a:p>
              <a:r>
                <a:rPr lang="en-US" dirty="0">
                  <a:solidFill>
                    <a:srgbClr val="606060"/>
                  </a:solidFill>
                </a:rPr>
                <a:t>They provide a half baked solution or miss an insight or assumption they could be making. So, at the </a:t>
              </a:r>
              <a:r>
                <a:rPr lang="en-US" b="1" dirty="0">
                  <a:solidFill>
                    <a:srgbClr val="9C0515"/>
                  </a:solidFill>
                </a:rPr>
                <a:t>Support</a:t>
              </a:r>
              <a:r>
                <a:rPr lang="en-US" dirty="0">
                  <a:solidFill>
                    <a:srgbClr val="606060"/>
                  </a:solidFill>
                </a:rPr>
                <a:t> Step, this is your opportunity to share your observation and advice to fill in the Gaps they may have missed. </a:t>
              </a:r>
            </a:p>
          </p:txBody>
        </p:sp>
      </p:grpSp>
      <p:grpSp>
        <p:nvGrpSpPr>
          <p:cNvPr id="45" name="Group 44"/>
          <p:cNvGrpSpPr/>
          <p:nvPr/>
        </p:nvGrpSpPr>
        <p:grpSpPr>
          <a:xfrm>
            <a:off x="381000" y="5124271"/>
            <a:ext cx="8608640" cy="1477328"/>
            <a:chOff x="647564" y="1860503"/>
            <a:chExt cx="8608640" cy="1477328"/>
          </a:xfrm>
        </p:grpSpPr>
        <p:sp>
          <p:nvSpPr>
            <p:cNvPr id="46" name="Oval 45"/>
            <p:cNvSpPr/>
            <p:nvPr/>
          </p:nvSpPr>
          <p:spPr>
            <a:xfrm>
              <a:off x="647564" y="1931849"/>
              <a:ext cx="226640" cy="226640"/>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sp>
          <p:nvSpPr>
            <p:cNvPr id="47" name="TextBox 46"/>
            <p:cNvSpPr txBox="1"/>
            <p:nvPr/>
          </p:nvSpPr>
          <p:spPr>
            <a:xfrm>
              <a:off x="1026604" y="1860503"/>
              <a:ext cx="8229600" cy="1477328"/>
            </a:xfrm>
            <a:prstGeom prst="rect">
              <a:avLst/>
            </a:prstGeom>
            <a:noFill/>
          </p:spPr>
          <p:txBody>
            <a:bodyPr wrap="square" rtlCol="0">
              <a:spAutoFit/>
            </a:bodyPr>
            <a:lstStyle/>
            <a:p>
              <a:r>
                <a:rPr lang="en-US" dirty="0">
                  <a:solidFill>
                    <a:srgbClr val="606060"/>
                  </a:solidFill>
                </a:rPr>
                <a:t>They provide nothing, a solution you know would not work, or are lacking self awareness. So, at the </a:t>
              </a:r>
              <a:r>
                <a:rPr lang="en-US" b="1" dirty="0">
                  <a:solidFill>
                    <a:srgbClr val="9C0515"/>
                  </a:solidFill>
                </a:rPr>
                <a:t>Support</a:t>
              </a:r>
              <a:r>
                <a:rPr lang="en-US" dirty="0">
                  <a:solidFill>
                    <a:srgbClr val="606060"/>
                  </a:solidFill>
                </a:rPr>
                <a:t> Step, this is your opportunity to </a:t>
              </a:r>
              <a:r>
                <a:rPr lang="en-US" b="1" dirty="0">
                  <a:solidFill>
                    <a:srgbClr val="606060"/>
                  </a:solidFill>
                </a:rPr>
                <a:t>share your observation and advice</a:t>
              </a:r>
              <a:r>
                <a:rPr lang="en-US" dirty="0">
                  <a:solidFill>
                    <a:srgbClr val="606060"/>
                  </a:solidFill>
                </a:rPr>
                <a:t>. This is when you can then open up the conversation by asking, </a:t>
              </a:r>
              <a:r>
                <a:rPr lang="en-US" b="1" dirty="0">
                  <a:solidFill>
                    <a:srgbClr val="606060"/>
                  </a:solidFill>
                </a:rPr>
                <a:t>“Can I share some observations that would enable you to achieve the results you want and make you more even successful?”</a:t>
              </a:r>
            </a:p>
          </p:txBody>
        </p:sp>
      </p:grpSp>
      <p:grpSp>
        <p:nvGrpSpPr>
          <p:cNvPr id="2" name="Group 1"/>
          <p:cNvGrpSpPr/>
          <p:nvPr/>
        </p:nvGrpSpPr>
        <p:grpSpPr>
          <a:xfrm>
            <a:off x="-6142" y="641303"/>
            <a:ext cx="9144000" cy="360149"/>
            <a:chOff x="-6142" y="641303"/>
            <a:chExt cx="9144000" cy="360149"/>
          </a:xfrm>
        </p:grpSpPr>
        <p:sp>
          <p:nvSpPr>
            <p:cNvPr id="32" name="Rectangle 31"/>
            <p:cNvSpPr/>
            <p:nvPr/>
          </p:nvSpPr>
          <p:spPr>
            <a:xfrm>
              <a:off x="-6142" y="645604"/>
              <a:ext cx="9144000" cy="3558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521307" y="641303"/>
              <a:ext cx="298480" cy="338554"/>
            </a:xfrm>
            <a:prstGeom prst="rect">
              <a:avLst/>
            </a:prstGeom>
            <a:noFill/>
          </p:spPr>
          <p:txBody>
            <a:bodyPr wrap="none" rtlCol="0">
              <a:spAutoFit/>
            </a:bodyPr>
            <a:lstStyle/>
            <a:p>
              <a:r>
                <a:rPr lang="en-US" sz="1600" b="1" dirty="0">
                  <a:solidFill>
                    <a:srgbClr val="606060"/>
                  </a:solidFill>
                </a:rPr>
                <a:t>3</a:t>
              </a:r>
            </a:p>
          </p:txBody>
        </p:sp>
      </p:grpSp>
    </p:spTree>
    <p:extLst>
      <p:ext uri="{BB962C8B-B14F-4D97-AF65-F5344CB8AC3E}">
        <p14:creationId xmlns:p14="http://schemas.microsoft.com/office/powerpoint/2010/main" val="45990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 y="939498"/>
            <a:ext cx="9143999" cy="214105"/>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prstClr val="white"/>
              </a:solidFill>
            </a:endParaRPr>
          </a:p>
        </p:txBody>
      </p:sp>
      <p:sp>
        <p:nvSpPr>
          <p:cNvPr id="3" name="TextBox 2"/>
          <p:cNvSpPr txBox="1"/>
          <p:nvPr/>
        </p:nvSpPr>
        <p:spPr>
          <a:xfrm>
            <a:off x="0" y="152636"/>
            <a:ext cx="9144000" cy="400110"/>
          </a:xfrm>
          <a:prstGeom prst="rect">
            <a:avLst/>
          </a:prstGeom>
          <a:noFill/>
        </p:spPr>
        <p:txBody>
          <a:bodyPr wrap="square" rtlCol="0">
            <a:spAutoFit/>
          </a:bodyPr>
          <a:lstStyle/>
          <a:p>
            <a:pPr algn="ctr"/>
            <a:r>
              <a:rPr lang="en-US" sz="2000" b="1" dirty="0">
                <a:solidFill>
                  <a:srgbClr val="B41A1B"/>
                </a:solidFill>
                <a:latin typeface="Avenir Heavy"/>
                <a:cs typeface="Avenir Heavy"/>
              </a:rPr>
              <a:t>THE L.E.A.D.S. COACHING QUESTIONS THAT ALWAYS WORK </a:t>
            </a:r>
          </a:p>
        </p:txBody>
      </p:sp>
      <p:cxnSp>
        <p:nvCxnSpPr>
          <p:cNvPr id="4" name="Straight Connector 3"/>
          <p:cNvCxnSpPr/>
          <p:nvPr/>
        </p:nvCxnSpPr>
        <p:spPr>
          <a:xfrm>
            <a:off x="0" y="80628"/>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572508"/>
            <a:ext cx="9144000" cy="54179"/>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75656" y="1196752"/>
            <a:ext cx="7668344" cy="907941"/>
          </a:xfrm>
          <a:prstGeom prst="rect">
            <a:avLst/>
          </a:prstGeom>
          <a:noFill/>
        </p:spPr>
        <p:txBody>
          <a:bodyPr wrap="square" rtlCol="0">
            <a:spAutoFit/>
          </a:bodyPr>
          <a:lstStyle/>
          <a:p>
            <a:r>
              <a:rPr lang="en-US" sz="1400" b="1" i="1" dirty="0">
                <a:solidFill>
                  <a:srgbClr val="B41A1B"/>
                </a:solidFill>
              </a:rPr>
              <a:t>I’m</a:t>
            </a:r>
            <a:r>
              <a:rPr lang="en-US" sz="1400" dirty="0">
                <a:solidFill>
                  <a:srgbClr val="606060"/>
                </a:solidFill>
              </a:rPr>
              <a:t> happy to share my opinion however, since you’re much closer to the (client, account, situation), I’m interested in hearing a little more about the details, okay?</a:t>
            </a:r>
            <a:r>
              <a:rPr lang="en-US" sz="1400" dirty="0">
                <a:solidFill>
                  <a:prstClr val="black"/>
                </a:solidFill>
              </a:rPr>
              <a:t> </a:t>
            </a:r>
          </a:p>
          <a:p>
            <a:r>
              <a:rPr lang="en-US" sz="1400" b="1" i="1" dirty="0">
                <a:solidFill>
                  <a:srgbClr val="B41A1B"/>
                </a:solidFill>
              </a:rPr>
              <a:t>So, is</a:t>
            </a:r>
            <a:r>
              <a:rPr lang="en-US" sz="1400" dirty="0">
                <a:solidFill>
                  <a:srgbClr val="606060"/>
                </a:solidFill>
              </a:rPr>
              <a:t> now a good time to explore some other ways to achieve the results you want? </a:t>
            </a:r>
          </a:p>
          <a:p>
            <a:endParaRPr lang="en-US" sz="1100" dirty="0">
              <a:solidFill>
                <a:prstClr val="black"/>
              </a:solidFill>
            </a:endParaRPr>
          </a:p>
        </p:txBody>
      </p:sp>
      <p:grpSp>
        <p:nvGrpSpPr>
          <p:cNvPr id="12" name="Group 11"/>
          <p:cNvGrpSpPr/>
          <p:nvPr/>
        </p:nvGrpSpPr>
        <p:grpSpPr>
          <a:xfrm>
            <a:off x="657572" y="1268760"/>
            <a:ext cx="627820" cy="627820"/>
            <a:chOff x="-216532" y="1340768"/>
            <a:chExt cx="1116124" cy="1116124"/>
          </a:xfrm>
        </p:grpSpPr>
        <p:sp>
          <p:nvSpPr>
            <p:cNvPr id="19" name="Oval 18"/>
            <p:cNvSpPr/>
            <p:nvPr/>
          </p:nvSpPr>
          <p:spPr>
            <a:xfrm>
              <a:off x="-216532" y="1340768"/>
              <a:ext cx="1116124" cy="1116124"/>
            </a:xfrm>
            <a:prstGeom prst="ellipse">
              <a:avLst/>
            </a:prstGeom>
            <a:solidFill>
              <a:srgbClr val="B41A1B"/>
            </a:solidFill>
            <a:ln w="254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22" name="TextBox 21"/>
            <p:cNvSpPr txBox="1"/>
            <p:nvPr/>
          </p:nvSpPr>
          <p:spPr>
            <a:xfrm>
              <a:off x="-152525" y="1529136"/>
              <a:ext cx="1026492" cy="718373"/>
            </a:xfrm>
            <a:prstGeom prst="rect">
              <a:avLst/>
            </a:prstGeom>
            <a:noFill/>
          </p:spPr>
          <p:txBody>
            <a:bodyPr wrap="none" rtlCol="0">
              <a:spAutoFit/>
            </a:bodyPr>
            <a:lstStyle/>
            <a:p>
              <a:r>
                <a:rPr lang="en-US" sz="1013" b="1" dirty="0">
                  <a:solidFill>
                    <a:srgbClr val="F2F2F2"/>
                  </a:solidFill>
                </a:rPr>
                <a:t>Learn/</a:t>
              </a:r>
            </a:p>
            <a:p>
              <a:r>
                <a:rPr lang="en-US" sz="1013" b="1" dirty="0">
                  <a:solidFill>
                    <a:srgbClr val="F2F2F2"/>
                  </a:solidFill>
                </a:rPr>
                <a:t>Enroll</a:t>
              </a:r>
              <a:endParaRPr lang="en-US" sz="1013" dirty="0">
                <a:solidFill>
                  <a:srgbClr val="F2F2F2"/>
                </a:solidFill>
              </a:endParaRPr>
            </a:p>
          </p:txBody>
        </p:sp>
      </p:grpSp>
      <p:sp>
        <p:nvSpPr>
          <p:cNvPr id="11" name="TextBox 10"/>
          <p:cNvSpPr txBox="1"/>
          <p:nvPr/>
        </p:nvSpPr>
        <p:spPr>
          <a:xfrm>
            <a:off x="1503515" y="1844824"/>
            <a:ext cx="7640483" cy="1384995"/>
          </a:xfrm>
          <a:prstGeom prst="rect">
            <a:avLst/>
          </a:prstGeom>
          <a:noFill/>
        </p:spPr>
        <p:txBody>
          <a:bodyPr wrap="square" rtlCol="0">
            <a:spAutoFit/>
          </a:bodyPr>
          <a:lstStyle/>
          <a:p>
            <a:r>
              <a:rPr lang="en-US" sz="1400" b="1" i="1" dirty="0">
                <a:solidFill>
                  <a:srgbClr val="B41A1B"/>
                </a:solidFill>
              </a:rPr>
              <a:t>What</a:t>
            </a:r>
            <a:r>
              <a:rPr lang="en-US" sz="1400" dirty="0">
                <a:solidFill>
                  <a:srgbClr val="B41A1B"/>
                </a:solidFill>
              </a:rPr>
              <a:t> </a:t>
            </a:r>
            <a:r>
              <a:rPr lang="en-US" sz="1400" dirty="0">
                <a:solidFill>
                  <a:srgbClr val="606060"/>
                </a:solidFill>
              </a:rPr>
              <a:t>are your objectives here? </a:t>
            </a:r>
          </a:p>
          <a:p>
            <a:r>
              <a:rPr lang="en-US" sz="1400" b="1" i="1" dirty="0">
                <a:solidFill>
                  <a:srgbClr val="B41A1B"/>
                </a:solidFill>
              </a:rPr>
              <a:t>What</a:t>
            </a:r>
            <a:r>
              <a:rPr lang="en-US" sz="1400" dirty="0">
                <a:solidFill>
                  <a:srgbClr val="B41A1B"/>
                </a:solidFill>
              </a:rPr>
              <a:t> </a:t>
            </a:r>
            <a:r>
              <a:rPr lang="en-US" sz="1400" dirty="0">
                <a:solidFill>
                  <a:srgbClr val="606060"/>
                </a:solidFill>
              </a:rPr>
              <a:t>have you tried so far? </a:t>
            </a:r>
            <a:r>
              <a:rPr lang="en-US" sz="1400" b="1" i="1" dirty="0">
                <a:solidFill>
                  <a:srgbClr val="B41A1B"/>
                </a:solidFill>
              </a:rPr>
              <a:t>How</a:t>
            </a:r>
            <a:r>
              <a:rPr lang="en-US" sz="1400" dirty="0">
                <a:solidFill>
                  <a:srgbClr val="1F497D"/>
                </a:solidFill>
              </a:rPr>
              <a:t> </a:t>
            </a:r>
            <a:r>
              <a:rPr lang="en-US" sz="1400" dirty="0">
                <a:solidFill>
                  <a:srgbClr val="606060"/>
                </a:solidFill>
              </a:rPr>
              <a:t>did you do it? </a:t>
            </a:r>
          </a:p>
          <a:p>
            <a:r>
              <a:rPr lang="en-US" sz="1400" b="1" i="1" dirty="0">
                <a:solidFill>
                  <a:srgbClr val="B41A1B"/>
                </a:solidFill>
              </a:rPr>
              <a:t>Walk </a:t>
            </a:r>
            <a:r>
              <a:rPr lang="en-US" sz="1400" dirty="0">
                <a:solidFill>
                  <a:srgbClr val="606060"/>
                </a:solidFill>
              </a:rPr>
              <a:t>me through the details of the conversation with… </a:t>
            </a:r>
          </a:p>
          <a:p>
            <a:r>
              <a:rPr lang="en-US" sz="1400" b="1" i="1" dirty="0">
                <a:solidFill>
                  <a:srgbClr val="B41A1B"/>
                </a:solidFill>
              </a:rPr>
              <a:t>How</a:t>
            </a:r>
            <a:r>
              <a:rPr lang="en-US" sz="1400" dirty="0">
                <a:solidFill>
                  <a:srgbClr val="1F497D"/>
                </a:solidFill>
              </a:rPr>
              <a:t> </a:t>
            </a:r>
            <a:r>
              <a:rPr lang="en-US" sz="1400" dirty="0">
                <a:solidFill>
                  <a:srgbClr val="606060"/>
                </a:solidFill>
              </a:rPr>
              <a:t>have you handled a similar situation before? (</a:t>
            </a:r>
            <a:r>
              <a:rPr lang="en-US" sz="1400" b="1" dirty="0">
                <a:solidFill>
                  <a:srgbClr val="606060"/>
                </a:solidFill>
              </a:rPr>
              <a:t>First</a:t>
            </a:r>
            <a:r>
              <a:rPr lang="en-US" sz="1400" dirty="0">
                <a:solidFill>
                  <a:srgbClr val="606060"/>
                </a:solidFill>
              </a:rPr>
              <a:t>, </a:t>
            </a:r>
            <a:r>
              <a:rPr lang="en-US" sz="1400" b="1" dirty="0">
                <a:solidFill>
                  <a:srgbClr val="606060"/>
                </a:solidFill>
              </a:rPr>
              <a:t>s</a:t>
            </a:r>
            <a:r>
              <a:rPr lang="en-US" sz="1400" b="1" dirty="0">
                <a:solidFill>
                  <a:srgbClr val="606060"/>
                </a:solidFill>
                <a:sym typeface="Wingdings" pitchFamily="2" charset="2"/>
              </a:rPr>
              <a:t>eek to understand their point of view </a:t>
            </a:r>
            <a:r>
              <a:rPr lang="en-US" sz="1400" dirty="0">
                <a:solidFill>
                  <a:srgbClr val="606060"/>
                </a:solidFill>
                <a:sym typeface="Wingdings" pitchFamily="2" charset="2"/>
              </a:rPr>
              <a:t>and their approach before sharing your opinion.)</a:t>
            </a:r>
          </a:p>
          <a:p>
            <a:r>
              <a:rPr lang="en-US" sz="1400" dirty="0">
                <a:solidFill>
                  <a:srgbClr val="606060"/>
                </a:solidFill>
                <a:sym typeface="Wingdings" pitchFamily="2" charset="2"/>
              </a:rPr>
              <a:t>When you say (</a:t>
            </a:r>
            <a:r>
              <a:rPr lang="en-US" sz="1100" i="1" dirty="0">
                <a:solidFill>
                  <a:srgbClr val="606060"/>
                </a:solidFill>
                <a:sym typeface="Wingdings" pitchFamily="2" charset="2"/>
              </a:rPr>
              <a:t>difficult, frustrated, pushing back, qualified</a:t>
            </a:r>
            <a:r>
              <a:rPr lang="en-US" sz="1100" dirty="0">
                <a:solidFill>
                  <a:srgbClr val="606060"/>
                </a:solidFill>
                <a:sym typeface="Wingdings" pitchFamily="2" charset="2"/>
              </a:rPr>
              <a:t>, overwhelmed, value, success</a:t>
            </a:r>
            <a:r>
              <a:rPr lang="en-US" sz="1400" dirty="0">
                <a:solidFill>
                  <a:srgbClr val="606060"/>
                </a:solidFill>
                <a:sym typeface="Wingdings" pitchFamily="2" charset="2"/>
              </a:rPr>
              <a:t>) </a:t>
            </a:r>
            <a:r>
              <a:rPr lang="en-US" sz="1400" i="1" dirty="0">
                <a:solidFill>
                  <a:srgbClr val="9C0515"/>
                </a:solidFill>
                <a:sym typeface="Wingdings" pitchFamily="2" charset="2"/>
              </a:rPr>
              <a:t>how do you mean? </a:t>
            </a:r>
            <a:endParaRPr lang="en-US" sz="1400" i="1" dirty="0">
              <a:solidFill>
                <a:srgbClr val="9C0515"/>
              </a:solidFill>
            </a:endParaRPr>
          </a:p>
        </p:txBody>
      </p:sp>
      <p:grpSp>
        <p:nvGrpSpPr>
          <p:cNvPr id="10" name="Group 9"/>
          <p:cNvGrpSpPr/>
          <p:nvPr/>
        </p:nvGrpSpPr>
        <p:grpSpPr>
          <a:xfrm>
            <a:off x="671602" y="2276872"/>
            <a:ext cx="641698" cy="627820"/>
            <a:chOff x="-205200" y="2852936"/>
            <a:chExt cx="1140796" cy="1116124"/>
          </a:xfrm>
        </p:grpSpPr>
        <p:sp>
          <p:nvSpPr>
            <p:cNvPr id="8" name="Oval 7"/>
            <p:cNvSpPr/>
            <p:nvPr/>
          </p:nvSpPr>
          <p:spPr>
            <a:xfrm>
              <a:off x="-180528" y="2852936"/>
              <a:ext cx="1116124" cy="1116124"/>
            </a:xfrm>
            <a:prstGeom prst="ellipse">
              <a:avLst/>
            </a:prstGeom>
            <a:solidFill>
              <a:srgbClr val="B41A1B"/>
            </a:solidFill>
            <a:ln w="254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18" name="TextBox 17"/>
            <p:cNvSpPr txBox="1"/>
            <p:nvPr/>
          </p:nvSpPr>
          <p:spPr>
            <a:xfrm>
              <a:off x="-205200" y="3203684"/>
              <a:ext cx="1137633" cy="441260"/>
            </a:xfrm>
            <a:prstGeom prst="rect">
              <a:avLst/>
            </a:prstGeom>
            <a:noFill/>
          </p:spPr>
          <p:txBody>
            <a:bodyPr wrap="none" rtlCol="0">
              <a:spAutoFit/>
            </a:bodyPr>
            <a:lstStyle/>
            <a:p>
              <a:r>
                <a:rPr lang="en-US" sz="1013" b="1" dirty="0">
                  <a:solidFill>
                    <a:srgbClr val="F2F2F2"/>
                  </a:solidFill>
                </a:rPr>
                <a:t>Assess</a:t>
              </a:r>
              <a:endParaRPr lang="en-US" sz="1013" dirty="0">
                <a:solidFill>
                  <a:srgbClr val="F2F2F2"/>
                </a:solidFill>
              </a:endParaRPr>
            </a:p>
          </p:txBody>
        </p:sp>
      </p:grpSp>
      <p:sp>
        <p:nvSpPr>
          <p:cNvPr id="14" name="TextBox 13"/>
          <p:cNvSpPr txBox="1"/>
          <p:nvPr/>
        </p:nvSpPr>
        <p:spPr>
          <a:xfrm>
            <a:off x="1502236" y="3248980"/>
            <a:ext cx="7641763" cy="1815882"/>
          </a:xfrm>
          <a:prstGeom prst="rect">
            <a:avLst/>
          </a:prstGeom>
          <a:noFill/>
        </p:spPr>
        <p:txBody>
          <a:bodyPr wrap="square" rtlCol="0">
            <a:spAutoFit/>
          </a:bodyPr>
          <a:lstStyle/>
          <a:p>
            <a:r>
              <a:rPr lang="en-US" sz="1400" dirty="0">
                <a:solidFill>
                  <a:prstClr val="white">
                    <a:lumMod val="50000"/>
                  </a:prstClr>
                </a:solidFill>
              </a:rPr>
              <a:t>(</a:t>
            </a:r>
            <a:r>
              <a:rPr lang="en-US" sz="1400" b="1" dirty="0">
                <a:solidFill>
                  <a:prstClr val="white">
                    <a:lumMod val="50000"/>
                  </a:prstClr>
                </a:solidFill>
              </a:rPr>
              <a:t>Recap</a:t>
            </a:r>
            <a:r>
              <a:rPr lang="en-US" sz="1400" dirty="0">
                <a:solidFill>
                  <a:prstClr val="white">
                    <a:lumMod val="50000"/>
                  </a:prstClr>
                </a:solidFill>
              </a:rPr>
              <a:t>) </a:t>
            </a:r>
            <a:r>
              <a:rPr lang="en-US" sz="1400" b="1" i="1" dirty="0">
                <a:solidFill>
                  <a:prstClr val="white">
                    <a:lumMod val="50000"/>
                  </a:prstClr>
                </a:solidFill>
              </a:rPr>
              <a:t>To ensure I’ve captured what you’ve shared, what I’m hearing is...</a:t>
            </a:r>
          </a:p>
          <a:p>
            <a:r>
              <a:rPr lang="en-US" sz="1400" b="1" i="1" dirty="0">
                <a:solidFill>
                  <a:srgbClr val="B41A1B"/>
                </a:solidFill>
              </a:rPr>
              <a:t>What’s</a:t>
            </a:r>
            <a:r>
              <a:rPr lang="en-US" sz="1400" dirty="0">
                <a:solidFill>
                  <a:srgbClr val="B41A1B"/>
                </a:solidFill>
              </a:rPr>
              <a:t> </a:t>
            </a:r>
            <a:r>
              <a:rPr lang="en-US" sz="1400" b="1" dirty="0">
                <a:solidFill>
                  <a:srgbClr val="606060"/>
                </a:solidFill>
              </a:rPr>
              <a:t>your opinion </a:t>
            </a:r>
            <a:r>
              <a:rPr lang="en-US" sz="1400" dirty="0">
                <a:solidFill>
                  <a:srgbClr val="606060"/>
                </a:solidFill>
              </a:rPr>
              <a:t>on how to (resolve this/achieve what we need from this opportunity?) </a:t>
            </a:r>
            <a:r>
              <a:rPr lang="en-US" sz="1400" b="1" i="1" dirty="0">
                <a:solidFill>
                  <a:srgbClr val="B41A1B"/>
                </a:solidFill>
              </a:rPr>
              <a:t>What</a:t>
            </a:r>
            <a:r>
              <a:rPr lang="en-US" sz="1400" dirty="0">
                <a:solidFill>
                  <a:srgbClr val="1F497D"/>
                </a:solidFill>
              </a:rPr>
              <a:t> </a:t>
            </a:r>
            <a:r>
              <a:rPr lang="en-US" sz="1400" dirty="0">
                <a:solidFill>
                  <a:srgbClr val="606060"/>
                </a:solidFill>
              </a:rPr>
              <a:t>else is possible here? What else could be true? </a:t>
            </a:r>
          </a:p>
          <a:p>
            <a:r>
              <a:rPr lang="en-US" sz="1400" b="1" i="1" dirty="0">
                <a:solidFill>
                  <a:srgbClr val="A20616"/>
                </a:solidFill>
              </a:rPr>
              <a:t>What assumptions </a:t>
            </a:r>
            <a:r>
              <a:rPr lang="en-US" sz="1400" i="1" dirty="0">
                <a:solidFill>
                  <a:srgbClr val="A20616"/>
                </a:solidFill>
              </a:rPr>
              <a:t>might you be making </a:t>
            </a:r>
            <a:r>
              <a:rPr lang="en-US" sz="1400" dirty="0">
                <a:solidFill>
                  <a:srgbClr val="606060"/>
                </a:solidFill>
              </a:rPr>
              <a:t>about the customer, situation/conversation?</a:t>
            </a:r>
          </a:p>
          <a:p>
            <a:r>
              <a:rPr lang="en-US" sz="1400" b="1" i="1" dirty="0">
                <a:solidFill>
                  <a:srgbClr val="B41A1B"/>
                </a:solidFill>
              </a:rPr>
              <a:t>I</a:t>
            </a:r>
            <a:r>
              <a:rPr lang="en-US" sz="1400" dirty="0">
                <a:solidFill>
                  <a:srgbClr val="606060"/>
                </a:solidFill>
              </a:rPr>
              <a:t> trust you on this, so if</a:t>
            </a:r>
            <a:r>
              <a:rPr lang="en-US" sz="1400" b="1" i="1" dirty="0">
                <a:solidFill>
                  <a:srgbClr val="C00000"/>
                </a:solidFill>
              </a:rPr>
              <a:t> </a:t>
            </a:r>
            <a:r>
              <a:rPr lang="en-US" sz="1400" dirty="0">
                <a:solidFill>
                  <a:srgbClr val="606060"/>
                </a:solidFill>
              </a:rPr>
              <a:t>I wasn’t here, how would you resolve it? </a:t>
            </a:r>
          </a:p>
          <a:p>
            <a:r>
              <a:rPr lang="en-US" sz="1400" b="1" i="1" dirty="0">
                <a:solidFill>
                  <a:srgbClr val="B41A1B"/>
                </a:solidFill>
              </a:rPr>
              <a:t>If</a:t>
            </a:r>
            <a:r>
              <a:rPr lang="en-US" sz="1400" dirty="0">
                <a:solidFill>
                  <a:srgbClr val="1F497D"/>
                </a:solidFill>
              </a:rPr>
              <a:t> </a:t>
            </a:r>
            <a:r>
              <a:rPr lang="en-US" sz="1400" dirty="0">
                <a:solidFill>
                  <a:srgbClr val="606060"/>
                </a:solidFill>
              </a:rPr>
              <a:t>we switched roles and you were in my position, what would you do? </a:t>
            </a:r>
          </a:p>
          <a:p>
            <a:r>
              <a:rPr lang="en-US" sz="1400" b="1" i="1" dirty="0">
                <a:solidFill>
                  <a:srgbClr val="B41A1B"/>
                </a:solidFill>
              </a:rPr>
              <a:t>If</a:t>
            </a:r>
            <a:r>
              <a:rPr lang="en-US" sz="1400" dirty="0">
                <a:solidFill>
                  <a:srgbClr val="606060"/>
                </a:solidFill>
              </a:rPr>
              <a:t> you couldn’t </a:t>
            </a:r>
            <a:r>
              <a:rPr lang="en-US" sz="1400" i="1" dirty="0">
                <a:solidFill>
                  <a:srgbClr val="606060"/>
                </a:solidFill>
              </a:rPr>
              <a:t>use that as an excuse</a:t>
            </a:r>
            <a:r>
              <a:rPr lang="en-US" sz="1400" dirty="0">
                <a:solidFill>
                  <a:srgbClr val="606060"/>
                </a:solidFill>
              </a:rPr>
              <a:t> anymore, how would you move forward and resolve this? </a:t>
            </a:r>
          </a:p>
          <a:p>
            <a:r>
              <a:rPr lang="en-US" sz="1400" b="1" i="1" dirty="0">
                <a:solidFill>
                  <a:srgbClr val="B41A1B"/>
                </a:solidFill>
              </a:rPr>
              <a:t>If</a:t>
            </a:r>
            <a:r>
              <a:rPr lang="en-US" sz="1400" dirty="0">
                <a:solidFill>
                  <a:srgbClr val="606060"/>
                </a:solidFill>
              </a:rPr>
              <a:t> you had to </a:t>
            </a:r>
            <a:r>
              <a:rPr lang="en-US" sz="1400" i="1" dirty="0">
                <a:solidFill>
                  <a:srgbClr val="606060"/>
                </a:solidFill>
              </a:rPr>
              <a:t>come up with something</a:t>
            </a:r>
            <a:r>
              <a:rPr lang="en-US" sz="1400" dirty="0">
                <a:solidFill>
                  <a:srgbClr val="606060"/>
                </a:solidFill>
              </a:rPr>
              <a:t>, what would you do?</a:t>
            </a:r>
          </a:p>
        </p:txBody>
      </p:sp>
      <p:grpSp>
        <p:nvGrpSpPr>
          <p:cNvPr id="9" name="Group 8"/>
          <p:cNvGrpSpPr/>
          <p:nvPr/>
        </p:nvGrpSpPr>
        <p:grpSpPr>
          <a:xfrm>
            <a:off x="647563" y="3794244"/>
            <a:ext cx="721672" cy="616664"/>
            <a:chOff x="-10571" y="4149080"/>
            <a:chExt cx="1282971" cy="1096290"/>
          </a:xfrm>
        </p:grpSpPr>
        <p:sp>
          <p:nvSpPr>
            <p:cNvPr id="20" name="Oval 19"/>
            <p:cNvSpPr/>
            <p:nvPr/>
          </p:nvSpPr>
          <p:spPr>
            <a:xfrm>
              <a:off x="82769" y="4149080"/>
              <a:ext cx="1096290" cy="1096290"/>
            </a:xfrm>
            <a:prstGeom prst="ellipse">
              <a:avLst/>
            </a:prstGeom>
            <a:solidFill>
              <a:srgbClr val="B41A1B"/>
            </a:solidFill>
            <a:ln w="254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23" name="TextBox 22"/>
            <p:cNvSpPr txBox="1"/>
            <p:nvPr/>
          </p:nvSpPr>
          <p:spPr>
            <a:xfrm>
              <a:off x="-10571" y="4381275"/>
              <a:ext cx="1282971" cy="718372"/>
            </a:xfrm>
            <a:prstGeom prst="rect">
              <a:avLst/>
            </a:prstGeom>
            <a:noFill/>
          </p:spPr>
          <p:txBody>
            <a:bodyPr wrap="none" rtlCol="0">
              <a:spAutoFit/>
            </a:bodyPr>
            <a:lstStyle/>
            <a:p>
              <a:pPr algn="ctr"/>
              <a:r>
                <a:rPr lang="en-US" sz="1013" b="1" dirty="0">
                  <a:solidFill>
                    <a:srgbClr val="F2F2F2"/>
                  </a:solidFill>
                </a:rPr>
                <a:t>Discuss/</a:t>
              </a:r>
            </a:p>
            <a:p>
              <a:pPr algn="ctr"/>
              <a:r>
                <a:rPr lang="en-US" sz="1013" b="1" dirty="0">
                  <a:solidFill>
                    <a:srgbClr val="F2F2F2"/>
                  </a:solidFill>
                </a:rPr>
                <a:t>Support</a:t>
              </a:r>
              <a:endParaRPr lang="en-US" sz="1013" dirty="0">
                <a:solidFill>
                  <a:srgbClr val="F2F2F2"/>
                </a:solidFill>
              </a:endParaRPr>
            </a:p>
          </p:txBody>
        </p:sp>
      </p:grpSp>
      <p:sp>
        <p:nvSpPr>
          <p:cNvPr id="32" name="TextBox 31"/>
          <p:cNvSpPr txBox="1"/>
          <p:nvPr/>
        </p:nvSpPr>
        <p:spPr>
          <a:xfrm>
            <a:off x="1502236" y="5049180"/>
            <a:ext cx="7641763" cy="1815882"/>
          </a:xfrm>
          <a:prstGeom prst="rect">
            <a:avLst/>
          </a:prstGeom>
          <a:noFill/>
        </p:spPr>
        <p:txBody>
          <a:bodyPr wrap="square" rtlCol="0">
            <a:spAutoFit/>
          </a:bodyPr>
          <a:lstStyle/>
          <a:p>
            <a:r>
              <a:rPr lang="en-US" sz="1400" u="sng" dirty="0">
                <a:solidFill>
                  <a:srgbClr val="606060"/>
                </a:solidFill>
              </a:rPr>
              <a:t>You’ve uncovered the Gap &amp; Coaching Moment</a:t>
            </a:r>
            <a:r>
              <a:rPr lang="en-US" sz="1400" dirty="0">
                <a:solidFill>
                  <a:srgbClr val="606060"/>
                </a:solidFill>
              </a:rPr>
              <a:t>! </a:t>
            </a:r>
            <a:r>
              <a:rPr lang="en-US" sz="1400" b="1" i="1" dirty="0">
                <a:solidFill>
                  <a:srgbClr val="606060"/>
                </a:solidFill>
              </a:rPr>
              <a:t>Now</a:t>
            </a:r>
            <a:r>
              <a:rPr lang="en-US" sz="1400" dirty="0">
                <a:solidFill>
                  <a:srgbClr val="606060"/>
                </a:solidFill>
              </a:rPr>
              <a:t> you know what they know &amp; what they don’t or what was missed. </a:t>
            </a:r>
            <a:r>
              <a:rPr lang="en-US" sz="1400" b="1" i="1" dirty="0">
                <a:solidFill>
                  <a:srgbClr val="C00000"/>
                </a:solidFill>
              </a:rPr>
              <a:t>Share your </a:t>
            </a:r>
            <a:r>
              <a:rPr lang="en-US" sz="1400" dirty="0">
                <a:solidFill>
                  <a:srgbClr val="606060"/>
                </a:solidFill>
              </a:rPr>
              <a:t>experiences &amp; observations to fill the Gap. Determine </a:t>
            </a:r>
            <a:r>
              <a:rPr lang="en-US" sz="1400" b="1" dirty="0">
                <a:solidFill>
                  <a:srgbClr val="606060"/>
                </a:solidFill>
              </a:rPr>
              <a:t>next steps, a follow up time &amp; assess the value they received from coaching.</a:t>
            </a:r>
          </a:p>
          <a:p>
            <a:pPr marL="68580" indent="-68580">
              <a:buFont typeface="Arial"/>
              <a:buChar char="•"/>
            </a:pPr>
            <a:r>
              <a:rPr lang="en-US" sz="1400" dirty="0">
                <a:solidFill>
                  <a:srgbClr val="4D4D4D"/>
                </a:solidFill>
                <a:cs typeface="Arial"/>
              </a:rPr>
              <a:t>What are you willing to commit to in activity and/or result? </a:t>
            </a:r>
            <a:r>
              <a:rPr lang="en-US" sz="1400" b="1" i="1" dirty="0">
                <a:solidFill>
                  <a:srgbClr val="4D4D4D"/>
                </a:solidFill>
                <a:cs typeface="Arial"/>
              </a:rPr>
              <a:t>By when?</a:t>
            </a:r>
          </a:p>
          <a:p>
            <a:pPr marL="68580" indent="-68580">
              <a:buFont typeface="Arial"/>
              <a:buChar char="•"/>
            </a:pPr>
            <a:r>
              <a:rPr lang="en-US" sz="1400" dirty="0">
                <a:solidFill>
                  <a:srgbClr val="4D4D4D"/>
                </a:solidFill>
                <a:cs typeface="Arial"/>
              </a:rPr>
              <a:t>When should we reconnect to ensure you have achieved the result you want?</a:t>
            </a:r>
          </a:p>
          <a:p>
            <a:pPr marL="68580" indent="-68580">
              <a:buFont typeface="Arial"/>
              <a:buChar char="•"/>
            </a:pPr>
            <a:r>
              <a:rPr lang="en-US" sz="1400" dirty="0">
                <a:solidFill>
                  <a:srgbClr val="4D4D4D"/>
                </a:solidFill>
                <a:cs typeface="Arial"/>
              </a:rPr>
              <a:t>How can you handle this the next time you’re in a similar situation?</a:t>
            </a:r>
          </a:p>
          <a:p>
            <a:pPr marL="68580" indent="-68580">
              <a:buFont typeface="Arial"/>
              <a:buChar char="•"/>
            </a:pPr>
            <a:r>
              <a:rPr lang="en-US" sz="1400" dirty="0">
                <a:solidFill>
                  <a:srgbClr val="4D4D4D"/>
                </a:solidFill>
                <a:cs typeface="Arial"/>
              </a:rPr>
              <a:t>How are you feeling about our conversation? What new possibility did we open up here?</a:t>
            </a:r>
          </a:p>
          <a:p>
            <a:pPr marL="68580" indent="-68580">
              <a:buFont typeface="Arial"/>
              <a:buChar char="•"/>
            </a:pPr>
            <a:r>
              <a:rPr lang="en-US" sz="1400" dirty="0">
                <a:solidFill>
                  <a:srgbClr val="4D4D4D"/>
                </a:solidFill>
                <a:cs typeface="Arial"/>
              </a:rPr>
              <a:t>What did you find most valuable? What would you like me to change the next time?</a:t>
            </a:r>
          </a:p>
        </p:txBody>
      </p:sp>
      <p:grpSp>
        <p:nvGrpSpPr>
          <p:cNvPr id="7" name="Group 6"/>
          <p:cNvGrpSpPr/>
          <p:nvPr/>
        </p:nvGrpSpPr>
        <p:grpSpPr>
          <a:xfrm>
            <a:off x="710194" y="5445295"/>
            <a:ext cx="596411" cy="596411"/>
            <a:chOff x="100771" y="5409220"/>
            <a:chExt cx="1060286" cy="1060286"/>
          </a:xfrm>
        </p:grpSpPr>
        <p:sp>
          <p:nvSpPr>
            <p:cNvPr id="34" name="Oval 33"/>
            <p:cNvSpPr/>
            <p:nvPr/>
          </p:nvSpPr>
          <p:spPr>
            <a:xfrm>
              <a:off x="100771" y="5409220"/>
              <a:ext cx="1060286" cy="1060286"/>
            </a:xfrm>
            <a:prstGeom prst="ellipse">
              <a:avLst/>
            </a:prstGeom>
            <a:solidFill>
              <a:srgbClr val="F2F2F2"/>
            </a:solidFill>
            <a:ln w="25400">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35" name="TextBox 34"/>
            <p:cNvSpPr txBox="1"/>
            <p:nvPr/>
          </p:nvSpPr>
          <p:spPr>
            <a:xfrm>
              <a:off x="177512" y="5445224"/>
              <a:ext cx="906802" cy="995486"/>
            </a:xfrm>
            <a:prstGeom prst="rect">
              <a:avLst/>
            </a:prstGeom>
            <a:noFill/>
          </p:spPr>
          <p:txBody>
            <a:bodyPr wrap="none" rtlCol="0">
              <a:spAutoFit/>
            </a:bodyPr>
            <a:lstStyle/>
            <a:p>
              <a:pPr algn="ctr"/>
              <a:r>
                <a:rPr lang="en-US" sz="1013" b="1" dirty="0">
                  <a:solidFill>
                    <a:srgbClr val="B41A1B"/>
                  </a:solidFill>
                </a:rPr>
                <a:t>Fill</a:t>
              </a:r>
            </a:p>
            <a:p>
              <a:pPr algn="ctr"/>
              <a:r>
                <a:rPr lang="en-US" sz="1013" b="1" dirty="0">
                  <a:solidFill>
                    <a:srgbClr val="B41A1B"/>
                  </a:solidFill>
                </a:rPr>
                <a:t>Any</a:t>
              </a:r>
            </a:p>
            <a:p>
              <a:pPr algn="ctr"/>
              <a:r>
                <a:rPr lang="en-US" sz="1013" b="1" dirty="0">
                  <a:solidFill>
                    <a:srgbClr val="B41A1B"/>
                  </a:solidFill>
                </a:rPr>
                <a:t>Gaps</a:t>
              </a:r>
              <a:endParaRPr lang="en-US" sz="1013" dirty="0">
                <a:solidFill>
                  <a:srgbClr val="B41A1B"/>
                </a:solidFill>
              </a:endParaRPr>
            </a:p>
          </p:txBody>
        </p:sp>
      </p:grpSp>
      <p:cxnSp>
        <p:nvCxnSpPr>
          <p:cNvPr id="30" name="Straight Connector 29"/>
          <p:cNvCxnSpPr/>
          <p:nvPr/>
        </p:nvCxnSpPr>
        <p:spPr>
          <a:xfrm>
            <a:off x="2658858" y="1916832"/>
            <a:ext cx="4313729" cy="0"/>
          </a:xfrm>
          <a:prstGeom prst="line">
            <a:avLst/>
          </a:prstGeom>
          <a:ln w="12700">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58859" y="3248980"/>
            <a:ext cx="4313729" cy="0"/>
          </a:xfrm>
          <a:prstGeom prst="line">
            <a:avLst/>
          </a:prstGeom>
          <a:ln w="12700">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658858" y="5029327"/>
            <a:ext cx="4313729" cy="0"/>
          </a:xfrm>
          <a:prstGeom prst="line">
            <a:avLst/>
          </a:prstGeom>
          <a:ln w="12700">
            <a:solidFill>
              <a:srgbClr val="888D8B"/>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968566" y="626687"/>
            <a:ext cx="5134680" cy="282834"/>
          </a:xfrm>
          <a:prstGeom prst="rect">
            <a:avLst/>
          </a:prstGeom>
          <a:noFill/>
        </p:spPr>
        <p:txBody>
          <a:bodyPr wrap="square" rtlCol="0">
            <a:spAutoFit/>
          </a:bodyPr>
          <a:lstStyle/>
          <a:p>
            <a:pPr algn="ctr"/>
            <a:r>
              <a:rPr lang="en-US" sz="1238" b="1" dirty="0">
                <a:solidFill>
                  <a:srgbClr val="4D4D4D"/>
                </a:solidFill>
                <a:latin typeface="Arial"/>
                <a:cs typeface="Arial"/>
              </a:rPr>
              <a:t>{ The answer is only as good as the question you ask. }</a:t>
            </a:r>
          </a:p>
        </p:txBody>
      </p:sp>
      <p:sp>
        <p:nvSpPr>
          <p:cNvPr id="13" name="TextBox 12"/>
          <p:cNvSpPr txBox="1"/>
          <p:nvPr/>
        </p:nvSpPr>
        <p:spPr>
          <a:xfrm>
            <a:off x="-10582" y="868776"/>
            <a:ext cx="9288523" cy="307777"/>
          </a:xfrm>
          <a:prstGeom prst="rect">
            <a:avLst/>
          </a:prstGeom>
          <a:noFill/>
        </p:spPr>
        <p:txBody>
          <a:bodyPr wrap="square" rtlCol="0">
            <a:spAutoFit/>
          </a:bodyPr>
          <a:lstStyle/>
          <a:p>
            <a:pPr algn="ctr"/>
            <a:r>
              <a:rPr lang="en-US" sz="1400" b="1" dirty="0">
                <a:solidFill>
                  <a:schemeClr val="bg1"/>
                </a:solidFill>
              </a:rPr>
              <a:t>Tip from the coach</a:t>
            </a:r>
            <a:r>
              <a:rPr lang="en-US" sz="1400" dirty="0">
                <a:solidFill>
                  <a:schemeClr val="bg1"/>
                </a:solidFill>
              </a:rPr>
              <a:t>: To build self-accountability, immediately schedule the follow-up in your calendar.</a:t>
            </a:r>
          </a:p>
        </p:txBody>
      </p:sp>
      <p:sp>
        <p:nvSpPr>
          <p:cNvPr id="41" name="10-Point Star 40"/>
          <p:cNvSpPr/>
          <p:nvPr/>
        </p:nvSpPr>
        <p:spPr>
          <a:xfrm>
            <a:off x="8388424" y="155851"/>
            <a:ext cx="576064" cy="428833"/>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white"/>
                </a:solidFill>
                <a:latin typeface="Arial"/>
                <a:cs typeface="Arial"/>
              </a:rPr>
              <a:t>18</a:t>
            </a:r>
          </a:p>
        </p:txBody>
      </p:sp>
    </p:spTree>
    <p:extLst>
      <p:ext uri="{BB962C8B-B14F-4D97-AF65-F5344CB8AC3E}">
        <p14:creationId xmlns:p14="http://schemas.microsoft.com/office/powerpoint/2010/main" val="160142335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 y="939498"/>
            <a:ext cx="9143999" cy="214105"/>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prstClr val="white"/>
              </a:solidFill>
            </a:endParaRPr>
          </a:p>
        </p:txBody>
      </p:sp>
      <p:sp>
        <p:nvSpPr>
          <p:cNvPr id="3" name="TextBox 2"/>
          <p:cNvSpPr txBox="1"/>
          <p:nvPr/>
        </p:nvSpPr>
        <p:spPr>
          <a:xfrm>
            <a:off x="0" y="152636"/>
            <a:ext cx="9144000" cy="400110"/>
          </a:xfrm>
          <a:prstGeom prst="rect">
            <a:avLst/>
          </a:prstGeom>
          <a:noFill/>
        </p:spPr>
        <p:txBody>
          <a:bodyPr wrap="square" rtlCol="0">
            <a:spAutoFit/>
          </a:bodyPr>
          <a:lstStyle/>
          <a:p>
            <a:pPr algn="ctr"/>
            <a:r>
              <a:rPr lang="en-US" sz="2000" b="1" dirty="0">
                <a:solidFill>
                  <a:srgbClr val="B41A1B"/>
                </a:solidFill>
                <a:latin typeface="Avenir Heavy"/>
                <a:cs typeface="Avenir Heavy"/>
              </a:rPr>
              <a:t>THE L.E.A.D.S. COACHING QUESTIONS THAT ALWAYS WORK </a:t>
            </a:r>
          </a:p>
        </p:txBody>
      </p:sp>
      <p:cxnSp>
        <p:nvCxnSpPr>
          <p:cNvPr id="4" name="Straight Connector 3"/>
          <p:cNvCxnSpPr/>
          <p:nvPr/>
        </p:nvCxnSpPr>
        <p:spPr>
          <a:xfrm>
            <a:off x="0" y="80628"/>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572508"/>
            <a:ext cx="9144000" cy="54179"/>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75656" y="1196752"/>
            <a:ext cx="7668344" cy="907941"/>
          </a:xfrm>
          <a:prstGeom prst="rect">
            <a:avLst/>
          </a:prstGeom>
          <a:noFill/>
        </p:spPr>
        <p:txBody>
          <a:bodyPr wrap="square" rtlCol="0">
            <a:spAutoFit/>
          </a:bodyPr>
          <a:lstStyle/>
          <a:p>
            <a:r>
              <a:rPr lang="en-US" sz="1400" b="1" i="1" dirty="0">
                <a:solidFill>
                  <a:srgbClr val="B41A1B"/>
                </a:solidFill>
              </a:rPr>
              <a:t>I’m</a:t>
            </a:r>
            <a:r>
              <a:rPr lang="en-US" sz="1400" dirty="0">
                <a:solidFill>
                  <a:srgbClr val="606060"/>
                </a:solidFill>
              </a:rPr>
              <a:t> happy to share my opinion however, since you’re much closer to the (client, account, situation), I’m interested in hearing a little more about the details, okay?</a:t>
            </a:r>
            <a:r>
              <a:rPr lang="en-US" sz="1400" dirty="0">
                <a:solidFill>
                  <a:prstClr val="black"/>
                </a:solidFill>
              </a:rPr>
              <a:t> </a:t>
            </a:r>
          </a:p>
          <a:p>
            <a:r>
              <a:rPr lang="en-US" sz="1400" b="1" i="1" dirty="0">
                <a:solidFill>
                  <a:srgbClr val="B41A1B"/>
                </a:solidFill>
              </a:rPr>
              <a:t>So, is</a:t>
            </a:r>
            <a:r>
              <a:rPr lang="en-US" sz="1400" dirty="0">
                <a:solidFill>
                  <a:srgbClr val="606060"/>
                </a:solidFill>
              </a:rPr>
              <a:t> now a good time to explore some other ways to achieve the results you want? </a:t>
            </a:r>
          </a:p>
          <a:p>
            <a:endParaRPr lang="en-US" sz="1100" dirty="0">
              <a:solidFill>
                <a:prstClr val="black"/>
              </a:solidFill>
            </a:endParaRPr>
          </a:p>
        </p:txBody>
      </p:sp>
      <p:grpSp>
        <p:nvGrpSpPr>
          <p:cNvPr id="12" name="Group 11"/>
          <p:cNvGrpSpPr/>
          <p:nvPr/>
        </p:nvGrpSpPr>
        <p:grpSpPr>
          <a:xfrm>
            <a:off x="657572" y="1268760"/>
            <a:ext cx="627820" cy="627820"/>
            <a:chOff x="-216532" y="1340768"/>
            <a:chExt cx="1116124" cy="1116124"/>
          </a:xfrm>
        </p:grpSpPr>
        <p:sp>
          <p:nvSpPr>
            <p:cNvPr id="19" name="Oval 18"/>
            <p:cNvSpPr/>
            <p:nvPr/>
          </p:nvSpPr>
          <p:spPr>
            <a:xfrm>
              <a:off x="-216532" y="1340768"/>
              <a:ext cx="1116124" cy="1116124"/>
            </a:xfrm>
            <a:prstGeom prst="ellipse">
              <a:avLst/>
            </a:prstGeom>
            <a:solidFill>
              <a:srgbClr val="B41A1B"/>
            </a:solidFill>
            <a:ln w="254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22" name="TextBox 21"/>
            <p:cNvSpPr txBox="1"/>
            <p:nvPr/>
          </p:nvSpPr>
          <p:spPr>
            <a:xfrm>
              <a:off x="-152525" y="1529136"/>
              <a:ext cx="1026492" cy="718373"/>
            </a:xfrm>
            <a:prstGeom prst="rect">
              <a:avLst/>
            </a:prstGeom>
            <a:noFill/>
          </p:spPr>
          <p:txBody>
            <a:bodyPr wrap="none" rtlCol="0">
              <a:spAutoFit/>
            </a:bodyPr>
            <a:lstStyle/>
            <a:p>
              <a:r>
                <a:rPr lang="en-US" sz="1013" b="1" dirty="0">
                  <a:solidFill>
                    <a:srgbClr val="F2F2F2"/>
                  </a:solidFill>
                </a:rPr>
                <a:t>Learn/</a:t>
              </a:r>
            </a:p>
            <a:p>
              <a:r>
                <a:rPr lang="en-US" sz="1013" b="1" dirty="0">
                  <a:solidFill>
                    <a:srgbClr val="F2F2F2"/>
                  </a:solidFill>
                </a:rPr>
                <a:t>Enroll</a:t>
              </a:r>
              <a:endParaRPr lang="en-US" sz="1013" dirty="0">
                <a:solidFill>
                  <a:srgbClr val="F2F2F2"/>
                </a:solidFill>
              </a:endParaRPr>
            </a:p>
          </p:txBody>
        </p:sp>
      </p:grpSp>
      <p:sp>
        <p:nvSpPr>
          <p:cNvPr id="11" name="TextBox 10"/>
          <p:cNvSpPr txBox="1"/>
          <p:nvPr/>
        </p:nvSpPr>
        <p:spPr>
          <a:xfrm>
            <a:off x="1503515" y="1844824"/>
            <a:ext cx="7640483" cy="1384995"/>
          </a:xfrm>
          <a:prstGeom prst="rect">
            <a:avLst/>
          </a:prstGeom>
          <a:noFill/>
        </p:spPr>
        <p:txBody>
          <a:bodyPr wrap="square" rtlCol="0">
            <a:spAutoFit/>
          </a:bodyPr>
          <a:lstStyle/>
          <a:p>
            <a:r>
              <a:rPr lang="en-US" sz="1400" b="1" i="1" dirty="0">
                <a:solidFill>
                  <a:srgbClr val="B41A1B"/>
                </a:solidFill>
              </a:rPr>
              <a:t>What</a:t>
            </a:r>
            <a:r>
              <a:rPr lang="en-US" sz="1400" dirty="0">
                <a:solidFill>
                  <a:srgbClr val="B41A1B"/>
                </a:solidFill>
              </a:rPr>
              <a:t> </a:t>
            </a:r>
            <a:r>
              <a:rPr lang="en-US" sz="1400" dirty="0">
                <a:solidFill>
                  <a:srgbClr val="606060"/>
                </a:solidFill>
              </a:rPr>
              <a:t>are your objectives here? </a:t>
            </a:r>
          </a:p>
          <a:p>
            <a:r>
              <a:rPr lang="en-US" sz="1400" b="1" i="1" dirty="0">
                <a:solidFill>
                  <a:srgbClr val="B41A1B"/>
                </a:solidFill>
              </a:rPr>
              <a:t>What</a:t>
            </a:r>
            <a:r>
              <a:rPr lang="en-US" sz="1400" dirty="0">
                <a:solidFill>
                  <a:srgbClr val="B41A1B"/>
                </a:solidFill>
              </a:rPr>
              <a:t> </a:t>
            </a:r>
            <a:r>
              <a:rPr lang="en-US" sz="1400" dirty="0">
                <a:solidFill>
                  <a:srgbClr val="606060"/>
                </a:solidFill>
              </a:rPr>
              <a:t>have you tried so far? </a:t>
            </a:r>
            <a:r>
              <a:rPr lang="en-US" sz="1400" b="1" i="1" dirty="0">
                <a:solidFill>
                  <a:srgbClr val="B41A1B"/>
                </a:solidFill>
              </a:rPr>
              <a:t>How</a:t>
            </a:r>
            <a:r>
              <a:rPr lang="en-US" sz="1400" dirty="0">
                <a:solidFill>
                  <a:srgbClr val="1F497D"/>
                </a:solidFill>
              </a:rPr>
              <a:t> </a:t>
            </a:r>
            <a:r>
              <a:rPr lang="en-US" sz="1400" dirty="0">
                <a:solidFill>
                  <a:srgbClr val="606060"/>
                </a:solidFill>
              </a:rPr>
              <a:t>did you do it? </a:t>
            </a:r>
          </a:p>
          <a:p>
            <a:r>
              <a:rPr lang="en-US" sz="1400" b="1" i="1" dirty="0">
                <a:solidFill>
                  <a:srgbClr val="B41A1B"/>
                </a:solidFill>
              </a:rPr>
              <a:t>Walk </a:t>
            </a:r>
            <a:r>
              <a:rPr lang="en-US" sz="1400" dirty="0">
                <a:solidFill>
                  <a:srgbClr val="606060"/>
                </a:solidFill>
              </a:rPr>
              <a:t>me through the details of the conversation with… </a:t>
            </a:r>
          </a:p>
          <a:p>
            <a:r>
              <a:rPr lang="en-US" sz="1400" b="1" i="1" dirty="0">
                <a:solidFill>
                  <a:srgbClr val="B41A1B"/>
                </a:solidFill>
              </a:rPr>
              <a:t>How</a:t>
            </a:r>
            <a:r>
              <a:rPr lang="en-US" sz="1400" dirty="0">
                <a:solidFill>
                  <a:srgbClr val="1F497D"/>
                </a:solidFill>
              </a:rPr>
              <a:t> </a:t>
            </a:r>
            <a:r>
              <a:rPr lang="en-US" sz="1400" dirty="0">
                <a:solidFill>
                  <a:srgbClr val="606060"/>
                </a:solidFill>
              </a:rPr>
              <a:t>have you handled a similar situation before? (</a:t>
            </a:r>
            <a:r>
              <a:rPr lang="en-US" sz="1400" b="1" dirty="0">
                <a:solidFill>
                  <a:srgbClr val="606060"/>
                </a:solidFill>
              </a:rPr>
              <a:t>First</a:t>
            </a:r>
            <a:r>
              <a:rPr lang="en-US" sz="1400" dirty="0">
                <a:solidFill>
                  <a:srgbClr val="606060"/>
                </a:solidFill>
              </a:rPr>
              <a:t>, </a:t>
            </a:r>
            <a:r>
              <a:rPr lang="en-US" sz="1400" b="1" dirty="0">
                <a:solidFill>
                  <a:srgbClr val="606060"/>
                </a:solidFill>
              </a:rPr>
              <a:t>s</a:t>
            </a:r>
            <a:r>
              <a:rPr lang="en-US" sz="1400" b="1" dirty="0">
                <a:solidFill>
                  <a:srgbClr val="606060"/>
                </a:solidFill>
                <a:sym typeface="Wingdings" pitchFamily="2" charset="2"/>
              </a:rPr>
              <a:t>eek to understand their point of view </a:t>
            </a:r>
            <a:r>
              <a:rPr lang="en-US" sz="1400" dirty="0">
                <a:solidFill>
                  <a:srgbClr val="606060"/>
                </a:solidFill>
                <a:sym typeface="Wingdings" pitchFamily="2" charset="2"/>
              </a:rPr>
              <a:t>and their approach before sharing your opinion.)</a:t>
            </a:r>
          </a:p>
          <a:p>
            <a:r>
              <a:rPr lang="en-US" sz="1400" dirty="0">
                <a:solidFill>
                  <a:srgbClr val="606060"/>
                </a:solidFill>
                <a:sym typeface="Wingdings" pitchFamily="2" charset="2"/>
              </a:rPr>
              <a:t>When you say (</a:t>
            </a:r>
            <a:r>
              <a:rPr lang="en-US" sz="1100" i="1" dirty="0">
                <a:solidFill>
                  <a:srgbClr val="606060"/>
                </a:solidFill>
                <a:sym typeface="Wingdings" pitchFamily="2" charset="2"/>
              </a:rPr>
              <a:t>difficult, frustrated, pushing back, qualified</a:t>
            </a:r>
            <a:r>
              <a:rPr lang="en-US" sz="1100" dirty="0">
                <a:solidFill>
                  <a:srgbClr val="606060"/>
                </a:solidFill>
                <a:sym typeface="Wingdings" pitchFamily="2" charset="2"/>
              </a:rPr>
              <a:t>, overwhelmed, value, success</a:t>
            </a:r>
            <a:r>
              <a:rPr lang="en-US" sz="1400" dirty="0">
                <a:solidFill>
                  <a:srgbClr val="606060"/>
                </a:solidFill>
                <a:sym typeface="Wingdings" pitchFamily="2" charset="2"/>
              </a:rPr>
              <a:t>) </a:t>
            </a:r>
            <a:r>
              <a:rPr lang="en-US" sz="1400" i="1" dirty="0">
                <a:solidFill>
                  <a:srgbClr val="9C0515"/>
                </a:solidFill>
                <a:sym typeface="Wingdings" pitchFamily="2" charset="2"/>
              </a:rPr>
              <a:t>how do you mean? </a:t>
            </a:r>
            <a:endParaRPr lang="en-US" sz="1400" i="1" dirty="0">
              <a:solidFill>
                <a:srgbClr val="9C0515"/>
              </a:solidFill>
            </a:endParaRPr>
          </a:p>
        </p:txBody>
      </p:sp>
      <p:grpSp>
        <p:nvGrpSpPr>
          <p:cNvPr id="10" name="Group 9"/>
          <p:cNvGrpSpPr/>
          <p:nvPr/>
        </p:nvGrpSpPr>
        <p:grpSpPr>
          <a:xfrm>
            <a:off x="671602" y="2276872"/>
            <a:ext cx="641698" cy="627820"/>
            <a:chOff x="-205200" y="2852936"/>
            <a:chExt cx="1140796" cy="1116124"/>
          </a:xfrm>
        </p:grpSpPr>
        <p:sp>
          <p:nvSpPr>
            <p:cNvPr id="8" name="Oval 7"/>
            <p:cNvSpPr/>
            <p:nvPr/>
          </p:nvSpPr>
          <p:spPr>
            <a:xfrm>
              <a:off x="-180528" y="2852936"/>
              <a:ext cx="1116124" cy="1116124"/>
            </a:xfrm>
            <a:prstGeom prst="ellipse">
              <a:avLst/>
            </a:prstGeom>
            <a:solidFill>
              <a:srgbClr val="B41A1B"/>
            </a:solidFill>
            <a:ln w="254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18" name="TextBox 17"/>
            <p:cNvSpPr txBox="1"/>
            <p:nvPr/>
          </p:nvSpPr>
          <p:spPr>
            <a:xfrm>
              <a:off x="-205200" y="3203684"/>
              <a:ext cx="1137633" cy="441260"/>
            </a:xfrm>
            <a:prstGeom prst="rect">
              <a:avLst/>
            </a:prstGeom>
            <a:noFill/>
          </p:spPr>
          <p:txBody>
            <a:bodyPr wrap="none" rtlCol="0">
              <a:spAutoFit/>
            </a:bodyPr>
            <a:lstStyle/>
            <a:p>
              <a:r>
                <a:rPr lang="en-US" sz="1013" b="1" dirty="0">
                  <a:solidFill>
                    <a:srgbClr val="F2F2F2"/>
                  </a:solidFill>
                </a:rPr>
                <a:t>Assess</a:t>
              </a:r>
              <a:endParaRPr lang="en-US" sz="1013" dirty="0">
                <a:solidFill>
                  <a:srgbClr val="F2F2F2"/>
                </a:solidFill>
              </a:endParaRPr>
            </a:p>
          </p:txBody>
        </p:sp>
      </p:grpSp>
      <p:sp>
        <p:nvSpPr>
          <p:cNvPr id="14" name="TextBox 13"/>
          <p:cNvSpPr txBox="1"/>
          <p:nvPr/>
        </p:nvSpPr>
        <p:spPr>
          <a:xfrm>
            <a:off x="1502236" y="3248980"/>
            <a:ext cx="7641763" cy="1815882"/>
          </a:xfrm>
          <a:prstGeom prst="rect">
            <a:avLst/>
          </a:prstGeom>
          <a:noFill/>
        </p:spPr>
        <p:txBody>
          <a:bodyPr wrap="square" rtlCol="0">
            <a:spAutoFit/>
          </a:bodyPr>
          <a:lstStyle/>
          <a:p>
            <a:r>
              <a:rPr lang="en-US" sz="1400" dirty="0">
                <a:solidFill>
                  <a:prstClr val="white">
                    <a:lumMod val="50000"/>
                  </a:prstClr>
                </a:solidFill>
              </a:rPr>
              <a:t>(</a:t>
            </a:r>
            <a:r>
              <a:rPr lang="en-US" sz="1400" b="1" dirty="0">
                <a:solidFill>
                  <a:prstClr val="white">
                    <a:lumMod val="50000"/>
                  </a:prstClr>
                </a:solidFill>
              </a:rPr>
              <a:t>Recap</a:t>
            </a:r>
            <a:r>
              <a:rPr lang="en-US" sz="1400" dirty="0">
                <a:solidFill>
                  <a:prstClr val="white">
                    <a:lumMod val="50000"/>
                  </a:prstClr>
                </a:solidFill>
              </a:rPr>
              <a:t>) </a:t>
            </a:r>
            <a:r>
              <a:rPr lang="en-US" sz="1400" b="1" i="1" dirty="0">
                <a:solidFill>
                  <a:prstClr val="white">
                    <a:lumMod val="50000"/>
                  </a:prstClr>
                </a:solidFill>
              </a:rPr>
              <a:t>To ensure I’ve captured what you’ve shared, what I’m hearing is...</a:t>
            </a:r>
          </a:p>
          <a:p>
            <a:r>
              <a:rPr lang="en-US" sz="1400" b="1" i="1" dirty="0">
                <a:solidFill>
                  <a:srgbClr val="B41A1B"/>
                </a:solidFill>
              </a:rPr>
              <a:t>What’s</a:t>
            </a:r>
            <a:r>
              <a:rPr lang="en-US" sz="1400" dirty="0">
                <a:solidFill>
                  <a:srgbClr val="B41A1B"/>
                </a:solidFill>
              </a:rPr>
              <a:t> </a:t>
            </a:r>
            <a:r>
              <a:rPr lang="en-US" sz="1400" b="1" dirty="0">
                <a:solidFill>
                  <a:srgbClr val="606060"/>
                </a:solidFill>
              </a:rPr>
              <a:t>your opinion </a:t>
            </a:r>
            <a:r>
              <a:rPr lang="en-US" sz="1400" dirty="0">
                <a:solidFill>
                  <a:srgbClr val="606060"/>
                </a:solidFill>
              </a:rPr>
              <a:t>on how to (resolve this/achieve what we need from this opportunity?) </a:t>
            </a:r>
            <a:r>
              <a:rPr lang="en-US" sz="1400" b="1" i="1" dirty="0">
                <a:solidFill>
                  <a:srgbClr val="B41A1B"/>
                </a:solidFill>
              </a:rPr>
              <a:t>What</a:t>
            </a:r>
            <a:r>
              <a:rPr lang="en-US" sz="1400" dirty="0">
                <a:solidFill>
                  <a:srgbClr val="1F497D"/>
                </a:solidFill>
              </a:rPr>
              <a:t> </a:t>
            </a:r>
            <a:r>
              <a:rPr lang="en-US" sz="1400" dirty="0">
                <a:solidFill>
                  <a:srgbClr val="606060"/>
                </a:solidFill>
              </a:rPr>
              <a:t>else is possible here? What else could be true? </a:t>
            </a:r>
          </a:p>
          <a:p>
            <a:r>
              <a:rPr lang="en-US" sz="1400" b="1" i="1" dirty="0">
                <a:solidFill>
                  <a:srgbClr val="A20616"/>
                </a:solidFill>
              </a:rPr>
              <a:t>What assumptions </a:t>
            </a:r>
            <a:r>
              <a:rPr lang="en-US" sz="1400" i="1" dirty="0">
                <a:solidFill>
                  <a:srgbClr val="A20616"/>
                </a:solidFill>
              </a:rPr>
              <a:t>might you be making </a:t>
            </a:r>
            <a:r>
              <a:rPr lang="en-US" sz="1400" dirty="0">
                <a:solidFill>
                  <a:srgbClr val="606060"/>
                </a:solidFill>
              </a:rPr>
              <a:t>about the customer, situation/conversation?</a:t>
            </a:r>
          </a:p>
          <a:p>
            <a:r>
              <a:rPr lang="en-US" sz="1400" b="1" i="1" dirty="0">
                <a:solidFill>
                  <a:srgbClr val="B41A1B"/>
                </a:solidFill>
              </a:rPr>
              <a:t>I</a:t>
            </a:r>
            <a:r>
              <a:rPr lang="en-US" sz="1400" dirty="0">
                <a:solidFill>
                  <a:srgbClr val="606060"/>
                </a:solidFill>
              </a:rPr>
              <a:t> trust you on this, so if</a:t>
            </a:r>
            <a:r>
              <a:rPr lang="en-US" sz="1400" b="1" i="1" dirty="0">
                <a:solidFill>
                  <a:srgbClr val="C00000"/>
                </a:solidFill>
              </a:rPr>
              <a:t> </a:t>
            </a:r>
            <a:r>
              <a:rPr lang="en-US" sz="1400" dirty="0">
                <a:solidFill>
                  <a:srgbClr val="606060"/>
                </a:solidFill>
              </a:rPr>
              <a:t>I wasn’t here, how would you resolve it? </a:t>
            </a:r>
          </a:p>
          <a:p>
            <a:r>
              <a:rPr lang="en-US" sz="1400" b="1" i="1" dirty="0">
                <a:solidFill>
                  <a:srgbClr val="B41A1B"/>
                </a:solidFill>
              </a:rPr>
              <a:t>If</a:t>
            </a:r>
            <a:r>
              <a:rPr lang="en-US" sz="1400" dirty="0">
                <a:solidFill>
                  <a:srgbClr val="1F497D"/>
                </a:solidFill>
              </a:rPr>
              <a:t> </a:t>
            </a:r>
            <a:r>
              <a:rPr lang="en-US" sz="1400" dirty="0">
                <a:solidFill>
                  <a:srgbClr val="606060"/>
                </a:solidFill>
              </a:rPr>
              <a:t>we switched roles and you were in my position, what would you do? </a:t>
            </a:r>
          </a:p>
          <a:p>
            <a:r>
              <a:rPr lang="en-US" sz="1400" b="1" i="1" dirty="0">
                <a:solidFill>
                  <a:srgbClr val="B41A1B"/>
                </a:solidFill>
              </a:rPr>
              <a:t>If</a:t>
            </a:r>
            <a:r>
              <a:rPr lang="en-US" sz="1400" dirty="0">
                <a:solidFill>
                  <a:srgbClr val="606060"/>
                </a:solidFill>
              </a:rPr>
              <a:t> you couldn’t </a:t>
            </a:r>
            <a:r>
              <a:rPr lang="en-US" sz="1400" i="1" dirty="0">
                <a:solidFill>
                  <a:srgbClr val="606060"/>
                </a:solidFill>
              </a:rPr>
              <a:t>use that as an excuse</a:t>
            </a:r>
            <a:r>
              <a:rPr lang="en-US" sz="1400" dirty="0">
                <a:solidFill>
                  <a:srgbClr val="606060"/>
                </a:solidFill>
              </a:rPr>
              <a:t> anymore, how would you move forward and resolve this? </a:t>
            </a:r>
          </a:p>
          <a:p>
            <a:r>
              <a:rPr lang="en-US" sz="1400" b="1" i="1" dirty="0">
                <a:solidFill>
                  <a:srgbClr val="B41A1B"/>
                </a:solidFill>
              </a:rPr>
              <a:t>If</a:t>
            </a:r>
            <a:r>
              <a:rPr lang="en-US" sz="1400" dirty="0">
                <a:solidFill>
                  <a:srgbClr val="606060"/>
                </a:solidFill>
              </a:rPr>
              <a:t> you had to </a:t>
            </a:r>
            <a:r>
              <a:rPr lang="en-US" sz="1400" i="1" dirty="0">
                <a:solidFill>
                  <a:srgbClr val="606060"/>
                </a:solidFill>
              </a:rPr>
              <a:t>come up with something</a:t>
            </a:r>
            <a:r>
              <a:rPr lang="en-US" sz="1400" dirty="0">
                <a:solidFill>
                  <a:srgbClr val="606060"/>
                </a:solidFill>
              </a:rPr>
              <a:t>, what would you do?</a:t>
            </a:r>
          </a:p>
        </p:txBody>
      </p:sp>
      <p:grpSp>
        <p:nvGrpSpPr>
          <p:cNvPr id="9" name="Group 8"/>
          <p:cNvGrpSpPr/>
          <p:nvPr/>
        </p:nvGrpSpPr>
        <p:grpSpPr>
          <a:xfrm>
            <a:off x="647563" y="3794244"/>
            <a:ext cx="721672" cy="616664"/>
            <a:chOff x="-10571" y="4149080"/>
            <a:chExt cx="1282971" cy="1096290"/>
          </a:xfrm>
        </p:grpSpPr>
        <p:sp>
          <p:nvSpPr>
            <p:cNvPr id="20" name="Oval 19"/>
            <p:cNvSpPr/>
            <p:nvPr/>
          </p:nvSpPr>
          <p:spPr>
            <a:xfrm>
              <a:off x="82769" y="4149080"/>
              <a:ext cx="1096290" cy="1096290"/>
            </a:xfrm>
            <a:prstGeom prst="ellipse">
              <a:avLst/>
            </a:prstGeom>
            <a:solidFill>
              <a:srgbClr val="B41A1B"/>
            </a:solidFill>
            <a:ln w="25400">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23" name="TextBox 22"/>
            <p:cNvSpPr txBox="1"/>
            <p:nvPr/>
          </p:nvSpPr>
          <p:spPr>
            <a:xfrm>
              <a:off x="-10571" y="4381275"/>
              <a:ext cx="1282971" cy="718372"/>
            </a:xfrm>
            <a:prstGeom prst="rect">
              <a:avLst/>
            </a:prstGeom>
            <a:noFill/>
          </p:spPr>
          <p:txBody>
            <a:bodyPr wrap="none" rtlCol="0">
              <a:spAutoFit/>
            </a:bodyPr>
            <a:lstStyle/>
            <a:p>
              <a:pPr algn="ctr"/>
              <a:r>
                <a:rPr lang="en-US" sz="1013" b="1" dirty="0">
                  <a:solidFill>
                    <a:srgbClr val="F2F2F2"/>
                  </a:solidFill>
                </a:rPr>
                <a:t>Discuss/</a:t>
              </a:r>
            </a:p>
            <a:p>
              <a:pPr algn="ctr"/>
              <a:r>
                <a:rPr lang="en-US" sz="1013" b="1" dirty="0">
                  <a:solidFill>
                    <a:srgbClr val="F2F2F2"/>
                  </a:solidFill>
                </a:rPr>
                <a:t>Support</a:t>
              </a:r>
              <a:endParaRPr lang="en-US" sz="1013" dirty="0">
                <a:solidFill>
                  <a:srgbClr val="F2F2F2"/>
                </a:solidFill>
              </a:endParaRPr>
            </a:p>
          </p:txBody>
        </p:sp>
      </p:grpSp>
      <p:sp>
        <p:nvSpPr>
          <p:cNvPr id="32" name="TextBox 31"/>
          <p:cNvSpPr txBox="1"/>
          <p:nvPr/>
        </p:nvSpPr>
        <p:spPr>
          <a:xfrm>
            <a:off x="1502236" y="5049180"/>
            <a:ext cx="7641763" cy="1815882"/>
          </a:xfrm>
          <a:prstGeom prst="rect">
            <a:avLst/>
          </a:prstGeom>
          <a:noFill/>
        </p:spPr>
        <p:txBody>
          <a:bodyPr wrap="square" rtlCol="0">
            <a:spAutoFit/>
          </a:bodyPr>
          <a:lstStyle/>
          <a:p>
            <a:r>
              <a:rPr lang="en-US" sz="1400" u="sng" dirty="0">
                <a:solidFill>
                  <a:srgbClr val="606060"/>
                </a:solidFill>
              </a:rPr>
              <a:t>You’ve uncovered the Gap &amp; Coaching Moment</a:t>
            </a:r>
            <a:r>
              <a:rPr lang="en-US" sz="1400" dirty="0">
                <a:solidFill>
                  <a:srgbClr val="606060"/>
                </a:solidFill>
              </a:rPr>
              <a:t>! </a:t>
            </a:r>
            <a:r>
              <a:rPr lang="en-US" sz="1400" b="1" i="1" dirty="0">
                <a:solidFill>
                  <a:srgbClr val="606060"/>
                </a:solidFill>
              </a:rPr>
              <a:t>Now</a:t>
            </a:r>
            <a:r>
              <a:rPr lang="en-US" sz="1400" dirty="0">
                <a:solidFill>
                  <a:srgbClr val="606060"/>
                </a:solidFill>
              </a:rPr>
              <a:t> you know what they know &amp; what they don’t or what was missed. </a:t>
            </a:r>
            <a:r>
              <a:rPr lang="en-US" sz="1400" b="1" i="1" dirty="0">
                <a:solidFill>
                  <a:srgbClr val="C00000"/>
                </a:solidFill>
              </a:rPr>
              <a:t>Share your </a:t>
            </a:r>
            <a:r>
              <a:rPr lang="en-US" sz="1400" dirty="0">
                <a:solidFill>
                  <a:srgbClr val="606060"/>
                </a:solidFill>
              </a:rPr>
              <a:t>experiences &amp; observations to fill the Gap. Determine </a:t>
            </a:r>
            <a:r>
              <a:rPr lang="en-US" sz="1400" b="1" dirty="0">
                <a:solidFill>
                  <a:srgbClr val="606060"/>
                </a:solidFill>
              </a:rPr>
              <a:t>next steps, a follow up time &amp; assess the value they received from coaching.</a:t>
            </a:r>
          </a:p>
          <a:p>
            <a:pPr marL="68580" indent="-68580">
              <a:buFont typeface="Arial"/>
              <a:buChar char="•"/>
            </a:pPr>
            <a:r>
              <a:rPr lang="en-US" sz="1400" dirty="0">
                <a:solidFill>
                  <a:srgbClr val="4D4D4D"/>
                </a:solidFill>
                <a:cs typeface="Arial"/>
              </a:rPr>
              <a:t>What are you willing to commit to in activity and/or result? </a:t>
            </a:r>
            <a:r>
              <a:rPr lang="en-US" sz="1400" b="1" i="1" dirty="0">
                <a:solidFill>
                  <a:srgbClr val="4D4D4D"/>
                </a:solidFill>
                <a:cs typeface="Arial"/>
              </a:rPr>
              <a:t>By when?</a:t>
            </a:r>
          </a:p>
          <a:p>
            <a:pPr marL="68580" indent="-68580">
              <a:buFont typeface="Arial"/>
              <a:buChar char="•"/>
            </a:pPr>
            <a:r>
              <a:rPr lang="en-US" sz="1400" dirty="0">
                <a:solidFill>
                  <a:srgbClr val="4D4D4D"/>
                </a:solidFill>
                <a:cs typeface="Arial"/>
              </a:rPr>
              <a:t>When should we reconnect to ensure you have achieved the result you want?</a:t>
            </a:r>
          </a:p>
          <a:p>
            <a:pPr marL="68580" indent="-68580">
              <a:buFont typeface="Arial"/>
              <a:buChar char="•"/>
            </a:pPr>
            <a:r>
              <a:rPr lang="en-US" sz="1400" dirty="0">
                <a:solidFill>
                  <a:srgbClr val="4D4D4D"/>
                </a:solidFill>
                <a:cs typeface="Arial"/>
              </a:rPr>
              <a:t>How can you handle this the next time you’re in a similar situation?</a:t>
            </a:r>
          </a:p>
          <a:p>
            <a:pPr marL="68580" indent="-68580">
              <a:buFont typeface="Arial"/>
              <a:buChar char="•"/>
            </a:pPr>
            <a:r>
              <a:rPr lang="en-US" sz="1400" dirty="0">
                <a:solidFill>
                  <a:srgbClr val="4D4D4D"/>
                </a:solidFill>
                <a:cs typeface="Arial"/>
              </a:rPr>
              <a:t>How are you feeling about our conversation? What new possibility did we open up here?</a:t>
            </a:r>
          </a:p>
          <a:p>
            <a:pPr marL="68580" indent="-68580">
              <a:buFont typeface="Arial"/>
              <a:buChar char="•"/>
            </a:pPr>
            <a:r>
              <a:rPr lang="en-US" sz="1400" dirty="0">
                <a:solidFill>
                  <a:srgbClr val="4D4D4D"/>
                </a:solidFill>
                <a:cs typeface="Arial"/>
              </a:rPr>
              <a:t>What did you find most valuable? What would you like me to change the next time?</a:t>
            </a:r>
          </a:p>
        </p:txBody>
      </p:sp>
      <p:grpSp>
        <p:nvGrpSpPr>
          <p:cNvPr id="7" name="Group 6"/>
          <p:cNvGrpSpPr/>
          <p:nvPr/>
        </p:nvGrpSpPr>
        <p:grpSpPr>
          <a:xfrm>
            <a:off x="710194" y="5445295"/>
            <a:ext cx="596411" cy="596411"/>
            <a:chOff x="100771" y="5409220"/>
            <a:chExt cx="1060286" cy="1060286"/>
          </a:xfrm>
        </p:grpSpPr>
        <p:sp>
          <p:nvSpPr>
            <p:cNvPr id="34" name="Oval 33"/>
            <p:cNvSpPr/>
            <p:nvPr/>
          </p:nvSpPr>
          <p:spPr>
            <a:xfrm>
              <a:off x="100771" y="5409220"/>
              <a:ext cx="1060286" cy="1060286"/>
            </a:xfrm>
            <a:prstGeom prst="ellipse">
              <a:avLst/>
            </a:prstGeom>
            <a:solidFill>
              <a:srgbClr val="F2F2F2"/>
            </a:solidFill>
            <a:ln w="25400">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b="1" dirty="0">
                <a:solidFill>
                  <a:prstClr val="white"/>
                </a:solidFill>
                <a:latin typeface="Arial"/>
                <a:cs typeface="Arial"/>
              </a:endParaRPr>
            </a:p>
          </p:txBody>
        </p:sp>
        <p:sp>
          <p:nvSpPr>
            <p:cNvPr id="35" name="TextBox 34"/>
            <p:cNvSpPr txBox="1"/>
            <p:nvPr/>
          </p:nvSpPr>
          <p:spPr>
            <a:xfrm>
              <a:off x="177512" y="5445224"/>
              <a:ext cx="906802" cy="995486"/>
            </a:xfrm>
            <a:prstGeom prst="rect">
              <a:avLst/>
            </a:prstGeom>
            <a:noFill/>
          </p:spPr>
          <p:txBody>
            <a:bodyPr wrap="none" rtlCol="0">
              <a:spAutoFit/>
            </a:bodyPr>
            <a:lstStyle/>
            <a:p>
              <a:pPr algn="ctr"/>
              <a:r>
                <a:rPr lang="en-US" sz="1013" b="1" dirty="0">
                  <a:solidFill>
                    <a:srgbClr val="B41A1B"/>
                  </a:solidFill>
                </a:rPr>
                <a:t>Fill</a:t>
              </a:r>
            </a:p>
            <a:p>
              <a:pPr algn="ctr"/>
              <a:r>
                <a:rPr lang="en-US" sz="1013" b="1" dirty="0">
                  <a:solidFill>
                    <a:srgbClr val="B41A1B"/>
                  </a:solidFill>
                </a:rPr>
                <a:t>Any</a:t>
              </a:r>
            </a:p>
            <a:p>
              <a:pPr algn="ctr"/>
              <a:r>
                <a:rPr lang="en-US" sz="1013" b="1" dirty="0">
                  <a:solidFill>
                    <a:srgbClr val="B41A1B"/>
                  </a:solidFill>
                </a:rPr>
                <a:t>Gaps</a:t>
              </a:r>
              <a:endParaRPr lang="en-US" sz="1013" dirty="0">
                <a:solidFill>
                  <a:srgbClr val="B41A1B"/>
                </a:solidFill>
              </a:endParaRPr>
            </a:p>
          </p:txBody>
        </p:sp>
      </p:grpSp>
      <p:cxnSp>
        <p:nvCxnSpPr>
          <p:cNvPr id="30" name="Straight Connector 29"/>
          <p:cNvCxnSpPr/>
          <p:nvPr/>
        </p:nvCxnSpPr>
        <p:spPr>
          <a:xfrm>
            <a:off x="2658858" y="1916832"/>
            <a:ext cx="4313729" cy="0"/>
          </a:xfrm>
          <a:prstGeom prst="line">
            <a:avLst/>
          </a:prstGeom>
          <a:ln w="12700">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58859" y="3248980"/>
            <a:ext cx="4313729" cy="0"/>
          </a:xfrm>
          <a:prstGeom prst="line">
            <a:avLst/>
          </a:prstGeom>
          <a:ln w="12700">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658858" y="5029327"/>
            <a:ext cx="4313729" cy="0"/>
          </a:xfrm>
          <a:prstGeom prst="line">
            <a:avLst/>
          </a:prstGeom>
          <a:ln w="12700">
            <a:solidFill>
              <a:srgbClr val="888D8B"/>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968566" y="626687"/>
            <a:ext cx="5134680" cy="282834"/>
          </a:xfrm>
          <a:prstGeom prst="rect">
            <a:avLst/>
          </a:prstGeom>
          <a:noFill/>
        </p:spPr>
        <p:txBody>
          <a:bodyPr wrap="square" rtlCol="0">
            <a:spAutoFit/>
          </a:bodyPr>
          <a:lstStyle/>
          <a:p>
            <a:pPr algn="ctr"/>
            <a:r>
              <a:rPr lang="en-US" sz="1238" b="1" dirty="0">
                <a:solidFill>
                  <a:srgbClr val="4D4D4D"/>
                </a:solidFill>
                <a:latin typeface="Arial"/>
                <a:cs typeface="Arial"/>
              </a:rPr>
              <a:t>{ The answer is only as good as the question you ask. }</a:t>
            </a:r>
          </a:p>
        </p:txBody>
      </p:sp>
      <p:sp>
        <p:nvSpPr>
          <p:cNvPr id="13" name="TextBox 12"/>
          <p:cNvSpPr txBox="1"/>
          <p:nvPr/>
        </p:nvSpPr>
        <p:spPr>
          <a:xfrm>
            <a:off x="-10582" y="868776"/>
            <a:ext cx="9288523" cy="307777"/>
          </a:xfrm>
          <a:prstGeom prst="rect">
            <a:avLst/>
          </a:prstGeom>
          <a:noFill/>
        </p:spPr>
        <p:txBody>
          <a:bodyPr wrap="square" rtlCol="0">
            <a:spAutoFit/>
          </a:bodyPr>
          <a:lstStyle/>
          <a:p>
            <a:pPr algn="ctr"/>
            <a:r>
              <a:rPr lang="en-US" sz="1400" b="1" dirty="0">
                <a:solidFill>
                  <a:schemeClr val="bg1"/>
                </a:solidFill>
              </a:rPr>
              <a:t>Tip from the coach</a:t>
            </a:r>
            <a:r>
              <a:rPr lang="en-US" sz="1400" dirty="0">
                <a:solidFill>
                  <a:schemeClr val="bg1"/>
                </a:solidFill>
              </a:rPr>
              <a:t>: To build self-accountability, immediately schedule the follow-up in your calendar.</a:t>
            </a:r>
          </a:p>
        </p:txBody>
      </p:sp>
      <p:sp>
        <p:nvSpPr>
          <p:cNvPr id="41" name="10-Point Star 40"/>
          <p:cNvSpPr/>
          <p:nvPr/>
        </p:nvSpPr>
        <p:spPr>
          <a:xfrm>
            <a:off x="8388424" y="155851"/>
            <a:ext cx="576064" cy="428833"/>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white"/>
                </a:solidFill>
                <a:latin typeface="Arial"/>
                <a:cs typeface="Arial"/>
              </a:rPr>
              <a:t>18</a:t>
            </a:r>
          </a:p>
        </p:txBody>
      </p:sp>
    </p:spTree>
    <p:extLst>
      <p:ext uri="{BB962C8B-B14F-4D97-AF65-F5344CB8AC3E}">
        <p14:creationId xmlns:p14="http://schemas.microsoft.com/office/powerpoint/2010/main" val="158303689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103083"/>
            <a:ext cx="6948772" cy="7564532"/>
          </a:xfrm>
          <a:prstGeom prst="rect">
            <a:avLst/>
          </a:prstGeom>
        </p:spPr>
      </p:pic>
    </p:spTree>
    <p:extLst>
      <p:ext uri="{BB962C8B-B14F-4D97-AF65-F5344CB8AC3E}">
        <p14:creationId xmlns:p14="http://schemas.microsoft.com/office/powerpoint/2010/main" val="266294808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DEBRIEF</a:t>
            </a:r>
          </a:p>
        </p:txBody>
      </p:sp>
      <p:cxnSp>
        <p:nvCxnSpPr>
          <p:cNvPr id="7" name="Straight Connector 6"/>
          <p:cNvCxnSpPr/>
          <p:nvPr/>
        </p:nvCxnSpPr>
        <p:spPr>
          <a:xfrm>
            <a:off x="653367" y="285329"/>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What Did You Learn? }</a:t>
            </a:r>
          </a:p>
        </p:txBody>
      </p:sp>
      <p:grpSp>
        <p:nvGrpSpPr>
          <p:cNvPr id="10" name="Group 9"/>
          <p:cNvGrpSpPr/>
          <p:nvPr/>
        </p:nvGrpSpPr>
        <p:grpSpPr>
          <a:xfrm>
            <a:off x="755575" y="2060848"/>
            <a:ext cx="7812869" cy="677689"/>
            <a:chOff x="647564" y="1844824"/>
            <a:chExt cx="7812869" cy="677689"/>
          </a:xfrm>
        </p:grpSpPr>
        <p:sp>
          <p:nvSpPr>
            <p:cNvPr id="11" name="Oval 10"/>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2" name="TextBox 11"/>
            <p:cNvSpPr txBox="1"/>
            <p:nvPr/>
          </p:nvSpPr>
          <p:spPr>
            <a:xfrm>
              <a:off x="1403649" y="1876182"/>
              <a:ext cx="7056784" cy="646331"/>
            </a:xfrm>
            <a:prstGeom prst="rect">
              <a:avLst/>
            </a:prstGeom>
            <a:noFill/>
          </p:spPr>
          <p:txBody>
            <a:bodyPr wrap="square" rtlCol="0">
              <a:spAutoFit/>
            </a:bodyPr>
            <a:lstStyle/>
            <a:p>
              <a:r>
                <a:rPr lang="en-US" dirty="0">
                  <a:solidFill>
                    <a:srgbClr val="606060"/>
                  </a:solidFill>
                </a:rPr>
                <a:t>What differences did you notice compared to the first coaching exercise? How did the quality of questions change?</a:t>
              </a:r>
            </a:p>
          </p:txBody>
        </p:sp>
      </p:grpSp>
      <p:pic>
        <p:nvPicPr>
          <p:cNvPr id="13" name="Picture 12"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3948" y="6191008"/>
            <a:ext cx="782765" cy="603771"/>
          </a:xfrm>
          <a:prstGeom prst="rect">
            <a:avLst/>
          </a:prstGeom>
        </p:spPr>
      </p:pic>
      <p:grpSp>
        <p:nvGrpSpPr>
          <p:cNvPr id="14" name="Group 13"/>
          <p:cNvGrpSpPr/>
          <p:nvPr/>
        </p:nvGrpSpPr>
        <p:grpSpPr>
          <a:xfrm>
            <a:off x="755575" y="2888940"/>
            <a:ext cx="7812868" cy="677689"/>
            <a:chOff x="647564" y="2569259"/>
            <a:chExt cx="7812868" cy="677689"/>
          </a:xfrm>
        </p:grpSpPr>
        <p:sp>
          <p:nvSpPr>
            <p:cNvPr id="15" name="TextBox 14"/>
            <p:cNvSpPr txBox="1"/>
            <p:nvPr/>
          </p:nvSpPr>
          <p:spPr>
            <a:xfrm>
              <a:off x="1403648" y="2600617"/>
              <a:ext cx="7056784" cy="646331"/>
            </a:xfrm>
            <a:prstGeom prst="rect">
              <a:avLst/>
            </a:prstGeom>
            <a:noFill/>
          </p:spPr>
          <p:txBody>
            <a:bodyPr wrap="square" rtlCol="0">
              <a:spAutoFit/>
            </a:bodyPr>
            <a:lstStyle/>
            <a:p>
              <a:r>
                <a:rPr lang="en-US" dirty="0">
                  <a:solidFill>
                    <a:srgbClr val="606060"/>
                  </a:solidFill>
                </a:rPr>
                <a:t>Were you pre-occupied as much with thinking about the next question to ask when you had them in front of you?</a:t>
              </a:r>
            </a:p>
          </p:txBody>
        </p:sp>
        <p:sp>
          <p:nvSpPr>
            <p:cNvPr id="16" name="Oval 15"/>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7" name="Group 16"/>
          <p:cNvGrpSpPr/>
          <p:nvPr/>
        </p:nvGrpSpPr>
        <p:grpSpPr>
          <a:xfrm>
            <a:off x="755575" y="3717032"/>
            <a:ext cx="7812868" cy="677689"/>
            <a:chOff x="647564" y="3329844"/>
            <a:chExt cx="7812868" cy="677689"/>
          </a:xfrm>
        </p:grpSpPr>
        <p:sp>
          <p:nvSpPr>
            <p:cNvPr id="18" name="TextBox 17"/>
            <p:cNvSpPr txBox="1"/>
            <p:nvPr/>
          </p:nvSpPr>
          <p:spPr>
            <a:xfrm>
              <a:off x="1403648" y="3361202"/>
              <a:ext cx="7056784" cy="646331"/>
            </a:xfrm>
            <a:prstGeom prst="rect">
              <a:avLst/>
            </a:prstGeom>
            <a:noFill/>
          </p:spPr>
          <p:txBody>
            <a:bodyPr wrap="square" rtlCol="0">
              <a:spAutoFit/>
            </a:bodyPr>
            <a:lstStyle/>
            <a:p>
              <a:r>
                <a:rPr lang="en-US" dirty="0">
                  <a:solidFill>
                    <a:srgbClr val="606060"/>
                  </a:solidFill>
                </a:rPr>
                <a:t>When coaching, how did your listening change when you had the right questions to ask and a path to follow?</a:t>
              </a:r>
            </a:p>
          </p:txBody>
        </p:sp>
        <p:sp>
          <p:nvSpPr>
            <p:cNvPr id="19" name="Oval 18"/>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20" name="Group 19"/>
          <p:cNvGrpSpPr/>
          <p:nvPr/>
        </p:nvGrpSpPr>
        <p:grpSpPr>
          <a:xfrm>
            <a:off x="755575" y="4545124"/>
            <a:ext cx="8455692" cy="677689"/>
            <a:chOff x="647564" y="4113076"/>
            <a:chExt cx="8455692" cy="677689"/>
          </a:xfrm>
        </p:grpSpPr>
        <p:sp>
          <p:nvSpPr>
            <p:cNvPr id="21" name="TextBox 20"/>
            <p:cNvSpPr txBox="1"/>
            <p:nvPr/>
          </p:nvSpPr>
          <p:spPr>
            <a:xfrm>
              <a:off x="1403648" y="4144434"/>
              <a:ext cx="7699608" cy="646331"/>
            </a:xfrm>
            <a:prstGeom prst="rect">
              <a:avLst/>
            </a:prstGeom>
            <a:noFill/>
          </p:spPr>
          <p:txBody>
            <a:bodyPr wrap="none" rtlCol="0">
              <a:spAutoFit/>
            </a:bodyPr>
            <a:lstStyle/>
            <a:p>
              <a:r>
                <a:rPr lang="en-US" dirty="0">
                  <a:solidFill>
                    <a:srgbClr val="606060"/>
                  </a:solidFill>
                </a:rPr>
                <a:t>Did the conversation flow better or did it feel scripted? (Remember, you’re</a:t>
              </a:r>
            </a:p>
            <a:p>
              <a:r>
                <a:rPr lang="en-US" dirty="0">
                  <a:solidFill>
                    <a:srgbClr val="606060"/>
                  </a:solidFill>
                </a:rPr>
                <a:t>learning a new language of leadership.)</a:t>
              </a:r>
            </a:p>
          </p:txBody>
        </p:sp>
        <p:sp>
          <p:nvSpPr>
            <p:cNvPr id="22" name="Oval 21"/>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grpSp>
        <p:nvGrpSpPr>
          <p:cNvPr id="23" name="Group 22"/>
          <p:cNvGrpSpPr/>
          <p:nvPr/>
        </p:nvGrpSpPr>
        <p:grpSpPr>
          <a:xfrm>
            <a:off x="748754" y="5265204"/>
            <a:ext cx="8173499" cy="677689"/>
            <a:chOff x="647564" y="4869160"/>
            <a:chExt cx="8173499" cy="677689"/>
          </a:xfrm>
        </p:grpSpPr>
        <p:sp>
          <p:nvSpPr>
            <p:cNvPr id="24" name="TextBox 23"/>
            <p:cNvSpPr txBox="1"/>
            <p:nvPr/>
          </p:nvSpPr>
          <p:spPr>
            <a:xfrm>
              <a:off x="1403648" y="4900518"/>
              <a:ext cx="7417415" cy="646331"/>
            </a:xfrm>
            <a:prstGeom prst="rect">
              <a:avLst/>
            </a:prstGeom>
            <a:noFill/>
          </p:spPr>
          <p:txBody>
            <a:bodyPr wrap="none" rtlCol="0">
              <a:spAutoFit/>
            </a:bodyPr>
            <a:lstStyle/>
            <a:p>
              <a:r>
                <a:rPr lang="en-US" dirty="0">
                  <a:solidFill>
                    <a:srgbClr val="606060"/>
                  </a:solidFill>
                </a:rPr>
                <a:t>What new opportunities does the framework and well crafted coaching </a:t>
              </a:r>
            </a:p>
            <a:p>
              <a:r>
                <a:rPr lang="en-US" dirty="0">
                  <a:solidFill>
                    <a:srgbClr val="606060"/>
                  </a:solidFill>
                </a:rPr>
                <a:t>questions create for you? What can now be possible for you? </a:t>
              </a:r>
            </a:p>
          </p:txBody>
        </p:sp>
        <p:sp>
          <p:nvSpPr>
            <p:cNvPr id="25" name="Oval 24"/>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5</a:t>
              </a:r>
            </a:p>
          </p:txBody>
        </p:sp>
      </p:grpSp>
    </p:spTree>
    <p:extLst>
      <p:ext uri="{BB962C8B-B14F-4D97-AF65-F5344CB8AC3E}">
        <p14:creationId xmlns:p14="http://schemas.microsoft.com/office/powerpoint/2010/main" val="40437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#2 DEBRIEF</a:t>
            </a:r>
          </a:p>
        </p:txBody>
      </p:sp>
      <p:cxnSp>
        <p:nvCxnSpPr>
          <p:cNvPr id="4" name="Straight Connector 3"/>
          <p:cNvCxnSpPr/>
          <p:nvPr/>
        </p:nvCxnSpPr>
        <p:spPr>
          <a:xfrm>
            <a:off x="653367" y="285329"/>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What Did You Learn? }</a:t>
            </a:r>
          </a:p>
        </p:txBody>
      </p:sp>
      <p:grpSp>
        <p:nvGrpSpPr>
          <p:cNvPr id="7" name="Group 6"/>
          <p:cNvGrpSpPr/>
          <p:nvPr/>
        </p:nvGrpSpPr>
        <p:grpSpPr>
          <a:xfrm>
            <a:off x="611560" y="1592796"/>
            <a:ext cx="7086325" cy="432048"/>
            <a:chOff x="647564" y="1844824"/>
            <a:chExt cx="7086325" cy="432048"/>
          </a:xfrm>
        </p:grpSpPr>
        <p:sp>
          <p:nvSpPr>
            <p:cNvPr id="8" name="Oval 7"/>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9" name="TextBox 8"/>
            <p:cNvSpPr txBox="1"/>
            <p:nvPr/>
          </p:nvSpPr>
          <p:spPr>
            <a:xfrm>
              <a:off x="1403648" y="1876182"/>
              <a:ext cx="6330241" cy="369332"/>
            </a:xfrm>
            <a:prstGeom prst="rect">
              <a:avLst/>
            </a:prstGeom>
            <a:noFill/>
          </p:spPr>
          <p:txBody>
            <a:bodyPr wrap="none" rtlCol="0">
              <a:spAutoFit/>
            </a:bodyPr>
            <a:lstStyle/>
            <a:p>
              <a:r>
                <a:rPr lang="en-US" dirty="0">
                  <a:solidFill>
                    <a:srgbClr val="606060"/>
                  </a:solidFill>
                </a:rPr>
                <a:t>What was your experience playing the role of </a:t>
              </a:r>
              <a:r>
                <a:rPr lang="en-US" b="1" dirty="0">
                  <a:solidFill>
                    <a:prstClr val="black">
                      <a:lumMod val="75000"/>
                      <a:lumOff val="25000"/>
                    </a:prstClr>
                  </a:solidFill>
                </a:rPr>
                <a:t>COACHEE</a:t>
              </a:r>
              <a:r>
                <a:rPr lang="en-US" dirty="0">
                  <a:solidFill>
                    <a:srgbClr val="606060"/>
                  </a:solidFill>
                </a:rPr>
                <a:t>?</a:t>
              </a:r>
            </a:p>
          </p:txBody>
        </p:sp>
      </p:grpSp>
      <p:pic>
        <p:nvPicPr>
          <p:cNvPr id="10" name="Picture 9"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3435" y="5817984"/>
            <a:ext cx="1197130" cy="923384"/>
          </a:xfrm>
          <a:prstGeom prst="rect">
            <a:avLst/>
          </a:prstGeom>
        </p:spPr>
      </p:pic>
      <p:grpSp>
        <p:nvGrpSpPr>
          <p:cNvPr id="11" name="Group 10"/>
          <p:cNvGrpSpPr/>
          <p:nvPr/>
        </p:nvGrpSpPr>
        <p:grpSpPr>
          <a:xfrm>
            <a:off x="611560" y="2096852"/>
            <a:ext cx="6970909" cy="432048"/>
            <a:chOff x="647564" y="2569259"/>
            <a:chExt cx="6970909" cy="432048"/>
          </a:xfrm>
        </p:grpSpPr>
        <p:sp>
          <p:nvSpPr>
            <p:cNvPr id="12" name="TextBox 11"/>
            <p:cNvSpPr txBox="1"/>
            <p:nvPr/>
          </p:nvSpPr>
          <p:spPr>
            <a:xfrm>
              <a:off x="1403648" y="2600617"/>
              <a:ext cx="6214825" cy="369332"/>
            </a:xfrm>
            <a:prstGeom prst="rect">
              <a:avLst/>
            </a:prstGeom>
            <a:noFill/>
          </p:spPr>
          <p:txBody>
            <a:bodyPr wrap="none" rtlCol="0">
              <a:spAutoFit/>
            </a:bodyPr>
            <a:lstStyle/>
            <a:p>
              <a:r>
                <a:rPr lang="en-US" dirty="0">
                  <a:solidFill>
                    <a:srgbClr val="606060"/>
                  </a:solidFill>
                </a:rPr>
                <a:t>What was your experience playing the role of the </a:t>
              </a:r>
              <a:r>
                <a:rPr lang="en-US" b="1" dirty="0">
                  <a:solidFill>
                    <a:srgbClr val="B41A1B"/>
                  </a:solidFill>
                </a:rPr>
                <a:t>COACH</a:t>
              </a:r>
              <a:r>
                <a:rPr lang="en-US" dirty="0">
                  <a:solidFill>
                    <a:srgbClr val="606060"/>
                  </a:solidFill>
                </a:rPr>
                <a:t>?</a:t>
              </a:r>
            </a:p>
          </p:txBody>
        </p:sp>
        <p:sp>
          <p:nvSpPr>
            <p:cNvPr id="13" name="Oval 12"/>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grpSp>
        <p:nvGrpSpPr>
          <p:cNvPr id="14" name="Group 13"/>
          <p:cNvGrpSpPr/>
          <p:nvPr/>
        </p:nvGrpSpPr>
        <p:grpSpPr>
          <a:xfrm>
            <a:off x="611560" y="3135739"/>
            <a:ext cx="6214843" cy="432048"/>
            <a:chOff x="647564" y="3329844"/>
            <a:chExt cx="6214843" cy="432048"/>
          </a:xfrm>
        </p:grpSpPr>
        <p:sp>
          <p:nvSpPr>
            <p:cNvPr id="15" name="TextBox 14"/>
            <p:cNvSpPr txBox="1"/>
            <p:nvPr/>
          </p:nvSpPr>
          <p:spPr>
            <a:xfrm>
              <a:off x="1403648" y="3361202"/>
              <a:ext cx="5458759" cy="369332"/>
            </a:xfrm>
            <a:prstGeom prst="rect">
              <a:avLst/>
            </a:prstGeom>
            <a:noFill/>
          </p:spPr>
          <p:txBody>
            <a:bodyPr wrap="none" rtlCol="0">
              <a:spAutoFit/>
            </a:bodyPr>
            <a:lstStyle/>
            <a:p>
              <a:r>
                <a:rPr lang="en-US" dirty="0">
                  <a:solidFill>
                    <a:srgbClr val="606060"/>
                  </a:solidFill>
                </a:rPr>
                <a:t>Quality of Questions? Close-ended or open-ended?</a:t>
              </a:r>
            </a:p>
          </p:txBody>
        </p:sp>
        <p:sp>
          <p:nvSpPr>
            <p:cNvPr id="16" name="Oval 15"/>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grpSp>
        <p:nvGrpSpPr>
          <p:cNvPr id="17" name="Group 16"/>
          <p:cNvGrpSpPr/>
          <p:nvPr/>
        </p:nvGrpSpPr>
        <p:grpSpPr>
          <a:xfrm>
            <a:off x="611560" y="3615696"/>
            <a:ext cx="6496282" cy="432048"/>
            <a:chOff x="647564" y="4113076"/>
            <a:chExt cx="6496282" cy="432048"/>
          </a:xfrm>
        </p:grpSpPr>
        <p:sp>
          <p:nvSpPr>
            <p:cNvPr id="18" name="TextBox 17"/>
            <p:cNvSpPr txBox="1"/>
            <p:nvPr/>
          </p:nvSpPr>
          <p:spPr>
            <a:xfrm>
              <a:off x="1403648" y="4144434"/>
              <a:ext cx="5740198" cy="369332"/>
            </a:xfrm>
            <a:prstGeom prst="rect">
              <a:avLst/>
            </a:prstGeom>
            <a:noFill/>
          </p:spPr>
          <p:txBody>
            <a:bodyPr wrap="none" rtlCol="0">
              <a:spAutoFit/>
            </a:bodyPr>
            <a:lstStyle/>
            <a:p>
              <a:r>
                <a:rPr lang="en-US" dirty="0">
                  <a:solidFill>
                    <a:srgbClr val="606060"/>
                  </a:solidFill>
                </a:rPr>
                <a:t>Double dip? (Asking two or more questions at a time?)</a:t>
              </a:r>
            </a:p>
          </p:txBody>
        </p:sp>
        <p:sp>
          <p:nvSpPr>
            <p:cNvPr id="19" name="Oval 18"/>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grpSp>
        <p:nvGrpSpPr>
          <p:cNvPr id="20" name="Group 19"/>
          <p:cNvGrpSpPr/>
          <p:nvPr/>
        </p:nvGrpSpPr>
        <p:grpSpPr>
          <a:xfrm>
            <a:off x="611560" y="4166500"/>
            <a:ext cx="8250443" cy="954688"/>
            <a:chOff x="647564" y="4869160"/>
            <a:chExt cx="8250443" cy="954688"/>
          </a:xfrm>
        </p:grpSpPr>
        <p:sp>
          <p:nvSpPr>
            <p:cNvPr id="21" name="TextBox 20"/>
            <p:cNvSpPr txBox="1"/>
            <p:nvPr/>
          </p:nvSpPr>
          <p:spPr>
            <a:xfrm>
              <a:off x="1403648" y="4900518"/>
              <a:ext cx="7494359" cy="923330"/>
            </a:xfrm>
            <a:prstGeom prst="rect">
              <a:avLst/>
            </a:prstGeom>
            <a:noFill/>
          </p:spPr>
          <p:txBody>
            <a:bodyPr wrap="none" rtlCol="0">
              <a:spAutoFit/>
            </a:bodyPr>
            <a:lstStyle/>
            <a:p>
              <a:r>
                <a:rPr lang="en-US" dirty="0">
                  <a:solidFill>
                    <a:srgbClr val="606060"/>
                  </a:solidFill>
                </a:rPr>
                <a:t>Were you pre-occupied with thinking about the next question</a:t>
              </a:r>
            </a:p>
            <a:p>
              <a:r>
                <a:rPr lang="en-US" dirty="0">
                  <a:solidFill>
                    <a:srgbClr val="606060"/>
                  </a:solidFill>
                </a:rPr>
                <a:t>to ask when you had the questions in front of you? How did that change</a:t>
              </a:r>
            </a:p>
            <a:p>
              <a:r>
                <a:rPr lang="en-US" dirty="0">
                  <a:solidFill>
                    <a:srgbClr val="606060"/>
                  </a:solidFill>
                </a:rPr>
                <a:t>Your listening? </a:t>
              </a:r>
            </a:p>
          </p:txBody>
        </p:sp>
        <p:sp>
          <p:nvSpPr>
            <p:cNvPr id="22" name="Oval 21"/>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5</a:t>
              </a:r>
            </a:p>
          </p:txBody>
        </p:sp>
      </p:grpSp>
      <p:grpSp>
        <p:nvGrpSpPr>
          <p:cNvPr id="23" name="Group 22"/>
          <p:cNvGrpSpPr/>
          <p:nvPr/>
        </p:nvGrpSpPr>
        <p:grpSpPr>
          <a:xfrm>
            <a:off x="-6142" y="2600908"/>
            <a:ext cx="9144000" cy="468052"/>
            <a:chOff x="-6142" y="3104964"/>
            <a:chExt cx="9144000" cy="468052"/>
          </a:xfrm>
        </p:grpSpPr>
        <p:sp>
          <p:nvSpPr>
            <p:cNvPr id="24" name="Rectangle 23"/>
            <p:cNvSpPr/>
            <p:nvPr/>
          </p:nvSpPr>
          <p:spPr>
            <a:xfrm>
              <a:off x="-6142" y="314096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p:cNvSpPr txBox="1"/>
            <p:nvPr/>
          </p:nvSpPr>
          <p:spPr>
            <a:xfrm>
              <a:off x="1335007" y="3104964"/>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What Traps Did You Fall Into? }</a:t>
              </a:r>
            </a:p>
          </p:txBody>
        </p:sp>
      </p:grpSp>
      <p:grpSp>
        <p:nvGrpSpPr>
          <p:cNvPr id="40" name="Group 39"/>
          <p:cNvGrpSpPr/>
          <p:nvPr/>
        </p:nvGrpSpPr>
        <p:grpSpPr>
          <a:xfrm>
            <a:off x="606033" y="5066600"/>
            <a:ext cx="8173499" cy="677689"/>
            <a:chOff x="647564" y="4869160"/>
            <a:chExt cx="8173499" cy="677689"/>
          </a:xfrm>
        </p:grpSpPr>
        <p:sp>
          <p:nvSpPr>
            <p:cNvPr id="41" name="TextBox 40"/>
            <p:cNvSpPr txBox="1"/>
            <p:nvPr/>
          </p:nvSpPr>
          <p:spPr>
            <a:xfrm>
              <a:off x="1403648" y="4900518"/>
              <a:ext cx="7417415" cy="646331"/>
            </a:xfrm>
            <a:prstGeom prst="rect">
              <a:avLst/>
            </a:prstGeom>
            <a:noFill/>
          </p:spPr>
          <p:txBody>
            <a:bodyPr wrap="none" rtlCol="0">
              <a:spAutoFit/>
            </a:bodyPr>
            <a:lstStyle/>
            <a:p>
              <a:r>
                <a:rPr lang="en-US" dirty="0">
                  <a:solidFill>
                    <a:srgbClr val="606060"/>
                  </a:solidFill>
                </a:rPr>
                <a:t>What new opportunities does the framework and well crafted coaching </a:t>
              </a:r>
            </a:p>
            <a:p>
              <a:r>
                <a:rPr lang="en-US" dirty="0">
                  <a:solidFill>
                    <a:srgbClr val="606060"/>
                  </a:solidFill>
                </a:rPr>
                <a:t>questions create for you? What can now be possible for you? </a:t>
              </a:r>
            </a:p>
          </p:txBody>
        </p:sp>
        <p:sp>
          <p:nvSpPr>
            <p:cNvPr id="42" name="Oval 41"/>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6</a:t>
              </a:r>
            </a:p>
          </p:txBody>
        </p:sp>
      </p:grpSp>
    </p:spTree>
    <p:extLst>
      <p:ext uri="{BB962C8B-B14F-4D97-AF65-F5344CB8AC3E}">
        <p14:creationId xmlns:p14="http://schemas.microsoft.com/office/powerpoint/2010/main" val="735314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#2 DEBRIEF</a:t>
            </a:r>
          </a:p>
        </p:txBody>
      </p:sp>
      <p:cxnSp>
        <p:nvCxnSpPr>
          <p:cNvPr id="4" name="Straight Connector 3"/>
          <p:cNvCxnSpPr/>
          <p:nvPr/>
        </p:nvCxnSpPr>
        <p:spPr>
          <a:xfrm>
            <a:off x="653367" y="285329"/>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What Did You Learn? }</a:t>
            </a:r>
          </a:p>
        </p:txBody>
      </p:sp>
      <p:grpSp>
        <p:nvGrpSpPr>
          <p:cNvPr id="7" name="Group 6"/>
          <p:cNvGrpSpPr/>
          <p:nvPr/>
        </p:nvGrpSpPr>
        <p:grpSpPr>
          <a:xfrm>
            <a:off x="611560" y="1592796"/>
            <a:ext cx="7086325" cy="432048"/>
            <a:chOff x="647564" y="1844824"/>
            <a:chExt cx="7086325" cy="432048"/>
          </a:xfrm>
        </p:grpSpPr>
        <p:sp>
          <p:nvSpPr>
            <p:cNvPr id="8" name="Oval 7"/>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1</a:t>
              </a:r>
            </a:p>
          </p:txBody>
        </p:sp>
        <p:sp>
          <p:nvSpPr>
            <p:cNvPr id="9" name="TextBox 8"/>
            <p:cNvSpPr txBox="1"/>
            <p:nvPr/>
          </p:nvSpPr>
          <p:spPr>
            <a:xfrm>
              <a:off x="1403648" y="1876182"/>
              <a:ext cx="6330241" cy="369332"/>
            </a:xfrm>
            <a:prstGeom prst="rect">
              <a:avLst/>
            </a:prstGeom>
            <a:noFill/>
          </p:spPr>
          <p:txBody>
            <a:bodyPr wrap="none" rtlCol="0">
              <a:spAutoFit/>
            </a:bodyPr>
            <a:lstStyle/>
            <a:p>
              <a:r>
                <a:rPr lang="en-US" dirty="0">
                  <a:solidFill>
                    <a:srgbClr val="606060"/>
                  </a:solidFill>
                </a:rPr>
                <a:t>What was your experience playing the role of </a:t>
              </a:r>
              <a:r>
                <a:rPr lang="en-US" b="1" dirty="0">
                  <a:solidFill>
                    <a:prstClr val="black">
                      <a:lumMod val="75000"/>
                      <a:lumOff val="25000"/>
                    </a:prstClr>
                  </a:solidFill>
                </a:rPr>
                <a:t>COACHEE</a:t>
              </a:r>
              <a:r>
                <a:rPr lang="en-US" dirty="0">
                  <a:solidFill>
                    <a:srgbClr val="606060"/>
                  </a:solidFill>
                </a:rPr>
                <a:t>?</a:t>
              </a:r>
            </a:p>
          </p:txBody>
        </p:sp>
      </p:grpSp>
      <p:pic>
        <p:nvPicPr>
          <p:cNvPr id="10" name="Picture 9"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3435" y="5781980"/>
            <a:ext cx="1197130" cy="923384"/>
          </a:xfrm>
          <a:prstGeom prst="rect">
            <a:avLst/>
          </a:prstGeom>
        </p:spPr>
      </p:pic>
      <p:grpSp>
        <p:nvGrpSpPr>
          <p:cNvPr id="11" name="Group 10"/>
          <p:cNvGrpSpPr/>
          <p:nvPr/>
        </p:nvGrpSpPr>
        <p:grpSpPr>
          <a:xfrm>
            <a:off x="611560" y="2096852"/>
            <a:ext cx="6970909" cy="432048"/>
            <a:chOff x="647564" y="2569259"/>
            <a:chExt cx="6970909" cy="432048"/>
          </a:xfrm>
        </p:grpSpPr>
        <p:sp>
          <p:nvSpPr>
            <p:cNvPr id="12" name="TextBox 11"/>
            <p:cNvSpPr txBox="1"/>
            <p:nvPr/>
          </p:nvSpPr>
          <p:spPr>
            <a:xfrm>
              <a:off x="1403648" y="2600617"/>
              <a:ext cx="6214825" cy="369332"/>
            </a:xfrm>
            <a:prstGeom prst="rect">
              <a:avLst/>
            </a:prstGeom>
            <a:noFill/>
          </p:spPr>
          <p:txBody>
            <a:bodyPr wrap="none" rtlCol="0">
              <a:spAutoFit/>
            </a:bodyPr>
            <a:lstStyle/>
            <a:p>
              <a:r>
                <a:rPr lang="en-US" dirty="0">
                  <a:solidFill>
                    <a:srgbClr val="606060"/>
                  </a:solidFill>
                </a:rPr>
                <a:t>What was your experience playing the role of the </a:t>
              </a:r>
              <a:r>
                <a:rPr lang="en-US" b="1" dirty="0">
                  <a:solidFill>
                    <a:srgbClr val="B41A1B"/>
                  </a:solidFill>
                </a:rPr>
                <a:t>COACH</a:t>
              </a:r>
              <a:r>
                <a:rPr lang="en-US" dirty="0">
                  <a:solidFill>
                    <a:srgbClr val="606060"/>
                  </a:solidFill>
                </a:rPr>
                <a:t>?</a:t>
              </a:r>
            </a:p>
          </p:txBody>
        </p:sp>
        <p:sp>
          <p:nvSpPr>
            <p:cNvPr id="13" name="Oval 12"/>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2</a:t>
              </a:r>
            </a:p>
          </p:txBody>
        </p:sp>
      </p:grpSp>
      <p:grpSp>
        <p:nvGrpSpPr>
          <p:cNvPr id="14" name="Group 13"/>
          <p:cNvGrpSpPr/>
          <p:nvPr/>
        </p:nvGrpSpPr>
        <p:grpSpPr>
          <a:xfrm>
            <a:off x="611560" y="3135739"/>
            <a:ext cx="6214843" cy="432048"/>
            <a:chOff x="647564" y="3329844"/>
            <a:chExt cx="6214843" cy="432048"/>
          </a:xfrm>
        </p:grpSpPr>
        <p:sp>
          <p:nvSpPr>
            <p:cNvPr id="15" name="TextBox 14"/>
            <p:cNvSpPr txBox="1"/>
            <p:nvPr/>
          </p:nvSpPr>
          <p:spPr>
            <a:xfrm>
              <a:off x="1403648" y="3361202"/>
              <a:ext cx="5458759" cy="369332"/>
            </a:xfrm>
            <a:prstGeom prst="rect">
              <a:avLst/>
            </a:prstGeom>
            <a:noFill/>
          </p:spPr>
          <p:txBody>
            <a:bodyPr wrap="none" rtlCol="0">
              <a:spAutoFit/>
            </a:bodyPr>
            <a:lstStyle/>
            <a:p>
              <a:r>
                <a:rPr lang="en-US" dirty="0">
                  <a:solidFill>
                    <a:srgbClr val="606060"/>
                  </a:solidFill>
                </a:rPr>
                <a:t>Quality of Questions? Close-ended or open-ended?</a:t>
              </a:r>
            </a:p>
          </p:txBody>
        </p:sp>
        <p:sp>
          <p:nvSpPr>
            <p:cNvPr id="16" name="Oval 15"/>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3</a:t>
              </a:r>
            </a:p>
          </p:txBody>
        </p:sp>
      </p:grpSp>
      <p:grpSp>
        <p:nvGrpSpPr>
          <p:cNvPr id="17" name="Group 16"/>
          <p:cNvGrpSpPr/>
          <p:nvPr/>
        </p:nvGrpSpPr>
        <p:grpSpPr>
          <a:xfrm>
            <a:off x="611560" y="3615696"/>
            <a:ext cx="6496282" cy="432048"/>
            <a:chOff x="647564" y="4113076"/>
            <a:chExt cx="6496282" cy="432048"/>
          </a:xfrm>
        </p:grpSpPr>
        <p:sp>
          <p:nvSpPr>
            <p:cNvPr id="18" name="TextBox 17"/>
            <p:cNvSpPr txBox="1"/>
            <p:nvPr/>
          </p:nvSpPr>
          <p:spPr>
            <a:xfrm>
              <a:off x="1403648" y="4144434"/>
              <a:ext cx="5740198" cy="369332"/>
            </a:xfrm>
            <a:prstGeom prst="rect">
              <a:avLst/>
            </a:prstGeom>
            <a:noFill/>
          </p:spPr>
          <p:txBody>
            <a:bodyPr wrap="none" rtlCol="0">
              <a:spAutoFit/>
            </a:bodyPr>
            <a:lstStyle/>
            <a:p>
              <a:r>
                <a:rPr lang="en-US" dirty="0">
                  <a:solidFill>
                    <a:srgbClr val="606060"/>
                  </a:solidFill>
                </a:rPr>
                <a:t>Double dip? (Asking two or more questions at a time?)</a:t>
              </a:r>
            </a:p>
          </p:txBody>
        </p:sp>
        <p:sp>
          <p:nvSpPr>
            <p:cNvPr id="19" name="Oval 18"/>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4</a:t>
              </a:r>
            </a:p>
          </p:txBody>
        </p:sp>
      </p:grpSp>
      <p:grpSp>
        <p:nvGrpSpPr>
          <p:cNvPr id="20" name="Group 19"/>
          <p:cNvGrpSpPr/>
          <p:nvPr/>
        </p:nvGrpSpPr>
        <p:grpSpPr>
          <a:xfrm>
            <a:off x="611560" y="4095653"/>
            <a:ext cx="8250443" cy="954688"/>
            <a:chOff x="647564" y="4869160"/>
            <a:chExt cx="8250443" cy="954688"/>
          </a:xfrm>
        </p:grpSpPr>
        <p:sp>
          <p:nvSpPr>
            <p:cNvPr id="21" name="TextBox 20"/>
            <p:cNvSpPr txBox="1"/>
            <p:nvPr/>
          </p:nvSpPr>
          <p:spPr>
            <a:xfrm>
              <a:off x="1403648" y="4900518"/>
              <a:ext cx="7494359" cy="923330"/>
            </a:xfrm>
            <a:prstGeom prst="rect">
              <a:avLst/>
            </a:prstGeom>
            <a:noFill/>
          </p:spPr>
          <p:txBody>
            <a:bodyPr wrap="none" rtlCol="0">
              <a:spAutoFit/>
            </a:bodyPr>
            <a:lstStyle/>
            <a:p>
              <a:r>
                <a:rPr lang="en-US" dirty="0">
                  <a:solidFill>
                    <a:srgbClr val="606060"/>
                  </a:solidFill>
                </a:rPr>
                <a:t>Were you pre-occupied with thinking about the next question</a:t>
              </a:r>
            </a:p>
            <a:p>
              <a:r>
                <a:rPr lang="en-US" dirty="0">
                  <a:solidFill>
                    <a:srgbClr val="606060"/>
                  </a:solidFill>
                </a:rPr>
                <a:t>to ask when you had the questions in front of you? How did that change</a:t>
              </a:r>
            </a:p>
            <a:p>
              <a:r>
                <a:rPr lang="en-US" dirty="0">
                  <a:solidFill>
                    <a:srgbClr val="606060"/>
                  </a:solidFill>
                </a:rPr>
                <a:t>Your listening? </a:t>
              </a:r>
            </a:p>
          </p:txBody>
        </p:sp>
        <p:sp>
          <p:nvSpPr>
            <p:cNvPr id="22" name="Oval 21"/>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5</a:t>
              </a:r>
            </a:p>
          </p:txBody>
        </p:sp>
      </p:grpSp>
      <p:grpSp>
        <p:nvGrpSpPr>
          <p:cNvPr id="23" name="Group 22"/>
          <p:cNvGrpSpPr/>
          <p:nvPr/>
        </p:nvGrpSpPr>
        <p:grpSpPr>
          <a:xfrm>
            <a:off x="-6142" y="2600908"/>
            <a:ext cx="9144000" cy="468052"/>
            <a:chOff x="-6142" y="3104964"/>
            <a:chExt cx="9144000" cy="468052"/>
          </a:xfrm>
        </p:grpSpPr>
        <p:sp>
          <p:nvSpPr>
            <p:cNvPr id="24" name="Rectangle 23"/>
            <p:cNvSpPr/>
            <p:nvPr/>
          </p:nvSpPr>
          <p:spPr>
            <a:xfrm>
              <a:off x="-6142" y="314096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p:cNvSpPr txBox="1"/>
            <p:nvPr/>
          </p:nvSpPr>
          <p:spPr>
            <a:xfrm>
              <a:off x="1335007" y="3104964"/>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What Traps Did You Fall Into? }</a:t>
              </a:r>
            </a:p>
          </p:txBody>
        </p:sp>
      </p:grpSp>
      <p:grpSp>
        <p:nvGrpSpPr>
          <p:cNvPr id="29" name="Group 28"/>
          <p:cNvGrpSpPr/>
          <p:nvPr/>
        </p:nvGrpSpPr>
        <p:grpSpPr>
          <a:xfrm>
            <a:off x="611560" y="5445224"/>
            <a:ext cx="8426573" cy="432048"/>
            <a:chOff x="647564" y="4869160"/>
            <a:chExt cx="8426573" cy="432048"/>
          </a:xfrm>
        </p:grpSpPr>
        <p:sp>
          <p:nvSpPr>
            <p:cNvPr id="30" name="TextBox 29"/>
            <p:cNvSpPr txBox="1"/>
            <p:nvPr/>
          </p:nvSpPr>
          <p:spPr>
            <a:xfrm>
              <a:off x="1403648" y="4900518"/>
              <a:ext cx="7670489" cy="369332"/>
            </a:xfrm>
            <a:prstGeom prst="rect">
              <a:avLst/>
            </a:prstGeom>
            <a:noFill/>
          </p:spPr>
          <p:txBody>
            <a:bodyPr wrap="none" rtlCol="0">
              <a:spAutoFit/>
            </a:bodyPr>
            <a:lstStyle/>
            <a:p>
              <a:r>
                <a:rPr lang="en-US" dirty="0">
                  <a:solidFill>
                    <a:srgbClr val="606060"/>
                  </a:solidFill>
                </a:rPr>
                <a:t>Depending on your answers, were you </a:t>
              </a:r>
              <a:r>
                <a:rPr lang="en-US" b="1" u="sng" dirty="0">
                  <a:solidFill>
                    <a:srgbClr val="606060"/>
                  </a:solidFill>
                </a:rPr>
                <a:t>coaching</a:t>
              </a:r>
              <a:r>
                <a:rPr lang="en-US" dirty="0">
                  <a:solidFill>
                    <a:srgbClr val="606060"/>
                  </a:solidFill>
                </a:rPr>
                <a:t> or </a:t>
              </a:r>
              <a:r>
                <a:rPr lang="en-US" b="1" u="sng" dirty="0">
                  <a:solidFill>
                    <a:srgbClr val="606060"/>
                  </a:solidFill>
                </a:rPr>
                <a:t>closing</a:t>
              </a:r>
              <a:r>
                <a:rPr lang="en-US" dirty="0">
                  <a:solidFill>
                    <a:srgbClr val="606060"/>
                  </a:solidFill>
                </a:rPr>
                <a:t>? </a:t>
              </a:r>
              <a:r>
                <a:rPr lang="en-US" dirty="0">
                  <a:solidFill>
                    <a:srgbClr val="B41A1B"/>
                  </a:solidFill>
                </a:rPr>
                <a:t>But first </a:t>
              </a:r>
              <a:r>
                <a:rPr lang="en-US" dirty="0">
                  <a:solidFill>
                    <a:srgbClr val="B41A1B"/>
                  </a:solidFill>
                  <a:sym typeface="Wingdings"/>
                </a:rPr>
                <a:t></a:t>
              </a:r>
              <a:endParaRPr lang="en-US" dirty="0">
                <a:solidFill>
                  <a:srgbClr val="B41A1B"/>
                </a:solidFill>
              </a:endParaRPr>
            </a:p>
          </p:txBody>
        </p:sp>
        <p:sp>
          <p:nvSpPr>
            <p:cNvPr id="31" name="Oval 30"/>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7</a:t>
              </a:r>
            </a:p>
          </p:txBody>
        </p:sp>
      </p:grpSp>
      <p:grpSp>
        <p:nvGrpSpPr>
          <p:cNvPr id="39" name="Group 38"/>
          <p:cNvGrpSpPr/>
          <p:nvPr/>
        </p:nvGrpSpPr>
        <p:grpSpPr>
          <a:xfrm>
            <a:off x="611560" y="4977172"/>
            <a:ext cx="8208912" cy="432048"/>
            <a:chOff x="611560" y="4821251"/>
            <a:chExt cx="8208912" cy="432048"/>
          </a:xfrm>
        </p:grpSpPr>
        <p:grpSp>
          <p:nvGrpSpPr>
            <p:cNvPr id="26" name="Group 25"/>
            <p:cNvGrpSpPr/>
            <p:nvPr/>
          </p:nvGrpSpPr>
          <p:grpSpPr>
            <a:xfrm>
              <a:off x="611560" y="4821251"/>
              <a:ext cx="8199573" cy="432048"/>
              <a:chOff x="647564" y="4869160"/>
              <a:chExt cx="8199573" cy="432048"/>
            </a:xfrm>
          </p:grpSpPr>
          <p:sp>
            <p:nvSpPr>
              <p:cNvPr id="27" name="TextBox 26"/>
              <p:cNvSpPr txBox="1"/>
              <p:nvPr/>
            </p:nvSpPr>
            <p:spPr>
              <a:xfrm>
                <a:off x="1403648" y="4900518"/>
                <a:ext cx="7443489" cy="369332"/>
              </a:xfrm>
              <a:prstGeom prst="rect">
                <a:avLst/>
              </a:prstGeom>
              <a:noFill/>
            </p:spPr>
            <p:txBody>
              <a:bodyPr wrap="none" rtlCol="0">
                <a:spAutoFit/>
              </a:bodyPr>
              <a:lstStyle/>
              <a:p>
                <a:r>
                  <a:rPr lang="en-US" dirty="0">
                    <a:solidFill>
                      <a:srgbClr val="606060"/>
                    </a:solidFill>
                  </a:rPr>
                  <a:t>Did you offer a solution or advice? Was it a leading/loaded question?</a:t>
                </a:r>
                <a:endParaRPr lang="en-US" b="1" dirty="0">
                  <a:solidFill>
                    <a:srgbClr val="9B0518"/>
                  </a:solidFill>
                </a:endParaRPr>
              </a:p>
            </p:txBody>
          </p:sp>
          <p:sp>
            <p:nvSpPr>
              <p:cNvPr id="28" name="Oval 27"/>
              <p:cNvSpPr/>
              <p:nvPr/>
            </p:nvSpPr>
            <p:spPr>
              <a:xfrm>
                <a:off x="647564" y="4869160"/>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Arial"/>
                    <a:cs typeface="Arial"/>
                  </a:rPr>
                  <a:t>6</a:t>
                </a:r>
              </a:p>
            </p:txBody>
          </p:sp>
        </p:grpSp>
        <p:grpSp>
          <p:nvGrpSpPr>
            <p:cNvPr id="36" name="Group 35"/>
            <p:cNvGrpSpPr/>
            <p:nvPr/>
          </p:nvGrpSpPr>
          <p:grpSpPr>
            <a:xfrm>
              <a:off x="8460432" y="4833156"/>
              <a:ext cx="360040" cy="360040"/>
              <a:chOff x="4355976" y="4293096"/>
              <a:chExt cx="360040" cy="360040"/>
            </a:xfrm>
          </p:grpSpPr>
          <p:sp>
            <p:nvSpPr>
              <p:cNvPr id="37" name="10-Point Star 36"/>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solidFill>
                    <a:prstClr val="white"/>
                  </a:solidFill>
                  <a:latin typeface="Arial"/>
                  <a:cs typeface="Arial"/>
                </a:endParaRPr>
              </a:p>
            </p:txBody>
          </p:sp>
          <p:sp>
            <p:nvSpPr>
              <p:cNvPr id="38" name="TextBox 37"/>
              <p:cNvSpPr txBox="1"/>
              <p:nvPr/>
            </p:nvSpPr>
            <p:spPr>
              <a:xfrm>
                <a:off x="4398081" y="4293096"/>
                <a:ext cx="298780" cy="338554"/>
              </a:xfrm>
              <a:prstGeom prst="rect">
                <a:avLst/>
              </a:prstGeom>
              <a:noFill/>
            </p:spPr>
            <p:txBody>
              <a:bodyPr wrap="square" rtlCol="0">
                <a:spAutoFit/>
              </a:bodyPr>
              <a:lstStyle/>
              <a:p>
                <a:r>
                  <a:rPr lang="en-US" sz="1600" b="1" dirty="0">
                    <a:solidFill>
                      <a:prstClr val="white"/>
                    </a:solidFill>
                  </a:rPr>
                  <a:t>7</a:t>
                </a:r>
              </a:p>
            </p:txBody>
          </p:sp>
        </p:grpSp>
      </p:grpSp>
    </p:spTree>
    <p:extLst>
      <p:ext uri="{BB962C8B-B14F-4D97-AF65-F5344CB8AC3E}">
        <p14:creationId xmlns:p14="http://schemas.microsoft.com/office/powerpoint/2010/main" val="3564585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14127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203848" y="5373216"/>
            <a:ext cx="2736304" cy="769441"/>
          </a:xfrm>
          <a:prstGeom prst="rect">
            <a:avLst/>
          </a:prstGeom>
          <a:noFill/>
        </p:spPr>
        <p:txBody>
          <a:bodyPr wrap="square" rtlCol="0">
            <a:spAutoFit/>
          </a:bodyPr>
          <a:lstStyle/>
          <a:p>
            <a:r>
              <a:rPr lang="en-US" sz="4400" dirty="0">
                <a:solidFill>
                  <a:srgbClr val="606060"/>
                </a:solidFill>
                <a:latin typeface="Avenir Heavy"/>
                <a:cs typeface="Avenir Heavy"/>
              </a:rPr>
              <a:t>DAY ONE</a:t>
            </a:r>
          </a:p>
        </p:txBody>
      </p:sp>
      <p:cxnSp>
        <p:nvCxnSpPr>
          <p:cNvPr id="28" name="Straight Connector 27"/>
          <p:cNvCxnSpPr/>
          <p:nvPr/>
        </p:nvCxnSpPr>
        <p:spPr>
          <a:xfrm>
            <a:off x="3032829" y="5337212"/>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032829" y="6165304"/>
            <a:ext cx="3078342" cy="0"/>
          </a:xfrm>
          <a:prstGeom prst="line">
            <a:avLst/>
          </a:prstGeom>
          <a:ln w="50800" cmpd="dbl">
            <a:solidFill>
              <a:srgbClr val="888D8B"/>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0" y="732215"/>
            <a:ext cx="9148806" cy="4287351"/>
            <a:chOff x="0" y="732215"/>
            <a:chExt cx="9148806" cy="4287351"/>
          </a:xfrm>
        </p:grpSpPr>
        <p:sp>
          <p:nvSpPr>
            <p:cNvPr id="20" name="Rectangle 19"/>
            <p:cNvSpPr/>
            <p:nvPr/>
          </p:nvSpPr>
          <p:spPr>
            <a:xfrm>
              <a:off x="4806" y="3068960"/>
              <a:ext cx="9144000" cy="1404156"/>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285746" y="2492896"/>
              <a:ext cx="4572508" cy="369332"/>
            </a:xfrm>
            <a:prstGeom prst="rect">
              <a:avLst/>
            </a:prstGeom>
            <a:noFill/>
          </p:spPr>
          <p:txBody>
            <a:bodyPr wrap="square" rtlCol="0">
              <a:spAutoFit/>
            </a:bodyPr>
            <a:lstStyle/>
            <a:p>
              <a:pPr algn="dist"/>
              <a:r>
                <a:rPr lang="en-US" dirty="0">
                  <a:solidFill>
                    <a:srgbClr val="888D8B"/>
                  </a:solidFill>
                  <a:latin typeface="Avenir Book"/>
                  <a:cs typeface="Avenir Book"/>
                </a:rPr>
                <a:t>PRESENTS KEITH ROSEN’S:</a:t>
              </a:r>
            </a:p>
          </p:txBody>
        </p:sp>
        <p:pic>
          <p:nvPicPr>
            <p:cNvPr id="3" name="Picture 2" descr="new-microsoft-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71827" y="732215"/>
              <a:ext cx="5400346" cy="1328633"/>
            </a:xfrm>
            <a:prstGeom prst="rect">
              <a:avLst/>
            </a:prstGeom>
          </p:spPr>
        </p:pic>
        <p:sp>
          <p:nvSpPr>
            <p:cNvPr id="12" name="Rectangle 11"/>
            <p:cNvSpPr/>
            <p:nvPr/>
          </p:nvSpPr>
          <p:spPr>
            <a:xfrm>
              <a:off x="0" y="458751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08" y="3068960"/>
              <a:ext cx="9144000" cy="1446550"/>
            </a:xfrm>
            <a:prstGeom prst="rect">
              <a:avLst/>
            </a:prstGeom>
            <a:noFill/>
          </p:spPr>
          <p:txBody>
            <a:bodyPr wrap="square" rtlCol="0">
              <a:spAutoFit/>
            </a:bodyPr>
            <a:lstStyle/>
            <a:p>
              <a:pPr algn="ctr"/>
              <a:r>
                <a:rPr lang="en-US" sz="4400" dirty="0">
                  <a:solidFill>
                    <a:srgbClr val="F3F4F5"/>
                  </a:solidFill>
                  <a:latin typeface="Avenir Heavy"/>
                  <a:cs typeface="Avenir Heavy"/>
                </a:rPr>
                <a:t>COACHING SALESPEOPLE INTO SALES CHAMPIONS</a:t>
              </a:r>
            </a:p>
          </p:txBody>
        </p:sp>
        <p:sp>
          <p:nvSpPr>
            <p:cNvPr id="17" name="TextBox 16"/>
            <p:cNvSpPr txBox="1"/>
            <p:nvPr/>
          </p:nvSpPr>
          <p:spPr>
            <a:xfrm>
              <a:off x="0" y="4545124"/>
              <a:ext cx="9144000" cy="461665"/>
            </a:xfrm>
            <a:prstGeom prst="rect">
              <a:avLst/>
            </a:prstGeom>
            <a:noFill/>
          </p:spPr>
          <p:txBody>
            <a:bodyPr wrap="square" rtlCol="0">
              <a:spAutoFit/>
            </a:bodyPr>
            <a:lstStyle/>
            <a:p>
              <a:pPr algn="ctr"/>
              <a:r>
                <a:rPr lang="en-US" sz="2400" dirty="0">
                  <a:solidFill>
                    <a:srgbClr val="F2F2F2"/>
                  </a:solidFill>
                  <a:latin typeface="Avenir Heavy"/>
                  <a:cs typeface="Avenir Heavy"/>
                </a:rPr>
                <a:t>{ Building a High Performance Sales Culture }</a:t>
              </a:r>
            </a:p>
          </p:txBody>
        </p:sp>
      </p:grpSp>
      <p:sp>
        <p:nvSpPr>
          <p:cNvPr id="14" name="TextBox 13"/>
          <p:cNvSpPr txBox="1"/>
          <p:nvPr/>
        </p:nvSpPr>
        <p:spPr>
          <a:xfrm>
            <a:off x="1447800" y="6388650"/>
            <a:ext cx="6725653" cy="400110"/>
          </a:xfrm>
          <a:prstGeom prst="rect">
            <a:avLst/>
          </a:prstGeom>
          <a:noFill/>
        </p:spPr>
        <p:txBody>
          <a:bodyPr wrap="square" rtlCol="0">
            <a:spAutoFit/>
          </a:bodyPr>
          <a:lstStyle/>
          <a:p>
            <a:pPr algn="ctr"/>
            <a:r>
              <a:rPr lang="en-US" sz="1000" b="1" dirty="0"/>
              <a:t>CONFIDENTIAL. For internal use only.  Do not distribute. No Pictures.</a:t>
            </a:r>
          </a:p>
          <a:p>
            <a:pPr algn="ctr"/>
            <a:r>
              <a:rPr lang="en-US" sz="1000" b="1" dirty="0"/>
              <a:t>Copyright © Keith Rosen 2015, Profit Builders, LLC  ®  All Rights Reserved - KeithRosen.com</a:t>
            </a:r>
          </a:p>
        </p:txBody>
      </p:sp>
    </p:spTree>
    <p:extLst>
      <p:ext uri="{BB962C8B-B14F-4D97-AF65-F5344CB8AC3E}">
        <p14:creationId xmlns:p14="http://schemas.microsoft.com/office/powerpoint/2010/main" val="370753197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 y="548680"/>
            <a:ext cx="9144000" cy="129614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0" y="812031"/>
            <a:ext cx="9144000" cy="769441"/>
          </a:xfrm>
          <a:prstGeom prst="rect">
            <a:avLst/>
          </a:prstGeom>
          <a:noFill/>
        </p:spPr>
        <p:txBody>
          <a:bodyPr wrap="square" rtlCol="0">
            <a:spAutoFit/>
          </a:bodyPr>
          <a:lstStyle/>
          <a:p>
            <a:pPr algn="ctr"/>
            <a:r>
              <a:rPr lang="en-US" sz="4400" dirty="0">
                <a:solidFill>
                  <a:srgbClr val="F2F2F2"/>
                </a:solidFill>
                <a:latin typeface="Avenir Heavy"/>
                <a:cs typeface="Avenir Heavy"/>
              </a:rPr>
              <a:t>THE A.B.C.’s OF LEADERSHIP</a:t>
            </a:r>
          </a:p>
        </p:txBody>
      </p:sp>
      <p:cxnSp>
        <p:nvCxnSpPr>
          <p:cNvPr id="9" name="Straight Connector 8"/>
          <p:cNvCxnSpPr/>
          <p:nvPr/>
        </p:nvCxnSpPr>
        <p:spPr>
          <a:xfrm>
            <a:off x="208766" y="908720"/>
            <a:ext cx="87264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8766" y="1520788"/>
            <a:ext cx="87264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403648" y="2420888"/>
            <a:ext cx="1069524" cy="1446550"/>
          </a:xfrm>
          <a:prstGeom prst="rect">
            <a:avLst/>
          </a:prstGeom>
          <a:noFill/>
        </p:spPr>
        <p:txBody>
          <a:bodyPr wrap="none" rtlCol="0">
            <a:spAutoFit/>
          </a:bodyPr>
          <a:lstStyle/>
          <a:p>
            <a:r>
              <a:rPr lang="en-US" sz="8800" dirty="0">
                <a:solidFill>
                  <a:srgbClr val="B41A1B"/>
                </a:solidFill>
                <a:latin typeface="Arial Black"/>
                <a:cs typeface="Arial Black"/>
              </a:rPr>
              <a:t>A</a:t>
            </a:r>
          </a:p>
        </p:txBody>
      </p:sp>
      <p:sp>
        <p:nvSpPr>
          <p:cNvPr id="13" name="TextBox 12"/>
          <p:cNvSpPr txBox="1"/>
          <p:nvPr/>
        </p:nvSpPr>
        <p:spPr>
          <a:xfrm>
            <a:off x="1407180" y="3735034"/>
            <a:ext cx="1062460" cy="1446550"/>
          </a:xfrm>
          <a:prstGeom prst="rect">
            <a:avLst/>
          </a:prstGeom>
          <a:noFill/>
        </p:spPr>
        <p:txBody>
          <a:bodyPr wrap="none" rtlCol="0">
            <a:spAutoFit/>
          </a:bodyPr>
          <a:lstStyle/>
          <a:p>
            <a:r>
              <a:rPr lang="en-US" sz="8800" dirty="0">
                <a:solidFill>
                  <a:srgbClr val="B41A1B"/>
                </a:solidFill>
                <a:latin typeface="Arial Black"/>
                <a:cs typeface="Arial Black"/>
              </a:rPr>
              <a:t>B</a:t>
            </a:r>
          </a:p>
        </p:txBody>
      </p:sp>
      <p:sp>
        <p:nvSpPr>
          <p:cNvPr id="14" name="TextBox 13"/>
          <p:cNvSpPr txBox="1"/>
          <p:nvPr/>
        </p:nvSpPr>
        <p:spPr>
          <a:xfrm>
            <a:off x="1407180" y="5042790"/>
            <a:ext cx="1062460" cy="1446550"/>
          </a:xfrm>
          <a:prstGeom prst="rect">
            <a:avLst/>
          </a:prstGeom>
          <a:noFill/>
        </p:spPr>
        <p:txBody>
          <a:bodyPr wrap="none" rtlCol="0">
            <a:spAutoFit/>
          </a:bodyPr>
          <a:lstStyle/>
          <a:p>
            <a:r>
              <a:rPr lang="en-US" sz="8800" dirty="0">
                <a:solidFill>
                  <a:srgbClr val="B41A1B"/>
                </a:solidFill>
                <a:latin typeface="Arial Black"/>
                <a:cs typeface="Arial Black"/>
              </a:rPr>
              <a:t>C</a:t>
            </a:r>
          </a:p>
        </p:txBody>
      </p:sp>
      <p:sp>
        <p:nvSpPr>
          <p:cNvPr id="12" name="TextBox 11"/>
          <p:cNvSpPr txBox="1"/>
          <p:nvPr/>
        </p:nvSpPr>
        <p:spPr>
          <a:xfrm>
            <a:off x="2339752" y="2528900"/>
            <a:ext cx="2749971" cy="1323439"/>
          </a:xfrm>
          <a:prstGeom prst="rect">
            <a:avLst/>
          </a:prstGeom>
          <a:noFill/>
        </p:spPr>
        <p:txBody>
          <a:bodyPr wrap="none" rtlCol="0">
            <a:spAutoFit/>
          </a:bodyPr>
          <a:lstStyle/>
          <a:p>
            <a:r>
              <a:rPr lang="en-US" sz="8000" dirty="0">
                <a:solidFill>
                  <a:srgbClr val="535353"/>
                </a:solidFill>
              </a:rPr>
              <a:t>lways</a:t>
            </a:r>
          </a:p>
        </p:txBody>
      </p:sp>
      <p:sp>
        <p:nvSpPr>
          <p:cNvPr id="16" name="TextBox 15"/>
          <p:cNvSpPr txBox="1"/>
          <p:nvPr/>
        </p:nvSpPr>
        <p:spPr>
          <a:xfrm>
            <a:off x="2340601" y="3825044"/>
            <a:ext cx="755235" cy="1323439"/>
          </a:xfrm>
          <a:prstGeom prst="rect">
            <a:avLst/>
          </a:prstGeom>
          <a:noFill/>
        </p:spPr>
        <p:txBody>
          <a:bodyPr wrap="none" rtlCol="0">
            <a:spAutoFit/>
          </a:bodyPr>
          <a:lstStyle/>
          <a:p>
            <a:r>
              <a:rPr lang="en-US" sz="8000" dirty="0">
                <a:solidFill>
                  <a:srgbClr val="535353"/>
                </a:solidFill>
              </a:rPr>
              <a:t>e</a:t>
            </a:r>
          </a:p>
        </p:txBody>
      </p:sp>
      <p:sp>
        <p:nvSpPr>
          <p:cNvPr id="17" name="TextBox 16"/>
          <p:cNvSpPr txBox="1"/>
          <p:nvPr/>
        </p:nvSpPr>
        <p:spPr>
          <a:xfrm>
            <a:off x="2339752" y="5121188"/>
            <a:ext cx="3778398" cy="1323439"/>
          </a:xfrm>
          <a:prstGeom prst="rect">
            <a:avLst/>
          </a:prstGeom>
          <a:noFill/>
        </p:spPr>
        <p:txBody>
          <a:bodyPr wrap="none" rtlCol="0">
            <a:spAutoFit/>
          </a:bodyPr>
          <a:lstStyle/>
          <a:p>
            <a:r>
              <a:rPr lang="en-US" sz="8000" dirty="0">
                <a:solidFill>
                  <a:srgbClr val="535353"/>
                </a:solidFill>
              </a:rPr>
              <a:t>oaching</a:t>
            </a:r>
          </a:p>
        </p:txBody>
      </p:sp>
      <p:grpSp>
        <p:nvGrpSpPr>
          <p:cNvPr id="21" name="Group 20"/>
          <p:cNvGrpSpPr/>
          <p:nvPr/>
        </p:nvGrpSpPr>
        <p:grpSpPr>
          <a:xfrm rot="892462">
            <a:off x="6048164" y="2672916"/>
            <a:ext cx="2736304" cy="2736304"/>
            <a:chOff x="6048164" y="2132856"/>
            <a:chExt cx="2736304" cy="2736304"/>
          </a:xfrm>
        </p:grpSpPr>
        <p:sp>
          <p:nvSpPr>
            <p:cNvPr id="19" name="24-Point Star 18"/>
            <p:cNvSpPr/>
            <p:nvPr/>
          </p:nvSpPr>
          <p:spPr>
            <a:xfrm>
              <a:off x="6048164" y="2132856"/>
              <a:ext cx="2736304" cy="2736304"/>
            </a:xfrm>
            <a:prstGeom prst="star24">
              <a:avLst>
                <a:gd name="adj" fmla="val 43950"/>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dirty="0">
                <a:solidFill>
                  <a:prstClr val="white"/>
                </a:solidFill>
                <a:latin typeface="Avenir Light"/>
                <a:cs typeface="Avenir Light"/>
              </a:endParaRPr>
            </a:p>
          </p:txBody>
        </p:sp>
        <p:sp>
          <p:nvSpPr>
            <p:cNvPr id="20" name="TextBox 19"/>
            <p:cNvSpPr txBox="1"/>
            <p:nvPr/>
          </p:nvSpPr>
          <p:spPr>
            <a:xfrm>
              <a:off x="6336196" y="2872097"/>
              <a:ext cx="2153797" cy="1384995"/>
            </a:xfrm>
            <a:prstGeom prst="rect">
              <a:avLst/>
            </a:prstGeom>
            <a:noFill/>
          </p:spPr>
          <p:txBody>
            <a:bodyPr wrap="none" rtlCol="0">
              <a:spAutoFit/>
            </a:bodyPr>
            <a:lstStyle/>
            <a:p>
              <a:pPr algn="ctr"/>
              <a:r>
                <a:rPr lang="en-US" sz="2800" dirty="0">
                  <a:solidFill>
                    <a:srgbClr val="F2F2F2"/>
                  </a:solidFill>
                  <a:latin typeface="Avenir Light"/>
                  <a:cs typeface="Avenir Light"/>
                </a:rPr>
                <a:t>Your </a:t>
              </a:r>
              <a:r>
                <a:rPr lang="en-US" sz="2800" dirty="0">
                  <a:solidFill>
                    <a:srgbClr val="F2F2F2"/>
                  </a:solidFill>
                  <a:latin typeface="Avenir Black"/>
                  <a:cs typeface="Avenir Black"/>
                </a:rPr>
                <a:t>NEW</a:t>
              </a:r>
            </a:p>
            <a:p>
              <a:pPr algn="ctr"/>
              <a:r>
                <a:rPr lang="en-US" sz="2800" dirty="0">
                  <a:solidFill>
                    <a:srgbClr val="F2F2F2"/>
                  </a:solidFill>
                  <a:latin typeface="Avenir Light"/>
                  <a:cs typeface="Avenir Light"/>
                </a:rPr>
                <a:t>Competitive</a:t>
              </a:r>
            </a:p>
            <a:p>
              <a:pPr algn="ctr"/>
              <a:r>
                <a:rPr lang="en-US" sz="2800" dirty="0">
                  <a:solidFill>
                    <a:srgbClr val="F2F2F2"/>
                  </a:solidFill>
                  <a:latin typeface="Avenir Light"/>
                  <a:cs typeface="Avenir Light"/>
                </a:rPr>
                <a:t>Edge!</a:t>
              </a:r>
            </a:p>
          </p:txBody>
        </p:sp>
      </p:grpSp>
    </p:spTree>
    <p:extLst>
      <p:ext uri="{BB962C8B-B14F-4D97-AF65-F5344CB8AC3E}">
        <p14:creationId xmlns:p14="http://schemas.microsoft.com/office/powerpoint/2010/main" val="3863325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 y="188640"/>
            <a:ext cx="9144000" cy="111612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p:cNvGrpSpPr/>
          <p:nvPr/>
        </p:nvGrpSpPr>
        <p:grpSpPr>
          <a:xfrm>
            <a:off x="0" y="270545"/>
            <a:ext cx="9144000" cy="942710"/>
            <a:chOff x="0" y="451991"/>
            <a:chExt cx="9144000" cy="1338826"/>
          </a:xfrm>
        </p:grpSpPr>
        <p:sp>
          <p:nvSpPr>
            <p:cNvPr id="7" name="TextBox 6"/>
            <p:cNvSpPr txBox="1"/>
            <p:nvPr/>
          </p:nvSpPr>
          <p:spPr>
            <a:xfrm>
              <a:off x="0" y="451991"/>
              <a:ext cx="9144000" cy="1015663"/>
            </a:xfrm>
            <a:prstGeom prst="rect">
              <a:avLst/>
            </a:prstGeom>
            <a:noFill/>
          </p:spPr>
          <p:txBody>
            <a:bodyPr wrap="square" rtlCol="0">
              <a:spAutoFit/>
            </a:bodyPr>
            <a:lstStyle/>
            <a:p>
              <a:pPr algn="ctr"/>
              <a:r>
                <a:rPr lang="en-US" sz="3000" dirty="0">
                  <a:solidFill>
                    <a:srgbClr val="F2F2F2"/>
                  </a:solidFill>
                  <a:latin typeface="Avenir Heavy"/>
                  <a:cs typeface="Avenir Heavy"/>
                </a:rPr>
                <a:t>THE A.B.C.’s OF LEADERSHIP</a:t>
              </a:r>
            </a:p>
            <a:p>
              <a:pPr algn="ctr"/>
              <a:r>
                <a:rPr lang="en-US" sz="3000" dirty="0">
                  <a:solidFill>
                    <a:srgbClr val="F2F2F2"/>
                  </a:solidFill>
                  <a:latin typeface="Avenir Heavy"/>
                  <a:cs typeface="Avenir Heavy"/>
                </a:rPr>
                <a:t>COACH THE GAP</a:t>
              </a:r>
            </a:p>
          </p:txBody>
        </p:sp>
        <p:cxnSp>
          <p:nvCxnSpPr>
            <p:cNvPr id="9" name="Straight Connector 8"/>
            <p:cNvCxnSpPr/>
            <p:nvPr/>
          </p:nvCxnSpPr>
          <p:spPr>
            <a:xfrm>
              <a:off x="238019" y="451991"/>
              <a:ext cx="87264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8766" y="1790817"/>
              <a:ext cx="8726469"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539552" y="1484784"/>
            <a:ext cx="8424936" cy="576064"/>
            <a:chOff x="719572" y="2240868"/>
            <a:chExt cx="8424936" cy="576064"/>
          </a:xfrm>
        </p:grpSpPr>
        <p:sp>
          <p:nvSpPr>
            <p:cNvPr id="18" name="Oval 17"/>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1</a:t>
              </a:r>
            </a:p>
          </p:txBody>
        </p:sp>
        <p:sp>
          <p:nvSpPr>
            <p:cNvPr id="22" name="TextBox 21"/>
            <p:cNvSpPr txBox="1"/>
            <p:nvPr/>
          </p:nvSpPr>
          <p:spPr>
            <a:xfrm>
              <a:off x="1583668" y="2267290"/>
              <a:ext cx="7560840" cy="461665"/>
            </a:xfrm>
            <a:prstGeom prst="rect">
              <a:avLst/>
            </a:prstGeom>
            <a:noFill/>
          </p:spPr>
          <p:txBody>
            <a:bodyPr wrap="square" rtlCol="0">
              <a:spAutoFit/>
            </a:bodyPr>
            <a:lstStyle/>
            <a:p>
              <a:r>
                <a:rPr lang="en-US" sz="2400" dirty="0">
                  <a:solidFill>
                    <a:srgbClr val="606060"/>
                  </a:solidFill>
                </a:rPr>
                <a:t>Peer-to-Peer Coaching</a:t>
              </a:r>
            </a:p>
          </p:txBody>
        </p:sp>
      </p:grpSp>
      <p:grpSp>
        <p:nvGrpSpPr>
          <p:cNvPr id="3" name="Group 2"/>
          <p:cNvGrpSpPr/>
          <p:nvPr/>
        </p:nvGrpSpPr>
        <p:grpSpPr>
          <a:xfrm>
            <a:off x="539552" y="5432109"/>
            <a:ext cx="8216833" cy="857419"/>
            <a:chOff x="539552" y="5229200"/>
            <a:chExt cx="8216833" cy="857419"/>
          </a:xfrm>
        </p:grpSpPr>
        <p:sp>
          <p:nvSpPr>
            <p:cNvPr id="24" name="Oval 23"/>
            <p:cNvSpPr/>
            <p:nvPr/>
          </p:nvSpPr>
          <p:spPr>
            <a:xfrm>
              <a:off x="539552" y="522920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6</a:t>
              </a:r>
            </a:p>
          </p:txBody>
        </p:sp>
        <p:sp>
          <p:nvSpPr>
            <p:cNvPr id="25" name="TextBox 24"/>
            <p:cNvSpPr txBox="1"/>
            <p:nvPr/>
          </p:nvSpPr>
          <p:spPr>
            <a:xfrm>
              <a:off x="1403648" y="5255622"/>
              <a:ext cx="7352737" cy="830997"/>
            </a:xfrm>
            <a:prstGeom prst="rect">
              <a:avLst/>
            </a:prstGeom>
            <a:noFill/>
          </p:spPr>
          <p:txBody>
            <a:bodyPr wrap="square" rtlCol="0">
              <a:spAutoFit/>
            </a:bodyPr>
            <a:lstStyle/>
            <a:p>
              <a:r>
                <a:rPr lang="en-US" sz="2400" dirty="0">
                  <a:solidFill>
                    <a:srgbClr val="606060"/>
                  </a:solidFill>
                </a:rPr>
                <a:t>Client/Deal/Forecast/Pipeline Review, Performance Review</a:t>
              </a:r>
              <a:endParaRPr lang="en-US" dirty="0">
                <a:solidFill>
                  <a:srgbClr val="606060"/>
                </a:solidFill>
              </a:endParaRPr>
            </a:p>
          </p:txBody>
        </p:sp>
      </p:grpSp>
      <p:grpSp>
        <p:nvGrpSpPr>
          <p:cNvPr id="26" name="Group 25"/>
          <p:cNvGrpSpPr/>
          <p:nvPr/>
        </p:nvGrpSpPr>
        <p:grpSpPr>
          <a:xfrm>
            <a:off x="539552" y="4698915"/>
            <a:ext cx="5223583" cy="576064"/>
            <a:chOff x="719572" y="4761148"/>
            <a:chExt cx="5223583" cy="576064"/>
          </a:xfrm>
        </p:grpSpPr>
        <p:sp>
          <p:nvSpPr>
            <p:cNvPr id="27" name="Oval 26"/>
            <p:cNvSpPr/>
            <p:nvPr/>
          </p:nvSpPr>
          <p:spPr>
            <a:xfrm>
              <a:off x="719572" y="476114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5</a:t>
              </a:r>
            </a:p>
          </p:txBody>
        </p:sp>
        <p:sp>
          <p:nvSpPr>
            <p:cNvPr id="28" name="TextBox 27"/>
            <p:cNvSpPr txBox="1"/>
            <p:nvPr/>
          </p:nvSpPr>
          <p:spPr>
            <a:xfrm>
              <a:off x="1583668" y="4787570"/>
              <a:ext cx="4359487" cy="461665"/>
            </a:xfrm>
            <a:prstGeom prst="rect">
              <a:avLst/>
            </a:prstGeom>
            <a:noFill/>
          </p:spPr>
          <p:txBody>
            <a:bodyPr wrap="none" rtlCol="0">
              <a:spAutoFit/>
            </a:bodyPr>
            <a:lstStyle/>
            <a:p>
              <a:r>
                <a:rPr lang="en-US" sz="2400" dirty="0">
                  <a:solidFill>
                    <a:srgbClr val="606060"/>
                  </a:solidFill>
                </a:rPr>
                <a:t>Scheduled Coaching Sessions</a:t>
              </a:r>
            </a:p>
          </p:txBody>
        </p:sp>
      </p:grpSp>
      <p:grpSp>
        <p:nvGrpSpPr>
          <p:cNvPr id="29" name="Group 28"/>
          <p:cNvGrpSpPr/>
          <p:nvPr/>
        </p:nvGrpSpPr>
        <p:grpSpPr>
          <a:xfrm>
            <a:off x="539552" y="3684366"/>
            <a:ext cx="7628839" cy="857419"/>
            <a:chOff x="719572" y="3942638"/>
            <a:chExt cx="7628839" cy="857419"/>
          </a:xfrm>
        </p:grpSpPr>
        <p:sp>
          <p:nvSpPr>
            <p:cNvPr id="30" name="Oval 29"/>
            <p:cNvSpPr/>
            <p:nvPr/>
          </p:nvSpPr>
          <p:spPr>
            <a:xfrm>
              <a:off x="719572" y="394263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4</a:t>
              </a:r>
            </a:p>
          </p:txBody>
        </p:sp>
        <p:sp>
          <p:nvSpPr>
            <p:cNvPr id="31" name="TextBox 30"/>
            <p:cNvSpPr txBox="1"/>
            <p:nvPr/>
          </p:nvSpPr>
          <p:spPr>
            <a:xfrm>
              <a:off x="1583668" y="3969060"/>
              <a:ext cx="6764743" cy="830997"/>
            </a:xfrm>
            <a:prstGeom prst="rect">
              <a:avLst/>
            </a:prstGeom>
            <a:noFill/>
          </p:spPr>
          <p:txBody>
            <a:bodyPr wrap="none" rtlCol="0">
              <a:spAutoFit/>
            </a:bodyPr>
            <a:lstStyle/>
            <a:p>
              <a:r>
                <a:rPr lang="en-US" sz="2400" dirty="0">
                  <a:solidFill>
                    <a:srgbClr val="606060"/>
                  </a:solidFill>
                </a:rPr>
                <a:t>Reinforcing Best Practices Through Wins, Sales,</a:t>
              </a:r>
            </a:p>
            <a:p>
              <a:r>
                <a:rPr lang="en-US" sz="2400" dirty="0">
                  <a:solidFill>
                    <a:srgbClr val="606060"/>
                  </a:solidFill>
                </a:rPr>
                <a:t>and Desired Behavior.</a:t>
              </a:r>
            </a:p>
          </p:txBody>
        </p:sp>
      </p:grpSp>
      <p:grpSp>
        <p:nvGrpSpPr>
          <p:cNvPr id="32" name="Group 31"/>
          <p:cNvGrpSpPr/>
          <p:nvPr/>
        </p:nvGrpSpPr>
        <p:grpSpPr>
          <a:xfrm>
            <a:off x="539552" y="2951172"/>
            <a:ext cx="7577893" cy="576064"/>
            <a:chOff x="719572" y="3068960"/>
            <a:chExt cx="7577893" cy="576064"/>
          </a:xfrm>
        </p:grpSpPr>
        <p:sp>
          <p:nvSpPr>
            <p:cNvPr id="33" name="Oval 32"/>
            <p:cNvSpPr/>
            <p:nvPr/>
          </p:nvSpPr>
          <p:spPr>
            <a:xfrm>
              <a:off x="719572" y="3068960"/>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3</a:t>
              </a:r>
            </a:p>
          </p:txBody>
        </p:sp>
        <p:sp>
          <p:nvSpPr>
            <p:cNvPr id="34" name="TextBox 33"/>
            <p:cNvSpPr txBox="1"/>
            <p:nvPr/>
          </p:nvSpPr>
          <p:spPr>
            <a:xfrm>
              <a:off x="1583668" y="3095382"/>
              <a:ext cx="6713797" cy="461665"/>
            </a:xfrm>
            <a:prstGeom prst="rect">
              <a:avLst/>
            </a:prstGeom>
            <a:noFill/>
          </p:spPr>
          <p:txBody>
            <a:bodyPr wrap="none" rtlCol="0">
              <a:spAutoFit/>
            </a:bodyPr>
            <a:lstStyle/>
            <a:p>
              <a:r>
                <a:rPr lang="en-US" sz="2400" dirty="0">
                  <a:solidFill>
                    <a:srgbClr val="606060"/>
                  </a:solidFill>
                </a:rPr>
                <a:t>Working with Customers / Handling a Challenge</a:t>
              </a:r>
            </a:p>
          </p:txBody>
        </p:sp>
      </p:grpSp>
      <p:grpSp>
        <p:nvGrpSpPr>
          <p:cNvPr id="35" name="Group 34"/>
          <p:cNvGrpSpPr/>
          <p:nvPr/>
        </p:nvGrpSpPr>
        <p:grpSpPr>
          <a:xfrm>
            <a:off x="539552" y="6237312"/>
            <a:ext cx="4469921" cy="576064"/>
            <a:chOff x="719572" y="5634826"/>
            <a:chExt cx="4469921" cy="576064"/>
          </a:xfrm>
        </p:grpSpPr>
        <p:sp>
          <p:nvSpPr>
            <p:cNvPr id="36" name="Oval 35"/>
            <p:cNvSpPr/>
            <p:nvPr/>
          </p:nvSpPr>
          <p:spPr>
            <a:xfrm>
              <a:off x="719572" y="5634826"/>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7</a:t>
              </a:r>
            </a:p>
          </p:txBody>
        </p:sp>
        <p:sp>
          <p:nvSpPr>
            <p:cNvPr id="37" name="TextBox 36"/>
            <p:cNvSpPr txBox="1"/>
            <p:nvPr/>
          </p:nvSpPr>
          <p:spPr>
            <a:xfrm>
              <a:off x="1583668" y="5661248"/>
              <a:ext cx="3605825" cy="461665"/>
            </a:xfrm>
            <a:prstGeom prst="rect">
              <a:avLst/>
            </a:prstGeom>
            <a:noFill/>
          </p:spPr>
          <p:txBody>
            <a:bodyPr wrap="none" rtlCol="0">
              <a:spAutoFit/>
            </a:bodyPr>
            <a:lstStyle/>
            <a:p>
              <a:r>
                <a:rPr lang="en-US" sz="2400" dirty="0">
                  <a:solidFill>
                    <a:srgbClr val="606060"/>
                  </a:solidFill>
                </a:rPr>
                <a:t>Follow Up Conversations</a:t>
              </a:r>
              <a:endParaRPr lang="en-US" dirty="0">
                <a:solidFill>
                  <a:srgbClr val="606060"/>
                </a:solidFill>
              </a:endParaRPr>
            </a:p>
          </p:txBody>
        </p:sp>
      </p:grpSp>
      <p:grpSp>
        <p:nvGrpSpPr>
          <p:cNvPr id="38" name="Group 37"/>
          <p:cNvGrpSpPr/>
          <p:nvPr/>
        </p:nvGrpSpPr>
        <p:grpSpPr>
          <a:xfrm>
            <a:off x="539552" y="2217978"/>
            <a:ext cx="8424936" cy="576064"/>
            <a:chOff x="719572" y="2240868"/>
            <a:chExt cx="8424936" cy="576064"/>
          </a:xfrm>
        </p:grpSpPr>
        <p:sp>
          <p:nvSpPr>
            <p:cNvPr id="39" name="Oval 38"/>
            <p:cNvSpPr/>
            <p:nvPr/>
          </p:nvSpPr>
          <p:spPr>
            <a:xfrm>
              <a:off x="719572" y="2240868"/>
              <a:ext cx="576064" cy="576064"/>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prstClr val="white"/>
                  </a:solidFill>
                  <a:latin typeface="Arial"/>
                  <a:cs typeface="Arial"/>
                </a:rPr>
                <a:t>2</a:t>
              </a:r>
            </a:p>
          </p:txBody>
        </p:sp>
        <p:sp>
          <p:nvSpPr>
            <p:cNvPr id="40" name="TextBox 39"/>
            <p:cNvSpPr txBox="1"/>
            <p:nvPr/>
          </p:nvSpPr>
          <p:spPr>
            <a:xfrm>
              <a:off x="1583668" y="2267290"/>
              <a:ext cx="7560840" cy="461665"/>
            </a:xfrm>
            <a:prstGeom prst="rect">
              <a:avLst/>
            </a:prstGeom>
            <a:noFill/>
          </p:spPr>
          <p:txBody>
            <a:bodyPr wrap="square" rtlCol="0">
              <a:spAutoFit/>
            </a:bodyPr>
            <a:lstStyle/>
            <a:p>
              <a:r>
                <a:rPr lang="en-US" sz="2400" dirty="0">
                  <a:solidFill>
                    <a:srgbClr val="606060"/>
                  </a:solidFill>
                </a:rPr>
                <a:t>Situational Coaching</a:t>
              </a:r>
            </a:p>
          </p:txBody>
        </p:sp>
      </p:grpSp>
    </p:spTree>
    <p:extLst>
      <p:ext uri="{BB962C8B-B14F-4D97-AF65-F5344CB8AC3E}">
        <p14:creationId xmlns:p14="http://schemas.microsoft.com/office/powerpoint/2010/main" val="2176917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0" y="46262"/>
            <a:ext cx="9144000" cy="6786473"/>
          </a:xfrm>
          <a:prstGeom prst="rect">
            <a:avLst/>
          </a:prstGeom>
          <a:noFill/>
        </p:spPr>
        <p:txBody>
          <a:bodyPr wrap="square" rtlCol="0">
            <a:spAutoFit/>
          </a:bodyPr>
          <a:lstStyle/>
          <a:p>
            <a:r>
              <a:rPr lang="en-US" sz="6000" dirty="0">
                <a:solidFill>
                  <a:srgbClr val="606060"/>
                </a:solidFill>
                <a:latin typeface="Avenir Book"/>
                <a:cs typeface="Avenir Book"/>
              </a:rPr>
              <a:t>What do you coach?</a:t>
            </a:r>
          </a:p>
          <a:p>
            <a:pPr algn="ctr"/>
            <a:r>
              <a:rPr lang="en-US" sz="6000" b="1" dirty="0">
                <a:solidFill>
                  <a:srgbClr val="C00000"/>
                </a:solidFill>
                <a:latin typeface="Avenir Book"/>
                <a:cs typeface="Avenir Book"/>
              </a:rPr>
              <a:t>The Gap</a:t>
            </a:r>
          </a:p>
          <a:p>
            <a:pPr algn="ctr"/>
            <a:r>
              <a:rPr lang="en-US" sz="4000" b="1" dirty="0">
                <a:solidFill>
                  <a:srgbClr val="C00000"/>
                </a:solidFill>
                <a:latin typeface="Avenir Book"/>
                <a:cs typeface="Avenir Book"/>
              </a:rPr>
              <a:t>L.E.A. (Gap) D.S.</a:t>
            </a:r>
          </a:p>
          <a:p>
            <a:pPr algn="ctr"/>
            <a:endParaRPr lang="en-US" sz="1100" b="1" dirty="0">
              <a:solidFill>
                <a:srgbClr val="C00000"/>
              </a:solidFill>
              <a:latin typeface="Avenir Book"/>
              <a:cs typeface="Avenir Book"/>
            </a:endParaRPr>
          </a:p>
          <a:p>
            <a:pPr marL="457200" indent="-457200">
              <a:buFont typeface="Arial" panose="020B0604020202020204" pitchFamily="34" charset="0"/>
              <a:buChar char="•"/>
            </a:pPr>
            <a:r>
              <a:rPr lang="en-US" sz="2400" dirty="0">
                <a:solidFill>
                  <a:srgbClr val="606060"/>
                </a:solidFill>
                <a:latin typeface="Avenir Book"/>
                <a:cs typeface="Avenir Book"/>
              </a:rPr>
              <a:t>Skill (training issue)</a:t>
            </a:r>
          </a:p>
          <a:p>
            <a:pPr marL="457200" indent="-457200">
              <a:buFont typeface="Arial" panose="020B0604020202020204" pitchFamily="34" charset="0"/>
              <a:buChar char="•"/>
            </a:pPr>
            <a:r>
              <a:rPr lang="en-US" sz="2400" dirty="0">
                <a:solidFill>
                  <a:srgbClr val="606060"/>
                </a:solidFill>
                <a:latin typeface="Avenir Book"/>
                <a:cs typeface="Avenir Book"/>
              </a:rPr>
              <a:t>Knowledge (Product, service, customers, internal processes)</a:t>
            </a:r>
          </a:p>
          <a:p>
            <a:pPr marL="457200" indent="-457200">
              <a:buFont typeface="Arial" panose="020B0604020202020204" pitchFamily="34" charset="0"/>
              <a:buChar char="•"/>
            </a:pPr>
            <a:r>
              <a:rPr lang="en-US" sz="2400" dirty="0">
                <a:solidFill>
                  <a:srgbClr val="606060"/>
                </a:solidFill>
                <a:latin typeface="Avenir Book"/>
                <a:cs typeface="Avenir Book"/>
              </a:rPr>
              <a:t>Strategy (Training and coaching issue)</a:t>
            </a:r>
          </a:p>
          <a:p>
            <a:pPr marL="457200" indent="-457200">
              <a:buFont typeface="Arial" panose="020B0604020202020204" pitchFamily="34" charset="0"/>
              <a:buChar char="•"/>
            </a:pPr>
            <a:r>
              <a:rPr lang="en-US" sz="2400" dirty="0">
                <a:solidFill>
                  <a:srgbClr val="606060"/>
                </a:solidFill>
                <a:latin typeface="Avenir Book"/>
                <a:cs typeface="Avenir Book"/>
              </a:rPr>
              <a:t>Communication</a:t>
            </a:r>
          </a:p>
          <a:p>
            <a:pPr marL="457200" indent="-457200">
              <a:buFont typeface="Arial" panose="020B0604020202020204" pitchFamily="34" charset="0"/>
              <a:buChar char="•"/>
            </a:pPr>
            <a:r>
              <a:rPr lang="en-US" sz="2400" dirty="0">
                <a:solidFill>
                  <a:srgbClr val="606060"/>
                </a:solidFill>
                <a:latin typeface="Avenir Book"/>
                <a:cs typeface="Avenir Book"/>
              </a:rPr>
              <a:t>Organization/time management</a:t>
            </a:r>
          </a:p>
          <a:p>
            <a:pPr marL="457200" indent="-457200">
              <a:buFont typeface="Arial" panose="020B0604020202020204" pitchFamily="34" charset="0"/>
              <a:buChar char="•"/>
            </a:pPr>
            <a:r>
              <a:rPr lang="en-US" sz="2400" dirty="0">
                <a:solidFill>
                  <a:srgbClr val="606060"/>
                </a:solidFill>
                <a:latin typeface="Avenir Book"/>
                <a:cs typeface="Avenir Book"/>
              </a:rPr>
              <a:t>Assumptions (coaching issue)</a:t>
            </a:r>
          </a:p>
          <a:p>
            <a:pPr marL="457200" indent="-457200">
              <a:buFont typeface="Arial" panose="020B0604020202020204" pitchFamily="34" charset="0"/>
              <a:buChar char="•"/>
            </a:pPr>
            <a:r>
              <a:rPr lang="en-US" sz="2400" dirty="0">
                <a:solidFill>
                  <a:srgbClr val="606060"/>
                </a:solidFill>
                <a:latin typeface="Avenir Book"/>
                <a:cs typeface="Avenir Book"/>
              </a:rPr>
              <a:t>Mindset (coaching issue)</a:t>
            </a:r>
          </a:p>
          <a:p>
            <a:pPr marL="457200" indent="-457200">
              <a:buFont typeface="Arial" panose="020B0604020202020204" pitchFamily="34" charset="0"/>
              <a:buChar char="•"/>
            </a:pPr>
            <a:r>
              <a:rPr lang="en-US" sz="2400" dirty="0">
                <a:solidFill>
                  <a:srgbClr val="606060"/>
                </a:solidFill>
                <a:latin typeface="Avenir Book"/>
                <a:cs typeface="Avenir Book"/>
              </a:rPr>
              <a:t>Best practices (training and coaching)</a:t>
            </a:r>
          </a:p>
          <a:p>
            <a:pPr marL="457200" indent="-457200">
              <a:buFont typeface="Arial" panose="020B0604020202020204" pitchFamily="34" charset="0"/>
              <a:buChar char="•"/>
            </a:pPr>
            <a:r>
              <a:rPr lang="en-US" sz="2400" dirty="0">
                <a:solidFill>
                  <a:srgbClr val="606060"/>
                </a:solidFill>
                <a:latin typeface="Avenir Book"/>
                <a:cs typeface="Avenir Book"/>
              </a:rPr>
              <a:t>Relationships (training and/or coaching)</a:t>
            </a:r>
          </a:p>
          <a:p>
            <a:pPr marL="457200" indent="-457200">
              <a:buFont typeface="Arial" panose="020B0604020202020204" pitchFamily="34" charset="0"/>
              <a:buChar char="•"/>
            </a:pPr>
            <a:r>
              <a:rPr lang="en-US" sz="2400" dirty="0">
                <a:solidFill>
                  <a:srgbClr val="606060"/>
                </a:solidFill>
                <a:latin typeface="Avenir Book"/>
                <a:cs typeface="Avenir Book"/>
              </a:rPr>
              <a:t>Personal Brand</a:t>
            </a:r>
          </a:p>
          <a:p>
            <a:pPr marL="457200" indent="-457200">
              <a:buFont typeface="Arial" panose="020B0604020202020204" pitchFamily="34" charset="0"/>
              <a:buChar char="•"/>
            </a:pPr>
            <a:r>
              <a:rPr lang="en-US" sz="2400" dirty="0">
                <a:solidFill>
                  <a:srgbClr val="606060"/>
                </a:solidFill>
                <a:latin typeface="Avenir Book"/>
                <a:cs typeface="Avenir Book"/>
              </a:rPr>
              <a:t>Promotion/Career Path </a:t>
            </a:r>
          </a:p>
        </p:txBody>
      </p:sp>
    </p:spTree>
    <p:extLst>
      <p:ext uri="{BB962C8B-B14F-4D97-AF65-F5344CB8AC3E}">
        <p14:creationId xmlns:p14="http://schemas.microsoft.com/office/powerpoint/2010/main" val="1727209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0" y="46262"/>
            <a:ext cx="9144000" cy="6170920"/>
          </a:xfrm>
          <a:prstGeom prst="rect">
            <a:avLst/>
          </a:prstGeom>
          <a:noFill/>
        </p:spPr>
        <p:txBody>
          <a:bodyPr wrap="square" rtlCol="0">
            <a:spAutoFit/>
          </a:bodyPr>
          <a:lstStyle/>
          <a:p>
            <a:r>
              <a:rPr lang="en-US" sz="6000" dirty="0">
                <a:solidFill>
                  <a:srgbClr val="606060"/>
                </a:solidFill>
                <a:latin typeface="Avenir Book"/>
                <a:cs typeface="Avenir Book"/>
              </a:rPr>
              <a:t>What do you coach?</a:t>
            </a:r>
          </a:p>
          <a:p>
            <a:pPr algn="ctr"/>
            <a:r>
              <a:rPr lang="en-US" sz="6000" b="1" dirty="0">
                <a:solidFill>
                  <a:srgbClr val="C00000"/>
                </a:solidFill>
                <a:latin typeface="Avenir Book"/>
                <a:cs typeface="Avenir Book"/>
              </a:rPr>
              <a:t>The Gap</a:t>
            </a:r>
            <a:endParaRPr lang="en-US" sz="4000" b="1" dirty="0">
              <a:solidFill>
                <a:srgbClr val="C00000"/>
              </a:solidFill>
              <a:latin typeface="Avenir Book"/>
              <a:cs typeface="Avenir Book"/>
            </a:endParaRPr>
          </a:p>
          <a:p>
            <a:pPr algn="ctr"/>
            <a:endParaRPr lang="en-US" sz="1100" b="1" dirty="0">
              <a:solidFill>
                <a:srgbClr val="C00000"/>
              </a:solidFill>
              <a:latin typeface="Avenir Book"/>
              <a:cs typeface="Avenir Book"/>
            </a:endParaRPr>
          </a:p>
          <a:p>
            <a:pPr marL="457200" indent="-457200">
              <a:buFont typeface="Arial" panose="020B0604020202020204" pitchFamily="34" charset="0"/>
              <a:buChar char="•"/>
            </a:pPr>
            <a:r>
              <a:rPr lang="en-US" sz="2400" dirty="0">
                <a:solidFill>
                  <a:srgbClr val="606060"/>
                </a:solidFill>
                <a:latin typeface="Avenir Book"/>
                <a:cs typeface="Avenir Book"/>
              </a:rPr>
              <a:t>Skill (training issue)</a:t>
            </a:r>
          </a:p>
          <a:p>
            <a:pPr marL="457200" indent="-457200">
              <a:buFont typeface="Arial" panose="020B0604020202020204" pitchFamily="34" charset="0"/>
              <a:buChar char="•"/>
            </a:pPr>
            <a:r>
              <a:rPr lang="en-US" sz="2400" dirty="0">
                <a:solidFill>
                  <a:srgbClr val="606060"/>
                </a:solidFill>
                <a:latin typeface="Avenir Book"/>
                <a:cs typeface="Avenir Book"/>
              </a:rPr>
              <a:t>Knowledge (Product, service, customers, internal processes)</a:t>
            </a:r>
          </a:p>
          <a:p>
            <a:pPr marL="457200" indent="-457200">
              <a:buFont typeface="Arial" panose="020B0604020202020204" pitchFamily="34" charset="0"/>
              <a:buChar char="•"/>
            </a:pPr>
            <a:r>
              <a:rPr lang="en-US" sz="2400" dirty="0">
                <a:solidFill>
                  <a:srgbClr val="606060"/>
                </a:solidFill>
                <a:latin typeface="Avenir Book"/>
                <a:cs typeface="Avenir Book"/>
              </a:rPr>
              <a:t>Strategy (Training and coaching issue)</a:t>
            </a:r>
          </a:p>
          <a:p>
            <a:pPr marL="457200" indent="-457200">
              <a:buFont typeface="Arial" panose="020B0604020202020204" pitchFamily="34" charset="0"/>
              <a:buChar char="•"/>
            </a:pPr>
            <a:r>
              <a:rPr lang="en-US" sz="2400" dirty="0">
                <a:solidFill>
                  <a:srgbClr val="606060"/>
                </a:solidFill>
                <a:latin typeface="Avenir Book"/>
                <a:cs typeface="Avenir Book"/>
              </a:rPr>
              <a:t>Communication</a:t>
            </a:r>
          </a:p>
          <a:p>
            <a:pPr marL="457200" indent="-457200">
              <a:buFont typeface="Arial" panose="020B0604020202020204" pitchFamily="34" charset="0"/>
              <a:buChar char="•"/>
            </a:pPr>
            <a:r>
              <a:rPr lang="en-US" sz="2400" dirty="0">
                <a:solidFill>
                  <a:srgbClr val="606060"/>
                </a:solidFill>
                <a:latin typeface="Avenir Book"/>
                <a:cs typeface="Avenir Book"/>
              </a:rPr>
              <a:t>Organization/time management</a:t>
            </a:r>
          </a:p>
          <a:p>
            <a:pPr marL="457200" indent="-457200">
              <a:buFont typeface="Arial" panose="020B0604020202020204" pitchFamily="34" charset="0"/>
              <a:buChar char="•"/>
            </a:pPr>
            <a:r>
              <a:rPr lang="en-US" sz="2400" dirty="0">
                <a:solidFill>
                  <a:srgbClr val="606060"/>
                </a:solidFill>
                <a:latin typeface="Avenir Book"/>
                <a:cs typeface="Avenir Book"/>
              </a:rPr>
              <a:t>Assumptions (coaching issue)</a:t>
            </a:r>
          </a:p>
          <a:p>
            <a:pPr marL="457200" indent="-457200">
              <a:buFont typeface="Arial" panose="020B0604020202020204" pitchFamily="34" charset="0"/>
              <a:buChar char="•"/>
            </a:pPr>
            <a:r>
              <a:rPr lang="en-US" sz="2400" dirty="0">
                <a:solidFill>
                  <a:srgbClr val="606060"/>
                </a:solidFill>
                <a:latin typeface="Avenir Book"/>
                <a:cs typeface="Avenir Book"/>
              </a:rPr>
              <a:t>Mindset (coaching issue)</a:t>
            </a:r>
          </a:p>
          <a:p>
            <a:pPr marL="457200" indent="-457200">
              <a:buFont typeface="Arial" panose="020B0604020202020204" pitchFamily="34" charset="0"/>
              <a:buChar char="•"/>
            </a:pPr>
            <a:r>
              <a:rPr lang="en-US" sz="2400" dirty="0">
                <a:solidFill>
                  <a:srgbClr val="606060"/>
                </a:solidFill>
                <a:latin typeface="Avenir Book"/>
                <a:cs typeface="Avenir Book"/>
              </a:rPr>
              <a:t>Best practices (training and coaching)</a:t>
            </a:r>
          </a:p>
          <a:p>
            <a:pPr marL="457200" indent="-457200">
              <a:buFont typeface="Arial" panose="020B0604020202020204" pitchFamily="34" charset="0"/>
              <a:buChar char="•"/>
            </a:pPr>
            <a:r>
              <a:rPr lang="en-US" sz="2400" dirty="0">
                <a:solidFill>
                  <a:srgbClr val="606060"/>
                </a:solidFill>
                <a:latin typeface="Avenir Book"/>
                <a:cs typeface="Avenir Book"/>
              </a:rPr>
              <a:t>Relationships (training and/or coaching)</a:t>
            </a:r>
          </a:p>
          <a:p>
            <a:pPr marL="457200" indent="-457200">
              <a:buFont typeface="Arial" panose="020B0604020202020204" pitchFamily="34" charset="0"/>
              <a:buChar char="•"/>
            </a:pPr>
            <a:r>
              <a:rPr lang="en-US" sz="2400" dirty="0">
                <a:solidFill>
                  <a:srgbClr val="606060"/>
                </a:solidFill>
                <a:latin typeface="Avenir Book"/>
                <a:cs typeface="Avenir Book"/>
              </a:rPr>
              <a:t>Personal Brand</a:t>
            </a:r>
          </a:p>
          <a:p>
            <a:pPr marL="457200" indent="-457200">
              <a:buFont typeface="Arial" panose="020B0604020202020204" pitchFamily="34" charset="0"/>
              <a:buChar char="•"/>
            </a:pPr>
            <a:r>
              <a:rPr lang="en-US" sz="2400" dirty="0">
                <a:solidFill>
                  <a:srgbClr val="606060"/>
                </a:solidFill>
                <a:latin typeface="Avenir Book"/>
                <a:cs typeface="Avenir Book"/>
              </a:rPr>
              <a:t>Promotion/Career Path </a:t>
            </a:r>
          </a:p>
        </p:txBody>
      </p:sp>
    </p:spTree>
    <p:extLst>
      <p:ext uri="{BB962C8B-B14F-4D97-AF65-F5344CB8AC3E}">
        <p14:creationId xmlns:p14="http://schemas.microsoft.com/office/powerpoint/2010/main" val="1372126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xfrm>
            <a:off x="8867775" y="6488113"/>
            <a:ext cx="219075" cy="215900"/>
          </a:xfrm>
        </p:spPr>
        <p:txBody>
          <a:bodyPr wrap="none" lIns="78360" tIns="39180" rIns="78360" bIns="39180">
            <a:spAutoFit/>
          </a:bodyPr>
          <a:lstStyle/>
          <a:p>
            <a:pPr defTabSz="782638">
              <a:defRPr/>
            </a:pPr>
            <a:fld id="{D9F8FE9F-3F48-4D63-8F9A-74B4D644664A}" type="slidenum">
              <a:rPr lang="en-GB" sz="900" smtClean="0">
                <a:latin typeface="Arial" charset="0"/>
              </a:rPr>
              <a:pPr defTabSz="782638">
                <a:defRPr/>
              </a:pPr>
              <a:t>74</a:t>
            </a:fld>
            <a:endParaRPr lang="en-GB" sz="900" dirty="0">
              <a:latin typeface="Arial" charset="0"/>
            </a:endParaRPr>
          </a:p>
        </p:txBody>
      </p:sp>
      <p:sp>
        <p:nvSpPr>
          <p:cNvPr id="2" name="AutoShape 2" descr="data:image/jpeg;base64,/9j/4AAQSkZJRgABAQAAAQABAAD/2wCEAAkGBhQSERUUExQWFBUWGSAYGRgYGSAeHBwfIh0gHx4gIB4gISciIBwlHiAgHy8hJCcrLS0sIiAyNTArNSYsLCkBCQoKDAwNDQcMDSkYHhgpKSkpKSkpKSkpKSkpKSkpKSkpKSkpKSkpKSkpKSkpKSkpKSkpKSkpKSkpKSkpKSkpKf/AABEIAMMBAgMBIgACEQEDEQH/xAAcAAACAwEBAQEAAAAAAAAAAAAFBgMEBwACAQj/xABCEAACAgAFAwMCBAQDCAEBCQABAgMRAAQSITEFBkETIlEyYQcUcYEjQlKRobHBFSQzYnLR4fCCQxYXU1SSk6Li8f/EABQBAQAAAAAAAAAAAAAAAAAAAAD/xAAUEQEAAAAAAAAAAAAAAAAAAAAA/9oADAMBAAIRAxEAPwCTO9MIbUsoEYTTc0ij3KS2ldR1Md2bcmrAxL02NP4uXmLGNv4gDFrskEhQOfd7h+vmsUstJGkk/wCYhjWXUNQIUroJLDSHphuSNjwFPxgX0fvU5bLP6cfqMruvqSUdClhoVQdyKDEi6s7jbAS9QgbKMrglhJmY22XlU9zUqjgkixW+nB78QOqFokOhUXWqn00IHuBste1Db/04V8z3U2YikcsyzrTKUsXwNPtNAUDY07/3xLlsnneooWnzLLAW1C1Js1ZobD23QJNYCHt3LQvJJ7GYhUoA04ZmCMqnSTd6iKF0KJGGLrxiXMS6Ef1RC0amzWpk5ClfaSTp3b9cQ9OkTLZZ9LetJIxVkVd9RBBAO43JAJA4PkYsv0PRloxLChIQF6IYLxuxAoGqNWTbAC9sBZ6r1ER9NSEuGlEKxMgYMEOmgGO1L41biyKJGKnZ0EsOWlR0kHquxFLqoINBDVupLKQN96PHJG9Tkb15JJ42aLMba4hsLG61wGUE+1v1+Dhi6Fn0ECJExOnU3vYFyqhSS2lv1s/N+cAKn6REJ3MPptqpzCLZyxXSWpvZyTQBamJrkDA3r+alyywIsZCa2X020sbYAaR7iwVt/ZpAv54BPpuVDKi+kqlZFd6Cgmjbe5fcbrmx8bc499vdKQTkP9EbAsqUAf8A8MWWLab0sN/HnASyRrOfTy9P6UaxS6i7RhgxFkr72INVuOAScUuq9XnplCuJpiqsy2saCr9vBBIGo3RC2PknznRFkhMscaKZBaVI0u2qj7iAdvaWG+1EEYJdTjIjSQzaWEQ0rrAi0NyrLV2QaJBskgjjACerP6DR+nKrv7tLymMKD7b2RaO5BBK7VycGurQ5eSFGk9NmCoSQ38SSQqCqBlOoksTeoMQASNO1D5ujPJc0ESzINKpI7rrkoDVpshiLJquP1xVPcoidYBl46F2dRWpE1E7N9DbD3GuDxzgDXbTQtlfXMSpHZEpYGQ6hSi1FFrBX45P64I5Hvls4kiFVpjoCkAhlLaQdPP3qzxzhAg7gX8hLAoKtJN6jCiRpKr7QTvZYaQP/ABj6FzHTMwX0EUArGxYUgH2iz7QbW/8AK8A19xxBz6TTtIGf0Wj1KI/pN6ABqXSVD77AA/NY8ZaGTLRmNHEyIqh69u62SUUh7JD+42tggc4h6N12XPTexAWgj0sCQAd9yNqoBaAryRQxdzGdkdoFRl97SayVYqKAr2ppOph5O2ACdt9JIzKzzSIzxyNL6KqdZDA0BZHmj9t972x7zHSMu+dKOzrG7mSUuQo33VAxHLPtVWBdE1YK9E6ZmZM+vpZd1giJDsxGk6o/aRrrgkEqLI80cRHKAZ6SKbLmo4i4UoPTDs6rZpSm6bA1vd88B8ykaxO6wjXGV1A6idIsqyqGsEfzHnfVzVBW6l1j1oBH6ZQyaNA1qRatXIUabBTyFAB+di/Qs5BFPOaQASaV1HRoGgB9thp1av5ebrc4qsYzGygCXKZbbUACWcLqd7rZN9gRX0jnASdI6fl4HlUzLLJpVAqrSWp3t23JoH6QBZG5wN6L3UJ9EWYKoqDRGLKgs7WzuwHgbXWwP2GCXYXTYHhdpY0kdydGrUVVRQvSjA3ZrkVROC3dHSx+WZV0BI4to2VBGPLEULDDw3J82TZBfy6fk81GU0OZ9VryU9pt1JqtNnfxX9mHqmXZclFCsymSRQgQfU1pqY71SICTZrjnGaydxtrhYoB6KhPJLDzZO97nj5rDr2lmxI/8JD66MgVy9BQXt1r6SSt+4jbfABM923Ll5UR420EimB1WARfgbi/Fj4Jwe7p/DuYKpQK5B0hFiSM8blSpt1v+Yjfm8fc3N/vrSTLUOXuQFiAZmNlQK2NkAkeDzi5P3b62SGbYIsmkjZQCGDaVC2dWk+3gVV4BLfp35J6koysAFAIOkHk1d1Vi64B+cNXQOuwyZctJ6JaGk9wRvaWJLe5gNrC3/ndBZ69nlaNyipG0b37a9w4PHzrvf7jbC71Mor/wmtHXgG/J2P3NBq2q+BtgPEoj9Vm/lLsRfFaiRsPt4wYyOakzki5YSqqEiyzECrtjR5IFtR8A4Kdu/hY+biMxnSOMEgnSSPaLY6uAo4s87+Nyb7SGRyc0WmSLMSsQq+kGZlJNFi5UcITaBa2I3wBafqeXVmVELKpIUjMRAEA7EDVsCPGOwsTxIWYvJCGs6h8G9xstc/GOwDrm8lN+UzE6xwfmBHqX6moLZJUON5AGaiABekeMY5kcw1eShsG9x+/j7/8AnGk5/uCTLzxhzcZbSdSlXKkrbAamAIA44smwbxEe4hBAI8qizQTs2mKqo/zqV8g8jVekWN6GAC9kyLLn107qAXNgnZarYV8gfABN7XbLnekTxQSzzukUEbBVOggMjC19htatgoHyThGbLZrL5Z5EVIY2rUKBkq6B1kE0b/lYAg8UcHehdYmzTPIZXklKMiwN/wAJUKhbIAOob/SALokmrsKXZHW3Z3QswkZWZJdm0EeNDEJTEkXyNqrfE3Se6JY55IM25Ks+pjz7henYcr8ADkKfAwx9tdOy+WmmMcMiyMqqQ26wtYuNS4JcNs4bmtI1DfC/musM+bCIoWeNjE04A9qs/wBYFbPRC6zsosj6tgsTZ6c5zK6EeJvVLBGFEit9QPnRq2P+uLvXehTLJJmMuCHZCZIVABZOHZVHgbWOSb8jHoZGHJ5zLSxR6izEPbljuBbs5FD6jfI/vhn7ynjhfJ9UgJk9FxEwi9yyRPakWNgwYmvBYgHesBn/AGv3YsUWZEmohjq2JprWgNvmufviXpvRDmxDGxdJAvqtq21EsQCd96VV3oHe/wCbB/NdBVM7M6ZdlilAZIfUTUJbDBmVTccYFvp91aaNXpws9xRT5eZcw8jiRm1lk1USANzrAI2YA7Vv82AE3cCPN1VMs7NQXSKIv3Lrvc1VgA0d9J8nDL3B0/Tl/Qy+V9IAUr6jqZwAQ2oE1vR3PAr7AN1LoQ6hnBJC0iyKiEtqVQooMHvnhgABybsrROLnX+6VjyhibN+pPGV9Nlt7ZdmDGq9ws2T5+2As9r9ZKwvlZm1GGSpG1qU9w1GvbZ4a/wC/3wJ7jMcsIzMcf8FdJD6X9YqPb6hdtju1gMdxXFUPPb/VJfaixgO6WquNQchLUce5vIv/AL4j6p0SWLpyIWsuiqt/c66FEjSF242NDAD8t0GoI5xM4md/VjVYrjURsQrOx5O16RdWL5wxd69YkmyMGYZSWnVWIAHtoAn+WwlA+fNYFP3F6eTCIfdEugURQJIBO9kU29bAfGDnafVIpOlojBXuZtQMzKQQVCKKs1oOrn523JwGe9C648UvtqpXAcFioYXwSCNtRv8AYYOdwd1zZfOkFK2XUCbLCubLMONh42wU7W6bHD1DOaCFEafw20g6SzLrCs1qGUHk2av74F9w9JbM5xwGMriFtKjTqDEEopoi/cTuBsNOAK9sd6HNLNFMEu1kRWujQKsSo+s3o2NAC6wWb0iBlzIxWJQ6pzsWatyjHYgDbwasafdmnSupS5PRINllBJW/rWypDfbmr45xam69PNMqpKxJl0pCqnQBdKdPDfG4J++AvZPpSZvqDweoVjT1DqBAsJxZb4Gxajx+pH3JZfLR5wAwTaYiylZCHVmAtS9ADRfuPigPGG7KduR5BmZiZM26yESe9VJZb0XupAot8k/pjwehHMxTsxCH1QgJiDlhpRib2Ki3WvNfpsFXtjpS5nOyNl52MSR3Kyxj+YikX+Xwfeb2B2w2yZWG6CEgjQUb3Eje9QNkmjVWRz8YUvw/gvJ5pnElSuuohnBJXkFko8sfO/6b4tZRCI5UywJdpF0BjdXRYgtv/wASgCfOr9cBX6/2dkIw5SLNGV/YiQ06q1EtpDMDWzAliQN6HGEzo3XDloQqrqkYhiN+LIO/6ACv1xrB6kkM05kUhEKZYf8ANI7Bgq1/KoZb/wCoYzHvXprQsFZYRbFUaJXQijdMG5248/f5B47geOTp8T3prLMzeQzlCW1DTRKsCBR2snasZEOszemsZlcxrWlCxKiiWFLxsWJ/c4dsmxbIKskkcRaIqrFJHZQZGfUxX2xhhSgn3VZArAz8Q+1hlfQkTR6cqncXq1El/dtWyOijeyFsgE4BYGbOlgf5qUn7Xf8ApghlczEhmeOIMAo0+oS1XsdthRJHPFYDE7YnRiqOvF1f7HAFIcpIIo9Esh9ZXLoGIGleQQD7uMVcrmPSk1CiVuvi/n9saR2N1CIRxxCEGQIpMpUNtQOlF8Ekklvseawid5ZAQZuQL9J94rj3b1+x+NsBTfM7myt+bvHYa8n+Ek8kaOZ411KGog2LF1+2OwFvrWRmzOZCRLGETVb2oUABdRLDelDAH7+MCOn9FRXE7ZuMRxtWpA5OosBwFsLR5o8URRvBBeiCGV4xmhIWXSQFkr6w31hdDDSu9EjfbVipmlRmEvpzyJCwDTAoq7cigp2vmmNYBj651eORFEKXmJWjQNoBPpqCzst2ACCu4ANHeqOBfVOiTRZqNoyYjJszNxqHBOkcN+nJwTy0wkzhLOuqKQMtbCgyqx//AGwd7+cecx2nBlkYl5pJdIOpnUCq1EadRbYbVvRrAXsjMPUZ/VCSMy5ZmCj0y6a1LmzwLXerofesEOu9Az2VhWKEK8IT0x6JOos6+mXdQBqZixOrcAt+mM/7inV5I44GJJtzW1yO5bgnY1pG52N4eVz+YjgVI2jMjLoBV/BBT3csbbckXTfbkAPWy+WeIvrUiOqZvOkXuLG1bjf/ABxF0mb84TM7MI8uyv8AlVcqkj2KYj6VJPNAXVivK/lR+aeON2diLsqLIPyxGokE+a/w4tywjJAgFZo5TqUhboAkDc2CR+4Gx3vYGzrPcsJg9bQTodBYUa7Vl/ms8EEXW4/W8KfducdiglSwynSdRN6m1Ar5G1e1tvttiDqCqUhBARQdUvgizdVv4tRyLAJ5OHXpPT5ZY4ictlliKkpLG7GaNKJvSwcuNPir3HF7Ar9C6n6kkESRyECH0ZAu7swJYNQqwpK7G/bd7YId35CSXKPKIz/CKlmb2kAnSKGkWLs1/wAwPzgl2pCkGYlk1LPHIpjDlGDJKULBWRwvskVSLBq1qxg9k8ms0zxgFYmQ+pHoCxtvttv7hdkbbb18gjdq50ToqRxw+tqJlLqWKxogOsVuPcSNt9+KFAt1DJSDLyeocrBANXorGHtPcAStLfOxB5v7A4XuidLWPqjoJBGFEjUjNS8gRk+aBGoAkci7w7y5xFy1CcyGj6hAA1As1fWpJ2Vxz5vk3gLPXtD5VEgaExqqMvqNpgK+0kEfSdrFVq/U3io/dWUjjf1ChW1f+CNGraX2J7F9tLGvAG9k3zb7HyCpEHZFV9J0Mtmk0nTe+k76jZGrcA1dYWPxTzgaKIHUzCQ6SRQUaRYof1GiL+DgKfSOq+pFnM5MKIYiMIpOlnBG9UukLSgsbuqwI6RmXnziAp+YErBSql1GwobqQ1DY2SL8kb48doS+oMxl9DSLKqsQn1Aodq8Ae9rv7foSHRYjBM0MYi9RWLiSRhcRCsFOqthvx+53C4A73R+HWUjgkfLs5lFtZ/4ZocICS9fDEnfa6OA3aPRDlYX6jmI6jVLg1cu54IXnT41cG+cT9RzhiybLBOsyoAgcIdXK2D7TsAzAMzAVtudsNnSp1zKenKA8aqmoMAwAUbbGhtp2H2GArde7ojdomeNpFmkTSgZtQ1BjYBrcWFof38YZ8x24hyoC6YqDEkW1Gqu7vZQP7D4wDzWViy8iLIVbWB6Q0HbcsAXIrVx+lY85rPs2WmdjoRATvVsU3quQd7o7/bzgAkyfl1y6xamhLOCGNxglGUFQeTqN1vuB8YL9pknXmQCAtKBVqW1Fq/ZRdjj9xj5KyyZPLqybzxBm3QMSxatIq/6aANCh9O5xB3Dn0yPTo8v/ADqtOVPLsNzfzW32q8AJd5+rySK7JFHERLGsftLOwutbXXn3EH+Xbij/AErNQSPmPX9uYUA6TIVIVmUFleP6vBtdzsDV4T8v1D8miuZF1SFQw0EgLWrZ+Tp8AVZvfaxDFl8zmMyjRakklKJERsVVuWY86dJ1fod+LIXsz130xPGgQoq6q9RjqBS21mrcjYW1EjbAzr+WizxM6ZmOP+WGBww2DEUWrQhIogb7adRGI5O19eYlQyTSHUUV0jBMmk6eNQqwL3v74NdZ6nDDlxAI2ipAhiJo+puNTCjz7XLat/b+mAU+x8vqz0ashdKfWtcgI1g/a6GBvWHBzMxBJBkY2xsn3Hk0LP7YYMt1cQa1y41yzOpWgSVANgC9yzE7/oOcSZzsTNr/ABJI12IZl1oCu9UbNBvFWTfjATQdmZiTLxZhJEXSgYRGSpD/AE6EHu94FjjazhW6l1KWV/4pNhVWiN6HBN73vd+bxrvXDAuXyyFM3lwo9iMkYJYAD3NrtSAdtQuvGAsmfgzfUI58/IjwwqEjiT3O58I90xFnUSQVIFedwmXvxq9mXnZf5SENEeD+4x2D+Z7wn1tozDouo6UEElKL2A24A2x2AC9qdLheKjNLKEYKBFrAF3R0yIKWgd6PmiScBetRwRRtloZVnvUdVaeGYtrJPtr5pb25ogE+jd0Ksr+gqgCAFgE0jUCONzZDM/jz5wJy3RDm8w7xw/lU06nM0n8Nbv3a2om/gBvJwB3tbqcMREUumR5x6Y/LsHYBiLDUb3FX4C2PnAzvPLaA6Rzhgff6cgqX4HuP1gUeGJ+1cicp1RMtm4wwEnpEi4yjA2pXZlUWpJvfcDarx77XyRzryxtY0uH1nd1tvdR28A0OL/XAFfwx7ZhzAkln3YELECxAsC2NAgki180L83tF3nkXgYJG5dY+GFnTQNitRGyn7bDjYnHleup6v5SOBYovUqItbOm4DF9Vgk8nbbathho610+HLZbTOWZmAmPp0CCHABGwAssV3qxrwCz1LquXEOqAaZWAthsbO5JCgCybav2s84JZ/JjJo7PIsgkt/TAKMu5Nqd631CtrAPHGKHTe04s8jHLSTRorfxA5BRBvQ1CiCSaChWP6Yvy5QQrEmZPqn6I4lMgFqD7SWKhk23IrcD6htgFjPprU5hyfTeQhRsCwG5JHA5AA2Bp96Q4fO0uqPJEkkcZjhRWi12ntIXStsVB3IRd9uMBMvOrqvTnSEswZlLI6aK1NSnVqvVwSOBuMeZsiuXkiyyJ68U1u8d2T6ZsMCQNyNitGwKG5wDbmc5pMnqMIVcGPVOQpYkMERAKJYajwDzzj12/JrzWZiCERxqpV6P8AMbI43H7+D+ypBDmc7lzJNmpBMWZdLALGCGIphyxuh7fp1LhRz2amMTks4RJAoIJ0fzhqYe0iwP12wDV3F0X8tC8sWogsBqJtQdVuVugb4KgeB8Y89oyGUvYBWNNWpqVNtgGYkAAXq8+fnBj8Psrl5unIXVnKGRD/ADAanQg1XtFPVk/1fOPa56HKTNCqGFZFGkaQySe6zqs0HrUKuqAIHAwBKL144VZljVQQwjiK6Si6brRtuNW3kjHqSEyJeWYQhj9bKx0rZOrSSCzn2ADwLOK/bPUQ3rMf+Gj86QoLMig1XtoaSTvV7nnCd1LuzRmmkiHpKnAYkueVcj09hqU6aLUNiTeANdP6A0U7idncurBJlDIWADEhtLKwIIBJJogDejilkusyR9RSJX9SJVLmMaTpUKx0hiAzFR7gDZJJG5NlnDkSQzCSIxzqyoCSAVCNLrDGyDQ0kHyfthH61kZ8vmmz6n1AWJEhAKUdloai1AUvuAFj9MA0dy5BJBlJXuYEG1Uk6yyggEpp9oO/i+PNY9dR6nMYDHlYiGcaSnpgMQbU7Ko3HhQ5/thSPfpURxvErMi7tdAklGRvaQRp3NA0TQ4GGDuHrZjgfNxSfWy+ibJ1a/c9g7AKodSB5IO2AA9cz2YlaLKBS86lC5WytggC1BKECl8UPd8nD52erqkzZvKtGUW1tQS5djbHTZ1MxsihX98Zx1LvjXEwVPTkYBDXAHJ01RBOw9xahdVd4vdl9SMryGeR9Cxyycmi2kAO3liHKBRfihzgHfouZVsw7sGel1IX/k3raxYJskH4secK34nZsKF0gMzvq3ANUPFg1zvhYznXPSzXqZZ2CqoAJGx2Gv2/06rFHkAHnEfVuvHMyxllAFaW39osgE/YV98AWQx5iNH9EMIo0jeVqSLUAoPv023xV3ttYrF/ovdyQzRIko1PaO6FmjUkUlCQWwugxBUVx8mH8U8o9wyojDKsoEThKjINlQPAGkAgfGEKOPj77/41/pgNN6h1WPK5hZJPTB1FP4UQU0VIJYsP1qhf+eA/eGYOYCtG0emr0q2qRq1CyACdl5BO25rA0Q5rqkrMTegM7E0qKC2oKNvqJvY2aA8Lt87Xy4SdZHB9MAk+0ke3c38VXPgjfjAV+2xmUd5ctE7siH3hSQliyb4B0/vvhm6ZnzmMnKJreQ/8NWALfTSlSSPez8nk8Ygy7SpkiBDKsXupvSYBlJ9pY1vfJ3qhgZ1HuEzlNSRoEYMSgrURW53/AMBQwHjo88zPMk2xNavVsMrhhR06S2qrBAHBOPFnI56ORnSZUcMXhawLvYEqKIu9xRrbjDh0Xto58tmMyoeHLWAF9hlICnSzb+0cbC96Hkih3r1/LHLPHlYPR3VJfaFA2J01fuKsLD6RQP3wDYevseJAR4Nvx+wr+2OwmZXv/MBFA6dA4CgBvRl923OzVvzttjsAp5mcxk+nrjsEEXyCf/AwZXqcciwNNKJNKlPScNSBa07DZmNsR9zv8Y+Z3t8vl2kDxAoRaAMCeaolQLHHJv5wQ7O6Fkc3ljDI3p5vUzB9ZWl4UU1rJuQSoCnSDvYNhXz7yBXXLwK6xxF3cKtovBdACSq7jVV/et7OdlZ6Jfz0k4YZx2jcUlexipIVFoamZuAON9gDgX0DPSRLmMjmFCX7ZAAokO23ur3qNmAujYIvggIXeJc2Y2eJQVShIAd2NAmwWFBhSg8gnjAOeS6pFHmmz0UBDmzGOAA7KFaqPupjwTVfvhz/ABMzeUOUM5gE0jFA3uYADem1KR7Vs14tro4x3o3b2ZzY0xaiqbHU1BfPH73xi71fMtFlngmVPWLAC4wWAAAVvUvelJUed/tsGofhx0gL06O6ELtJM7Hk76Y9/wCUKi67Pmvvij1yNmYiHLTTgkt69lE06SDSkkN9RU+3gmq2OBOc7xXNZWDI9PidmqLX6gpEWMqTrO4KkqCTxXyTWD2fzAMpVackKPdK4QsBXGxottsN99rsAPvdCgwtIJHYIolVfRj2AAYFWP8AFWroHXVgjcbYy/OzCWRpS5dQLQOC23AvwACDz8YdYcrnGhaCaY2UIJy8Yleg29H2tRHt9xBFkb4Xk7aVJEgWN5pHAIDIUIX3fUoNattRs8YD32Z1Zp52RiPUZdmoArprdd1BbTsdROws3WAfctx5qWEFTEx1DTuBq3BGw3B5H6jDn1XsxoYPUy6RH0wzuoFSWv1ESMuo7cenV1ttWETL5fMZ6Y0jSMCNTk2VHA1E0PtvvtgPXQe5ZsraA1GzqzqRdkfr5rbDhmuroky5t29fLzLpCjbQwUjdOLNvsfIbfgkVL+GuYVUaaSKMSDUKLOa/RFN/tt98H+x+0vys5nzKxyICRBrIAaxRk0E3Q254P98BSy/VmkzDZUJGmUFMVJ0AhV8EnYMQPv523wF7ySKIxtAI4w2pGCkvdgaidYqxqYWN+Dtth07qp5svqjEsb3G0kZKPqILjckqyabPnYbnAzI9jiWWb15WeGEIkZ0fxGLAt52AA+pqP9wcAeHR0ypAEsjEoQAZR6dGKgBGBVU9C7ba/OEruXq5GRjjoG2Zd/AIBJH3sf44fOodLiSMJXppAgVdNM1KAbJNWa3C3sSPgYzLujKxlF9KUuA7FQ6Or0wUgH2lLsEbNv4wHrszs1s8JZLYhKXQi6nYnfa2VaAs8+Meu8MhNlYIMtIxZULSLa6SNXg0WBog7gmrrB3sSfNZBZEGRd5mNsG9pCMo081V03J3+Nji/1vJN1KBtMZd4PVDAka1egQqgCmGoCx8DbAAuyPw0/PZSTMSSmIazHHpXVuBZLCt13AoEHnBrtPp0fTcvmMzmZgknvhy5FkECjrQV77aquq0kEgk1L2TqjyCI7wwrrkKme1L2yXQB2AYabNWdrGFvrfdLZoSxyQiSLLs5XRqBNu2ktRqlBbisAoSz2b3Nnzyf1++CPSsoJHVZCwjsa9G7AEgWBvvZA4/Y4cn7HiSC44HlbTbSiYUPbZ0KaumoUbsWbHGPPQPwxMsYeeRlEiBlUWL1C1Yaua2OAac127FDkmjzKNmlMmpDq0sLoAWKOyjYbgfagMJy9e6QSkZy7kRxlVmaywamI1KukOA1fVyL/XFjOdRGX6dmMpmJ5JMwsjRx1q4XSRTHhQbsE3vWM4RaGAIZvuCZ6Bc6RwqjSi/oq0B/bBrsjuY5eaPcVrFhrq75+3xeFAnHBsBvOe746gsrGSGoQpLqdOmq3pvIA/ej+2MZyPTZcy5SBLbdiAQoUX8sQANwNzgl1jviWfLR5f6VVVVjf1aQK/QWL/t8Yq9Ez50yRh9DSKFDAb0GDHcb/SD/ANwMBoXReqyQQorkPrT09KS7D03MgNx39Sybje6s+MCMx1CASzyyIJZlZVVDbKgRBcjah7iSaF7Cje9YWO3uutFLHrOqKLWQlCvcNz9yaAs+AB4wJmzrGRpLIZiWsbbk4B6TvqQgEySWRv7jjsIRzJO53OPuA03ovTcscsvqRRhytO/ueQbENXhCDXyK8YTo8mryFYIZJ3G5Jsad/FcfFk+L2uhoPVOjD1JfSlCpQZhC96g2+or/AEkUbAqjvgf272jL6jzMwjyznR9XtYgVR8/fYjfbxQCXpwTqMLJOpTOwLo1cOR/Lf9Q/1vwcK2b7bOXyby5hwplm0wbEmQR6hI3gqu6gE8/G4OHXqvQ2y2YkldgwMISCZKC7MNVi/rChd/i/2RuvTy53MCKIyTmNQqKtt4Gsjc17ua2wF/t3u24xG4jBVlIkaxdAAaqPNALZ2oDjnATunqYlzLhdJRQqLQoUvwNvJI/TEv8AsSfIzRHMRPFqIokUCDyL4JH2wBzKjXQ+a/xrAaN0DrY0pk8rGBrI9w+pzV6nO/A3+ANqFYP53pK+kZYs5E4RdQFlVJZ42HubYm41rcf54R5oI8uqyxAgsjJIGINBhWqlqmq9uDe/Jt0/23lViRMwGkhKhdF7VVCgtMdwQADub8A4AX0jr15yVBqsLdoQSAjEuDd7EUbHHzvjsv3FHl5TLLqYtE/psWBN/Q17CxTHj+lq3GLPWpJI9Kpl1y2TkbSdJuZrQqpkIOwum02Rdai2M16j1JpDXuAUaQGNsADwSfv9h+mA2vqHUCuVkaM0RExugoDBTWotsN6508Yy3onc/wCWzcbTjUisPV9IqC4AIBJU6WINNfJo2dyceM73Ck3Tlidj66OBvfuQA0b81dV9rx34fTImZDsiuw2TULpubA+RWxwGrdVlgzfpPE+ZjVV0KuiMAAFr3YkjcHwfGFf8QOr5iLLZZYVHpI5ZZD7pQ4OwDeAbNhfgg0NsNeamSXcijH6esjlkZ31//IAbVvv58UzNLGrtJEDC9kxMAVr+X28ihQvn74Ab0jq8TJG+cdlnZgI4VazqZQFZxV1bbD+5NUC8nVwmsei0klhI41ejI1ksC+1RigxF77WPGFTt2bLQdSbTsWkUoXtyoJAYBiRwfJ307fJJrI9xIsuYXTqJ10oINNfz/mRgAvd3UcxC0Znj/g6CGEZ1LqZdNWTt+lgeRwMWu6uqI8KQweoVZkTLlmBHtZNJ8A0Ab/xq8F+r9syZ/LOHlMKxupNRhgWI2H1CxTBrB8jnFLuvokU3pQuwR1bSToYlQo1NQG+tgukLvd/bAN3cWdQelZAkdXtQwQ1SkEgi9IA5vY3+wH/7UwZU0VdXlOv2pqBs6QbsFia5rCH3Bm2jeOeKOaIRsFRpAwvTWmtXFbgrfH74Yeg9ZGczkDojMYoJNXkqNS72f6dbVY/pFb4Buyz/AJ31jIokBjCaX9um/d7vKcAnzsPjGad79KjyslRQmCQDUTHKWWRLo/UbDA0a4N4dY4lgdpo2dLQqwk0takkBSli6Pz4JHnYFP009Qm9xG0RdWWkPuY2xXkWQACbBGrYGhgIek91RyZeKOKNv4S+nTO1udWoMFSgWN1Qs+OMPnQ+sjNZKBNLwqqenWynV7R7XYbrsSGjIPirGEbMfhl+VAljdppB4rSnuFKA3l1sGjsTXHlqXPF4f40USadlRv5FIAUAV581VfG2AzXusokpiX1AVkZve2o0ypy1k37TzZ4wDk6I4RXYFQ9lbGxF1sf2xc7kyDpmCpbW2nUDd2oLAb/8ASo/9vDNB2+2XUjWxQ0WSSMmIt8Ftl1+LXe9gcAgvkiMRxQ2wu6vxjUMt2xBUk5DoIlumAdA18A/UfbZojb54tdkMQzDxvGuoMCpPkGiCQNjscASzPaPq5eYx5dFbYqPpZABQonm6o2TZv9rP4f8AbGXXJS5qeH81Ir+yKMrIdIUEAqLK2xNkgMANq8sXRM2+aHoSKPTA95u1KbgCvDMOR/1EY9dV7ejymUAiGjQSC6yFSdQ9pbi2r/K9vAZjl+h/mZysCce6VR7Ai6twA3Bq9vtxhp7x6FAsGlIcvEVIQaQQwOrSxaRj7yDzZ+T+gjqELnNxPKGeJWtfWckMVatLMd1A2LbghdR28MkTieRJZ9P5dmDiNxQcsSFtTYVbtlFnbSL+QzOTpLWdNst7GhuPB5PI++Oxup7lZfascGkbD+LWw429Pb9MdgEnK9TzOYkMmWgERKGMySMhVRVbUoNgcAbA71ix1juIPJDBlpay6Qrp96m3NM9k3T2OGNj7A4Ys11fJZYpFl8lmZNP/ANZVNA/IBPuHnYDna8KncqZKRFSpYJEauV015qMKCLG+x2PN4CXrHSmzURlEiRQoF1u+sxqfcqjYElyxIJArjfFPtvKfkJMvKhSSV8yqK6MSGjIWxxS2Tw1Ei/FHDD0LPtIZkdovykRqCGRKUaSQCSRquvd7t2LXttgJ+J2ZEfoCFlTU2vRGpQKUqmII+o2Pt7fvgC/fckn5dnvMy+q6+ycKQtlgKAW9QrgeDeMtiyEjSlFUl79qnZieeD5rx87DGldh9xJNM7zLGBEq0HewWJILKrbaq2Fnazvvi13d0Rs/PE8M8cbKF0lVY27OAunSLC8EtwKvfAUO4+wosvlmYO0ZSMksCachQRqtiAWNg8cj9wUHSXmjy2ZSPUiEeoWP9J3Av7WTXHn76D3T005h4op5NUMZJmIsazVDfxZBr/xiHq+eEZEARYkC6FTcAD4Ar7/O5/XAVOoSwvl5kkAKBfeIzUgRW1XqYGtNWAeePvhR7l7Qy0SM8eZaZg1OtKGW+Ca3K+OBuQd7xZ7l7jaEeiI1XWpVnoHUhqjR4ZSGUjg8+axU/wBnzZ6US+gUjKimIouBtsTRY1ZOkeOMAmOR48WP1+MOH4adttmZXlYhIMuNUjagu5B0qCQeaJJrgfcYWIssRKUqyLra7HNgefbuMOXZWYky+XkmYpHl2YHUx9xYKyLSeaZ7slRf6YB3bKRQyxZoOXjjYFlcEFR9KtW2pQwvjnfxi5L1ZXX3LpDNuT7mZvGkg+DW52I4BwudYyuazcR/Lo7aTcjsVWoyLIosLNgUOTX3vHvO9E0ZOBEzUrzBGV6elKg+0AH6VUNpuwfvxgLfZvS4Y0zJeP1jJJS+VCDUwVvg6uQdj7ea2WOtwHL55pBsJPeFu9NjcH73eC3bkU0MbHMSgRrVgnZL2BZrs3tsDYF81WKHdQjiEWYZUlMhq1J02jDjemXT/Vd3vgK0PezZQZllcucwEGivpZRRa/kAKB5/tvQ6d30Wm9TNfxA4OoKBs38rb3uGprG9jDJJGnUciUjhBzUgBTSFRV3s1vvuCNxfn5OEtuy8xlc3DFm42RZJFXUKKkEi6YbXXg4Bm7i6wj5Qoxk1SqEVpDq4bVqra9qBcXyOcFOxUi6dkpJxOGnzNooRQ9aCdgAC1GwSDVitgaxW7y7H9QRmGXL+oqHXGpPN6rDAFSQOeCdN74Vfw6yqSZoGUkIlud6HtF+43svyeeMA/wDTc7BncoC6elPGQ5WiFDKdS2CCWRhfO+3kjFvoxys0s2YQ6pjEpmkHCf0qL4NKSa50/HM/SYpJGlkklLxx+1ED6l23Bc8koPve+9+QEXcsYizWXij9Fi8iVtTMXK6/1Cmq49oAwBt8w0mSkdPUkV4jImkUTaWKHNg1wBv4xmq9xTOTIZCsmkAc2fHgjf8AX4GNTyYL5aEJRJVj/wAqqsmhV0lixYGySdj/AIYRu1/ya9Tj169azlKbcWGYKRp5PFjezv8AYhf7BQ6sxDMpilCqfcpVtO6tudyL0k8b18YbupFpwsSCRw6BSqkaNk0lQvgckgn4xN1bqygSNIH0kge8bgkWukDcA1XAo1gL2/06ZsxI4WRUeFlMsankU+zE1cqWDprS3kYCEZb8rlWE8cmv1NBJqRQmnZTTgWTVEgnnGW9ezC/mGZATVMKUqBsPBJofez+pxsK9BM6lFZo0WmcyN6m1WCbJNg8C9yP1xNlmy+VyYhiBl0XcoYK5qyTWoX7qUBSRf98AJ/D+EjLeob9/vsHetgvG90C32DDHqPqskuZlRgRF6hWP+qRwFFi+FRVJ1Di2N2NqnReusUnc7xxM6rHwy0pCj9C4sj7HC13H3G8KkGS5pf4epRXpxA0+geC7g0TvpVSTeAZu68us8LiOaALF7ShcLbfCiibPAP8AbCx1nqMTWAoBpWQkm/HtI4tdxQAG374tdzdYhy8S+hOs2sDSoYEgb2Wrjk7Hk+NsKHVJ0kdZY7Goe4HlXHP9wQb/AFwDOO4m8kg/F/8A9cdhUHVpPtjsBteazVShQ0iXDGaUxstlVYkNVG7O/n7DjK+5s8rZk6AUCMbHDXd3xyTv9rGH0dInjihlgVqjZGUzMqROu22pyC6FQBRF8Eece+sw5OWL/eVEsgBVdF6lFnT/ABvbdCvDjnbfAJvYuZabNsqkq7ra7XekG9ZI0/TuS1Db5rE/4l9OdJkkeaCUaVRYkNstc7KoAtiTsfI5wy5Vum9KDRCYvI9GRzu5A3CAIDpW/dRO5rfYVV7d62ud6iixyTFY0Mio8h0u/tCBY1pV9MsX/mNrztgCPa/SHbpapJA0AZnplUB9iKBMnBZ9QC0bAG9Ys9EynoPqlV8xmIztOz0fp4pSbAJFhr3APjBaR0ijfQJpb1E63ch653bYc7GhhU6FIiNJ60rAvcgUkBQt7+eQCNh98AzdwZnKZFfXlCPJoFMSfcRuoC34JNWu13ibN96ZfM5Ob8zGWSLTo1qyGX2jTIA1aQz6lAvcXfNYzPqHcqZ7MKspaQoG9PSa910Ftrs6QCCfjnfBXrAkmqSLLPPIrBgslOaK6fo+qrvYeaO2AVO6uqpKqjUDIrEggbUeR+vH/wDt4Zug9VMuUIAVXZGUUn1Gih33FHk8cYXuh9jTz5sxzQTZdQGdrRlocAAsPLEDzteHvqkMORy0cOXSbVI5JWM6iii7okEksau7FCtsBl79zPJIkkqKxRQo0jRa/B01/wC/2wxduZkPpGnTE7EAA+1C10u55av03+2FnrvTjHM+mGWOO7USIVIFC/tzsP2wS7R6mkYdHOgkhlcRB2BqtrII+xBG/kYDTJ+ptD09IcvAgpLsMtyC/eRR5DDcH7fGFzovUZMvPKk5jB0agpOwUhjStX1V4rf/AAwXh7li9BxAdEeVi109F3XVTtQI9xYg1sPftxhT766XR9fXFJHmHJjZWOulUbngaTv88DfANfUJXlykYguJ2PqsGKuJARQvZRVcUT543wh9w59mQI0YRlOsqAVvwSA2+9eL4+2HftvquvIJoJaSNRFJewG7+n7jvRRQBQ5BGFLrPbeZznUngjBkkVFLeBGulSdROwrUP3Nc4B77WkjyTZDLxhGlzMbMz2pKe0ECjuvu1HfkmvG1f8R4PTyMjguXLKdTyWbLEbC6B3vYVg107t6B5cr680Us+XiaIFAK1bbk3bPuWHgU1c4Wu9QBAY8xE+m9zGGvUDtRIKg887UT5qgMZrrSzZIBpbiaI/RGarQNO98hvI87Yz7p8kzSRZiJGEoFFdOkuG9lptTEhq3+Bin07qvpRCONpCxk1RqxtCCK3Q7agRyNjZ+BjSe9JJYclIwzAd4xp3iAoAqGCkfSQQDq+1YCrN3d6bRZTLOrTSTapZCKGlipNAVZI2GncAfJvFtnhzoljuOCGCQBCq+9tP1kEEAAna6O4xj/AE7rHo6m0xs5K6WkQNpq+NXB4/th6/DjrLyA5dSNZtgun5rUQTxZo1dc7DnARdF7gj6fmMzqEjorUoWtlZibFkbEhT+v64J9nQ5GWZ+oGJ7GYC6DRVDIxCOVJ/fYmjuBsBhFzeZ1TZ31D6hbUNaWyghwV38J7dIPwcD+ndamhWRIpGVZAA4HBrj9xZo4Df8A8QM4TDK2hQVG+sg0uqjYBNf1CvthAk61OqiNqETGtcbAoRuRVGwdjzi80sud6W0kZId0PquXYqoj90p0/wAhIFkDnUPDYWu1OrxsiQuaYSRsBzqqRS1f8xF7YDRcvH6MEaORq+sr4NsNIIPNIRz5J2GEzvzPJHCqwkoQFj0UCgRb0lbBZSP13wc7w6tonVliM3p62cWQADSqaoEkbmsI3e3UY5N1iMJOk1qJBHINMSRsQecACyPXZYlKxtWqwdrJ1V8/4ffBDu/oywCE+ozSMgDqxvTSqBX/AC88/p4s6P8Ahx+FkSImczBE59JZEg2ADNuCxuiKqgfvY4xV747Ty00isQuVkdWC72pYAkAke0D5IF1gMqyPTZJ20xIXNE7fA53O3kD9SPkYl6J05sxOkQYJe5Y8KACWY7jhQTzjQe3Osjp2QRWiDySyMmmwBevTbNzXtA0jnT+lUe0Og6M5MdK5iNfUsMopqLaVJYGizKCavYHxyFf/AGR0gbfnJjXkIaP3Ht4x2Gdepwr7Wy6BhsR+bXkc+MdgAfVO8p5o1DltCk0STRJ53P6UAPvj3kOmh1DTzaQwNKv/APEkkVpPJN4p9vdSVUKyKrgkGnANECgfdwRwP1OJTm5ZZ0ERWrrSy2q/zAgAbeTtzvzgK3dXa8kswbKpJMNID6VJ0lVVd9rsj3eTRBw+9hdGjgyIaN/QnMhjeUoNTG7AGqjVUoXfcE0cZtDHnxO6gsHv3ksAm3BJuq3sH+2HnK5s5bKQwzyo83qSPqZSfTsppIZhxYJusB4/EPuMRASQsW10vqCiC9ktqNeFqlqjZ5rGY9W6u07KSANKhdvP3P3ONOzqR54xwt6swRgagRT6h3tQxKhfBL8AX9sB+5uxI8kkOYMEyBW/ixllkjP9PuHFnkGx4/UFLs/ILNnY0f6PcWHlgEJIX/nNbHwd/FY2To3R1hkGmwHjNszFiSpsb8km+NhQ2G5xj+T6qY82c3BlyEBNKAdK2pHIFDm64w6w9/OwgeSlXk/Kq2xbb4G/B/TAPf8AtqSKOZQBIY11qjH/AJW0+dgSCOP8sKuR63KyiT83ImsFjF7gq7e32qRQqhX253vCj1HvmWOaWSIo4lBiLkXegmiPsA9Akf8AbBPtzKfmctl3iDNKC0MkY4bRWgmhYFOikitt7WicAqd55q85INZcbe437jpBJAJ2F7ftjsjlPYAQqlvLE6j8Uotv7DBfOdWkVjFLGujWzaJI6VbYk6b3T3cUfI3x87d6ll45Sy2jOKALD59wDNuAQfJv9cAuiNPVpnLIPr0WpocgagBZ43GLJGa6hIBFE0giXSojX2olkgE0AAOLPxgz1Ts552nmjdVGossZu2FX9Qv3HfY/33w8dkQRxZDLQKDqzIaWajRJN+3xuqqor/mvzgEXtzuCXppzEcsbq8np+w7EFJEcftp1jbm8O3R+gSHK555D/vGclL+0kaKJYAn2kgsxBo1VHfAX8XcppTLSBdIBZd31NdXvzxXyd/7lb7f7mzLzxR+o+lmoqCab20LF1ewJIonk4ARms/NFLHIF9FlOuOhXB5BNltxySb/TGqw52SSOP1WWUPCrxHXpIRz9IoCtJWiR5XxjOe6+jOsjyNIhNkGPX7kAalAHBBUhhR/q2sbjMhnptSpG5sj0x9hZ4+OSdvvgPWeleObYsCpOhjd6bIBF+Nv88P3fvd0j5MIQ4M1AtY0FRudNc3QHxzgz1LrBykEKR5eV41jCGWL3AFeVavN7kEgb4SOtz/7QUmKErJGbZrABUigCoA91i7/X7YCf8O+6cvkBI8kcZc7a3BZtP9KLVDfcksL/AGrFXqnW4FbMzZX+G+YURaACukMS0rADYBgqihxqb7Yo9qdQjjYpIoFsDqKBiK52PBxoH4edp5fPvLmsxcjIaVDpClarURxuSQPArAJvbPVYYenZwOA7vSqnjcUG/Yn9dqwpKMaN+IXaYEgMKqhZqC1Vr8kgBaBr77/2zueEoxVtiMA//hx2xJmYpi80seWZgrRxtXqkb7n+kbeN+PGCXU+xcvC/8JZfYPU1x6mKAbkuTaACr3Kk1tgh2RP6WXy6FgqkB2PAAY6iT+x5w+dXz7aGgIQI4KMTd6WBGw434/vgFCDoTR6QGUrIPe78e0bWNvkkAA8XY8q3WPwuzUk7P6sModtQIJ9wAHCkDetqv997wz9tdQXM9OtTbwWVJ3sx3RqwTqTxYu8VpuvmPKPmJM0jRTRKkTKSXE6E7aANhp1XbH+XfigOZvry5dvREDZeARiN3VgAGavTIKkkLYKE1tfIwlfiB1ImOMLer1dTU2oqACBvZC39ucIxzzO7ElmV7DE80fP7Gjhx/D/oaNqLA5l1j1+nRaOKyFUspItyb28CzgFXPo65gSnUIy9xmxvprjkXxzjQOzppo45gqPHGEaVBKuslrXV7tKncEnSF8E381Y+qxrmYkzMLKrHiRBGHOsafaNggvjc/uMPne+aiZH1KAAG0uhBOwvV7fp3P8w3OAy148kxLGKi25/i1ufte36Y+4if8RYwSFyWXIGwuMXXi/vjsAG/KM8CTguzyTPGQBdkCNhVD6m1nbzW2NE/DrpcGXlMmdCtI1LDGCHAZfqv+UP8AAJ8NhJ7UzklQQJGX/wB5E54+gAKw34Bqyb/lGH7uLPrHLCqRyGyJCwHtVR7eTsGJPH2ArfAM/VsmJwrrAkEjSUZfqcKfkKQCWIA3JAHzhR7syuXy8h9VnKyZZ2AY1IJYgNJqrXWHIII+f2P5XqAKGQAso9qyswJIYigPvqNcYUO6+326jmzMRJYCpQaO2A4bc+0bnam/0wDN+FfV0dJ3TRGkMcSE1duVLSHc3Rdq/wDiN6xY7wzCzZKdS4oLq3WrA93F8GtsDekdHj6dA6xIC8pCu5BY0NwL29t0TQF/G2OlzDv6dwxmLXT+0FV9p0sbuzdUMBn3Suo6YfSV5FLHRSqCCS3I83W1ffAPqEpRmjNgoSv9jWNM6ssL5qF44kjKsWJWIR6qRqsAC/dW5AP2xnvckTz5uX0kZ9IttCk0AN2auB9zgAjSWK+5P96/7YePwl62kWbEb7BwxQ6iPeEIUfG+/wCrBPgUinDH2R0b1pJXJpYE1XVjUzBVB/Xf+1+MA9d99WgfLuhEtgEKvvs6aayCooA8nir34wc7f6PB+ThXKxZZXr+JM8aysfGxJsE870KqhiD8Q+14JMqlUkuoBGZjwSNdncsNIutzYGC3afYhy+UCyyxuWb1VGnZbAI31b1V/bAZ3+IXVvSzPpx6QgCkafN2CdtrBBXb4wJ7a6xmnzJTLkuxGoKRZbSBwALuhvW5A+wIMfiHkpcxn48vpj9QRrpYNSfW7EgkD271uOf8AEFFkM10vOQ5iaJlRZB7xTKR/MAykiyt0LB+2A01e1Dm0R+p/7sNL/wAENdVsZHZgdPHtUcDzvWM9n7QlyOYE6+nPBHMqqxNHUd01x/UDfIAO4Pxht7g7wfqJH5YbA7s3tDKD7RXIOrfb+ngYr5jt71MmiOPy8ySCQPdXIQVUK25Ki1Or58jcgDveXbkeaib1IEgmKK5k1BTeiy1Leoa7FGv2OMZ6Xmjl59RFlf0O43+98Y1nP/iShyLRu65mYAWD7ZdQcltggUoEUEkbUTybwJh7fyvUsl+YtoswwAaztrT2Aj5WgPP+OAm/DvrsTZSaJyQ6SF71lSUcAk1f9S1fix87ug6P06KNmMaSzTC5Czk7sAdPO1XXz++Ma7J7XzWZzDegoHpHS8j/APCTejqPna/aNz/jjQeo9KXJqHQ/mCSFkdFKrqNsPazGgV3Ug+D8jAI/dfR48jmg0YPpSq1KSTpba1LHnkHfcXvdYOfht3KqySQOqqJAHUhitleRqB8jejtzzjz3NmcvmEiik1xkMJAFUfzC999wwIOxvg4U+5smsMyvC9xsLUrYKEbFebuqPO9/bAM34m9dR2jijOp0JZ3DatN/yX+wJA42wl5LKCfMaXfRGLZ350oN2IHk1sB8kYqvmLN198c2aIOoAbgg2AeRXkc/fnAan+HWZTMSiIC1RmUDn2UxXnnbb9sauOiKdOoXo4/bjGB/hd1BsvmHzGnVEiH1PdWm9gRsbO52+L3FY1l/xQgXLNPpkZUrUEMZq+P5x/gL+3OAp/iHMnTIkzWXjjVjMFkjrSsgZWJ2HDe0e4fve2MfyKHMRywwITTNMqMNRVfkEC9WkKvwb/cF+4e7ZOtZ7LxEenCZFRIwbI1MAzMfLV9qA48k6Rns5DlswnsRTIgiVfaP4a7/AHNWao/H64DE890aaBI5JFKCW9NmmNc+0+4DxdVhr/DHP+nLOZAGilCq2rcFg2pQfgk3R52284i/ETpMpf8ANO7SeoSAGFaVH0hR/SP/AD5xU7F6khlMcilvb7AOCbJplGzCyPq2rAMXcnbObz7o8MZSNCTrdmOpif5RRIAoeAOcOPd3bCJlUV5vS9WhK+rb+ohFKnYm9v8AEb4Y+iyEwA6hpO4Avb5/UGv/AG8Z93RkM80rNFNFmIQTpSTZo/la2/z/AGGAUm7EWzWahI8WkoNfpoNfpZx8xo2SoRoHhUuFGogbE1vX2vHYDK+g9WZJHnWgdkHwo32r4oAYe3zomywaVv8AiMRpH08CiPII33vCdn+rGUhms1dG6r/xiDO5higeNm9gtkJsVxY25+ftgG7KvpFNIAUDamCgl1K0L+63qDDfj4x3TerSxIGYjQ1WKO1+bOxPgjavk4Vu3jLmGBUH2Hm6v7E/H7g8jDHn+iTyJ7fy0RP8zAA7/cF7/sMAZ6XnJM2TElEfUa2JNgAXe248V538YeU7XU5ZYJpWJ3K6GCkXt9QHgHmv74WvwzmgyWXzatKkxy+l5ZE2vVftF17VC8kjcnjCS/frZjMySG4S2wpjQHHN+drHGAe+vfh20hDZaX3pzHJVkVwHFDf7j98LeS7Ply8M2VzDQwLMxmnkdySIgAEX2MpZidY0gkc/Iume+ZcvPCnrLbxe8u3sjJckFq3J0AAAHyMEO5zL1HLwqAnuYPrKsoYBaq2GrYsDpFjk71sCX1jtXLyjVkHfUBZilASxf8pLtvW9MdxxR2Nbp3aEzweqjxxiroswc0aGwFbm6w49E7bTLB3k1OwBAGkKgtdzu2+12TVb7XhZTPsMqhbLxkyratX1KDQHn6SKO+21+DgCnRe/GnlgjzIDPGrgMa3YsACb2vQDv5P3w/ZfrK5gg2To/hpR2ahzQ234xmnZpy8MYkzEGuSUlg5j1hEDFeDsosEk1xh4ymSlCvJCAY2AIUUHBN+5ARVVRrz+mAUO+5nTPCQiriQKf3YkE/IN7fFfOKGa68Z4zG3uUcqftuK+4OH7OdPpgsqmQGEGVXOr/wCodBNbX9W44vbC317siCNGnysjAjf0m9wP2U8jbwbvixgBPaXWYpnzUczfl1kiBjZd9AhDN6Y4sMpYncFmHycUu9eqSRyiASEoqRubq9ZQOdxsPqHH9zhZCanIUiibs7AD5J+MaE/aJy2RiniCyZiYppkmIBUGtAijYEam2pn9wG4C8AAvbfamaQrmmjSOJfd/HLIJEYFWA2PKk7mudrxX6n1Zkk9GE6Ii3tC8BSxqv23vzibrHXM5Jl9OZLf8TSC4piQCSPuBtZryMVuyemrmc7DExPuLKKFj6W3O42B3/wC2A1iHuJEyDtlI1XLxeyNCaZ29uok1u/u1E8mjxYIH9Q6jm2ilLoIo0pisIaUOK1Mra9tGkEH74ZesdqZFIUhVJ0ELeopTUd7B3N0dxwePtgP3F3MhyjyAliI3qgpu1I9x5Xkcc7c4BWiWXNzSyQhWvSTIzBBWkBF3BNhVGwH32sYGdf7emb2yx0aLBwQV25IcbefpNH7ecCe0877HikGtAyso0glWPt1UfsAN9uME873XJBKYcszSrvG+v3CQnZgB/KL2BG5q+DWASJkKkqwojYjBntvszN9Q1flotYStTEhVW/ksRv5oWcS9x5NhGJJojGxIEbadIcAe4EXyvto/HNk42PtnMxZLp+UgQkM6erISpGpmALc8kXpr4AwGczImQymYyM0qyy2HZIhaK21o0pIO1Ix0jY7Wd6XYZJp6XUSo4UbRgeaXZR+tf3ONL7t6LEuXmzECLHKzhi6rRJvn7W2/35OFHsntH8wGaR2CCtl/m3Nj7cEXgIukZSTpTDM5nLn1CSkQkuhsCZEIBVjRoEHbcjesT9B7hE/VEmmNA6lQvuB7ToFf348n98NnfiIelvEPphCGOyTWkgbWf6SVvGNKT+hwGxd3Z1czEI4rlm1qyUoCjb3Wb2FBrvxgblPw/wDy+YaVZQxW6VRwSPJ32F+Ptgj2f0x80I5WnMulVDFK/mouje2yTVFrv74Zu4SqpaKqMpXToaiTY2NrRFD5/wAMAwdEaMZZV1rSR6nI8bWefA/yGEjqOW/LQ/mZH9SWUkxLRG7b62HJoHVR4JAxU6d3J6BfLyyiIso0yabGlSWcCzWrTYF7E1yRRode68c0/qFTVVGh8LdD9SeT/bACLXytnybO/wDjjsetE/jJZph4Iiej9/px2AAZYFl32Hj/ALYpfm2ik/0I/tzjy7yQSsjimU0VNEbb7f6Ef6485vMCUA0qlSboVd7/APowEuU600IAXbztx/bDJkOqr6Pq5llbVemIjWdqILLqGxO9HlbPkHCQDbi+L3/Tzh76Pn5JWRMvAskqiktV0xrxYvzVe4n74CLK9/iANGMtGElFSqqJGHHzabja9h+u/BP/AIg9h5eLIpncnZoq76m1hkbhqO1gkX8jFLvLt8QZdjMITK6El12og2Aq8kkkAtsOf0Kz2t3pmoQMuA08Ju4a1bcmtidIFmuOcAuSTs5LOxZjW53Owof2AAw+dA65LLlIwzlmy7JFBGNvYdZc0OWJMa6q8D72Mm7cy+akvJyrGTZaGS/b/wBJF2Pt4+cBnSSNmy/JRz9I5I2+xO3A534wD51juxVUDX6jEn2BhamiPdzsCa2O/wAbXix2x0jKGDVm8yEVUMcCLs6AEsxbY2zMed7IHAAARcll55YfTSPVGX17IuokDTQP1kAH6Rt5wZ6TmvSzEKyEgg0HG/O3nncUQfIwFDuOSOCSE5SSTTHapI3tfnUOK4vmhYIwwfhz3RLLnwZz6mtCo9qgXak7AAbgb/tiT8R8ojJH/EYun8xshhXwAPdwPbewF0BhdTrsZhijPqlYgQDoWgSbYgBweT84DYJ+oxJLnJJR/DSKNWHyNLNQ+5JAH3IxnZz7uXbUdK7gbkKK+T8Xt5O33OA8fX2eB4VLyF5Ab/qAFKNzexN/ahg52hkswZVg+ks31adYQEWW0n2lhVAnbnkgUCN2/wBPGYzUUJNLI4U7+B4H3NUPuRj9FwdvJKyyShWdb9OxaxiqpB+nnk/bYBP/ABC7SAhE8MpzGah0yAkqH0qdyFWtQsXvZ++NA6LnhLDHJwHRX/uoP+uAyX8Wu0p4ljzDEsgJRqshdRsHihZ2/wD04QuiddkykvrRVr0sovj3Da/mjTV8geNsb5+LHcMMHTpYpfe86FI0B38e8/CqaP3NAfb84NgN/wCkdzpmlDrJUbgGtKgrQplay17/AM3nna8ZZD1qstmgwJQgqgN0CzkKo+QBZrxWK/bseYCFoNQUHchwm/3vc8fpgR1XNF3JfkmztW/3qgT96s+cBF02Zg/sIBb22dhvsN/FEg34xa6Av+8ReAGFnwourOBqybYYe18iJ/YFHqajv8qUsfoAVJvwa4snAO/esqnLqWK/w5EeMABgTuDYNiqNgfY34wnSdzylR6juwDggEk0ATtvuCTZPziLumWcJEHIMTqGWtJ3A4JG+18H9cABmGAIs0eR4OA17OdfizGUkUMDcZev+n3Efrt/niftlUiy4UEXuXrgMf5f2FA/e/vjPOzMrLPKY4WCUpdmY+0Ac3/lQ/wC+GfOd1ZalRcv6kYtSzuwd6H1UtUPhfjAV+6uqh8pMV3V30j9AwH+mM7OGfr3UlzCLFl42BBtkUXvXihZ2HnfCzpN6aN3Vef0wG/fh1m8vDlFkgQhJtTFA5JRgAGFk87C6rwdIwq9zdZkzE0MEIRZZfc7KCWXRbBQWoWaPxZri8JOR65LlU9NRRUnVudibBFqRWwG3Bre/F3sfNM2Zc7M/pvoVzsSxAazd/QX8874D22dbNZrQAFP0IX4S7tq3Gra9rrese+qZrO9OYR+qvscFXUK1MvFEj/PFgdt5nKSLmAqZuGI6tS2yWNqPm1/t98Vur5IZmJZkIT1C7sHl3B1b0GoMPAo3uMBX/wDvF6l/+bkP9v8AtjsUF6LYBE6Ud91e/wB/bzjsBb7nXVnN975/wP8Arg30FqkKaU0ED2lFI/sRjsdgFvvTLLHmiEVUBVTSgAXuOBthr/CqYgvRPH/bHY7AFO+ff0l3a2YzIbJs7sRt8CtqG2Mx6XmGSQaWK6lKmjVgiiP0I2OOx2A6MfxF8fpiXoI1TEtuQrtvvuEJBPzvvvjsdgDozTAZYhiC0RBrbhmA44NeecMHdPS4vTD6fd+Vhluzetmpjz5HjjHY7AI3Vc9IGjAkehEtWxNagCas7Wd9vth57UiD5IFgDaknb5u/747HYBVhcxzNGntRrBA/fGi/goPWbMGX3nSott/6sdjsA55vZGA2A9oHgDmgPjCp+CfU5J8kRK5cRyiNL5C6Qavkj4vgbcY7HYDLO6eqyzuZJXLu5ayfsxCgDgADgDYb4BZoU37D/LHY7AM3bTH06s1TGr+2A/W92B8kWTjsdgBgxrGR7by8UUcqRgO0DWbY3cLE7Ekf4Y7HYDNurylnBNfT4AA+pvA2GKOPmOwB7pmdeJajYoGUBqPI+D9sWc2v+7Q//I/41/pj7jsALilJLm91BIPkUPnFjtTKrmOoZZJhrWSZFcEncE7ixvjsdgNo/EPt7LDIZjTBEpRCylUCkEbg2ACf3584wnJSlZAVJBvkY7HYDfp82wkmiFLHEqBECgBQVF0APNnGP9nzlc2KrZjVqDW53Fg0fuN8djsA0N1GSz72/vjsdjs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http://openreflections.files.wordpress.com/2011/08/crowd_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3658" y="0"/>
            <a:ext cx="10811316" cy="69174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43608" y="1952836"/>
            <a:ext cx="7056784" cy="1980220"/>
            <a:chOff x="467544" y="2060848"/>
            <a:chExt cx="7056784" cy="1980220"/>
          </a:xfrm>
        </p:grpSpPr>
        <p:sp>
          <p:nvSpPr>
            <p:cNvPr id="6" name="Rectangle 5"/>
            <p:cNvSpPr/>
            <p:nvPr/>
          </p:nvSpPr>
          <p:spPr>
            <a:xfrm>
              <a:off x="467544" y="2060848"/>
              <a:ext cx="7056784" cy="1980220"/>
            </a:xfrm>
            <a:prstGeom prst="rect">
              <a:avLst/>
            </a:prstGeom>
            <a:solidFill>
              <a:srgbClr val="B41A1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11560" y="2073622"/>
              <a:ext cx="6768752" cy="1938992"/>
            </a:xfrm>
            <a:prstGeom prst="rect">
              <a:avLst/>
            </a:prstGeom>
            <a:noFill/>
          </p:spPr>
          <p:txBody>
            <a:bodyPr wrap="square" rtlCol="0">
              <a:spAutoFit/>
            </a:bodyPr>
            <a:lstStyle/>
            <a:p>
              <a:pPr algn="ctr"/>
              <a:r>
                <a:rPr lang="en-US" sz="4400" dirty="0">
                  <a:solidFill>
                    <a:srgbClr val="F2F2F2"/>
                  </a:solidFill>
                  <a:latin typeface="Arial"/>
                  <a:cs typeface="Arial"/>
                </a:rPr>
                <a:t>The</a:t>
              </a:r>
              <a:r>
                <a:rPr lang="en-US" sz="5400" dirty="0">
                  <a:solidFill>
                    <a:srgbClr val="F2F2F2"/>
                  </a:solidFill>
                  <a:latin typeface="Arial"/>
                  <a:cs typeface="Arial"/>
                </a:rPr>
                <a:t> ART </a:t>
              </a:r>
              <a:r>
                <a:rPr lang="en-US" sz="4400" dirty="0">
                  <a:solidFill>
                    <a:srgbClr val="F2F2F2"/>
                  </a:solidFill>
                  <a:latin typeface="Arial"/>
                  <a:cs typeface="Arial"/>
                </a:rPr>
                <a:t>of</a:t>
              </a:r>
            </a:p>
            <a:p>
              <a:pPr algn="ctr"/>
              <a:r>
                <a:rPr lang="en-US" sz="6600" dirty="0">
                  <a:solidFill>
                    <a:srgbClr val="F2F2F2"/>
                  </a:solidFill>
                  <a:latin typeface="Arial Black"/>
                  <a:cs typeface="Arial Black"/>
                </a:rPr>
                <a:t>ENROLLMENT</a:t>
              </a:r>
            </a:p>
          </p:txBody>
        </p:sp>
      </p:grpSp>
      <p:grpSp>
        <p:nvGrpSpPr>
          <p:cNvPr id="7" name="Group 6"/>
          <p:cNvGrpSpPr/>
          <p:nvPr/>
        </p:nvGrpSpPr>
        <p:grpSpPr>
          <a:xfrm>
            <a:off x="-72516" y="7025035"/>
            <a:ext cx="9685076" cy="436413"/>
            <a:chOff x="1524744" y="3138785"/>
            <a:chExt cx="6094511" cy="580429"/>
          </a:xfrm>
        </p:grpSpPr>
        <p:sp>
          <p:nvSpPr>
            <p:cNvPr id="23" name="Freeform 22"/>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L.</a:t>
              </a:r>
            </a:p>
          </p:txBody>
        </p:sp>
        <p:sp>
          <p:nvSpPr>
            <p:cNvPr id="24" name="Freeform 23"/>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E.</a:t>
              </a:r>
            </a:p>
          </p:txBody>
        </p:sp>
        <p:sp>
          <p:nvSpPr>
            <p:cNvPr id="25" name="Freeform 24"/>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A.</a:t>
              </a:r>
            </a:p>
          </p:txBody>
        </p:sp>
        <p:sp>
          <p:nvSpPr>
            <p:cNvPr id="26" name="Freeform 25"/>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D.</a:t>
              </a:r>
            </a:p>
          </p:txBody>
        </p:sp>
        <p:sp>
          <p:nvSpPr>
            <p:cNvPr id="27" name="Freeform 26"/>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S.</a:t>
              </a:r>
            </a:p>
          </p:txBody>
        </p:sp>
      </p:grpSp>
      <p:cxnSp>
        <p:nvCxnSpPr>
          <p:cNvPr id="29" name="Straight Connector 28"/>
          <p:cNvCxnSpPr/>
          <p:nvPr/>
        </p:nvCxnSpPr>
        <p:spPr>
          <a:xfrm>
            <a:off x="-324544" y="-135396"/>
            <a:ext cx="0" cy="69933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540552" y="-207404"/>
            <a:ext cx="0" cy="69933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44682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T:\munzer nicolai - u102950\Mark\iStock_000070276537_Medium.jpg"/>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5008" t="4565" r="27004" b="4483"/>
          <a:stretch/>
        </p:blipFill>
        <p:spPr bwMode="auto">
          <a:xfrm>
            <a:off x="7812360" y="2636912"/>
            <a:ext cx="1224136" cy="34265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23528" y="6472643"/>
            <a:ext cx="463550" cy="268725"/>
          </a:xfrm>
        </p:spPr>
        <p:txBody>
          <a:bodyPr/>
          <a:lstStyle/>
          <a:p>
            <a:endParaRPr lang="en-US" noProof="1"/>
          </a:p>
        </p:txBody>
      </p:sp>
      <p:sp>
        <p:nvSpPr>
          <p:cNvPr id="3" name="Footer Placeholder 2"/>
          <p:cNvSpPr>
            <a:spLocks noGrp="1"/>
          </p:cNvSpPr>
          <p:nvPr>
            <p:ph type="ftr" sz="quarter" idx="3"/>
          </p:nvPr>
        </p:nvSpPr>
        <p:spPr/>
        <p:txBody>
          <a:bodyPr/>
          <a:lstStyle/>
          <a:p>
            <a:endParaRPr lang="en-US" dirty="0"/>
          </a:p>
        </p:txBody>
      </p:sp>
      <p:sp>
        <p:nvSpPr>
          <p:cNvPr id="6" name="TextBox 5"/>
          <p:cNvSpPr txBox="1"/>
          <p:nvPr/>
        </p:nvSpPr>
        <p:spPr>
          <a:xfrm>
            <a:off x="347398" y="3598858"/>
            <a:ext cx="2927684" cy="60256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9290" tIns="39290" rIns="39290" bIns="39290" numCol="1" spcCol="38100" rtlCol="0" anchor="ctr">
            <a:spAutoFit/>
          </a:bodyPr>
          <a:lstStyle/>
          <a:p>
            <a:pPr defTabSz="584200" latinLnBrk="1" hangingPunct="0"/>
            <a:r>
              <a:rPr lang="en-US" b="1" dirty="0">
                <a:solidFill>
                  <a:srgbClr val="1E7539"/>
                </a:solidFill>
                <a:latin typeface="Arial" pitchFamily="34" charset="0"/>
                <a:cs typeface="Arial" pitchFamily="34" charset="0"/>
                <a:sym typeface="Helvetica Light"/>
              </a:rPr>
              <a:t>Victim &amp; Knower</a:t>
            </a:r>
          </a:p>
          <a:p>
            <a:pPr defTabSz="584200" latinLnBrk="1" hangingPunct="0"/>
            <a:r>
              <a:rPr lang="en-US" sz="1600" dirty="0">
                <a:solidFill>
                  <a:srgbClr val="000000"/>
                </a:solidFill>
                <a:latin typeface="Arial" pitchFamily="34" charset="0"/>
                <a:cs typeface="Arial" pitchFamily="34" charset="0"/>
              </a:rPr>
              <a:t>“I have no choice”</a:t>
            </a:r>
            <a:endParaRPr lang="en-US" sz="1600" dirty="0">
              <a:solidFill>
                <a:srgbClr val="000000"/>
              </a:solidFill>
              <a:latin typeface="Arial" pitchFamily="34" charset="0"/>
              <a:cs typeface="Arial" pitchFamily="34" charset="0"/>
              <a:sym typeface="Helvetica Light"/>
            </a:endParaRPr>
          </a:p>
        </p:txBody>
      </p:sp>
      <p:sp>
        <p:nvSpPr>
          <p:cNvPr id="17" name="Title 4"/>
          <p:cNvSpPr txBox="1">
            <a:spLocks/>
          </p:cNvSpPr>
          <p:nvPr/>
        </p:nvSpPr>
        <p:spPr>
          <a:xfrm>
            <a:off x="255100" y="188736"/>
            <a:ext cx="8781396" cy="864000"/>
          </a:xfrm>
          <a:prstGeom prst="rect">
            <a:avLst/>
          </a:prstGeom>
        </p:spPr>
        <p:txBody>
          <a:bodyPr lIns="0" tIns="0" rIns="0" bIns="0" anchor="b"/>
          <a:lstStyle>
            <a:lvl1pPr algn="l" defTabSz="457200" rtl="0" eaLnBrk="1" latinLnBrk="0" hangingPunct="1">
              <a:spcBef>
                <a:spcPct val="0"/>
              </a:spcBef>
              <a:buNone/>
              <a:defRPr sz="2800" b="1" kern="1200" baseline="0">
                <a:solidFill>
                  <a:schemeClr val="accent1"/>
                </a:solidFill>
                <a:latin typeface="Arial" panose="020B0604020202020204" pitchFamily="34" charset="0"/>
                <a:ea typeface="+mj-ea"/>
                <a:cs typeface="Arial" panose="020B0604020202020204" pitchFamily="34" charset="0"/>
              </a:defRPr>
            </a:lvl1pPr>
          </a:lstStyle>
          <a:p>
            <a:r>
              <a:rPr lang="de-CH" dirty="0">
                <a:solidFill>
                  <a:srgbClr val="1E7539"/>
                </a:solidFill>
              </a:rPr>
              <a:t>Player &amp; </a:t>
            </a:r>
            <a:r>
              <a:rPr lang="de-CH" dirty="0" err="1">
                <a:solidFill>
                  <a:srgbClr val="1E7539"/>
                </a:solidFill>
              </a:rPr>
              <a:t>Learner</a:t>
            </a:r>
            <a:r>
              <a:rPr lang="de-CH" dirty="0">
                <a:solidFill>
                  <a:srgbClr val="1E7539"/>
                </a:solidFill>
              </a:rPr>
              <a:t> vs. </a:t>
            </a:r>
            <a:r>
              <a:rPr lang="de-CH" dirty="0" err="1">
                <a:solidFill>
                  <a:srgbClr val="1E7539"/>
                </a:solidFill>
              </a:rPr>
              <a:t>Victim</a:t>
            </a:r>
            <a:r>
              <a:rPr lang="de-CH" dirty="0">
                <a:solidFill>
                  <a:srgbClr val="1E7539"/>
                </a:solidFill>
              </a:rPr>
              <a:t> &amp; </a:t>
            </a:r>
            <a:r>
              <a:rPr lang="de-CH" dirty="0" err="1">
                <a:solidFill>
                  <a:srgbClr val="1E7539"/>
                </a:solidFill>
              </a:rPr>
              <a:t>Knower</a:t>
            </a:r>
            <a:r>
              <a:rPr lang="de-CH" dirty="0">
                <a:solidFill>
                  <a:srgbClr val="1E7539"/>
                </a:solidFill>
              </a:rPr>
              <a:t> </a:t>
            </a:r>
            <a:r>
              <a:rPr lang="de-CH" dirty="0" err="1">
                <a:solidFill>
                  <a:srgbClr val="1E7539"/>
                </a:solidFill>
              </a:rPr>
              <a:t>mindset</a:t>
            </a:r>
            <a:endParaRPr lang="de-CH" sz="1800" dirty="0">
              <a:solidFill>
                <a:srgbClr val="BFD12F"/>
              </a:solidFill>
            </a:endParaRPr>
          </a:p>
        </p:txBody>
      </p:sp>
      <p:sp>
        <p:nvSpPr>
          <p:cNvPr id="19" name="Rectangle 18"/>
          <p:cNvSpPr/>
          <p:nvPr/>
        </p:nvSpPr>
        <p:spPr>
          <a:xfrm>
            <a:off x="395536" y="6093296"/>
            <a:ext cx="3625572" cy="3517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solidFill>
                  <a:srgbClr val="FFFFFF"/>
                </a:solidFill>
              </a:rPr>
              <a:t>MISTRUST</a:t>
            </a:r>
          </a:p>
        </p:txBody>
      </p:sp>
      <p:sp>
        <p:nvSpPr>
          <p:cNvPr id="21" name="Rectangle 20"/>
          <p:cNvSpPr/>
          <p:nvPr/>
        </p:nvSpPr>
        <p:spPr>
          <a:xfrm>
            <a:off x="4906868" y="6101633"/>
            <a:ext cx="3625572" cy="351703"/>
          </a:xfrm>
          <a:prstGeom prst="rect">
            <a:avLst/>
          </a:prstGeom>
          <a:solidFill>
            <a:srgbClr val="97E4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solidFill>
                  <a:srgbClr val="000000"/>
                </a:solidFill>
              </a:rPr>
              <a:t>TRUST</a:t>
            </a:r>
          </a:p>
        </p:txBody>
      </p:sp>
      <p:sp>
        <p:nvSpPr>
          <p:cNvPr id="20" name="TextBox 19"/>
          <p:cNvSpPr txBox="1"/>
          <p:nvPr/>
        </p:nvSpPr>
        <p:spPr>
          <a:xfrm>
            <a:off x="394762" y="4224407"/>
            <a:ext cx="3385150" cy="180289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9290" tIns="39290" rIns="39290" bIns="39290" numCol="1" spcCol="38100" rtlCol="0" anchor="ctr">
            <a:spAutoFit/>
          </a:bodyPr>
          <a:lstStyle/>
          <a:p>
            <a:pPr defTabSz="584200" latinLnBrk="1" hangingPunct="0"/>
            <a:r>
              <a:rPr lang="en-US" sz="1400" dirty="0">
                <a:solidFill>
                  <a:srgbClr val="FFFFFF">
                    <a:lumMod val="50000"/>
                  </a:srgbClr>
                </a:solidFill>
                <a:latin typeface="Arial" pitchFamily="34" charset="0"/>
                <a:cs typeface="Arial" pitchFamily="34" charset="0"/>
                <a:sym typeface="Helvetica Light"/>
              </a:rPr>
              <a:t>Doesn’t take risks </a:t>
            </a:r>
          </a:p>
          <a:p>
            <a:pPr defTabSz="584200" latinLnBrk="1" hangingPunct="0"/>
            <a:r>
              <a:rPr lang="en-US" sz="1400" dirty="0">
                <a:solidFill>
                  <a:srgbClr val="FFFFFF">
                    <a:lumMod val="50000"/>
                  </a:srgbClr>
                </a:solidFill>
                <a:latin typeface="Arial" pitchFamily="34" charset="0"/>
                <a:cs typeface="Arial" pitchFamily="34" charset="0"/>
                <a:sym typeface="Helvetica Light"/>
              </a:rPr>
              <a:t>Doesn’t share knowledge</a:t>
            </a:r>
          </a:p>
          <a:p>
            <a:pPr defTabSz="584200" latinLnBrk="1" hangingPunct="0"/>
            <a:r>
              <a:rPr lang="en-US" sz="1400" dirty="0">
                <a:solidFill>
                  <a:srgbClr val="FFFFFF">
                    <a:lumMod val="50000"/>
                  </a:srgbClr>
                </a:solidFill>
                <a:latin typeface="Arial" pitchFamily="34" charset="0"/>
                <a:cs typeface="Arial" pitchFamily="34" charset="0"/>
                <a:sym typeface="Helvetica Light"/>
              </a:rPr>
              <a:t>Blames others</a:t>
            </a:r>
          </a:p>
          <a:p>
            <a:pPr defTabSz="584200" latinLnBrk="1" hangingPunct="0"/>
            <a:r>
              <a:rPr lang="en-US" sz="1400" dirty="0">
                <a:solidFill>
                  <a:srgbClr val="FFFFFF">
                    <a:lumMod val="50000"/>
                  </a:srgbClr>
                </a:solidFill>
                <a:latin typeface="Arial" pitchFamily="34" charset="0"/>
                <a:cs typeface="Arial" pitchFamily="34" charset="0"/>
                <a:sym typeface="Helvetica Light"/>
              </a:rPr>
              <a:t>Reluctant to change</a:t>
            </a:r>
          </a:p>
          <a:p>
            <a:pPr defTabSz="584200" latinLnBrk="1" hangingPunct="0"/>
            <a:r>
              <a:rPr lang="en-US" sz="1400" dirty="0">
                <a:solidFill>
                  <a:srgbClr val="FFFFFF">
                    <a:lumMod val="50000"/>
                  </a:srgbClr>
                </a:solidFill>
                <a:latin typeface="Arial" pitchFamily="34" charset="0"/>
                <a:cs typeface="Arial" pitchFamily="34" charset="0"/>
                <a:sym typeface="Helvetica Light"/>
              </a:rPr>
              <a:t>Doesn’t listen</a:t>
            </a:r>
          </a:p>
          <a:p>
            <a:pPr defTabSz="584200" latinLnBrk="1" hangingPunct="0"/>
            <a:r>
              <a:rPr lang="en-US" sz="1400" dirty="0">
                <a:solidFill>
                  <a:srgbClr val="FFFFFF">
                    <a:lumMod val="50000"/>
                  </a:srgbClr>
                </a:solidFill>
                <a:latin typeface="Arial" pitchFamily="34" charset="0"/>
                <a:cs typeface="Arial" pitchFamily="34" charset="0"/>
                <a:sym typeface="Helvetica Light"/>
              </a:rPr>
              <a:t>Knows better</a:t>
            </a:r>
          </a:p>
          <a:p>
            <a:pPr defTabSz="584200" latinLnBrk="1" hangingPunct="0"/>
            <a:r>
              <a:rPr lang="en-US" sz="1400" dirty="0" err="1">
                <a:solidFill>
                  <a:srgbClr val="FFFFFF">
                    <a:lumMod val="50000"/>
                  </a:srgbClr>
                </a:solidFill>
                <a:latin typeface="Arial" pitchFamily="34" charset="0"/>
                <a:cs typeface="Arial" pitchFamily="34" charset="0"/>
                <a:sym typeface="Helvetica Light"/>
              </a:rPr>
              <a:t>Sceptical</a:t>
            </a:r>
            <a:r>
              <a:rPr lang="en-US" sz="1400" dirty="0">
                <a:solidFill>
                  <a:srgbClr val="FFFFFF">
                    <a:lumMod val="50000"/>
                  </a:srgbClr>
                </a:solidFill>
                <a:latin typeface="Arial" pitchFamily="34" charset="0"/>
                <a:cs typeface="Arial" pitchFamily="34" charset="0"/>
                <a:sym typeface="Helvetica Light"/>
              </a:rPr>
              <a:t>/defensive</a:t>
            </a:r>
          </a:p>
          <a:p>
            <a:pPr defTabSz="584200" latinLnBrk="1" hangingPunct="0"/>
            <a:r>
              <a:rPr lang="en-US" sz="1400" dirty="0">
                <a:solidFill>
                  <a:srgbClr val="FFFFFF">
                    <a:lumMod val="50000"/>
                  </a:srgbClr>
                </a:solidFill>
                <a:latin typeface="Arial" pitchFamily="34" charset="0"/>
                <a:cs typeface="Arial" pitchFamily="34" charset="0"/>
                <a:sym typeface="Helvetica Light"/>
              </a:rPr>
              <a:t>Complains about not being informed</a:t>
            </a:r>
          </a:p>
        </p:txBody>
      </p:sp>
      <p:sp>
        <p:nvSpPr>
          <p:cNvPr id="22" name="TextBox 21"/>
          <p:cNvSpPr txBox="1"/>
          <p:nvPr/>
        </p:nvSpPr>
        <p:spPr>
          <a:xfrm>
            <a:off x="4931266" y="4002948"/>
            <a:ext cx="2809086" cy="20183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9290" tIns="39290" rIns="39290" bIns="39290" numCol="1" spcCol="38100" rtlCol="0" anchor="ctr">
            <a:spAutoFit/>
          </a:bodyPr>
          <a:lstStyle/>
          <a:p>
            <a:pPr defTabSz="584200" latinLnBrk="1" hangingPunct="0"/>
            <a:r>
              <a:rPr lang="en-US" sz="1400" dirty="0">
                <a:solidFill>
                  <a:srgbClr val="FFFFFF">
                    <a:lumMod val="50000"/>
                  </a:srgbClr>
                </a:solidFill>
                <a:latin typeface="Arial" pitchFamily="34" charset="0"/>
                <a:cs typeface="Arial" pitchFamily="34" charset="0"/>
                <a:sym typeface="Helvetica Light"/>
              </a:rPr>
              <a:t>Is energized</a:t>
            </a:r>
          </a:p>
          <a:p>
            <a:pPr defTabSz="584200" latinLnBrk="1" hangingPunct="0"/>
            <a:r>
              <a:rPr lang="en-US" sz="1400" dirty="0">
                <a:solidFill>
                  <a:srgbClr val="FFFFFF">
                    <a:lumMod val="50000"/>
                  </a:srgbClr>
                </a:solidFill>
                <a:latin typeface="Arial" pitchFamily="34" charset="0"/>
                <a:cs typeface="Arial" pitchFamily="34" charset="0"/>
                <a:sym typeface="Helvetica Light"/>
              </a:rPr>
              <a:t>Listens, finds out, shares </a:t>
            </a:r>
          </a:p>
          <a:p>
            <a:pPr defTabSz="584200" latinLnBrk="1" hangingPunct="0"/>
            <a:r>
              <a:rPr lang="en-US" sz="1400" dirty="0">
                <a:solidFill>
                  <a:srgbClr val="FFFFFF">
                    <a:lumMod val="50000"/>
                  </a:srgbClr>
                </a:solidFill>
                <a:latin typeface="Arial" pitchFamily="34" charset="0"/>
                <a:cs typeface="Arial" pitchFamily="34" charset="0"/>
                <a:sym typeface="Helvetica Light"/>
              </a:rPr>
              <a:t>Communicates openly</a:t>
            </a:r>
          </a:p>
          <a:p>
            <a:pPr defTabSz="584200" latinLnBrk="1" hangingPunct="0"/>
            <a:r>
              <a:rPr lang="en-US" sz="1400" dirty="0">
                <a:solidFill>
                  <a:srgbClr val="FFFFFF">
                    <a:lumMod val="50000"/>
                  </a:srgbClr>
                </a:solidFill>
                <a:latin typeface="Arial" pitchFamily="34" charset="0"/>
                <a:cs typeface="Arial" pitchFamily="34" charset="0"/>
                <a:sym typeface="Helvetica Light"/>
              </a:rPr>
              <a:t>Embraces change</a:t>
            </a:r>
          </a:p>
          <a:p>
            <a:pPr defTabSz="584200" latinLnBrk="1" hangingPunct="0"/>
            <a:r>
              <a:rPr lang="en-US" sz="1400" dirty="0">
                <a:solidFill>
                  <a:srgbClr val="FFFFFF">
                    <a:lumMod val="50000"/>
                  </a:srgbClr>
                </a:solidFill>
                <a:latin typeface="Arial" pitchFamily="34" charset="0"/>
                <a:cs typeface="Arial" pitchFamily="34" charset="0"/>
                <a:sym typeface="Helvetica Light"/>
              </a:rPr>
              <a:t>Invites feedback</a:t>
            </a:r>
          </a:p>
          <a:p>
            <a:pPr defTabSz="584200" latinLnBrk="1" hangingPunct="0"/>
            <a:r>
              <a:rPr lang="en-US" sz="1400" dirty="0">
                <a:solidFill>
                  <a:srgbClr val="FFFFFF">
                    <a:lumMod val="50000"/>
                  </a:srgbClr>
                </a:solidFill>
                <a:latin typeface="Arial" pitchFamily="34" charset="0"/>
                <a:cs typeface="Arial" pitchFamily="34" charset="0"/>
                <a:sym typeface="Helvetica Light"/>
              </a:rPr>
              <a:t>Learns by doing</a:t>
            </a:r>
          </a:p>
          <a:p>
            <a:pPr defTabSz="584200" latinLnBrk="1" hangingPunct="0"/>
            <a:r>
              <a:rPr lang="en-US" sz="1400" dirty="0">
                <a:solidFill>
                  <a:srgbClr val="FFFFFF">
                    <a:lumMod val="50000"/>
                  </a:srgbClr>
                </a:solidFill>
                <a:latin typeface="Arial" pitchFamily="34" charset="0"/>
                <a:cs typeface="Arial" pitchFamily="34" charset="0"/>
                <a:sym typeface="Helvetica Light"/>
              </a:rPr>
              <a:t>Finds solutions</a:t>
            </a:r>
          </a:p>
          <a:p>
            <a:pPr defTabSz="584200" latinLnBrk="1" hangingPunct="0"/>
            <a:r>
              <a:rPr lang="en-US" sz="1400" dirty="0">
                <a:solidFill>
                  <a:srgbClr val="FFFFFF">
                    <a:lumMod val="50000"/>
                  </a:srgbClr>
                </a:solidFill>
                <a:latin typeface="Arial" pitchFamily="34" charset="0"/>
                <a:cs typeface="Arial" pitchFamily="34" charset="0"/>
                <a:sym typeface="Helvetica Light"/>
              </a:rPr>
              <a:t>Collaborates</a:t>
            </a:r>
          </a:p>
          <a:p>
            <a:pPr defTabSz="584200" latinLnBrk="1" hangingPunct="0"/>
            <a:r>
              <a:rPr lang="en-US" sz="1400" dirty="0">
                <a:solidFill>
                  <a:srgbClr val="FFFFFF">
                    <a:lumMod val="50000"/>
                  </a:srgbClr>
                </a:solidFill>
                <a:latin typeface="Arial" pitchFamily="34" charset="0"/>
                <a:cs typeface="Arial" pitchFamily="34" charset="0"/>
                <a:sym typeface="Helvetica Light"/>
              </a:rPr>
              <a:t>Encourages and celebrates </a:t>
            </a:r>
          </a:p>
        </p:txBody>
      </p:sp>
      <p:pic>
        <p:nvPicPr>
          <p:cNvPr id="17410" name="Picture 2" descr="flying with children"/>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07691" y="1239010"/>
            <a:ext cx="1500167" cy="2250250"/>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7412" name="Picture 4" descr="http://www.washingtonparent.com/articles/1410/image/1410-gripe-politely-300x300.png"/>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6224" r="117" b="15753"/>
          <a:stretch/>
        </p:blipFill>
        <p:spPr bwMode="auto">
          <a:xfrm>
            <a:off x="1775843" y="1325027"/>
            <a:ext cx="2004069" cy="1802689"/>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7414" name="Picture 6" descr="Girls fighting"/>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l="14323" r="7777"/>
          <a:stretch/>
        </p:blipFill>
        <p:spPr bwMode="auto">
          <a:xfrm>
            <a:off x="2442949" y="2885331"/>
            <a:ext cx="1769011" cy="1551781"/>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60032" y="3402496"/>
            <a:ext cx="3481556" cy="60256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9290" tIns="39290" rIns="39290" bIns="39290" numCol="1" spcCol="38100" rtlCol="0" anchor="ctr">
            <a:spAutoFit/>
          </a:bodyPr>
          <a:lstStyle/>
          <a:p>
            <a:pPr defTabSz="584200" latinLnBrk="1" hangingPunct="0"/>
            <a:r>
              <a:rPr lang="en-US" b="1" dirty="0">
                <a:solidFill>
                  <a:srgbClr val="0070C0"/>
                </a:solidFill>
                <a:latin typeface="Arial" pitchFamily="34" charset="0"/>
                <a:cs typeface="Arial" pitchFamily="34" charset="0"/>
              </a:rPr>
              <a:t>Player &amp; Learner</a:t>
            </a:r>
          </a:p>
          <a:p>
            <a:pPr algn="ctr" defTabSz="584200" latinLnBrk="1" hangingPunct="0"/>
            <a:r>
              <a:rPr lang="en-US" sz="1600" dirty="0">
                <a:solidFill>
                  <a:srgbClr val="000000"/>
                </a:solidFill>
                <a:latin typeface="Arial" pitchFamily="34" charset="0"/>
                <a:cs typeface="Arial" pitchFamily="34" charset="0"/>
                <a:sym typeface="Helvetica Light"/>
              </a:rPr>
              <a:t>“I can always choose how I respond”</a:t>
            </a:r>
          </a:p>
        </p:txBody>
      </p:sp>
      <p:pic>
        <p:nvPicPr>
          <p:cNvPr id="18436" name="Picture 4" descr="T:\munzer nicolai - u102950\Mark\iStock_000041008950_Medium.jpg"/>
          <p:cNvPicPr>
            <a:picLocks noChangeAspect="1" noChangeArrowheads="1"/>
          </p:cNvPicPr>
          <p:nvPr/>
        </p:nvPicPr>
        <p:blipFill rotWithShape="1">
          <a:blip r:embed="rId6" cstate="print">
            <a:duotone>
              <a:prstClr val="black"/>
              <a:schemeClr val="tx2">
                <a:tint val="45000"/>
                <a:satMod val="400000"/>
              </a:schemeClr>
            </a:duotone>
            <a:extLst>
              <a:ext uri="{28A0092B-C50C-407E-A947-70E740481C1C}">
                <a14:useLocalDpi xmlns:a14="http://schemas.microsoft.com/office/drawing/2010/main" val="0"/>
              </a:ext>
            </a:extLst>
          </a:blip>
          <a:srcRect l="52753" t="30697" r="11592" b="6049"/>
          <a:stretch/>
        </p:blipFill>
        <p:spPr bwMode="auto">
          <a:xfrm>
            <a:off x="4964391" y="1208929"/>
            <a:ext cx="1798410" cy="212500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18437" name="Picture 5" descr="T:\munzer nicolai - u102950\Mark\iStock_000062498138_Medium.jpg"/>
          <p:cNvPicPr>
            <a:picLocks noChangeAspect="1" noChangeArrowheads="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l="13636" t="14141"/>
          <a:stretch/>
        </p:blipFill>
        <p:spPr bwMode="auto">
          <a:xfrm>
            <a:off x="6877312" y="1179336"/>
            <a:ext cx="2087176" cy="1383325"/>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xfrm>
            <a:off x="8867775" y="6488113"/>
            <a:ext cx="219075" cy="215900"/>
          </a:xfrm>
        </p:spPr>
        <p:txBody>
          <a:bodyPr wrap="none" lIns="78360" tIns="39180" rIns="78360" bIns="39180">
            <a:spAutoFit/>
          </a:bodyPr>
          <a:lstStyle/>
          <a:p>
            <a:pPr defTabSz="782638">
              <a:defRPr/>
            </a:pPr>
            <a:fld id="{D9F8FE9F-3F48-4D63-8F9A-74B4D644664A}" type="slidenum">
              <a:rPr lang="en-GB" sz="900" smtClean="0">
                <a:latin typeface="Arial" charset="0"/>
              </a:rPr>
              <a:pPr defTabSz="782638">
                <a:defRPr/>
              </a:pPr>
              <a:t>76</a:t>
            </a:fld>
            <a:endParaRPr lang="en-GB" sz="900" dirty="0">
              <a:latin typeface="Arial" charset="0"/>
            </a:endParaRPr>
          </a:p>
        </p:txBody>
      </p:sp>
      <p:sp>
        <p:nvSpPr>
          <p:cNvPr id="2" name="AutoShape 2" descr="data:image/jpeg;base64,/9j/4AAQSkZJRgABAQAAAQABAAD/2wCEAAkGBhQSERUUExQWFBUWGSAYGRgYGSAeHBwfIh0gHx4gIB4gISciIBwlHiAgHy8hJCcrLS0sIiAyNTArNSYsLCkBCQoKDAwNDQcMDSkYHhgpKSkpKSkpKSkpKSkpKSkpKSkpKSkpKSkpKSkpKSkpKSkpKSkpKSkpKSkpKSkpKSkpKf/AABEIAMMBAgMBIgACEQEDEQH/xAAcAAACAwEBAQEAAAAAAAAAAAAFBgMEBwACAQj/xABCEAACAgAFAwMCBAQDCAEBCQABAgMRAAQSITEFBkETIlEyYQcUcYEjQlKRobHBFSQzYnLR4fCCQxYXU1SSk6Li8f/EABQBAQAAAAAAAAAAAAAAAAAAAAD/xAAUEQEAAAAAAAAAAAAAAAAAAAAA/9oADAMBAAIRAxEAPwCTO9MIbUsoEYTTc0ij3KS2ldR1Md2bcmrAxL02NP4uXmLGNv4gDFrskEhQOfd7h+vmsUstJGkk/wCYhjWXUNQIUroJLDSHphuSNjwFPxgX0fvU5bLP6cfqMruvqSUdClhoVQdyKDEi6s7jbAS9QgbKMrglhJmY22XlU9zUqjgkixW+nB78QOqFokOhUXWqn00IHuBste1Db/04V8z3U2YikcsyzrTKUsXwNPtNAUDY07/3xLlsnneooWnzLLAW1C1Js1ZobD23QJNYCHt3LQvJJ7GYhUoA04ZmCMqnSTd6iKF0KJGGLrxiXMS6Ef1RC0amzWpk5ClfaSTp3b9cQ9OkTLZZ9LetJIxVkVd9RBBAO43JAJA4PkYsv0PRloxLChIQF6IYLxuxAoGqNWTbAC9sBZ6r1ER9NSEuGlEKxMgYMEOmgGO1L41biyKJGKnZ0EsOWlR0kHquxFLqoINBDVupLKQN96PHJG9Tkb15JJ42aLMba4hsLG61wGUE+1v1+Dhi6Fn0ECJExOnU3vYFyqhSS2lv1s/N+cAKn6REJ3MPptqpzCLZyxXSWpvZyTQBamJrkDA3r+alyywIsZCa2X020sbYAaR7iwVt/ZpAv54BPpuVDKi+kqlZFd6Cgmjbe5fcbrmx8bc499vdKQTkP9EbAsqUAf8A8MWWLab0sN/HnASyRrOfTy9P6UaxS6i7RhgxFkr72INVuOAScUuq9XnplCuJpiqsy2saCr9vBBIGo3RC2PknznRFkhMscaKZBaVI0u2qj7iAdvaWG+1EEYJdTjIjSQzaWEQ0rrAi0NyrLV2QaJBskgjjACerP6DR+nKrv7tLymMKD7b2RaO5BBK7VycGurQ5eSFGk9NmCoSQ38SSQqCqBlOoksTeoMQASNO1D5ujPJc0ESzINKpI7rrkoDVpshiLJquP1xVPcoidYBl46F2dRWpE1E7N9DbD3GuDxzgDXbTQtlfXMSpHZEpYGQ6hSi1FFrBX45P64I5Hvls4kiFVpjoCkAhlLaQdPP3qzxzhAg7gX8hLAoKtJN6jCiRpKr7QTvZYaQP/ABj6FzHTMwX0EUArGxYUgH2iz7QbW/8AK8A19xxBz6TTtIGf0Wj1KI/pN6ABqXSVD77AA/NY8ZaGTLRmNHEyIqh69u62SUUh7JD+42tggc4h6N12XPTexAWgj0sCQAd9yNqoBaAryRQxdzGdkdoFRl97SayVYqKAr2ppOph5O2ACdt9JIzKzzSIzxyNL6KqdZDA0BZHmj9t972x7zHSMu+dKOzrG7mSUuQo33VAxHLPtVWBdE1YK9E6ZmZM+vpZd1giJDsxGk6o/aRrrgkEqLI80cRHKAZ6SKbLmo4i4UoPTDs6rZpSm6bA1vd88B8ykaxO6wjXGV1A6idIsqyqGsEfzHnfVzVBW6l1j1oBH6ZQyaNA1qRatXIUabBTyFAB+di/Qs5BFPOaQASaV1HRoGgB9thp1av5ebrc4qsYzGygCXKZbbUACWcLqd7rZN9gRX0jnASdI6fl4HlUzLLJpVAqrSWp3t23JoH6QBZG5wN6L3UJ9EWYKoqDRGLKgs7WzuwHgbXWwP2GCXYXTYHhdpY0kdydGrUVVRQvSjA3ZrkVROC3dHSx+WZV0BI4to2VBGPLEULDDw3J82TZBfy6fk81GU0OZ9VryU9pt1JqtNnfxX9mHqmXZclFCsymSRQgQfU1pqY71SICTZrjnGaydxtrhYoB6KhPJLDzZO97nj5rDr2lmxI/8JD66MgVy9BQXt1r6SSt+4jbfABM923Ll5UR420EimB1WARfgbi/Fj4Jwe7p/DuYKpQK5B0hFiSM8blSpt1v+Yjfm8fc3N/vrSTLUOXuQFiAZmNlQK2NkAkeDzi5P3b62SGbYIsmkjZQCGDaVC2dWk+3gVV4BLfp35J6koysAFAIOkHk1d1Vi64B+cNXQOuwyZctJ6JaGk9wRvaWJLe5gNrC3/ndBZ69nlaNyipG0b37a9w4PHzrvf7jbC71Mor/wmtHXgG/J2P3NBq2q+BtgPEoj9Vm/lLsRfFaiRsPt4wYyOakzki5YSqqEiyzECrtjR5IFtR8A4Kdu/hY+biMxnSOMEgnSSPaLY6uAo4s87+Nyb7SGRyc0WmSLMSsQq+kGZlJNFi5UcITaBa2I3wBafqeXVmVELKpIUjMRAEA7EDVsCPGOwsTxIWYvJCGs6h8G9xstc/GOwDrm8lN+UzE6xwfmBHqX6moLZJUON5AGaiABekeMY5kcw1eShsG9x+/j7/8AnGk5/uCTLzxhzcZbSdSlXKkrbAamAIA44smwbxEe4hBAI8qizQTs2mKqo/zqV8g8jVekWN6GAC9kyLLn107qAXNgnZarYV8gfABN7XbLnekTxQSzzukUEbBVOggMjC19htatgoHyThGbLZrL5Z5EVIY2rUKBkq6B1kE0b/lYAg8UcHehdYmzTPIZXklKMiwN/wAJUKhbIAOob/SALokmrsKXZHW3Z3QswkZWZJdm0EeNDEJTEkXyNqrfE3Se6JY55IM25Ks+pjz7henYcr8ADkKfAwx9tdOy+WmmMcMiyMqqQ26wtYuNS4JcNs4bmtI1DfC/musM+bCIoWeNjE04A9qs/wBYFbPRC6zsosj6tgsTZ6c5zK6EeJvVLBGFEit9QPnRq2P+uLvXehTLJJmMuCHZCZIVABZOHZVHgbWOSb8jHoZGHJ5zLSxR6izEPbljuBbs5FD6jfI/vhn7ynjhfJ9UgJk9FxEwi9yyRPakWNgwYmvBYgHesBn/AGv3YsUWZEmohjq2JprWgNvmufviXpvRDmxDGxdJAvqtq21EsQCd96VV3oHe/wCbB/NdBVM7M6ZdlilAZIfUTUJbDBmVTccYFvp91aaNXpws9xRT5eZcw8jiRm1lk1USANzrAI2YA7Vv82AE3cCPN1VMs7NQXSKIv3Lrvc1VgA0d9J8nDL3B0/Tl/Qy+V9IAUr6jqZwAQ2oE1vR3PAr7AN1LoQ6hnBJC0iyKiEtqVQooMHvnhgABybsrROLnX+6VjyhibN+pPGV9Nlt7ZdmDGq9ws2T5+2As9r9ZKwvlZm1GGSpG1qU9w1GvbZ4a/wC/3wJ7jMcsIzMcf8FdJD6X9YqPb6hdtju1gMdxXFUPPb/VJfaixgO6WquNQchLUce5vIv/AL4j6p0SWLpyIWsuiqt/c66FEjSF242NDAD8t0GoI5xM4md/VjVYrjURsQrOx5O16RdWL5wxd69YkmyMGYZSWnVWIAHtoAn+WwlA+fNYFP3F6eTCIfdEugURQJIBO9kU29bAfGDnafVIpOlojBXuZtQMzKQQVCKKs1oOrn523JwGe9C648UvtqpXAcFioYXwSCNtRv8AYYOdwd1zZfOkFK2XUCbLCubLMONh42wU7W6bHD1DOaCFEafw20g6SzLrCs1qGUHk2av74F9w9JbM5xwGMriFtKjTqDEEopoi/cTuBsNOAK9sd6HNLNFMEu1kRWujQKsSo+s3o2NAC6wWb0iBlzIxWJQ6pzsWatyjHYgDbwasafdmnSupS5PRINllBJW/rWypDfbmr45xam69PNMqpKxJl0pCqnQBdKdPDfG4J++AvZPpSZvqDweoVjT1DqBAsJxZb4Gxajx+pH3JZfLR5wAwTaYiylZCHVmAtS9ADRfuPigPGG7KduR5BmZiZM26yESe9VJZb0XupAot8k/pjwehHMxTsxCH1QgJiDlhpRib2Ki3WvNfpsFXtjpS5nOyNl52MSR3Kyxj+YikX+Xwfeb2B2w2yZWG6CEgjQUb3Eje9QNkmjVWRz8YUvw/gvJ5pnElSuuohnBJXkFko8sfO/6b4tZRCI5UywJdpF0BjdXRYgtv/wASgCfOr9cBX6/2dkIw5SLNGV/YiQ06q1EtpDMDWzAliQN6HGEzo3XDloQqrqkYhiN+LIO/6ACv1xrB6kkM05kUhEKZYf8ANI7Bgq1/KoZb/wCoYzHvXprQsFZYRbFUaJXQijdMG5248/f5B47geOTp8T3prLMzeQzlCW1DTRKsCBR2snasZEOszemsZlcxrWlCxKiiWFLxsWJ/c4dsmxbIKskkcRaIqrFJHZQZGfUxX2xhhSgn3VZArAz8Q+1hlfQkTR6cqncXq1El/dtWyOijeyFsgE4BYGbOlgf5qUn7Xf8ApghlczEhmeOIMAo0+oS1XsdthRJHPFYDE7YnRiqOvF1f7HAFIcpIIo9Esh9ZXLoGIGleQQD7uMVcrmPSk1CiVuvi/n9saR2N1CIRxxCEGQIpMpUNtQOlF8Ekklvseawid5ZAQZuQL9J94rj3b1+x+NsBTfM7myt+bvHYa8n+Ek8kaOZ411KGog2LF1+2OwFvrWRmzOZCRLGETVb2oUABdRLDelDAH7+MCOn9FRXE7ZuMRxtWpA5OosBwFsLR5o8URRvBBeiCGV4xmhIWXSQFkr6w31hdDDSu9EjfbVipmlRmEvpzyJCwDTAoq7cigp2vmmNYBj651eORFEKXmJWjQNoBPpqCzst2ACCu4ANHeqOBfVOiTRZqNoyYjJszNxqHBOkcN+nJwTy0wkzhLOuqKQMtbCgyqx//AGwd7+cecx2nBlkYl5pJdIOpnUCq1EadRbYbVvRrAXsjMPUZ/VCSMy5ZmCj0y6a1LmzwLXerofesEOu9Az2VhWKEK8IT0x6JOos6+mXdQBqZixOrcAt+mM/7inV5I44GJJtzW1yO5bgnY1pG52N4eVz+YjgVI2jMjLoBV/BBT3csbbckXTfbkAPWy+WeIvrUiOqZvOkXuLG1bjf/ABxF0mb84TM7MI8uyv8AlVcqkj2KYj6VJPNAXVivK/lR+aeON2diLsqLIPyxGokE+a/w4tywjJAgFZo5TqUhboAkDc2CR+4Gx3vYGzrPcsJg9bQTodBYUa7Vl/ms8EEXW4/W8KfducdiglSwynSdRN6m1Ar5G1e1tvttiDqCqUhBARQdUvgizdVv4tRyLAJ5OHXpPT5ZY4ictlliKkpLG7GaNKJvSwcuNPir3HF7Ar9C6n6kkESRyECH0ZAu7swJYNQqwpK7G/bd7YId35CSXKPKIz/CKlmb2kAnSKGkWLs1/wAwPzgl2pCkGYlk1LPHIpjDlGDJKULBWRwvskVSLBq1qxg9k8ms0zxgFYmQ+pHoCxtvttv7hdkbbb18gjdq50ToqRxw+tqJlLqWKxogOsVuPcSNt9+KFAt1DJSDLyeocrBANXorGHtPcAStLfOxB5v7A4XuidLWPqjoJBGFEjUjNS8gRk+aBGoAkci7w7y5xFy1CcyGj6hAA1As1fWpJ2Vxz5vk3gLPXtD5VEgaExqqMvqNpgK+0kEfSdrFVq/U3io/dWUjjf1ChW1f+CNGraX2J7F9tLGvAG9k3zb7HyCpEHZFV9J0Mtmk0nTe+k76jZGrcA1dYWPxTzgaKIHUzCQ6SRQUaRYof1GiL+DgKfSOq+pFnM5MKIYiMIpOlnBG9UukLSgsbuqwI6RmXnziAp+YErBSql1GwobqQ1DY2SL8kb48doS+oMxl9DSLKqsQn1Aodq8Ae9rv7foSHRYjBM0MYi9RWLiSRhcRCsFOqthvx+53C4A73R+HWUjgkfLs5lFtZ/4ZocICS9fDEnfa6OA3aPRDlYX6jmI6jVLg1cu54IXnT41cG+cT9RzhiybLBOsyoAgcIdXK2D7TsAzAMzAVtudsNnSp1zKenKA8aqmoMAwAUbbGhtp2H2GArde7ojdomeNpFmkTSgZtQ1BjYBrcWFof38YZ8x24hyoC6YqDEkW1Gqu7vZQP7D4wDzWViy8iLIVbWB6Q0HbcsAXIrVx+lY85rPs2WmdjoRATvVsU3quQd7o7/bzgAkyfl1y6xamhLOCGNxglGUFQeTqN1vuB8YL9pknXmQCAtKBVqW1Fq/ZRdjj9xj5KyyZPLqybzxBm3QMSxatIq/6aANCh9O5xB3Dn0yPTo8v/ADqtOVPLsNzfzW32q8AJd5+rySK7JFHERLGsftLOwutbXXn3EH+Xbij/AErNQSPmPX9uYUA6TIVIVmUFleP6vBtdzsDV4T8v1D8miuZF1SFQw0EgLWrZ+Tp8AVZvfaxDFl8zmMyjRakklKJERsVVuWY86dJ1fod+LIXsz130xPGgQoq6q9RjqBS21mrcjYW1EjbAzr+WizxM6ZmOP+WGBww2DEUWrQhIogb7adRGI5O19eYlQyTSHUUV0jBMmk6eNQqwL3v74NdZ6nDDlxAI2ipAhiJo+puNTCjz7XLat/b+mAU+x8vqz0ashdKfWtcgI1g/a6GBvWHBzMxBJBkY2xsn3Hk0LP7YYMt1cQa1y41yzOpWgSVANgC9yzE7/oOcSZzsTNr/ABJI12IZl1oCu9UbNBvFWTfjATQdmZiTLxZhJEXSgYRGSpD/AE6EHu94FjjazhW6l1KWV/4pNhVWiN6HBN73vd+bxrvXDAuXyyFM3lwo9iMkYJYAD3NrtSAdtQuvGAsmfgzfUI58/IjwwqEjiT3O58I90xFnUSQVIFedwmXvxq9mXnZf5SENEeD+4x2D+Z7wn1tozDouo6UEElKL2A24A2x2AC9qdLheKjNLKEYKBFrAF3R0yIKWgd6PmiScBetRwRRtloZVnvUdVaeGYtrJPtr5pb25ogE+jd0Ksr+gqgCAFgE0jUCONzZDM/jz5wJy3RDm8w7xw/lU06nM0n8Nbv3a2om/gBvJwB3tbqcMREUumR5x6Y/LsHYBiLDUb3FX4C2PnAzvPLaA6Rzhgff6cgqX4HuP1gUeGJ+1cicp1RMtm4wwEnpEi4yjA2pXZlUWpJvfcDarx77XyRzryxtY0uH1nd1tvdR28A0OL/XAFfwx7ZhzAkln3YELECxAsC2NAgki180L83tF3nkXgYJG5dY+GFnTQNitRGyn7bDjYnHleup6v5SOBYovUqItbOm4DF9Vgk8nbbathho610+HLZbTOWZmAmPp0CCHABGwAssV3qxrwCz1LquXEOqAaZWAthsbO5JCgCybav2s84JZ/JjJo7PIsgkt/TAKMu5Nqd631CtrAPHGKHTe04s8jHLSTRorfxA5BRBvQ1CiCSaChWP6Yvy5QQrEmZPqn6I4lMgFqD7SWKhk23IrcD6htgFjPprU5hyfTeQhRsCwG5JHA5AA2Bp96Q4fO0uqPJEkkcZjhRWi12ntIXStsVB3IRd9uMBMvOrqvTnSEswZlLI6aK1NSnVqvVwSOBuMeZsiuXkiyyJ68U1u8d2T6ZsMCQNyNitGwKG5wDbmc5pMnqMIVcGPVOQpYkMERAKJYajwDzzj12/JrzWZiCERxqpV6P8AMbI43H7+D+ypBDmc7lzJNmpBMWZdLALGCGIphyxuh7fp1LhRz2amMTks4RJAoIJ0fzhqYe0iwP12wDV3F0X8tC8sWogsBqJtQdVuVugb4KgeB8Y89oyGUvYBWNNWpqVNtgGYkAAXq8+fnBj8Psrl5unIXVnKGRD/ADAanQg1XtFPVk/1fOPa56HKTNCqGFZFGkaQySe6zqs0HrUKuqAIHAwBKL144VZljVQQwjiK6Si6brRtuNW3kjHqSEyJeWYQhj9bKx0rZOrSSCzn2ADwLOK/bPUQ3rMf+Gj86QoLMig1XtoaSTvV7nnCd1LuzRmmkiHpKnAYkueVcj09hqU6aLUNiTeANdP6A0U7idncurBJlDIWADEhtLKwIIBJJogDejilkusyR9RSJX9SJVLmMaTpUKx0hiAzFR7gDZJJG5NlnDkSQzCSIxzqyoCSAVCNLrDGyDQ0kHyfthH61kZ8vmmz6n1AWJEhAKUdloai1AUvuAFj9MA0dy5BJBlJXuYEG1Uk6yyggEpp9oO/i+PNY9dR6nMYDHlYiGcaSnpgMQbU7Ko3HhQ5/thSPfpURxvErMi7tdAklGRvaQRp3NA0TQ4GGDuHrZjgfNxSfWy+ibJ1a/c9g7AKodSB5IO2AA9cz2YlaLKBS86lC5WytggC1BKECl8UPd8nD52erqkzZvKtGUW1tQS5djbHTZ1MxsihX98Zx1LvjXEwVPTkYBDXAHJ01RBOw9xahdVd4vdl9SMryGeR9Cxyycmi2kAO3liHKBRfihzgHfouZVsw7sGel1IX/k3raxYJskH4secK34nZsKF0gMzvq3ANUPFg1zvhYznXPSzXqZZ2CqoAJGx2Gv2/06rFHkAHnEfVuvHMyxllAFaW39osgE/YV98AWQx5iNH9EMIo0jeVqSLUAoPv023xV3ttYrF/ovdyQzRIko1PaO6FmjUkUlCQWwugxBUVx8mH8U8o9wyojDKsoEThKjINlQPAGkAgfGEKOPj77/41/pgNN6h1WPK5hZJPTB1FP4UQU0VIJYsP1qhf+eA/eGYOYCtG0emr0q2qRq1CyACdl5BO25rA0Q5rqkrMTegM7E0qKC2oKNvqJvY2aA8Lt87Xy4SdZHB9MAk+0ke3c38VXPgjfjAV+2xmUd5ctE7siH3hSQliyb4B0/vvhm6ZnzmMnKJreQ/8NWALfTSlSSPez8nk8Ygy7SpkiBDKsXupvSYBlJ9pY1vfJ3qhgZ1HuEzlNSRoEYMSgrURW53/AMBQwHjo88zPMk2xNavVsMrhhR06S2qrBAHBOPFnI56ORnSZUcMXhawLvYEqKIu9xRrbjDh0Xto58tmMyoeHLWAF9hlICnSzb+0cbC96Hkih3r1/LHLPHlYPR3VJfaFA2J01fuKsLD6RQP3wDYevseJAR4Nvx+wr+2OwmZXv/MBFA6dA4CgBvRl923OzVvzttjsAp5mcxk+nrjsEEXyCf/AwZXqcciwNNKJNKlPScNSBa07DZmNsR9zv8Y+Z3t8vl2kDxAoRaAMCeaolQLHHJv5wQ7O6Fkc3ljDI3p5vUzB9ZWl4UU1rJuQSoCnSDvYNhXz7yBXXLwK6xxF3cKtovBdACSq7jVV/et7OdlZ6Jfz0k4YZx2jcUlexipIVFoamZuAON9gDgX0DPSRLmMjmFCX7ZAAokO23ur3qNmAujYIvggIXeJc2Y2eJQVShIAd2NAmwWFBhSg8gnjAOeS6pFHmmz0UBDmzGOAA7KFaqPupjwTVfvhz/ABMzeUOUM5gE0jFA3uYADem1KR7Vs14tro4x3o3b2ZzY0xaiqbHU1BfPH73xi71fMtFlngmVPWLAC4wWAAAVvUvelJUed/tsGofhx0gL06O6ELtJM7Hk76Y9/wCUKi67Pmvvij1yNmYiHLTTgkt69lE06SDSkkN9RU+3gmq2OBOc7xXNZWDI9PidmqLX6gpEWMqTrO4KkqCTxXyTWD2fzAMpVackKPdK4QsBXGxottsN99rsAPvdCgwtIJHYIolVfRj2AAYFWP8AFWroHXVgjcbYy/OzCWRpS5dQLQOC23AvwACDz8YdYcrnGhaCaY2UIJy8Yleg29H2tRHt9xBFkb4Xk7aVJEgWN5pHAIDIUIX3fUoNattRs8YD32Z1Zp52RiPUZdmoArprdd1BbTsdROws3WAfctx5qWEFTEx1DTuBq3BGw3B5H6jDn1XsxoYPUy6RH0wzuoFSWv1ESMuo7cenV1ttWETL5fMZ6Y0jSMCNTk2VHA1E0PtvvtgPXQe5ZsraA1GzqzqRdkfr5rbDhmuroky5t29fLzLpCjbQwUjdOLNvsfIbfgkVL+GuYVUaaSKMSDUKLOa/RFN/tt98H+x+0vys5nzKxyICRBrIAaxRk0E3Q254P98BSy/VmkzDZUJGmUFMVJ0AhV8EnYMQPv523wF7ySKIxtAI4w2pGCkvdgaidYqxqYWN+Dtth07qp5svqjEsb3G0kZKPqILjckqyabPnYbnAzI9jiWWb15WeGEIkZ0fxGLAt52AA+pqP9wcAeHR0ypAEsjEoQAZR6dGKgBGBVU9C7ba/OEruXq5GRjjoG2Zd/AIBJH3sf44fOodLiSMJXppAgVdNM1KAbJNWa3C3sSPgYzLujKxlF9KUuA7FQ6Or0wUgH2lLsEbNv4wHrszs1s8JZLYhKXQi6nYnfa2VaAs8+Meu8MhNlYIMtIxZULSLa6SNXg0WBog7gmrrB3sSfNZBZEGRd5mNsG9pCMo081V03J3+Nji/1vJN1KBtMZd4PVDAka1egQqgCmGoCx8DbAAuyPw0/PZSTMSSmIazHHpXVuBZLCt13AoEHnBrtPp0fTcvmMzmZgknvhy5FkECjrQV77aquq0kEgk1L2TqjyCI7wwrrkKme1L2yXQB2AYabNWdrGFvrfdLZoSxyQiSLLs5XRqBNu2ktRqlBbisAoSz2b3Nnzyf1++CPSsoJHVZCwjsa9G7AEgWBvvZA4/Y4cn7HiSC44HlbTbSiYUPbZ0KaumoUbsWbHGPPQPwxMsYeeRlEiBlUWL1C1Yaua2OAac127FDkmjzKNmlMmpDq0sLoAWKOyjYbgfagMJy9e6QSkZy7kRxlVmaywamI1KukOA1fVyL/XFjOdRGX6dmMpmJ5JMwsjRx1q4XSRTHhQbsE3vWM4RaGAIZvuCZ6Bc6RwqjSi/oq0B/bBrsjuY5eaPcVrFhrq75+3xeFAnHBsBvOe746gsrGSGoQpLqdOmq3pvIA/ej+2MZyPTZcy5SBLbdiAQoUX8sQANwNzgl1jviWfLR5f6VVVVjf1aQK/QWL/t8Yq9Ez50yRh9DSKFDAb0GDHcb/SD/ANwMBoXReqyQQorkPrT09KS7D03MgNx39Sybje6s+MCMx1CASzyyIJZlZVVDbKgRBcjah7iSaF7Cje9YWO3uutFLHrOqKLWQlCvcNz9yaAs+AB4wJmzrGRpLIZiWsbbk4B6TvqQgEySWRv7jjsIRzJO53OPuA03ovTcscsvqRRhytO/ueQbENXhCDXyK8YTo8mryFYIZJ3G5Jsad/FcfFk+L2uhoPVOjD1JfSlCpQZhC96g2+or/AEkUbAqjvgf272jL6jzMwjyznR9XtYgVR8/fYjfbxQCXpwTqMLJOpTOwLo1cOR/Lf9Q/1vwcK2b7bOXyby5hwplm0wbEmQR6hI3gqu6gE8/G4OHXqvQ2y2YkldgwMISCZKC7MNVi/rChd/i/2RuvTy53MCKIyTmNQqKtt4Gsjc17ua2wF/t3u24xG4jBVlIkaxdAAaqPNALZ2oDjnATunqYlzLhdJRQqLQoUvwNvJI/TEv8AsSfIzRHMRPFqIokUCDyL4JH2wBzKjXQ+a/xrAaN0DrY0pk8rGBrI9w+pzV6nO/A3+ANqFYP53pK+kZYs5E4RdQFlVJZ42HubYm41rcf54R5oI8uqyxAgsjJIGINBhWqlqmq9uDe/Jt0/23lViRMwGkhKhdF7VVCgtMdwQADub8A4AX0jr15yVBqsLdoQSAjEuDd7EUbHHzvjsv3FHl5TLLqYtE/psWBN/Q17CxTHj+lq3GLPWpJI9Kpl1y2TkbSdJuZrQqpkIOwum02Rdai2M16j1JpDXuAUaQGNsADwSfv9h+mA2vqHUCuVkaM0RExugoDBTWotsN6508Yy3onc/wCWzcbTjUisPV9IqC4AIBJU6WINNfJo2dyceM73Ck3Tlidj66OBvfuQA0b81dV9rx34fTImZDsiuw2TULpubA+RWxwGrdVlgzfpPE+ZjVV0KuiMAAFr3YkjcHwfGFf8QOr5iLLZZYVHpI5ZZD7pQ4OwDeAbNhfgg0NsNeamSXcijH6esjlkZ31//IAbVvv58UzNLGrtJEDC9kxMAVr+X28ihQvn74Ab0jq8TJG+cdlnZgI4VazqZQFZxV1bbD+5NUC8nVwmsei0klhI41ejI1ksC+1RigxF77WPGFTt2bLQdSbTsWkUoXtyoJAYBiRwfJ307fJJrI9xIsuYXTqJ10oINNfz/mRgAvd3UcxC0Znj/g6CGEZ1LqZdNWTt+lgeRwMWu6uqI8KQweoVZkTLlmBHtZNJ8A0Ab/xq8F+r9syZ/LOHlMKxupNRhgWI2H1CxTBrB8jnFLuvokU3pQuwR1bSToYlQo1NQG+tgukLvd/bAN3cWdQelZAkdXtQwQ1SkEgi9IA5vY3+wH/7UwZU0VdXlOv2pqBs6QbsFia5rCH3Bm2jeOeKOaIRsFRpAwvTWmtXFbgrfH74Yeg9ZGczkDojMYoJNXkqNS72f6dbVY/pFb4Buyz/AJ31jIokBjCaX9um/d7vKcAnzsPjGad79KjyslRQmCQDUTHKWWRLo/UbDA0a4N4dY4lgdpo2dLQqwk0takkBSli6Pz4JHnYFP009Qm9xG0RdWWkPuY2xXkWQACbBGrYGhgIek91RyZeKOKNv4S+nTO1udWoMFSgWN1Qs+OMPnQ+sjNZKBNLwqqenWynV7R7XYbrsSGjIPirGEbMfhl+VAljdppB4rSnuFKA3l1sGjsTXHlqXPF4f40USadlRv5FIAUAV581VfG2AzXusokpiX1AVkZve2o0ypy1k37TzZ4wDk6I4RXYFQ9lbGxF1sf2xc7kyDpmCpbW2nUDd2oLAb/8ASo/9vDNB2+2XUjWxQ0WSSMmIt8Ftl1+LXe9gcAgvkiMRxQ2wu6vxjUMt2xBUk5DoIlumAdA18A/UfbZojb54tdkMQzDxvGuoMCpPkGiCQNjscASzPaPq5eYx5dFbYqPpZABQonm6o2TZv9rP4f8AbGXXJS5qeH81Ir+yKMrIdIUEAqLK2xNkgMANq8sXRM2+aHoSKPTA95u1KbgCvDMOR/1EY9dV7ejymUAiGjQSC6yFSdQ9pbi2r/K9vAZjl+h/mZysCce6VR7Ai6twA3Bq9vtxhp7x6FAsGlIcvEVIQaQQwOrSxaRj7yDzZ+T+gjqELnNxPKGeJWtfWckMVatLMd1A2LbghdR28MkTieRJZ9P5dmDiNxQcsSFtTYVbtlFnbSL+QzOTpLWdNst7GhuPB5PI++Oxup7lZfascGkbD+LWw429Pb9MdgEnK9TzOYkMmWgERKGMySMhVRVbUoNgcAbA71ix1juIPJDBlpay6Qrp96m3NM9k3T2OGNj7A4Ys11fJZYpFl8lmZNP/ANZVNA/IBPuHnYDna8KncqZKRFSpYJEauV015qMKCLG+x2PN4CXrHSmzURlEiRQoF1u+sxqfcqjYElyxIJArjfFPtvKfkJMvKhSSV8yqK6MSGjIWxxS2Tw1Ei/FHDD0LPtIZkdovykRqCGRKUaSQCSRquvd7t2LXttgJ+J2ZEfoCFlTU2vRGpQKUqmII+o2Pt7fvgC/fckn5dnvMy+q6+ycKQtlgKAW9QrgeDeMtiyEjSlFUl79qnZieeD5rx87DGldh9xJNM7zLGBEq0HewWJILKrbaq2Fnazvvi13d0Rs/PE8M8cbKF0lVY27OAunSLC8EtwKvfAUO4+wosvlmYO0ZSMksCachQRqtiAWNg8cj9wUHSXmjy2ZSPUiEeoWP9J3Av7WTXHn76D3T005h4op5NUMZJmIsazVDfxZBr/xiHq+eEZEARYkC6FTcAD4Ar7/O5/XAVOoSwvl5kkAKBfeIzUgRW1XqYGtNWAeePvhR7l7Qy0SM8eZaZg1OtKGW+Ca3K+OBuQd7xZ7l7jaEeiI1XWpVnoHUhqjR4ZSGUjg8+axU/wBnzZ6US+gUjKimIouBtsTRY1ZOkeOMAmOR48WP1+MOH4adttmZXlYhIMuNUjagu5B0qCQeaJJrgfcYWIssRKUqyLra7HNgefbuMOXZWYky+XkmYpHl2YHUx9xYKyLSeaZ7slRf6YB3bKRQyxZoOXjjYFlcEFR9KtW2pQwvjnfxi5L1ZXX3LpDNuT7mZvGkg+DW52I4BwudYyuazcR/Lo7aTcjsVWoyLIosLNgUOTX3vHvO9E0ZOBEzUrzBGV6elKg+0AH6VUNpuwfvxgLfZvS4Y0zJeP1jJJS+VCDUwVvg6uQdj7ea2WOtwHL55pBsJPeFu9NjcH73eC3bkU0MbHMSgRrVgnZL2BZrs3tsDYF81WKHdQjiEWYZUlMhq1J02jDjemXT/Vd3vgK0PezZQZllcucwEGivpZRRa/kAKB5/tvQ6d30Wm9TNfxA4OoKBs38rb3uGprG9jDJJGnUciUjhBzUgBTSFRV3s1vvuCNxfn5OEtuy8xlc3DFm42RZJFXUKKkEi6YbXXg4Bm7i6wj5Qoxk1SqEVpDq4bVqra9qBcXyOcFOxUi6dkpJxOGnzNooRQ9aCdgAC1GwSDVitgaxW7y7H9QRmGXL+oqHXGpPN6rDAFSQOeCdN74Vfw6yqSZoGUkIlud6HtF+43svyeeMA/wDTc7BncoC6elPGQ5WiFDKdS2CCWRhfO+3kjFvoxys0s2YQ6pjEpmkHCf0qL4NKSa50/HM/SYpJGlkklLxx+1ED6l23Bc8koPve+9+QEXcsYizWXij9Fi8iVtTMXK6/1Cmq49oAwBt8w0mSkdPUkV4jImkUTaWKHNg1wBv4xmq9xTOTIZCsmkAc2fHgjf8AX4GNTyYL5aEJRJVj/wAqqsmhV0lixYGySdj/AIYRu1/ya9Tj169azlKbcWGYKRp5PFjezv8AYhf7BQ6sxDMpilCqfcpVtO6tudyL0k8b18YbupFpwsSCRw6BSqkaNk0lQvgckgn4xN1bqygSNIH0kge8bgkWukDcA1XAo1gL2/06ZsxI4WRUeFlMsankU+zE1cqWDprS3kYCEZb8rlWE8cmv1NBJqRQmnZTTgWTVEgnnGW9ezC/mGZATVMKUqBsPBJofez+pxsK9BM6lFZo0WmcyN6m1WCbJNg8C9yP1xNlmy+VyYhiBl0XcoYK5qyTWoX7qUBSRf98AJ/D+EjLeob9/vsHetgvG90C32DDHqPqskuZlRgRF6hWP+qRwFFi+FRVJ1Di2N2NqnReusUnc7xxM6rHwy0pCj9C4sj7HC13H3G8KkGS5pf4epRXpxA0+geC7g0TvpVSTeAZu68us8LiOaALF7ShcLbfCiibPAP8AbCx1nqMTWAoBpWQkm/HtI4tdxQAG374tdzdYhy8S+hOs2sDSoYEgb2Wrjk7Hk+NsKHVJ0kdZY7Goe4HlXHP9wQb/AFwDOO4m8kg/F/8A9cdhUHVpPtjsBteazVShQ0iXDGaUxstlVYkNVG7O/n7DjK+5s8rZk6AUCMbHDXd3xyTv9rGH0dInjihlgVqjZGUzMqROu22pyC6FQBRF8Eece+sw5OWL/eVEsgBVdF6lFnT/ABvbdCvDjnbfAJvYuZabNsqkq7ra7XekG9ZI0/TuS1Db5rE/4l9OdJkkeaCUaVRYkNstc7KoAtiTsfI5wy5Vum9KDRCYvI9GRzu5A3CAIDpW/dRO5rfYVV7d62ud6iixyTFY0Mio8h0u/tCBY1pV9MsX/mNrztgCPa/SHbpapJA0AZnplUB9iKBMnBZ9QC0bAG9Ys9EynoPqlV8xmIztOz0fp4pSbAJFhr3APjBaR0ijfQJpb1E63ch653bYc7GhhU6FIiNJ60rAvcgUkBQt7+eQCNh98AzdwZnKZFfXlCPJoFMSfcRuoC34JNWu13ibN96ZfM5Ob8zGWSLTo1qyGX2jTIA1aQz6lAvcXfNYzPqHcqZ7MKspaQoG9PSa910Ftrs6QCCfjnfBXrAkmqSLLPPIrBgslOaK6fo+qrvYeaO2AVO6uqpKqjUDIrEggbUeR+vH/wDt4Zug9VMuUIAVXZGUUn1Gih33FHk8cYXuh9jTz5sxzQTZdQGdrRlocAAsPLEDzteHvqkMORy0cOXSbVI5JWM6iii7okEksau7FCtsBl79zPJIkkqKxRQo0jRa/B01/wC/2wxduZkPpGnTE7EAA+1C10u55av03+2FnrvTjHM+mGWOO7USIVIFC/tzsP2wS7R6mkYdHOgkhlcRB2BqtrII+xBG/kYDTJ+ptD09IcvAgpLsMtyC/eRR5DDcH7fGFzovUZMvPKk5jB0agpOwUhjStX1V4rf/AAwXh7li9BxAdEeVi109F3XVTtQI9xYg1sPftxhT766XR9fXFJHmHJjZWOulUbngaTv88DfANfUJXlykYguJ2PqsGKuJARQvZRVcUT543wh9w59mQI0YRlOsqAVvwSA2+9eL4+2HftvquvIJoJaSNRFJewG7+n7jvRRQBQ5BGFLrPbeZznUngjBkkVFLeBGulSdROwrUP3Nc4B77WkjyTZDLxhGlzMbMz2pKe0ECjuvu1HfkmvG1f8R4PTyMjguXLKdTyWbLEbC6B3vYVg107t6B5cr680Us+XiaIFAK1bbk3bPuWHgU1c4Wu9QBAY8xE+m9zGGvUDtRIKg887UT5qgMZrrSzZIBpbiaI/RGarQNO98hvI87Yz7p8kzSRZiJGEoFFdOkuG9lptTEhq3+Bin07qvpRCONpCxk1RqxtCCK3Q7agRyNjZ+BjSe9JJYclIwzAd4xp3iAoAqGCkfSQQDq+1YCrN3d6bRZTLOrTSTapZCKGlipNAVZI2GncAfJvFtnhzoljuOCGCQBCq+9tP1kEEAAna6O4xj/AE7rHo6m0xs5K6WkQNpq+NXB4/th6/DjrLyA5dSNZtgun5rUQTxZo1dc7DnARdF7gj6fmMzqEjorUoWtlZibFkbEhT+v64J9nQ5GWZ+oGJ7GYC6DRVDIxCOVJ/fYmjuBsBhFzeZ1TZ31D6hbUNaWyghwV38J7dIPwcD+ndamhWRIpGVZAA4HBrj9xZo4Df8A8QM4TDK2hQVG+sg0uqjYBNf1CvthAk61OqiNqETGtcbAoRuRVGwdjzi80sud6W0kZId0PquXYqoj90p0/wAhIFkDnUPDYWu1OrxsiQuaYSRsBzqqRS1f8xF7YDRcvH6MEaORq+sr4NsNIIPNIRz5J2GEzvzPJHCqwkoQFj0UCgRb0lbBZSP13wc7w6tonVliM3p62cWQADSqaoEkbmsI3e3UY5N1iMJOk1qJBHINMSRsQecACyPXZYlKxtWqwdrJ1V8/4ffBDu/oywCE+ozSMgDqxvTSqBX/AC88/p4s6P8Ahx+FkSImczBE59JZEg2ADNuCxuiKqgfvY4xV747Ty00isQuVkdWC72pYAkAke0D5IF1gMqyPTZJ20xIXNE7fA53O3kD9SPkYl6J05sxOkQYJe5Y8KACWY7jhQTzjQe3Osjp2QRWiDySyMmmwBevTbNzXtA0jnT+lUe0Og6M5MdK5iNfUsMopqLaVJYGizKCavYHxyFf/AGR0gbfnJjXkIaP3Ht4x2Gdepwr7Wy6BhsR+bXkc+MdgAfVO8p5o1DltCk0STRJ53P6UAPvj3kOmh1DTzaQwNKv/APEkkVpPJN4p9vdSVUKyKrgkGnANECgfdwRwP1OJTm5ZZ0ERWrrSy2q/zAgAbeTtzvzgK3dXa8kswbKpJMNID6VJ0lVVd9rsj3eTRBw+9hdGjgyIaN/QnMhjeUoNTG7AGqjVUoXfcE0cZtDHnxO6gsHv3ksAm3BJuq3sH+2HnK5s5bKQwzyo83qSPqZSfTsppIZhxYJusB4/EPuMRASQsW10vqCiC9ktqNeFqlqjZ5rGY9W6u07KSANKhdvP3P3ONOzqR54xwt6swRgagRT6h3tQxKhfBL8AX9sB+5uxI8kkOYMEyBW/ixllkjP9PuHFnkGx4/UFLs/ILNnY0f6PcWHlgEJIX/nNbHwd/FY2To3R1hkGmwHjNszFiSpsb8km+NhQ2G5xj+T6qY82c3BlyEBNKAdK2pHIFDm64w6w9/OwgeSlXk/Kq2xbb4G/B/TAPf8AtqSKOZQBIY11qjH/AJW0+dgSCOP8sKuR63KyiT83ImsFjF7gq7e32qRQqhX253vCj1HvmWOaWSIo4lBiLkXegmiPsA9Akf8AbBPtzKfmctl3iDNKC0MkY4bRWgmhYFOikitt7WicAqd55q85INZcbe437jpBJAJ2F7ftjsjlPYAQqlvLE6j8Uotv7DBfOdWkVjFLGujWzaJI6VbYk6b3T3cUfI3x87d6ll45Sy2jOKALD59wDNuAQfJv9cAuiNPVpnLIPr0WpocgagBZ43GLJGa6hIBFE0giXSojX2olkgE0AAOLPxgz1Ts552nmjdVGossZu2FX9Qv3HfY/33w8dkQRxZDLQKDqzIaWajRJN+3xuqqor/mvzgEXtzuCXppzEcsbq8np+w7EFJEcftp1jbm8O3R+gSHK555D/vGclL+0kaKJYAn2kgsxBo1VHfAX8XcppTLSBdIBZd31NdXvzxXyd/7lb7f7mzLzxR+o+lmoqCab20LF1ewJIonk4ARms/NFLHIF9FlOuOhXB5BNltxySb/TGqw52SSOP1WWUPCrxHXpIRz9IoCtJWiR5XxjOe6+jOsjyNIhNkGPX7kAalAHBBUhhR/q2sbjMhnptSpG5sj0x9hZ4+OSdvvgPWeleObYsCpOhjd6bIBF+Nv88P3fvd0j5MIQ4M1AtY0FRudNc3QHxzgz1LrBykEKR5eV41jCGWL3AFeVavN7kEgb4SOtz/7QUmKErJGbZrABUigCoA91i7/X7YCf8O+6cvkBI8kcZc7a3BZtP9KLVDfcksL/AGrFXqnW4FbMzZX+G+YURaACukMS0rADYBgqihxqb7Yo9qdQjjYpIoFsDqKBiK52PBxoH4edp5fPvLmsxcjIaVDpClarURxuSQPArAJvbPVYYenZwOA7vSqnjcUG/Yn9dqwpKMaN+IXaYEgMKqhZqC1Vr8kgBaBr77/2zueEoxVtiMA//hx2xJmYpi80seWZgrRxtXqkb7n+kbeN+PGCXU+xcvC/8JZfYPU1x6mKAbkuTaACr3Kk1tgh2RP6WXy6FgqkB2PAAY6iT+x5w+dXz7aGgIQI4KMTd6WBGw434/vgFCDoTR6QGUrIPe78e0bWNvkkAA8XY8q3WPwuzUk7P6sModtQIJ9wAHCkDetqv997wz9tdQXM9OtTbwWVJ3sx3RqwTqTxYu8VpuvmPKPmJM0jRTRKkTKSXE6E7aANhp1XbH+XfigOZvry5dvREDZeARiN3VgAGavTIKkkLYKE1tfIwlfiB1ImOMLer1dTU2oqACBvZC39ucIxzzO7ElmV7DE80fP7Gjhx/D/oaNqLA5l1j1+nRaOKyFUspItyb28CzgFXPo65gSnUIy9xmxvprjkXxzjQOzppo45gqPHGEaVBKuslrXV7tKncEnSF8E381Y+qxrmYkzMLKrHiRBGHOsafaNggvjc/uMPne+aiZH1KAAG0uhBOwvV7fp3P8w3OAy148kxLGKi25/i1ufte36Y+4if8RYwSFyWXIGwuMXXi/vjsAG/KM8CTguzyTPGQBdkCNhVD6m1nbzW2NE/DrpcGXlMmdCtI1LDGCHAZfqv+UP8AAJ8NhJ7UzklQQJGX/wB5E54+gAKw34Bqyb/lGH7uLPrHLCqRyGyJCwHtVR7eTsGJPH2ArfAM/VsmJwrrAkEjSUZfqcKfkKQCWIA3JAHzhR7syuXy8h9VnKyZZ2AY1IJYgNJqrXWHIII+f2P5XqAKGQAso9qyswJIYigPvqNcYUO6+326jmzMRJYCpQaO2A4bc+0bnam/0wDN+FfV0dJ3TRGkMcSE1duVLSHc3Rdq/wDiN6xY7wzCzZKdS4oLq3WrA93F8GtsDekdHj6dA6xIC8pCu5BY0NwL29t0TQF/G2OlzDv6dwxmLXT+0FV9p0sbuzdUMBn3Suo6YfSV5FLHRSqCCS3I83W1ffAPqEpRmjNgoSv9jWNM6ssL5qF44kjKsWJWIR6qRqsAC/dW5AP2xnvckTz5uX0kZ9IttCk0AN2auB9zgAjSWK+5P96/7YePwl62kWbEb7BwxQ6iPeEIUfG+/wCrBPgUinDH2R0b1pJXJpYE1XVjUzBVB/Xf+1+MA9d99WgfLuhEtgEKvvs6aayCooA8nir34wc7f6PB+ThXKxZZXr+JM8aysfGxJsE870KqhiD8Q+14JMqlUkuoBGZjwSNdncsNIutzYGC3afYhy+UCyyxuWb1VGnZbAI31b1V/bAZ3+IXVvSzPpx6QgCkafN2CdtrBBXb4wJ7a6xmnzJTLkuxGoKRZbSBwALuhvW5A+wIMfiHkpcxn48vpj9QRrpYNSfW7EgkD271uOf8AEFFkM10vOQ5iaJlRZB7xTKR/MAykiyt0LB+2A01e1Dm0R+p/7sNL/wAENdVsZHZgdPHtUcDzvWM9n7QlyOYE6+nPBHMqqxNHUd01x/UDfIAO4Pxht7g7wfqJH5YbA7s3tDKD7RXIOrfb+ngYr5jt71MmiOPy8ySCQPdXIQVUK25Ki1Or58jcgDveXbkeaib1IEgmKK5k1BTeiy1Leoa7FGv2OMZ6Xmjl59RFlf0O43+98Y1nP/iShyLRu65mYAWD7ZdQcltggUoEUEkbUTybwJh7fyvUsl+YtoswwAaztrT2Aj5WgPP+OAm/DvrsTZSaJyQ6SF71lSUcAk1f9S1fix87ug6P06KNmMaSzTC5Czk7sAdPO1XXz++Ma7J7XzWZzDegoHpHS8j/APCTejqPna/aNz/jjQeo9KXJqHQ/mCSFkdFKrqNsPazGgV3Ug+D8jAI/dfR48jmg0YPpSq1KSTpba1LHnkHfcXvdYOfht3KqySQOqqJAHUhitleRqB8jejtzzjz3NmcvmEiik1xkMJAFUfzC999wwIOxvg4U+5smsMyvC9xsLUrYKEbFebuqPO9/bAM34m9dR2jijOp0JZ3DatN/yX+wJA42wl5LKCfMaXfRGLZ350oN2IHk1sB8kYqvmLN198c2aIOoAbgg2AeRXkc/fnAan+HWZTMSiIC1RmUDn2UxXnnbb9sauOiKdOoXo4/bjGB/hd1BsvmHzGnVEiH1PdWm9gRsbO52+L3FY1l/xQgXLNPpkZUrUEMZq+P5x/gL+3OAp/iHMnTIkzWXjjVjMFkjrSsgZWJ2HDe0e4fve2MfyKHMRywwITTNMqMNRVfkEC9WkKvwb/cF+4e7ZOtZ7LxEenCZFRIwbI1MAzMfLV9qA48k6Rns5DlswnsRTIgiVfaP4a7/AHNWao/H64DE890aaBI5JFKCW9NmmNc+0+4DxdVhr/DHP+nLOZAGilCq2rcFg2pQfgk3R52284i/ETpMpf8ANO7SeoSAGFaVH0hR/SP/AD5xU7F6khlMcilvb7AOCbJplGzCyPq2rAMXcnbObz7o8MZSNCTrdmOpif5RRIAoeAOcOPd3bCJlUV5vS9WhK+rb+ohFKnYm9v8AEb4Y+iyEwA6hpO4Avb5/UGv/AG8Z93RkM80rNFNFmIQTpSTZo/la2/z/AGGAUm7EWzWahI8WkoNfpoNfpZx8xo2SoRoHhUuFGogbE1vX2vHYDK+g9WZJHnWgdkHwo32r4oAYe3zomywaVv8AiMRpH08CiPII33vCdn+rGUhms1dG6r/xiDO5higeNm9gtkJsVxY25+ftgG7KvpFNIAUDamCgl1K0L+63qDDfj4x3TerSxIGYjQ1WKO1+bOxPgjavk4Vu3jLmGBUH2Hm6v7E/H7g8jDHn+iTyJ7fy0RP8zAA7/cF7/sMAZ6XnJM2TElEfUa2JNgAXe248V538YeU7XU5ZYJpWJ3K6GCkXt9QHgHmv74WvwzmgyWXzatKkxy+l5ZE2vVftF17VC8kjcnjCS/frZjMySG4S2wpjQHHN+drHGAe+vfh20hDZaX3pzHJVkVwHFDf7j98LeS7Ply8M2VzDQwLMxmnkdySIgAEX2MpZidY0gkc/Iume+ZcvPCnrLbxe8u3sjJckFq3J0AAAHyMEO5zL1HLwqAnuYPrKsoYBaq2GrYsDpFjk71sCX1jtXLyjVkHfUBZilASxf8pLtvW9MdxxR2Nbp3aEzweqjxxiroswc0aGwFbm6w49E7bTLB3k1OwBAGkKgtdzu2+12TVb7XhZTPsMqhbLxkyratX1KDQHn6SKO+21+DgCnRe/GnlgjzIDPGrgMa3YsACb2vQDv5P3w/ZfrK5gg2To/hpR2ahzQ234xmnZpy8MYkzEGuSUlg5j1hEDFeDsosEk1xh4ymSlCvJCAY2AIUUHBN+5ARVVRrz+mAUO+5nTPCQiriQKf3YkE/IN7fFfOKGa68Z4zG3uUcqftuK+4OH7OdPpgsqmQGEGVXOr/wCodBNbX9W44vbC317siCNGnysjAjf0m9wP2U8jbwbvixgBPaXWYpnzUczfl1kiBjZd9AhDN6Y4sMpYncFmHycUu9eqSRyiASEoqRubq9ZQOdxsPqHH9zhZCanIUiibs7AD5J+MaE/aJy2RiniCyZiYppkmIBUGtAijYEam2pn9wG4C8AAvbfamaQrmmjSOJfd/HLIJEYFWA2PKk7mudrxX6n1Zkk9GE6Ii3tC8BSxqv23vzibrHXM5Jl9OZLf8TSC4piQCSPuBtZryMVuyemrmc7DExPuLKKFj6W3O42B3/wC2A1iHuJEyDtlI1XLxeyNCaZ29uok1u/u1E8mjxYIH9Q6jm2ilLoIo0pisIaUOK1Mra9tGkEH74ZesdqZFIUhVJ0ELeopTUd7B3N0dxwePtgP3F3MhyjyAliI3qgpu1I9x5Xkcc7c4BWiWXNzSyQhWvSTIzBBWkBF3BNhVGwH32sYGdf7emb2yx0aLBwQV25IcbefpNH7ecCe0877HikGtAyso0glWPt1UfsAN9uME873XJBKYcszSrvG+v3CQnZgB/KL2BG5q+DWASJkKkqwojYjBntvszN9Q1flotYStTEhVW/ksRv5oWcS9x5NhGJJojGxIEbadIcAe4EXyvto/HNk42PtnMxZLp+UgQkM6erISpGpmALc8kXpr4AwGczImQymYyM0qyy2HZIhaK21o0pIO1Ix0jY7Wd6XYZJp6XUSo4UbRgeaXZR+tf3ONL7t6LEuXmzECLHKzhi6rRJvn7W2/35OFHsntH8wGaR2CCtl/m3Nj7cEXgIukZSTpTDM5nLn1CSkQkuhsCZEIBVjRoEHbcjesT9B7hE/VEmmNA6lQvuB7ToFf348n98NnfiIelvEPphCGOyTWkgbWf6SVvGNKT+hwGxd3Z1czEI4rlm1qyUoCjb3Wb2FBrvxgblPw/wDy+YaVZQxW6VRwSPJ32F+Ptgj2f0x80I5WnMulVDFK/mouje2yTVFrv74Zu4SqpaKqMpXToaiTY2NrRFD5/wAMAwdEaMZZV1rSR6nI8bWefA/yGEjqOW/LQ/mZH9SWUkxLRG7b62HJoHVR4JAxU6d3J6BfLyyiIso0yabGlSWcCzWrTYF7E1yRRode68c0/qFTVVGh8LdD9SeT/bACLXytnybO/wDjjsetE/jJZph4Iiej9/px2AAZYFl32Hj/ALYpfm2ik/0I/tzjy7yQSsjimU0VNEbb7f6Ef6485vMCUA0qlSboVd7/APowEuU600IAXbztx/bDJkOqr6Pq5llbVemIjWdqILLqGxO9HlbPkHCQDbi+L3/Tzh76Pn5JWRMvAskqiktV0xrxYvzVe4n74CLK9/iANGMtGElFSqqJGHHzabja9h+u/BP/AIg9h5eLIpncnZoq76m1hkbhqO1gkX8jFLvLt8QZdjMITK6El12og2Aq8kkkAtsOf0Kz2t3pmoQMuA08Ju4a1bcmtidIFmuOcAuSTs5LOxZjW53Owof2AAw+dA65LLlIwzlmy7JFBGNvYdZc0OWJMa6q8D72Mm7cy+akvJyrGTZaGS/b/wBJF2Pt4+cBnSSNmy/JRz9I5I2+xO3A534wD51juxVUDX6jEn2BhamiPdzsCa2O/wAbXix2x0jKGDVm8yEVUMcCLs6AEsxbY2zMed7IHAAARcll55YfTSPVGX17IuokDTQP1kAH6Rt5wZ6TmvSzEKyEgg0HG/O3nncUQfIwFDuOSOCSE5SSTTHapI3tfnUOK4vmhYIwwfhz3RLLnwZz6mtCo9qgXak7AAbgb/tiT8R8ojJH/EYun8xshhXwAPdwPbewF0BhdTrsZhijPqlYgQDoWgSbYgBweT84DYJ+oxJLnJJR/DSKNWHyNLNQ+5JAH3IxnZz7uXbUdK7gbkKK+T8Xt5O33OA8fX2eB4VLyF5Ab/qAFKNzexN/ahg52hkswZVg+ks31adYQEWW0n2lhVAnbnkgUCN2/wBPGYzUUJNLI4U7+B4H3NUPuRj9FwdvJKyyShWdb9OxaxiqpB+nnk/bYBP/ABC7SAhE8MpzGah0yAkqH0qdyFWtQsXvZ++NA6LnhLDHJwHRX/uoP+uAyX8Wu0p4ljzDEsgJRqshdRsHihZ2/wD04QuiddkykvrRVr0sovj3Da/mjTV8geNsb5+LHcMMHTpYpfe86FI0B38e8/CqaP3NAfb84NgN/wCkdzpmlDrJUbgGtKgrQplay17/AM3nna8ZZD1qstmgwJQgqgN0CzkKo+QBZrxWK/bseYCFoNQUHchwm/3vc8fpgR1XNF3JfkmztW/3qgT96s+cBF02Zg/sIBb22dhvsN/FEg34xa6Av+8ReAGFnwourOBqybYYe18iJ/YFHqajv8qUsfoAVJvwa4snAO/esqnLqWK/w5EeMABgTuDYNiqNgfY34wnSdzylR6juwDggEk0ATtvuCTZPziLumWcJEHIMTqGWtJ3A4JG+18H9cABmGAIs0eR4OA17OdfizGUkUMDcZev+n3Efrt/niftlUiy4UEXuXrgMf5f2FA/e/vjPOzMrLPKY4WCUpdmY+0Ac3/lQ/wC+GfOd1ZalRcv6kYtSzuwd6H1UtUPhfjAV+6uqh8pMV3V30j9AwH+mM7OGfr3UlzCLFl42BBtkUXvXihZ2HnfCzpN6aN3Vef0wG/fh1m8vDlFkgQhJtTFA5JRgAGFk87C6rwdIwq9zdZkzE0MEIRZZfc7KCWXRbBQWoWaPxZri8JOR65LlU9NRRUnVudibBFqRWwG3Bre/F3sfNM2Zc7M/pvoVzsSxAazd/QX8874D22dbNZrQAFP0IX4S7tq3Gra9rrese+qZrO9OYR+qvscFXUK1MvFEj/PFgdt5nKSLmAqZuGI6tS2yWNqPm1/t98Vur5IZmJZkIT1C7sHl3B1b0GoMPAo3uMBX/wDvF6l/+bkP9v8AtjsUF6LYBE6Ud91e/wB/bzjsBb7nXVnN975/wP8Arg30FqkKaU0ED2lFI/sRjsdgFvvTLLHmiEVUBVTSgAXuOBthr/CqYgvRPH/bHY7AFO+ff0l3a2YzIbJs7sRt8CtqG2Mx6XmGSQaWK6lKmjVgiiP0I2OOx2A6MfxF8fpiXoI1TEtuQrtvvuEJBPzvvvjsdgDozTAZYhiC0RBrbhmA44NeecMHdPS4vTD6fd+Vhluzetmpjz5HjjHY7AI3Vc9IGjAkehEtWxNagCas7Wd9vth57UiD5IFgDaknb5u/747HYBVhcxzNGntRrBA/fGi/goPWbMGX3nSott/6sdjsA55vZGA2A9oHgDmgPjCp+CfU5J8kRK5cRyiNL5C6Qavkj4vgbcY7HYDLO6eqyzuZJXLu5ayfsxCgDgADgDYb4BZoU37D/LHY7AM3bTH06s1TGr+2A/W92B8kWTjsdgBgxrGR7by8UUcqRgO0DWbY3cLE7Ekf4Y7HYDNurylnBNfT4AA+pvA2GKOPmOwB7pmdeJajYoGUBqPI+D9sWc2v+7Q//I/41/pj7jsALilJLm91BIPkUPnFjtTKrmOoZZJhrWSZFcEncE7ixvjsdgNo/EPt7LDIZjTBEpRCylUCkEbg2ACf3584wnJSlZAVJBvkY7HYDfp82wkmiFLHEqBECgBQVF0APNnGP9nzlc2KrZjVqDW53Fg0fuN8djsA0N1GSz72/vjsdjs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http://openreflections.files.wordpress.com/2011/08/crowd_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174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4000" cy="7416824"/>
            <a:chOff x="-1409722" y="108013"/>
            <a:chExt cx="10811316" cy="7416824"/>
          </a:xfrm>
        </p:grpSpPr>
        <p:sp>
          <p:nvSpPr>
            <p:cNvPr id="6" name="Rectangle 5"/>
            <p:cNvSpPr/>
            <p:nvPr/>
          </p:nvSpPr>
          <p:spPr>
            <a:xfrm>
              <a:off x="-1409722" y="108013"/>
              <a:ext cx="10811316" cy="7416824"/>
            </a:xfrm>
            <a:prstGeom prst="rect">
              <a:avLst/>
            </a:prstGeom>
            <a:solidFill>
              <a:srgbClr val="B41A1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48580" y="368660"/>
              <a:ext cx="9361039" cy="1200329"/>
            </a:xfrm>
            <a:prstGeom prst="rect">
              <a:avLst/>
            </a:prstGeom>
            <a:noFill/>
          </p:spPr>
          <p:txBody>
            <a:bodyPr wrap="square" rtlCol="0">
              <a:spAutoFit/>
            </a:bodyPr>
            <a:lstStyle/>
            <a:p>
              <a:pPr algn="ctr"/>
              <a:r>
                <a:rPr lang="en-US" sz="3600" dirty="0">
                  <a:solidFill>
                    <a:srgbClr val="F2F2F2"/>
                  </a:solidFill>
                  <a:latin typeface="Arial"/>
                  <a:cs typeface="Arial"/>
                </a:rPr>
                <a:t>The ART and Language of Leadership</a:t>
              </a:r>
            </a:p>
            <a:p>
              <a:pPr algn="ctr"/>
              <a:r>
                <a:rPr lang="en-US" sz="3600" dirty="0">
                  <a:solidFill>
                    <a:srgbClr val="F2F2F2"/>
                  </a:solidFill>
                  <a:latin typeface="Arial Black"/>
                  <a:cs typeface="Arial Black"/>
                </a:rPr>
                <a:t> - ENROLLMENT - </a:t>
              </a:r>
            </a:p>
          </p:txBody>
        </p:sp>
      </p:grpSp>
      <p:grpSp>
        <p:nvGrpSpPr>
          <p:cNvPr id="7" name="Group 6"/>
          <p:cNvGrpSpPr/>
          <p:nvPr/>
        </p:nvGrpSpPr>
        <p:grpSpPr>
          <a:xfrm>
            <a:off x="-72516" y="7025035"/>
            <a:ext cx="9685076" cy="436413"/>
            <a:chOff x="1524744" y="3138785"/>
            <a:chExt cx="6094511" cy="580429"/>
          </a:xfrm>
        </p:grpSpPr>
        <p:sp>
          <p:nvSpPr>
            <p:cNvPr id="23" name="Freeform 22"/>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L.</a:t>
              </a:r>
            </a:p>
          </p:txBody>
        </p:sp>
        <p:sp>
          <p:nvSpPr>
            <p:cNvPr id="24" name="Freeform 23"/>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E.</a:t>
              </a:r>
            </a:p>
          </p:txBody>
        </p:sp>
        <p:sp>
          <p:nvSpPr>
            <p:cNvPr id="25" name="Freeform 24"/>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A.</a:t>
              </a:r>
            </a:p>
          </p:txBody>
        </p:sp>
        <p:sp>
          <p:nvSpPr>
            <p:cNvPr id="26" name="Freeform 25"/>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D.</a:t>
              </a:r>
            </a:p>
          </p:txBody>
        </p:sp>
        <p:sp>
          <p:nvSpPr>
            <p:cNvPr id="27" name="Freeform 26"/>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S.</a:t>
              </a:r>
            </a:p>
          </p:txBody>
        </p:sp>
      </p:grpSp>
      <p:sp>
        <p:nvSpPr>
          <p:cNvPr id="4" name="TextBox 3"/>
          <p:cNvSpPr txBox="1"/>
          <p:nvPr/>
        </p:nvSpPr>
        <p:spPr>
          <a:xfrm>
            <a:off x="0" y="1918568"/>
            <a:ext cx="9144000" cy="4893647"/>
          </a:xfrm>
          <a:prstGeom prst="rect">
            <a:avLst/>
          </a:prstGeom>
          <a:noFill/>
        </p:spPr>
        <p:txBody>
          <a:bodyPr wrap="square" rtlCol="0">
            <a:spAutoFit/>
          </a:bodyPr>
          <a:lstStyle/>
          <a:p>
            <a:pPr marL="514350" indent="-514350">
              <a:spcAft>
                <a:spcPts val="1800"/>
              </a:spcAft>
              <a:buFont typeface="+mj-lt"/>
              <a:buAutoNum type="arabicPeriod"/>
            </a:pPr>
            <a:r>
              <a:rPr lang="en-US" sz="2800" dirty="0">
                <a:solidFill>
                  <a:schemeClr val="bg1"/>
                </a:solidFill>
              </a:rPr>
              <a:t>What does the word, “Enrollment” mean to you?</a:t>
            </a:r>
          </a:p>
          <a:p>
            <a:pPr marL="514350" indent="-514350">
              <a:spcAft>
                <a:spcPts val="1800"/>
              </a:spcAft>
              <a:buFont typeface="+mj-lt"/>
              <a:buAutoNum type="arabicPeriod"/>
            </a:pPr>
            <a:r>
              <a:rPr lang="en-US" sz="2800" dirty="0">
                <a:solidFill>
                  <a:schemeClr val="bg1"/>
                </a:solidFill>
              </a:rPr>
              <a:t>How do you typically try to convince someone? Do you have a model? What does it sound like?</a:t>
            </a:r>
          </a:p>
          <a:p>
            <a:pPr marL="514350" indent="-514350">
              <a:spcAft>
                <a:spcPts val="1800"/>
              </a:spcAft>
              <a:buFont typeface="+mj-lt"/>
              <a:buAutoNum type="arabicPeriod"/>
            </a:pPr>
            <a:r>
              <a:rPr lang="en-US" sz="2800" dirty="0">
                <a:solidFill>
                  <a:schemeClr val="bg1"/>
                </a:solidFill>
              </a:rPr>
              <a:t>How effective is it? </a:t>
            </a:r>
          </a:p>
          <a:p>
            <a:pPr marL="514350" indent="-514350">
              <a:spcAft>
                <a:spcPts val="1800"/>
              </a:spcAft>
              <a:buFont typeface="+mj-lt"/>
              <a:buAutoNum type="arabicPeriod"/>
            </a:pPr>
            <a:r>
              <a:rPr lang="en-US" sz="2800" dirty="0">
                <a:solidFill>
                  <a:schemeClr val="bg1"/>
                </a:solidFill>
              </a:rPr>
              <a:t>Do you really </a:t>
            </a:r>
            <a:r>
              <a:rPr lang="en-US" sz="2800" b="1" i="1" dirty="0">
                <a:solidFill>
                  <a:schemeClr val="bg1"/>
                </a:solidFill>
              </a:rPr>
              <a:t>convince</a:t>
            </a:r>
            <a:r>
              <a:rPr lang="en-US" sz="2800" dirty="0">
                <a:solidFill>
                  <a:schemeClr val="bg1"/>
                </a:solidFill>
              </a:rPr>
              <a:t> people to do things or is it more about </a:t>
            </a:r>
            <a:r>
              <a:rPr lang="en-US" sz="2800" b="1" i="1" dirty="0">
                <a:solidFill>
                  <a:schemeClr val="bg1"/>
                </a:solidFill>
              </a:rPr>
              <a:t>influence</a:t>
            </a:r>
            <a:r>
              <a:rPr lang="en-US" sz="2800" dirty="0">
                <a:solidFill>
                  <a:schemeClr val="bg1"/>
                </a:solidFill>
              </a:rPr>
              <a:t>?</a:t>
            </a:r>
          </a:p>
          <a:p>
            <a:pPr marL="514350" indent="-514350">
              <a:spcAft>
                <a:spcPts val="1800"/>
              </a:spcAft>
              <a:buFont typeface="+mj-lt"/>
              <a:buAutoNum type="arabicPeriod"/>
            </a:pPr>
            <a:r>
              <a:rPr lang="en-US" sz="2800" dirty="0">
                <a:solidFill>
                  <a:schemeClr val="bg1"/>
                </a:solidFill>
              </a:rPr>
              <a:t>Think of greatest leaders of any time or in any area of life, business, community. What do they all have in common? </a:t>
            </a:r>
          </a:p>
        </p:txBody>
      </p:sp>
    </p:spTree>
    <p:extLst>
      <p:ext uri="{BB962C8B-B14F-4D97-AF65-F5344CB8AC3E}">
        <p14:creationId xmlns:p14="http://schemas.microsoft.com/office/powerpoint/2010/main" val="1312753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xfrm>
            <a:off x="8867775" y="6488113"/>
            <a:ext cx="219075" cy="215900"/>
          </a:xfrm>
        </p:spPr>
        <p:txBody>
          <a:bodyPr wrap="none" lIns="78360" tIns="39180" rIns="78360" bIns="39180">
            <a:spAutoFit/>
          </a:bodyPr>
          <a:lstStyle/>
          <a:p>
            <a:pPr defTabSz="782638">
              <a:defRPr/>
            </a:pPr>
            <a:fld id="{D9F8FE9F-3F48-4D63-8F9A-74B4D644664A}" type="slidenum">
              <a:rPr lang="en-GB" sz="900" smtClean="0">
                <a:latin typeface="Arial" charset="0"/>
              </a:rPr>
              <a:pPr defTabSz="782638">
                <a:defRPr/>
              </a:pPr>
              <a:t>77</a:t>
            </a:fld>
            <a:endParaRPr lang="en-GB" sz="900" dirty="0">
              <a:latin typeface="Arial" charset="0"/>
            </a:endParaRPr>
          </a:p>
        </p:txBody>
      </p:sp>
      <p:sp>
        <p:nvSpPr>
          <p:cNvPr id="2" name="AutoShape 2" descr="data:image/jpeg;base64,/9j/4AAQSkZJRgABAQAAAQABAAD/2wCEAAkGBhQSERUUExQWFBUWGSAYGRgYGSAeHBwfIh0gHx4gIB4gISciIBwlHiAgHy8hJCcrLS0sIiAyNTArNSYsLCkBCQoKDAwNDQcMDSkYHhgpKSkpKSkpKSkpKSkpKSkpKSkpKSkpKSkpKSkpKSkpKSkpKSkpKSkpKSkpKSkpKSkpKf/AABEIAMMBAgMBIgACEQEDEQH/xAAcAAACAwEBAQEAAAAAAAAAAAAFBgMEBwACAQj/xABCEAACAgAFAwMCBAQDCAEBCQABAgMRAAQSITEFBkETIlEyYQcUcYEjQlKRobHBFSQzYnLR4fCCQxYXU1SSk6Li8f/EABQBAQAAAAAAAAAAAAAAAAAAAAD/xAAUEQEAAAAAAAAAAAAAAAAAAAAA/9oADAMBAAIRAxEAPwCTO9MIbUsoEYTTc0ij3KS2ldR1Md2bcmrAxL02NP4uXmLGNv4gDFrskEhQOfd7h+vmsUstJGkk/wCYhjWXUNQIUroJLDSHphuSNjwFPxgX0fvU5bLP6cfqMruvqSUdClhoVQdyKDEi6s7jbAS9QgbKMrglhJmY22XlU9zUqjgkixW+nB78QOqFokOhUXWqn00IHuBste1Db/04V8z3U2YikcsyzrTKUsXwNPtNAUDY07/3xLlsnneooWnzLLAW1C1Js1ZobD23QJNYCHt3LQvJJ7GYhUoA04ZmCMqnSTd6iKF0KJGGLrxiXMS6Ef1RC0amzWpk5ClfaSTp3b9cQ9OkTLZZ9LetJIxVkVd9RBBAO43JAJA4PkYsv0PRloxLChIQF6IYLxuxAoGqNWTbAC9sBZ6r1ER9NSEuGlEKxMgYMEOmgGO1L41biyKJGKnZ0EsOWlR0kHquxFLqoINBDVupLKQN96PHJG9Tkb15JJ42aLMba4hsLG61wGUE+1v1+Dhi6Fn0ECJExOnU3vYFyqhSS2lv1s/N+cAKn6REJ3MPptqpzCLZyxXSWpvZyTQBamJrkDA3r+alyywIsZCa2X020sbYAaR7iwVt/ZpAv54BPpuVDKi+kqlZFd6Cgmjbe5fcbrmx8bc499vdKQTkP9EbAsqUAf8A8MWWLab0sN/HnASyRrOfTy9P6UaxS6i7RhgxFkr72INVuOAScUuq9XnplCuJpiqsy2saCr9vBBIGo3RC2PknznRFkhMscaKZBaVI0u2qj7iAdvaWG+1EEYJdTjIjSQzaWEQ0rrAi0NyrLV2QaJBskgjjACerP6DR+nKrv7tLymMKD7b2RaO5BBK7VycGurQ5eSFGk9NmCoSQ38SSQqCqBlOoksTeoMQASNO1D5ujPJc0ESzINKpI7rrkoDVpshiLJquP1xVPcoidYBl46F2dRWpE1E7N9DbD3GuDxzgDXbTQtlfXMSpHZEpYGQ6hSi1FFrBX45P64I5Hvls4kiFVpjoCkAhlLaQdPP3qzxzhAg7gX8hLAoKtJN6jCiRpKr7QTvZYaQP/ABj6FzHTMwX0EUArGxYUgH2iz7QbW/8AK8A19xxBz6TTtIGf0Wj1KI/pN6ABqXSVD77AA/NY8ZaGTLRmNHEyIqh69u62SUUh7JD+42tggc4h6N12XPTexAWgj0sCQAd9yNqoBaAryRQxdzGdkdoFRl97SayVYqKAr2ppOph5O2ACdt9JIzKzzSIzxyNL6KqdZDA0BZHmj9t972x7zHSMu+dKOzrG7mSUuQo33VAxHLPtVWBdE1YK9E6ZmZM+vpZd1giJDsxGk6o/aRrrgkEqLI80cRHKAZ6SKbLmo4i4UoPTDs6rZpSm6bA1vd88B8ykaxO6wjXGV1A6idIsqyqGsEfzHnfVzVBW6l1j1oBH6ZQyaNA1qRatXIUabBTyFAB+di/Qs5BFPOaQASaV1HRoGgB9thp1av5ebrc4qsYzGygCXKZbbUACWcLqd7rZN9gRX0jnASdI6fl4HlUzLLJpVAqrSWp3t23JoH6QBZG5wN6L3UJ9EWYKoqDRGLKgs7WzuwHgbXWwP2GCXYXTYHhdpY0kdydGrUVVRQvSjA3ZrkVROC3dHSx+WZV0BI4to2VBGPLEULDDw3J82TZBfy6fk81GU0OZ9VryU9pt1JqtNnfxX9mHqmXZclFCsymSRQgQfU1pqY71SICTZrjnGaydxtrhYoB6KhPJLDzZO97nj5rDr2lmxI/8JD66MgVy9BQXt1r6SSt+4jbfABM923Ll5UR420EimB1WARfgbi/Fj4Jwe7p/DuYKpQK5B0hFiSM8blSpt1v+Yjfm8fc3N/vrSTLUOXuQFiAZmNlQK2NkAkeDzi5P3b62SGbYIsmkjZQCGDaVC2dWk+3gVV4BLfp35J6koysAFAIOkHk1d1Vi64B+cNXQOuwyZctJ6JaGk9wRvaWJLe5gNrC3/ndBZ69nlaNyipG0b37a9w4PHzrvf7jbC71Mor/wmtHXgG/J2P3NBq2q+BtgPEoj9Vm/lLsRfFaiRsPt4wYyOakzki5YSqqEiyzECrtjR5IFtR8A4Kdu/hY+biMxnSOMEgnSSPaLY6uAo4s87+Nyb7SGRyc0WmSLMSsQq+kGZlJNFi5UcITaBa2I3wBafqeXVmVELKpIUjMRAEA7EDVsCPGOwsTxIWYvJCGs6h8G9xstc/GOwDrm8lN+UzE6xwfmBHqX6moLZJUON5AGaiABekeMY5kcw1eShsG9x+/j7/8AnGk5/uCTLzxhzcZbSdSlXKkrbAamAIA44smwbxEe4hBAI8qizQTs2mKqo/zqV8g8jVekWN6GAC9kyLLn107qAXNgnZarYV8gfABN7XbLnekTxQSzzukUEbBVOggMjC19htatgoHyThGbLZrL5Z5EVIY2rUKBkq6B1kE0b/lYAg8UcHehdYmzTPIZXklKMiwN/wAJUKhbIAOob/SALokmrsKXZHW3Z3QswkZWZJdm0EeNDEJTEkXyNqrfE3Se6JY55IM25Ks+pjz7henYcr8ADkKfAwx9tdOy+WmmMcMiyMqqQ26wtYuNS4JcNs4bmtI1DfC/musM+bCIoWeNjE04A9qs/wBYFbPRC6zsosj6tgsTZ6c5zK6EeJvVLBGFEit9QPnRq2P+uLvXehTLJJmMuCHZCZIVABZOHZVHgbWOSb8jHoZGHJ5zLSxR6izEPbljuBbs5FD6jfI/vhn7ynjhfJ9UgJk9FxEwi9yyRPakWNgwYmvBYgHesBn/AGv3YsUWZEmohjq2JprWgNvmufviXpvRDmxDGxdJAvqtq21EsQCd96VV3oHe/wCbB/NdBVM7M6ZdlilAZIfUTUJbDBmVTccYFvp91aaNXpws9xRT5eZcw8jiRm1lk1USANzrAI2YA7Vv82AE3cCPN1VMs7NQXSKIv3Lrvc1VgA0d9J8nDL3B0/Tl/Qy+V9IAUr6jqZwAQ2oE1vR3PAr7AN1LoQ6hnBJC0iyKiEtqVQooMHvnhgABybsrROLnX+6VjyhibN+pPGV9Nlt7ZdmDGq9ws2T5+2As9r9ZKwvlZm1GGSpG1qU9w1GvbZ4a/wC/3wJ7jMcsIzMcf8FdJD6X9YqPb6hdtju1gMdxXFUPPb/VJfaixgO6WquNQchLUce5vIv/AL4j6p0SWLpyIWsuiqt/c66FEjSF242NDAD8t0GoI5xM4md/VjVYrjURsQrOx5O16RdWL5wxd69YkmyMGYZSWnVWIAHtoAn+WwlA+fNYFP3F6eTCIfdEugURQJIBO9kU29bAfGDnafVIpOlojBXuZtQMzKQQVCKKs1oOrn523JwGe9C648UvtqpXAcFioYXwSCNtRv8AYYOdwd1zZfOkFK2XUCbLCubLMONh42wU7W6bHD1DOaCFEafw20g6SzLrCs1qGUHk2av74F9w9JbM5xwGMriFtKjTqDEEopoi/cTuBsNOAK9sd6HNLNFMEu1kRWujQKsSo+s3o2NAC6wWb0iBlzIxWJQ6pzsWatyjHYgDbwasafdmnSupS5PRINllBJW/rWypDfbmr45xam69PNMqpKxJl0pCqnQBdKdPDfG4J++AvZPpSZvqDweoVjT1DqBAsJxZb4Gxajx+pH3JZfLR5wAwTaYiylZCHVmAtS9ADRfuPigPGG7KduR5BmZiZM26yESe9VJZb0XupAot8k/pjwehHMxTsxCH1QgJiDlhpRib2Ki3WvNfpsFXtjpS5nOyNl52MSR3Kyxj+YikX+Xwfeb2B2w2yZWG6CEgjQUb3Eje9QNkmjVWRz8YUvw/gvJ5pnElSuuohnBJXkFko8sfO/6b4tZRCI5UywJdpF0BjdXRYgtv/wASgCfOr9cBX6/2dkIw5SLNGV/YiQ06q1EtpDMDWzAliQN6HGEzo3XDloQqrqkYhiN+LIO/6ACv1xrB6kkM05kUhEKZYf8ANI7Bgq1/KoZb/wCoYzHvXprQsFZYRbFUaJXQijdMG5248/f5B47geOTp8T3prLMzeQzlCW1DTRKsCBR2snasZEOszemsZlcxrWlCxKiiWFLxsWJ/c4dsmxbIKskkcRaIqrFJHZQZGfUxX2xhhSgn3VZArAz8Q+1hlfQkTR6cqncXq1El/dtWyOijeyFsgE4BYGbOlgf5qUn7Xf8ApghlczEhmeOIMAo0+oS1XsdthRJHPFYDE7YnRiqOvF1f7HAFIcpIIo9Esh9ZXLoGIGleQQD7uMVcrmPSk1CiVuvi/n9saR2N1CIRxxCEGQIpMpUNtQOlF8Ekklvseawid5ZAQZuQL9J94rj3b1+x+NsBTfM7myt+bvHYa8n+Ek8kaOZ411KGog2LF1+2OwFvrWRmzOZCRLGETVb2oUABdRLDelDAH7+MCOn9FRXE7ZuMRxtWpA5OosBwFsLR5o8URRvBBeiCGV4xmhIWXSQFkr6w31hdDDSu9EjfbVipmlRmEvpzyJCwDTAoq7cigp2vmmNYBj651eORFEKXmJWjQNoBPpqCzst2ACCu4ANHeqOBfVOiTRZqNoyYjJszNxqHBOkcN+nJwTy0wkzhLOuqKQMtbCgyqx//AGwd7+cecx2nBlkYl5pJdIOpnUCq1EadRbYbVvRrAXsjMPUZ/VCSMy5ZmCj0y6a1LmzwLXerofesEOu9Az2VhWKEK8IT0x6JOos6+mXdQBqZixOrcAt+mM/7inV5I44GJJtzW1yO5bgnY1pG52N4eVz+YjgVI2jMjLoBV/BBT3csbbckXTfbkAPWy+WeIvrUiOqZvOkXuLG1bjf/ABxF0mb84TM7MI8uyv8AlVcqkj2KYj6VJPNAXVivK/lR+aeON2diLsqLIPyxGokE+a/w4tywjJAgFZo5TqUhboAkDc2CR+4Gx3vYGzrPcsJg9bQTodBYUa7Vl/ms8EEXW4/W8KfducdiglSwynSdRN6m1Ar5G1e1tvttiDqCqUhBARQdUvgizdVv4tRyLAJ5OHXpPT5ZY4ictlliKkpLG7GaNKJvSwcuNPir3HF7Ar9C6n6kkESRyECH0ZAu7swJYNQqwpK7G/bd7YId35CSXKPKIz/CKlmb2kAnSKGkWLs1/wAwPzgl2pCkGYlk1LPHIpjDlGDJKULBWRwvskVSLBq1qxg9k8ms0zxgFYmQ+pHoCxtvttv7hdkbbb18gjdq50ToqRxw+tqJlLqWKxogOsVuPcSNt9+KFAt1DJSDLyeocrBANXorGHtPcAStLfOxB5v7A4XuidLWPqjoJBGFEjUjNS8gRk+aBGoAkci7w7y5xFy1CcyGj6hAA1As1fWpJ2Vxz5vk3gLPXtD5VEgaExqqMvqNpgK+0kEfSdrFVq/U3io/dWUjjf1ChW1f+CNGraX2J7F9tLGvAG9k3zb7HyCpEHZFV9J0Mtmk0nTe+k76jZGrcA1dYWPxTzgaKIHUzCQ6SRQUaRYof1GiL+DgKfSOq+pFnM5MKIYiMIpOlnBG9UukLSgsbuqwI6RmXnziAp+YErBSql1GwobqQ1DY2SL8kb48doS+oMxl9DSLKqsQn1Aodq8Ae9rv7foSHRYjBM0MYi9RWLiSRhcRCsFOqthvx+53C4A73R+HWUjgkfLs5lFtZ/4ZocICS9fDEnfa6OA3aPRDlYX6jmI6jVLg1cu54IXnT41cG+cT9RzhiybLBOsyoAgcIdXK2D7TsAzAMzAVtudsNnSp1zKenKA8aqmoMAwAUbbGhtp2H2GArde7ojdomeNpFmkTSgZtQ1BjYBrcWFof38YZ8x24hyoC6YqDEkW1Gqu7vZQP7D4wDzWViy8iLIVbWB6Q0HbcsAXIrVx+lY85rPs2WmdjoRATvVsU3quQd7o7/bzgAkyfl1y6xamhLOCGNxglGUFQeTqN1vuB8YL9pknXmQCAtKBVqW1Fq/ZRdjj9xj5KyyZPLqybzxBm3QMSxatIq/6aANCh9O5xB3Dn0yPTo8v/ADqtOVPLsNzfzW32q8AJd5+rySK7JFHERLGsftLOwutbXXn3EH+Xbij/AErNQSPmPX9uYUA6TIVIVmUFleP6vBtdzsDV4T8v1D8miuZF1SFQw0EgLWrZ+Tp8AVZvfaxDFl8zmMyjRakklKJERsVVuWY86dJ1fod+LIXsz130xPGgQoq6q9RjqBS21mrcjYW1EjbAzr+WizxM6ZmOP+WGBww2DEUWrQhIogb7adRGI5O19eYlQyTSHUUV0jBMmk6eNQqwL3v74NdZ6nDDlxAI2ipAhiJo+puNTCjz7XLat/b+mAU+x8vqz0ashdKfWtcgI1g/a6GBvWHBzMxBJBkY2xsn3Hk0LP7YYMt1cQa1y41yzOpWgSVANgC9yzE7/oOcSZzsTNr/ABJI12IZl1oCu9UbNBvFWTfjATQdmZiTLxZhJEXSgYRGSpD/AE6EHu94FjjazhW6l1KWV/4pNhVWiN6HBN73vd+bxrvXDAuXyyFM3lwo9iMkYJYAD3NrtSAdtQuvGAsmfgzfUI58/IjwwqEjiT3O58I90xFnUSQVIFedwmXvxq9mXnZf5SENEeD+4x2D+Z7wn1tozDouo6UEElKL2A24A2x2AC9qdLheKjNLKEYKBFrAF3R0yIKWgd6PmiScBetRwRRtloZVnvUdVaeGYtrJPtr5pb25ogE+jd0Ksr+gqgCAFgE0jUCONzZDM/jz5wJy3RDm8w7xw/lU06nM0n8Nbv3a2om/gBvJwB3tbqcMREUumR5x6Y/LsHYBiLDUb3FX4C2PnAzvPLaA6Rzhgff6cgqX4HuP1gUeGJ+1cicp1RMtm4wwEnpEi4yjA2pXZlUWpJvfcDarx77XyRzryxtY0uH1nd1tvdR28A0OL/XAFfwx7ZhzAkln3YELECxAsC2NAgki180L83tF3nkXgYJG5dY+GFnTQNitRGyn7bDjYnHleup6v5SOBYovUqItbOm4DF9Vgk8nbbathho610+HLZbTOWZmAmPp0CCHABGwAssV3qxrwCz1LquXEOqAaZWAthsbO5JCgCybav2s84JZ/JjJo7PIsgkt/TAKMu5Nqd631CtrAPHGKHTe04s8jHLSTRorfxA5BRBvQ1CiCSaChWP6Yvy5QQrEmZPqn6I4lMgFqD7SWKhk23IrcD6htgFjPprU5hyfTeQhRsCwG5JHA5AA2Bp96Q4fO0uqPJEkkcZjhRWi12ntIXStsVB3IRd9uMBMvOrqvTnSEswZlLI6aK1NSnVqvVwSOBuMeZsiuXkiyyJ68U1u8d2T6ZsMCQNyNitGwKG5wDbmc5pMnqMIVcGPVOQpYkMERAKJYajwDzzj12/JrzWZiCERxqpV6P8AMbI43H7+D+ypBDmc7lzJNmpBMWZdLALGCGIphyxuh7fp1LhRz2amMTks4RJAoIJ0fzhqYe0iwP12wDV3F0X8tC8sWogsBqJtQdVuVugb4KgeB8Y89oyGUvYBWNNWpqVNtgGYkAAXq8+fnBj8Psrl5unIXVnKGRD/ADAanQg1XtFPVk/1fOPa56HKTNCqGFZFGkaQySe6zqs0HrUKuqAIHAwBKL144VZljVQQwjiK6Si6brRtuNW3kjHqSEyJeWYQhj9bKx0rZOrSSCzn2ADwLOK/bPUQ3rMf+Gj86QoLMig1XtoaSTvV7nnCd1LuzRmmkiHpKnAYkueVcj09hqU6aLUNiTeANdP6A0U7idncurBJlDIWADEhtLKwIIBJJogDejilkusyR9RSJX9SJVLmMaTpUKx0hiAzFR7gDZJJG5NlnDkSQzCSIxzqyoCSAVCNLrDGyDQ0kHyfthH61kZ8vmmz6n1AWJEhAKUdloai1AUvuAFj9MA0dy5BJBlJXuYEG1Uk6yyggEpp9oO/i+PNY9dR6nMYDHlYiGcaSnpgMQbU7Ko3HhQ5/thSPfpURxvErMi7tdAklGRvaQRp3NA0TQ4GGDuHrZjgfNxSfWy+ibJ1a/c9g7AKodSB5IO2AA9cz2YlaLKBS86lC5WytggC1BKECl8UPd8nD52erqkzZvKtGUW1tQS5djbHTZ1MxsihX98Zx1LvjXEwVPTkYBDXAHJ01RBOw9xahdVd4vdl9SMryGeR9Cxyycmi2kAO3liHKBRfihzgHfouZVsw7sGel1IX/k3raxYJskH4secK34nZsKF0gMzvq3ANUPFg1zvhYznXPSzXqZZ2CqoAJGx2Gv2/06rFHkAHnEfVuvHMyxllAFaW39osgE/YV98AWQx5iNH9EMIo0jeVqSLUAoPv023xV3ttYrF/ovdyQzRIko1PaO6FmjUkUlCQWwugxBUVx8mH8U8o9wyojDKsoEThKjINlQPAGkAgfGEKOPj77/41/pgNN6h1WPK5hZJPTB1FP4UQU0VIJYsP1qhf+eA/eGYOYCtG0emr0q2qRq1CyACdl5BO25rA0Q5rqkrMTegM7E0qKC2oKNvqJvY2aA8Lt87Xy4SdZHB9MAk+0ke3c38VXPgjfjAV+2xmUd5ctE7siH3hSQliyb4B0/vvhm6ZnzmMnKJreQ/8NWALfTSlSSPez8nk8Ygy7SpkiBDKsXupvSYBlJ9pY1vfJ3qhgZ1HuEzlNSRoEYMSgrURW53/AMBQwHjo88zPMk2xNavVsMrhhR06S2qrBAHBOPFnI56ORnSZUcMXhawLvYEqKIu9xRrbjDh0Xto58tmMyoeHLWAF9hlICnSzb+0cbC96Hkih3r1/LHLPHlYPR3VJfaFA2J01fuKsLD6RQP3wDYevseJAR4Nvx+wr+2OwmZXv/MBFA6dA4CgBvRl923OzVvzttjsAp5mcxk+nrjsEEXyCf/AwZXqcciwNNKJNKlPScNSBa07DZmNsR9zv8Y+Z3t8vl2kDxAoRaAMCeaolQLHHJv5wQ7O6Fkc3ljDI3p5vUzB9ZWl4UU1rJuQSoCnSDvYNhXz7yBXXLwK6xxF3cKtovBdACSq7jVV/et7OdlZ6Jfz0k4YZx2jcUlexipIVFoamZuAON9gDgX0DPSRLmMjmFCX7ZAAokO23ur3qNmAujYIvggIXeJc2Y2eJQVShIAd2NAmwWFBhSg8gnjAOeS6pFHmmz0UBDmzGOAA7KFaqPupjwTVfvhz/ABMzeUOUM5gE0jFA3uYADem1KR7Vs14tro4x3o3b2ZzY0xaiqbHU1BfPH73xi71fMtFlngmVPWLAC4wWAAAVvUvelJUed/tsGofhx0gL06O6ELtJM7Hk76Y9/wCUKi67Pmvvij1yNmYiHLTTgkt69lE06SDSkkN9RU+3gmq2OBOc7xXNZWDI9PidmqLX6gpEWMqTrO4KkqCTxXyTWD2fzAMpVackKPdK4QsBXGxottsN99rsAPvdCgwtIJHYIolVfRj2AAYFWP8AFWroHXVgjcbYy/OzCWRpS5dQLQOC23AvwACDz8YdYcrnGhaCaY2UIJy8Yleg29H2tRHt9xBFkb4Xk7aVJEgWN5pHAIDIUIX3fUoNattRs8YD32Z1Zp52RiPUZdmoArprdd1BbTsdROws3WAfctx5qWEFTEx1DTuBq3BGw3B5H6jDn1XsxoYPUy6RH0wzuoFSWv1ESMuo7cenV1ttWETL5fMZ6Y0jSMCNTk2VHA1E0PtvvtgPXQe5ZsraA1GzqzqRdkfr5rbDhmuroky5t29fLzLpCjbQwUjdOLNvsfIbfgkVL+GuYVUaaSKMSDUKLOa/RFN/tt98H+x+0vys5nzKxyICRBrIAaxRk0E3Q254P98BSy/VmkzDZUJGmUFMVJ0AhV8EnYMQPv523wF7ySKIxtAI4w2pGCkvdgaidYqxqYWN+Dtth07qp5svqjEsb3G0kZKPqILjckqyabPnYbnAzI9jiWWb15WeGEIkZ0fxGLAt52AA+pqP9wcAeHR0ypAEsjEoQAZR6dGKgBGBVU9C7ba/OEruXq5GRjjoG2Zd/AIBJH3sf44fOodLiSMJXppAgVdNM1KAbJNWa3C3sSPgYzLujKxlF9KUuA7FQ6Or0wUgH2lLsEbNv4wHrszs1s8JZLYhKXQi6nYnfa2VaAs8+Meu8MhNlYIMtIxZULSLa6SNXg0WBog7gmrrB3sSfNZBZEGRd5mNsG9pCMo081V03J3+Nji/1vJN1KBtMZd4PVDAka1egQqgCmGoCx8DbAAuyPw0/PZSTMSSmIazHHpXVuBZLCt13AoEHnBrtPp0fTcvmMzmZgknvhy5FkECjrQV77aquq0kEgk1L2TqjyCI7wwrrkKme1L2yXQB2AYabNWdrGFvrfdLZoSxyQiSLLs5XRqBNu2ktRqlBbisAoSz2b3Nnzyf1++CPSsoJHVZCwjsa9G7AEgWBvvZA4/Y4cn7HiSC44HlbTbSiYUPbZ0KaumoUbsWbHGPPQPwxMsYeeRlEiBlUWL1C1Yaua2OAac127FDkmjzKNmlMmpDq0sLoAWKOyjYbgfagMJy9e6QSkZy7kRxlVmaywamI1KukOA1fVyL/XFjOdRGX6dmMpmJ5JMwsjRx1q4XSRTHhQbsE3vWM4RaGAIZvuCZ6Bc6RwqjSi/oq0B/bBrsjuY5eaPcVrFhrq75+3xeFAnHBsBvOe746gsrGSGoQpLqdOmq3pvIA/ej+2MZyPTZcy5SBLbdiAQoUX8sQANwNzgl1jviWfLR5f6VVVVjf1aQK/QWL/t8Yq9Ez50yRh9DSKFDAb0GDHcb/SD/ANwMBoXReqyQQorkPrT09KS7D03MgNx39Sybje6s+MCMx1CASzyyIJZlZVVDbKgRBcjah7iSaF7Cje9YWO3uutFLHrOqKLWQlCvcNz9yaAs+AB4wJmzrGRpLIZiWsbbk4B6TvqQgEySWRv7jjsIRzJO53OPuA03ovTcscsvqRRhytO/ueQbENXhCDXyK8YTo8mryFYIZJ3G5Jsad/FcfFk+L2uhoPVOjD1JfSlCpQZhC96g2+or/AEkUbAqjvgf272jL6jzMwjyznR9XtYgVR8/fYjfbxQCXpwTqMLJOpTOwLo1cOR/Lf9Q/1vwcK2b7bOXyby5hwplm0wbEmQR6hI3gqu6gE8/G4OHXqvQ2y2YkldgwMISCZKC7MNVi/rChd/i/2RuvTy53MCKIyTmNQqKtt4Gsjc17ua2wF/t3u24xG4jBVlIkaxdAAaqPNALZ2oDjnATunqYlzLhdJRQqLQoUvwNvJI/TEv8AsSfIzRHMRPFqIokUCDyL4JH2wBzKjXQ+a/xrAaN0DrY0pk8rGBrI9w+pzV6nO/A3+ANqFYP53pK+kZYs5E4RdQFlVJZ42HubYm41rcf54R5oI8uqyxAgsjJIGINBhWqlqmq9uDe/Jt0/23lViRMwGkhKhdF7VVCgtMdwQADub8A4AX0jr15yVBqsLdoQSAjEuDd7EUbHHzvjsv3FHl5TLLqYtE/psWBN/Q17CxTHj+lq3GLPWpJI9Kpl1y2TkbSdJuZrQqpkIOwum02Rdai2M16j1JpDXuAUaQGNsADwSfv9h+mA2vqHUCuVkaM0RExugoDBTWotsN6508Yy3onc/wCWzcbTjUisPV9IqC4AIBJU6WINNfJo2dyceM73Ck3Tlidj66OBvfuQA0b81dV9rx34fTImZDsiuw2TULpubA+RWxwGrdVlgzfpPE+ZjVV0KuiMAAFr3YkjcHwfGFf8QOr5iLLZZYVHpI5ZZD7pQ4OwDeAbNhfgg0NsNeamSXcijH6esjlkZ31//IAbVvv58UzNLGrtJEDC9kxMAVr+X28ihQvn74Ab0jq8TJG+cdlnZgI4VazqZQFZxV1bbD+5NUC8nVwmsei0klhI41ejI1ksC+1RigxF77WPGFTt2bLQdSbTsWkUoXtyoJAYBiRwfJ307fJJrI9xIsuYXTqJ10oINNfz/mRgAvd3UcxC0Znj/g6CGEZ1LqZdNWTt+lgeRwMWu6uqI8KQweoVZkTLlmBHtZNJ8A0Ab/xq8F+r9syZ/LOHlMKxupNRhgWI2H1CxTBrB8jnFLuvokU3pQuwR1bSToYlQo1NQG+tgukLvd/bAN3cWdQelZAkdXtQwQ1SkEgi9IA5vY3+wH/7UwZU0VdXlOv2pqBs6QbsFia5rCH3Bm2jeOeKOaIRsFRpAwvTWmtXFbgrfH74Yeg9ZGczkDojMYoJNXkqNS72f6dbVY/pFb4Buyz/AJ31jIokBjCaX9um/d7vKcAnzsPjGad79KjyslRQmCQDUTHKWWRLo/UbDA0a4N4dY4lgdpo2dLQqwk0takkBSli6Pz4JHnYFP009Qm9xG0RdWWkPuY2xXkWQACbBGrYGhgIek91RyZeKOKNv4S+nTO1udWoMFSgWN1Qs+OMPnQ+sjNZKBNLwqqenWynV7R7XYbrsSGjIPirGEbMfhl+VAljdppB4rSnuFKA3l1sGjsTXHlqXPF4f40USadlRv5FIAUAV581VfG2AzXusokpiX1AVkZve2o0ypy1k37TzZ4wDk6I4RXYFQ9lbGxF1sf2xc7kyDpmCpbW2nUDd2oLAb/8ASo/9vDNB2+2XUjWxQ0WSSMmIt8Ftl1+LXe9gcAgvkiMRxQ2wu6vxjUMt2xBUk5DoIlumAdA18A/UfbZojb54tdkMQzDxvGuoMCpPkGiCQNjscASzPaPq5eYx5dFbYqPpZABQonm6o2TZv9rP4f8AbGXXJS5qeH81Ir+yKMrIdIUEAqLK2xNkgMANq8sXRM2+aHoSKPTA95u1KbgCvDMOR/1EY9dV7ejymUAiGjQSC6yFSdQ9pbi2r/K9vAZjl+h/mZysCce6VR7Ai6twA3Bq9vtxhp7x6FAsGlIcvEVIQaQQwOrSxaRj7yDzZ+T+gjqELnNxPKGeJWtfWckMVatLMd1A2LbghdR28MkTieRJZ9P5dmDiNxQcsSFtTYVbtlFnbSL+QzOTpLWdNst7GhuPB5PI++Oxup7lZfascGkbD+LWw429Pb9MdgEnK9TzOYkMmWgERKGMySMhVRVbUoNgcAbA71ix1juIPJDBlpay6Qrp96m3NM9k3T2OGNj7A4Ys11fJZYpFl8lmZNP/ANZVNA/IBPuHnYDna8KncqZKRFSpYJEauV015qMKCLG+x2PN4CXrHSmzURlEiRQoF1u+sxqfcqjYElyxIJArjfFPtvKfkJMvKhSSV8yqK6MSGjIWxxS2Tw1Ei/FHDD0LPtIZkdovykRqCGRKUaSQCSRquvd7t2LXttgJ+J2ZEfoCFlTU2vRGpQKUqmII+o2Pt7fvgC/fckn5dnvMy+q6+ycKQtlgKAW9QrgeDeMtiyEjSlFUl79qnZieeD5rx87DGldh9xJNM7zLGBEq0HewWJILKrbaq2Fnazvvi13d0Rs/PE8M8cbKF0lVY27OAunSLC8EtwKvfAUO4+wosvlmYO0ZSMksCachQRqtiAWNg8cj9wUHSXmjy2ZSPUiEeoWP9J3Av7WTXHn76D3T005h4op5NUMZJmIsazVDfxZBr/xiHq+eEZEARYkC6FTcAD4Ar7/O5/XAVOoSwvl5kkAKBfeIzUgRW1XqYGtNWAeePvhR7l7Qy0SM8eZaZg1OtKGW+Ca3K+OBuQd7xZ7l7jaEeiI1XWpVnoHUhqjR4ZSGUjg8+axU/wBnzZ6US+gUjKimIouBtsTRY1ZOkeOMAmOR48WP1+MOH4adttmZXlYhIMuNUjagu5B0qCQeaJJrgfcYWIssRKUqyLra7HNgefbuMOXZWYky+XkmYpHl2YHUx9xYKyLSeaZ7slRf6YB3bKRQyxZoOXjjYFlcEFR9KtW2pQwvjnfxi5L1ZXX3LpDNuT7mZvGkg+DW52I4BwudYyuazcR/Lo7aTcjsVWoyLIosLNgUOTX3vHvO9E0ZOBEzUrzBGV6elKg+0AH6VUNpuwfvxgLfZvS4Y0zJeP1jJJS+VCDUwVvg6uQdj7ea2WOtwHL55pBsJPeFu9NjcH73eC3bkU0MbHMSgRrVgnZL2BZrs3tsDYF81WKHdQjiEWYZUlMhq1J02jDjemXT/Vd3vgK0PezZQZllcucwEGivpZRRa/kAKB5/tvQ6d30Wm9TNfxA4OoKBs38rb3uGprG9jDJJGnUciUjhBzUgBTSFRV3s1vvuCNxfn5OEtuy8xlc3DFm42RZJFXUKKkEi6YbXXg4Bm7i6wj5Qoxk1SqEVpDq4bVqra9qBcXyOcFOxUi6dkpJxOGnzNooRQ9aCdgAC1GwSDVitgaxW7y7H9QRmGXL+oqHXGpPN6rDAFSQOeCdN74Vfw6yqSZoGUkIlud6HtF+43svyeeMA/wDTc7BncoC6elPGQ5WiFDKdS2CCWRhfO+3kjFvoxys0s2YQ6pjEpmkHCf0qL4NKSa50/HM/SYpJGlkklLxx+1ED6l23Bc8koPve+9+QEXcsYizWXij9Fi8iVtTMXK6/1Cmq49oAwBt8w0mSkdPUkV4jImkUTaWKHNg1wBv4xmq9xTOTIZCsmkAc2fHgjf8AX4GNTyYL5aEJRJVj/wAqqsmhV0lixYGySdj/AIYRu1/ya9Tj169azlKbcWGYKRp5PFjezv8AYhf7BQ6sxDMpilCqfcpVtO6tudyL0k8b18YbupFpwsSCRw6BSqkaNk0lQvgckgn4xN1bqygSNIH0kge8bgkWukDcA1XAo1gL2/06ZsxI4WRUeFlMsankU+zE1cqWDprS3kYCEZb8rlWE8cmv1NBJqRQmnZTTgWTVEgnnGW9ezC/mGZATVMKUqBsPBJofez+pxsK9BM6lFZo0WmcyN6m1WCbJNg8C9yP1xNlmy+VyYhiBl0XcoYK5qyTWoX7qUBSRf98AJ/D+EjLeob9/vsHetgvG90C32DDHqPqskuZlRgRF6hWP+qRwFFi+FRVJ1Di2N2NqnReusUnc7xxM6rHwy0pCj9C4sj7HC13H3G8KkGS5pf4epRXpxA0+geC7g0TvpVSTeAZu68us8LiOaALF7ShcLbfCiibPAP8AbCx1nqMTWAoBpWQkm/HtI4tdxQAG374tdzdYhy8S+hOs2sDSoYEgb2Wrjk7Hk+NsKHVJ0kdZY7Goe4HlXHP9wQb/AFwDOO4m8kg/F/8A9cdhUHVpPtjsBteazVShQ0iXDGaUxstlVYkNVG7O/n7DjK+5s8rZk6AUCMbHDXd3xyTv9rGH0dInjihlgVqjZGUzMqROu22pyC6FQBRF8Eece+sw5OWL/eVEsgBVdF6lFnT/ABvbdCvDjnbfAJvYuZabNsqkq7ra7XekG9ZI0/TuS1Db5rE/4l9OdJkkeaCUaVRYkNstc7KoAtiTsfI5wy5Vum9KDRCYvI9GRzu5A3CAIDpW/dRO5rfYVV7d62ud6iixyTFY0Mio8h0u/tCBY1pV9MsX/mNrztgCPa/SHbpapJA0AZnplUB9iKBMnBZ9QC0bAG9Ys9EynoPqlV8xmIztOz0fp4pSbAJFhr3APjBaR0ijfQJpb1E63ch653bYc7GhhU6FIiNJ60rAvcgUkBQt7+eQCNh98AzdwZnKZFfXlCPJoFMSfcRuoC34JNWu13ibN96ZfM5Ob8zGWSLTo1qyGX2jTIA1aQz6lAvcXfNYzPqHcqZ7MKspaQoG9PSa910Ftrs6QCCfjnfBXrAkmqSLLPPIrBgslOaK6fo+qrvYeaO2AVO6uqpKqjUDIrEggbUeR+vH/wDt4Zug9VMuUIAVXZGUUn1Gih33FHk8cYXuh9jTz5sxzQTZdQGdrRlocAAsPLEDzteHvqkMORy0cOXSbVI5JWM6iii7okEksau7FCtsBl79zPJIkkqKxRQo0jRa/B01/wC/2wxduZkPpGnTE7EAA+1C10u55av03+2FnrvTjHM+mGWOO7USIVIFC/tzsP2wS7R6mkYdHOgkhlcRB2BqtrII+xBG/kYDTJ+ptD09IcvAgpLsMtyC/eRR5DDcH7fGFzovUZMvPKk5jB0agpOwUhjStX1V4rf/AAwXh7li9BxAdEeVi109F3XVTtQI9xYg1sPftxhT766XR9fXFJHmHJjZWOulUbngaTv88DfANfUJXlykYguJ2PqsGKuJARQvZRVcUT543wh9w59mQI0YRlOsqAVvwSA2+9eL4+2HftvquvIJoJaSNRFJewG7+n7jvRRQBQ5BGFLrPbeZznUngjBkkVFLeBGulSdROwrUP3Nc4B77WkjyTZDLxhGlzMbMz2pKe0ECjuvu1HfkmvG1f8R4PTyMjguXLKdTyWbLEbC6B3vYVg107t6B5cr680Us+XiaIFAK1bbk3bPuWHgU1c4Wu9QBAY8xE+m9zGGvUDtRIKg887UT5qgMZrrSzZIBpbiaI/RGarQNO98hvI87Yz7p8kzSRZiJGEoFFdOkuG9lptTEhq3+Bin07qvpRCONpCxk1RqxtCCK3Q7agRyNjZ+BjSe9JJYclIwzAd4xp3iAoAqGCkfSQQDq+1YCrN3d6bRZTLOrTSTapZCKGlipNAVZI2GncAfJvFtnhzoljuOCGCQBCq+9tP1kEEAAna6O4xj/AE7rHo6m0xs5K6WkQNpq+NXB4/th6/DjrLyA5dSNZtgun5rUQTxZo1dc7DnARdF7gj6fmMzqEjorUoWtlZibFkbEhT+v64J9nQ5GWZ+oGJ7GYC6DRVDIxCOVJ/fYmjuBsBhFzeZ1TZ31D6hbUNaWyghwV38J7dIPwcD+ndamhWRIpGVZAA4HBrj9xZo4Df8A8QM4TDK2hQVG+sg0uqjYBNf1CvthAk61OqiNqETGtcbAoRuRVGwdjzi80sud6W0kZId0PquXYqoj90p0/wAhIFkDnUPDYWu1OrxsiQuaYSRsBzqqRS1f8xF7YDRcvH6MEaORq+sr4NsNIIPNIRz5J2GEzvzPJHCqwkoQFj0UCgRb0lbBZSP13wc7w6tonVliM3p62cWQADSqaoEkbmsI3e3UY5N1iMJOk1qJBHINMSRsQecACyPXZYlKxtWqwdrJ1V8/4ffBDu/oywCE+ozSMgDqxvTSqBX/AC88/p4s6P8Ahx+FkSImczBE59JZEg2ADNuCxuiKqgfvY4xV747Ty00isQuVkdWC72pYAkAke0D5IF1gMqyPTZJ20xIXNE7fA53O3kD9SPkYl6J05sxOkQYJe5Y8KACWY7jhQTzjQe3Osjp2QRWiDySyMmmwBevTbNzXtA0jnT+lUe0Og6M5MdK5iNfUsMopqLaVJYGizKCavYHxyFf/AGR0gbfnJjXkIaP3Ht4x2Gdepwr7Wy6BhsR+bXkc+MdgAfVO8p5o1DltCk0STRJ53P6UAPvj3kOmh1DTzaQwNKv/APEkkVpPJN4p9vdSVUKyKrgkGnANECgfdwRwP1OJTm5ZZ0ERWrrSy2q/zAgAbeTtzvzgK3dXa8kswbKpJMNID6VJ0lVVd9rsj3eTRBw+9hdGjgyIaN/QnMhjeUoNTG7AGqjVUoXfcE0cZtDHnxO6gsHv3ksAm3BJuq3sH+2HnK5s5bKQwzyo83qSPqZSfTsppIZhxYJusB4/EPuMRASQsW10vqCiC9ktqNeFqlqjZ5rGY9W6u07KSANKhdvP3P3ONOzqR54xwt6swRgagRT6h3tQxKhfBL8AX9sB+5uxI8kkOYMEyBW/ixllkjP9PuHFnkGx4/UFLs/ILNnY0f6PcWHlgEJIX/nNbHwd/FY2To3R1hkGmwHjNszFiSpsb8km+NhQ2G5xj+T6qY82c3BlyEBNKAdK2pHIFDm64w6w9/OwgeSlXk/Kq2xbb4G/B/TAPf8AtqSKOZQBIY11qjH/AJW0+dgSCOP8sKuR63KyiT83ImsFjF7gq7e32qRQqhX253vCj1HvmWOaWSIo4lBiLkXegmiPsA9Akf8AbBPtzKfmctl3iDNKC0MkY4bRWgmhYFOikitt7WicAqd55q85INZcbe437jpBJAJ2F7ftjsjlPYAQqlvLE6j8Uotv7DBfOdWkVjFLGujWzaJI6VbYk6b3T3cUfI3x87d6ll45Sy2jOKALD59wDNuAQfJv9cAuiNPVpnLIPr0WpocgagBZ43GLJGa6hIBFE0giXSojX2olkgE0AAOLPxgz1Ts552nmjdVGossZu2FX9Qv3HfY/33w8dkQRxZDLQKDqzIaWajRJN+3xuqqor/mvzgEXtzuCXppzEcsbq8np+w7EFJEcftp1jbm8O3R+gSHK555D/vGclL+0kaKJYAn2kgsxBo1VHfAX8XcppTLSBdIBZd31NdXvzxXyd/7lb7f7mzLzxR+o+lmoqCab20LF1ewJIonk4ARms/NFLHIF9FlOuOhXB5BNltxySb/TGqw52SSOP1WWUPCrxHXpIRz9IoCtJWiR5XxjOe6+jOsjyNIhNkGPX7kAalAHBBUhhR/q2sbjMhnptSpG5sj0x9hZ4+OSdvvgPWeleObYsCpOhjd6bIBF+Nv88P3fvd0j5MIQ4M1AtY0FRudNc3QHxzgz1LrBykEKR5eV41jCGWL3AFeVavN7kEgb4SOtz/7QUmKErJGbZrABUigCoA91i7/X7YCf8O+6cvkBI8kcZc7a3BZtP9KLVDfcksL/AGrFXqnW4FbMzZX+G+YURaACukMS0rADYBgqihxqb7Yo9qdQjjYpIoFsDqKBiK52PBxoH4edp5fPvLmsxcjIaVDpClarURxuSQPArAJvbPVYYenZwOA7vSqnjcUG/Yn9dqwpKMaN+IXaYEgMKqhZqC1Vr8kgBaBr77/2zueEoxVtiMA//hx2xJmYpi80seWZgrRxtXqkb7n+kbeN+PGCXU+xcvC/8JZfYPU1x6mKAbkuTaACr3Kk1tgh2RP6WXy6FgqkB2PAAY6iT+x5w+dXz7aGgIQI4KMTd6WBGw434/vgFCDoTR6QGUrIPe78e0bWNvkkAA8XY8q3WPwuzUk7P6sModtQIJ9wAHCkDetqv997wz9tdQXM9OtTbwWVJ3sx3RqwTqTxYu8VpuvmPKPmJM0jRTRKkTKSXE6E7aANhp1XbH+XfigOZvry5dvREDZeARiN3VgAGavTIKkkLYKE1tfIwlfiB1ImOMLer1dTU2oqACBvZC39ucIxzzO7ElmV7DE80fP7Gjhx/D/oaNqLA5l1j1+nRaOKyFUspItyb28CzgFXPo65gSnUIy9xmxvprjkXxzjQOzppo45gqPHGEaVBKuslrXV7tKncEnSF8E381Y+qxrmYkzMLKrHiRBGHOsafaNggvjc/uMPne+aiZH1KAAG0uhBOwvV7fp3P8w3OAy148kxLGKi25/i1ufte36Y+4if8RYwSFyWXIGwuMXXi/vjsAG/KM8CTguzyTPGQBdkCNhVD6m1nbzW2NE/DrpcGXlMmdCtI1LDGCHAZfqv+UP8AAJ8NhJ7UzklQQJGX/wB5E54+gAKw34Bqyb/lGH7uLPrHLCqRyGyJCwHtVR7eTsGJPH2ArfAM/VsmJwrrAkEjSUZfqcKfkKQCWIA3JAHzhR7syuXy8h9VnKyZZ2AY1IJYgNJqrXWHIII+f2P5XqAKGQAso9qyswJIYigPvqNcYUO6+326jmzMRJYCpQaO2A4bc+0bnam/0wDN+FfV0dJ3TRGkMcSE1duVLSHc3Rdq/wDiN6xY7wzCzZKdS4oLq3WrA93F8GtsDekdHj6dA6xIC8pCu5BY0NwL29t0TQF/G2OlzDv6dwxmLXT+0FV9p0sbuzdUMBn3Suo6YfSV5FLHRSqCCS3I83W1ffAPqEpRmjNgoSv9jWNM6ssL5qF44kjKsWJWIR6qRqsAC/dW5AP2xnvckTz5uX0kZ9IttCk0AN2auB9zgAjSWK+5P96/7YePwl62kWbEb7BwxQ6iPeEIUfG+/wCrBPgUinDH2R0b1pJXJpYE1XVjUzBVB/Xf+1+MA9d99WgfLuhEtgEKvvs6aayCooA8nir34wc7f6PB+ThXKxZZXr+JM8aysfGxJsE870KqhiD8Q+14JMqlUkuoBGZjwSNdncsNIutzYGC3afYhy+UCyyxuWb1VGnZbAI31b1V/bAZ3+IXVvSzPpx6QgCkafN2CdtrBBXb4wJ7a6xmnzJTLkuxGoKRZbSBwALuhvW5A+wIMfiHkpcxn48vpj9QRrpYNSfW7EgkD271uOf8AEFFkM10vOQ5iaJlRZB7xTKR/MAykiyt0LB+2A01e1Dm0R+p/7sNL/wAENdVsZHZgdPHtUcDzvWM9n7QlyOYE6+nPBHMqqxNHUd01x/UDfIAO4Pxht7g7wfqJH5YbA7s3tDKD7RXIOrfb+ngYr5jt71MmiOPy8ySCQPdXIQVUK25Ki1Or58jcgDveXbkeaib1IEgmKK5k1BTeiy1Leoa7FGv2OMZ6Xmjl59RFlf0O43+98Y1nP/iShyLRu65mYAWD7ZdQcltggUoEUEkbUTybwJh7fyvUsl+YtoswwAaztrT2Aj5WgPP+OAm/DvrsTZSaJyQ6SF71lSUcAk1f9S1fix87ug6P06KNmMaSzTC5Czk7sAdPO1XXz++Ma7J7XzWZzDegoHpHS8j/APCTejqPna/aNz/jjQeo9KXJqHQ/mCSFkdFKrqNsPazGgV3Ug+D8jAI/dfR48jmg0YPpSq1KSTpba1LHnkHfcXvdYOfht3KqySQOqqJAHUhitleRqB8jejtzzjz3NmcvmEiik1xkMJAFUfzC999wwIOxvg4U+5smsMyvC9xsLUrYKEbFebuqPO9/bAM34m9dR2jijOp0JZ3DatN/yX+wJA42wl5LKCfMaXfRGLZ350oN2IHk1sB8kYqvmLN198c2aIOoAbgg2AeRXkc/fnAan+HWZTMSiIC1RmUDn2UxXnnbb9sauOiKdOoXo4/bjGB/hd1BsvmHzGnVEiH1PdWm9gRsbO52+L3FY1l/xQgXLNPpkZUrUEMZq+P5x/gL+3OAp/iHMnTIkzWXjjVjMFkjrSsgZWJ2HDe0e4fve2MfyKHMRywwITTNMqMNRVfkEC9WkKvwb/cF+4e7ZOtZ7LxEenCZFRIwbI1MAzMfLV9qA48k6Rns5DlswnsRTIgiVfaP4a7/AHNWao/H64DE890aaBI5JFKCW9NmmNc+0+4DxdVhr/DHP+nLOZAGilCq2rcFg2pQfgk3R52284i/ETpMpf8ANO7SeoSAGFaVH0hR/SP/AD5xU7F6khlMcilvb7AOCbJplGzCyPq2rAMXcnbObz7o8MZSNCTrdmOpif5RRIAoeAOcOPd3bCJlUV5vS9WhK+rb+ohFKnYm9v8AEb4Y+iyEwA6hpO4Avb5/UGv/AG8Z93RkM80rNFNFmIQTpSTZo/la2/z/AGGAUm7EWzWahI8WkoNfpoNfpZx8xo2SoRoHhUuFGogbE1vX2vHYDK+g9WZJHnWgdkHwo32r4oAYe3zomywaVv8AiMRpH08CiPII33vCdn+rGUhms1dG6r/xiDO5higeNm9gtkJsVxY25+ftgG7KvpFNIAUDamCgl1K0L+63qDDfj4x3TerSxIGYjQ1WKO1+bOxPgjavk4Vu3jLmGBUH2Hm6v7E/H7g8jDHn+iTyJ7fy0RP8zAA7/cF7/sMAZ6XnJM2TElEfUa2JNgAXe248V538YeU7XU5ZYJpWJ3K6GCkXt9QHgHmv74WvwzmgyWXzatKkxy+l5ZE2vVftF17VC8kjcnjCS/frZjMySG4S2wpjQHHN+drHGAe+vfh20hDZaX3pzHJVkVwHFDf7j98LeS7Ply8M2VzDQwLMxmnkdySIgAEX2MpZidY0gkc/Iume+ZcvPCnrLbxe8u3sjJckFq3J0AAAHyMEO5zL1HLwqAnuYPrKsoYBaq2GrYsDpFjk71sCX1jtXLyjVkHfUBZilASxf8pLtvW9MdxxR2Nbp3aEzweqjxxiroswc0aGwFbm6w49E7bTLB3k1OwBAGkKgtdzu2+12TVb7XhZTPsMqhbLxkyratX1KDQHn6SKO+21+DgCnRe/GnlgjzIDPGrgMa3YsACb2vQDv5P3w/ZfrK5gg2To/hpR2ahzQ234xmnZpy8MYkzEGuSUlg5j1hEDFeDsosEk1xh4ymSlCvJCAY2AIUUHBN+5ARVVRrz+mAUO+5nTPCQiriQKf3YkE/IN7fFfOKGa68Z4zG3uUcqftuK+4OH7OdPpgsqmQGEGVXOr/wCodBNbX9W44vbC317siCNGnysjAjf0m9wP2U8jbwbvixgBPaXWYpnzUczfl1kiBjZd9AhDN6Y4sMpYncFmHycUu9eqSRyiASEoqRubq9ZQOdxsPqHH9zhZCanIUiibs7AD5J+MaE/aJy2RiniCyZiYppkmIBUGtAijYEam2pn9wG4C8AAvbfamaQrmmjSOJfd/HLIJEYFWA2PKk7mudrxX6n1Zkk9GE6Ii3tC8BSxqv23vzibrHXM5Jl9OZLf8TSC4piQCSPuBtZryMVuyemrmc7DExPuLKKFj6W3O42B3/wC2A1iHuJEyDtlI1XLxeyNCaZ29uok1u/u1E8mjxYIH9Q6jm2ilLoIo0pisIaUOK1Mra9tGkEH74ZesdqZFIUhVJ0ELeopTUd7B3N0dxwePtgP3F3MhyjyAliI3qgpu1I9x5Xkcc7c4BWiWXNzSyQhWvSTIzBBWkBF3BNhVGwH32sYGdf7emb2yx0aLBwQV25IcbefpNH7ecCe0877HikGtAyso0glWPt1UfsAN9uME873XJBKYcszSrvG+v3CQnZgB/KL2BG5q+DWASJkKkqwojYjBntvszN9Q1flotYStTEhVW/ksRv5oWcS9x5NhGJJojGxIEbadIcAe4EXyvto/HNk42PtnMxZLp+UgQkM6erISpGpmALc8kXpr4AwGczImQymYyM0qyy2HZIhaK21o0pIO1Ix0jY7Wd6XYZJp6XUSo4UbRgeaXZR+tf3ONL7t6LEuXmzECLHKzhi6rRJvn7W2/35OFHsntH8wGaR2CCtl/m3Nj7cEXgIukZSTpTDM5nLn1CSkQkuhsCZEIBVjRoEHbcjesT9B7hE/VEmmNA6lQvuB7ToFf348n98NnfiIelvEPphCGOyTWkgbWf6SVvGNKT+hwGxd3Z1czEI4rlm1qyUoCjb3Wb2FBrvxgblPw/wDy+YaVZQxW6VRwSPJ32F+Ptgj2f0x80I5WnMulVDFK/mouje2yTVFrv74Zu4SqpaKqMpXToaiTY2NrRFD5/wAMAwdEaMZZV1rSR6nI8bWefA/yGEjqOW/LQ/mZH9SWUkxLRG7b62HJoHVR4JAxU6d3J6BfLyyiIso0yabGlSWcCzWrTYF7E1yRRode68c0/qFTVVGh8LdD9SeT/bACLXytnybO/wDjjsetE/jJZph4Iiej9/px2AAZYFl32Hj/ALYpfm2ik/0I/tzjy7yQSsjimU0VNEbb7f6Ef6485vMCUA0qlSboVd7/APowEuU600IAXbztx/bDJkOqr6Pq5llbVemIjWdqILLqGxO9HlbPkHCQDbi+L3/Tzh76Pn5JWRMvAskqiktV0xrxYvzVe4n74CLK9/iANGMtGElFSqqJGHHzabja9h+u/BP/AIg9h5eLIpncnZoq76m1hkbhqO1gkX8jFLvLt8QZdjMITK6El12og2Aq8kkkAtsOf0Kz2t3pmoQMuA08Ju4a1bcmtidIFmuOcAuSTs5LOxZjW53Owof2AAw+dA65LLlIwzlmy7JFBGNvYdZc0OWJMa6q8D72Mm7cy+akvJyrGTZaGS/b/wBJF2Pt4+cBnSSNmy/JRz9I5I2+xO3A534wD51juxVUDX6jEn2BhamiPdzsCa2O/wAbXix2x0jKGDVm8yEVUMcCLs6AEsxbY2zMed7IHAAARcll55YfTSPVGX17IuokDTQP1kAH6Rt5wZ6TmvSzEKyEgg0HG/O3nncUQfIwFDuOSOCSE5SSTTHapI3tfnUOK4vmhYIwwfhz3RLLnwZz6mtCo9qgXak7AAbgb/tiT8R8ojJH/EYun8xshhXwAPdwPbewF0BhdTrsZhijPqlYgQDoWgSbYgBweT84DYJ+oxJLnJJR/DSKNWHyNLNQ+5JAH3IxnZz7uXbUdK7gbkKK+T8Xt5O33OA8fX2eB4VLyF5Ab/qAFKNzexN/ahg52hkswZVg+ks31adYQEWW0n2lhVAnbnkgUCN2/wBPGYzUUJNLI4U7+B4H3NUPuRj9FwdvJKyyShWdb9OxaxiqpB+nnk/bYBP/ABC7SAhE8MpzGah0yAkqH0qdyFWtQsXvZ++NA6LnhLDHJwHRX/uoP+uAyX8Wu0p4ljzDEsgJRqshdRsHihZ2/wD04QuiddkykvrRVr0sovj3Da/mjTV8geNsb5+LHcMMHTpYpfe86FI0B38e8/CqaP3NAfb84NgN/wCkdzpmlDrJUbgGtKgrQplay17/AM3nna8ZZD1qstmgwJQgqgN0CzkKo+QBZrxWK/bseYCFoNQUHchwm/3vc8fpgR1XNF3JfkmztW/3qgT96s+cBF02Zg/sIBb22dhvsN/FEg34xa6Av+8ReAGFnwourOBqybYYe18iJ/YFHqajv8qUsfoAVJvwa4snAO/esqnLqWK/w5EeMABgTuDYNiqNgfY34wnSdzylR6juwDggEk0ATtvuCTZPziLumWcJEHIMTqGWtJ3A4JG+18H9cABmGAIs0eR4OA17OdfizGUkUMDcZev+n3Efrt/niftlUiy4UEXuXrgMf5f2FA/e/vjPOzMrLPKY4WCUpdmY+0Ac3/lQ/wC+GfOd1ZalRcv6kYtSzuwd6H1UtUPhfjAV+6uqh8pMV3V30j9AwH+mM7OGfr3UlzCLFl42BBtkUXvXihZ2HnfCzpN6aN3Vef0wG/fh1m8vDlFkgQhJtTFA5JRgAGFk87C6rwdIwq9zdZkzE0MEIRZZfc7KCWXRbBQWoWaPxZri8JOR65LlU9NRRUnVudibBFqRWwG3Bre/F3sfNM2Zc7M/pvoVzsSxAazd/QX8874D22dbNZrQAFP0IX4S7tq3Gra9rrese+qZrO9OYR+qvscFXUK1MvFEj/PFgdt5nKSLmAqZuGI6tS2yWNqPm1/t98Vur5IZmJZkIT1C7sHl3B1b0GoMPAo3uMBX/wDvF6l/+bkP9v8AtjsUF6LYBE6Ud91e/wB/bzjsBb7nXVnN975/wP8Arg30FqkKaU0ED2lFI/sRjsdgFvvTLLHmiEVUBVTSgAXuOBthr/CqYgvRPH/bHY7AFO+ff0l3a2YzIbJs7sRt8CtqG2Mx6XmGSQaWK6lKmjVgiiP0I2OOx2A6MfxF8fpiXoI1TEtuQrtvvuEJBPzvvvjsdgDozTAZYhiC0RBrbhmA44NeecMHdPS4vTD6fd+Vhluzetmpjz5HjjHY7AI3Vc9IGjAkehEtWxNagCas7Wd9vth57UiD5IFgDaknb5u/747HYBVhcxzNGntRrBA/fGi/goPWbMGX3nSott/6sdjsA55vZGA2A9oHgDmgPjCp+CfU5J8kRK5cRyiNL5C6Qavkj4vgbcY7HYDLO6eqyzuZJXLu5ayfsxCgDgADgDYb4BZoU37D/LHY7AM3bTH06s1TGr+2A/W92B8kWTjsdgBgxrGR7by8UUcqRgO0DWbY3cLE7Ekf4Y7HYDNurylnBNfT4AA+pvA2GKOPmOwB7pmdeJajYoGUBqPI+D9sWc2v+7Q//I/41/pj7jsALilJLm91BIPkUPnFjtTKrmOoZZJhrWSZFcEncE7ixvjsdgNo/EPt7LDIZjTBEpRCylUCkEbg2ACf3584wnJSlZAVJBvkY7HYDfp82wkmiFLHEqBECgBQVF0APNnGP9nzlc2KrZjVqDW53Fg0fuN8djsA0N1GSz72/vjsdjs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http://openreflections.files.wordpress.com/2011/08/crowd_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9174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4000" cy="7416824"/>
            <a:chOff x="-1409722" y="108013"/>
            <a:chExt cx="10811316" cy="7416824"/>
          </a:xfrm>
        </p:grpSpPr>
        <p:sp>
          <p:nvSpPr>
            <p:cNvPr id="6" name="Rectangle 5"/>
            <p:cNvSpPr/>
            <p:nvPr/>
          </p:nvSpPr>
          <p:spPr>
            <a:xfrm>
              <a:off x="-1409722" y="108013"/>
              <a:ext cx="10811316" cy="7416824"/>
            </a:xfrm>
            <a:prstGeom prst="rect">
              <a:avLst/>
            </a:prstGeom>
            <a:solidFill>
              <a:srgbClr val="B41A1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48580" y="368660"/>
              <a:ext cx="9361039" cy="1200329"/>
            </a:xfrm>
            <a:prstGeom prst="rect">
              <a:avLst/>
            </a:prstGeom>
            <a:noFill/>
          </p:spPr>
          <p:txBody>
            <a:bodyPr wrap="square" rtlCol="0">
              <a:spAutoFit/>
            </a:bodyPr>
            <a:lstStyle/>
            <a:p>
              <a:pPr algn="ctr"/>
              <a:r>
                <a:rPr lang="en-US" sz="3600" dirty="0">
                  <a:solidFill>
                    <a:srgbClr val="F2F2F2"/>
                  </a:solidFill>
                  <a:latin typeface="Arial"/>
                  <a:cs typeface="Arial"/>
                </a:rPr>
                <a:t>The ART and Language of Leadership</a:t>
              </a:r>
            </a:p>
            <a:p>
              <a:pPr algn="ctr"/>
              <a:r>
                <a:rPr lang="en-US" sz="3600" dirty="0">
                  <a:solidFill>
                    <a:srgbClr val="F2F2F2"/>
                  </a:solidFill>
                  <a:latin typeface="Arial Black"/>
                  <a:cs typeface="Arial Black"/>
                </a:rPr>
                <a:t> - ENROLLMENT - </a:t>
              </a:r>
            </a:p>
          </p:txBody>
        </p:sp>
      </p:grpSp>
      <p:grpSp>
        <p:nvGrpSpPr>
          <p:cNvPr id="7" name="Group 6"/>
          <p:cNvGrpSpPr/>
          <p:nvPr/>
        </p:nvGrpSpPr>
        <p:grpSpPr>
          <a:xfrm>
            <a:off x="-72516" y="7025035"/>
            <a:ext cx="9685076" cy="436413"/>
            <a:chOff x="1524744" y="3138785"/>
            <a:chExt cx="6094511" cy="580429"/>
          </a:xfrm>
        </p:grpSpPr>
        <p:sp>
          <p:nvSpPr>
            <p:cNvPr id="23" name="Freeform 22"/>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L.</a:t>
              </a:r>
            </a:p>
          </p:txBody>
        </p:sp>
        <p:sp>
          <p:nvSpPr>
            <p:cNvPr id="24" name="Freeform 23"/>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E.</a:t>
              </a:r>
            </a:p>
          </p:txBody>
        </p:sp>
        <p:sp>
          <p:nvSpPr>
            <p:cNvPr id="25" name="Freeform 24"/>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A.</a:t>
              </a:r>
            </a:p>
          </p:txBody>
        </p:sp>
        <p:sp>
          <p:nvSpPr>
            <p:cNvPr id="26" name="Freeform 25"/>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D.</a:t>
              </a:r>
            </a:p>
          </p:txBody>
        </p:sp>
        <p:sp>
          <p:nvSpPr>
            <p:cNvPr id="27" name="Freeform 26"/>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S.</a:t>
              </a:r>
            </a:p>
          </p:txBody>
        </p:sp>
      </p:grpSp>
      <p:sp>
        <p:nvSpPr>
          <p:cNvPr id="4" name="TextBox 3"/>
          <p:cNvSpPr txBox="1"/>
          <p:nvPr/>
        </p:nvSpPr>
        <p:spPr>
          <a:xfrm>
            <a:off x="0" y="1918568"/>
            <a:ext cx="9144000" cy="5093702"/>
          </a:xfrm>
          <a:prstGeom prst="rect">
            <a:avLst/>
          </a:prstGeom>
          <a:noFill/>
        </p:spPr>
        <p:txBody>
          <a:bodyPr wrap="square" rtlCol="0">
            <a:spAutoFit/>
          </a:bodyPr>
          <a:lstStyle/>
          <a:p>
            <a:pPr marL="514350" indent="-514350">
              <a:spcAft>
                <a:spcPts val="1800"/>
              </a:spcAft>
              <a:buFont typeface="+mj-lt"/>
              <a:buAutoNum type="arabicPeriod"/>
            </a:pPr>
            <a:r>
              <a:rPr lang="en-US" sz="2800" dirty="0">
                <a:solidFill>
                  <a:schemeClr val="bg1"/>
                </a:solidFill>
              </a:rPr>
              <a:t>What does the word, “Enrollment” mean to you?</a:t>
            </a:r>
          </a:p>
          <a:p>
            <a:pPr marL="514350" indent="-514350">
              <a:spcAft>
                <a:spcPts val="1800"/>
              </a:spcAft>
              <a:buFont typeface="+mj-lt"/>
              <a:buAutoNum type="arabicPeriod"/>
            </a:pPr>
            <a:r>
              <a:rPr lang="en-US" sz="2800" dirty="0">
                <a:solidFill>
                  <a:schemeClr val="bg1"/>
                </a:solidFill>
              </a:rPr>
              <a:t>How effective are you at convincing people to do what they need to do and actually create full buy-in around what they’re doing or do you experience pushback or resistance at times? </a:t>
            </a:r>
          </a:p>
          <a:p>
            <a:pPr marL="514350" indent="-514350">
              <a:spcAft>
                <a:spcPts val="1800"/>
              </a:spcAft>
              <a:buFont typeface="+mj-lt"/>
              <a:buAutoNum type="arabicPeriod"/>
            </a:pPr>
            <a:r>
              <a:rPr lang="en-US" sz="2800" dirty="0">
                <a:solidFill>
                  <a:schemeClr val="bg1"/>
                </a:solidFill>
              </a:rPr>
              <a:t>Do you really </a:t>
            </a:r>
            <a:r>
              <a:rPr lang="en-US" sz="2800" b="1" i="1" dirty="0">
                <a:solidFill>
                  <a:schemeClr val="bg1"/>
                </a:solidFill>
              </a:rPr>
              <a:t>convince</a:t>
            </a:r>
            <a:r>
              <a:rPr lang="en-US" sz="2800" dirty="0">
                <a:solidFill>
                  <a:schemeClr val="bg1"/>
                </a:solidFill>
              </a:rPr>
              <a:t> people to do things or is it more about </a:t>
            </a:r>
            <a:r>
              <a:rPr lang="en-US" sz="2800" b="1" i="1" dirty="0">
                <a:solidFill>
                  <a:schemeClr val="bg1"/>
                </a:solidFill>
              </a:rPr>
              <a:t>influence</a:t>
            </a:r>
            <a:r>
              <a:rPr lang="en-US" sz="2800" dirty="0">
                <a:solidFill>
                  <a:schemeClr val="bg1"/>
                </a:solidFill>
              </a:rPr>
              <a:t>?</a:t>
            </a:r>
          </a:p>
          <a:p>
            <a:pPr marL="514350" indent="-514350">
              <a:spcAft>
                <a:spcPts val="1800"/>
              </a:spcAft>
              <a:buFont typeface="+mj-lt"/>
              <a:buAutoNum type="arabicPeriod"/>
            </a:pPr>
            <a:r>
              <a:rPr lang="en-US" sz="2800" dirty="0">
                <a:solidFill>
                  <a:schemeClr val="bg1"/>
                </a:solidFill>
              </a:rPr>
              <a:t>Think of greatest leaders of any time or in any area of life, business, community. What do they all have in common? </a:t>
            </a:r>
          </a:p>
        </p:txBody>
      </p:sp>
    </p:spTree>
    <p:extLst>
      <p:ext uri="{BB962C8B-B14F-4D97-AF65-F5344CB8AC3E}">
        <p14:creationId xmlns:p14="http://schemas.microsoft.com/office/powerpoint/2010/main" val="1538910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7" name="Rectangle 6"/>
          <p:cNvSpPr/>
          <p:nvPr/>
        </p:nvSpPr>
        <p:spPr>
          <a:xfrm>
            <a:off x="-508" y="98072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231321"/>
            <a:ext cx="9144000" cy="569387"/>
          </a:xfrm>
          <a:prstGeom prst="rect">
            <a:avLst/>
          </a:prstGeom>
          <a:noFill/>
        </p:spPr>
        <p:txBody>
          <a:bodyPr wrap="square" rtlCol="0">
            <a:spAutoFit/>
          </a:bodyPr>
          <a:lstStyle/>
          <a:p>
            <a:pPr algn="ctr"/>
            <a:r>
              <a:rPr lang="en-US" sz="3100" dirty="0">
                <a:solidFill>
                  <a:srgbClr val="B41A1B"/>
                </a:solidFill>
                <a:latin typeface="Avenir Heavy"/>
                <a:cs typeface="Avenir Heavy"/>
              </a:rPr>
              <a:t>CREATING BUY-IN &amp; MINIMIZING RESISTANCE</a:t>
            </a:r>
          </a:p>
        </p:txBody>
      </p:sp>
      <p:cxnSp>
        <p:nvCxnSpPr>
          <p:cNvPr id="10" name="Straight Connector 9"/>
          <p:cNvCxnSpPr/>
          <p:nvPr/>
        </p:nvCxnSpPr>
        <p:spPr>
          <a:xfrm>
            <a:off x="107504" y="284488"/>
            <a:ext cx="8928992" cy="1290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7504" y="799867"/>
            <a:ext cx="8928992" cy="1290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944724"/>
            <a:ext cx="9143999" cy="461665"/>
          </a:xfrm>
          <a:prstGeom prst="rect">
            <a:avLst/>
          </a:prstGeom>
          <a:noFill/>
        </p:spPr>
        <p:txBody>
          <a:bodyPr wrap="square" rtlCol="0">
            <a:spAutoFit/>
          </a:bodyPr>
          <a:lstStyle/>
          <a:p>
            <a:pPr algn="ctr"/>
            <a:r>
              <a:rPr lang="en-US" sz="2300" dirty="0">
                <a:solidFill>
                  <a:srgbClr val="F2F2F2"/>
                </a:solidFill>
                <a:latin typeface="Avenir Heavy"/>
                <a:cs typeface="Avenir Heavy"/>
              </a:rPr>
              <a:t>{ Differentiating Between Their “E” and Your “E” in L.E.A.D.S. }</a:t>
            </a:r>
          </a:p>
        </p:txBody>
      </p:sp>
      <p:sp>
        <p:nvSpPr>
          <p:cNvPr id="13" name="TextBox 12"/>
          <p:cNvSpPr txBox="1"/>
          <p:nvPr/>
        </p:nvSpPr>
        <p:spPr>
          <a:xfrm>
            <a:off x="593558" y="1520788"/>
            <a:ext cx="7956884" cy="830997"/>
          </a:xfrm>
          <a:prstGeom prst="rect">
            <a:avLst/>
          </a:prstGeom>
          <a:noFill/>
        </p:spPr>
        <p:txBody>
          <a:bodyPr wrap="square" rtlCol="0">
            <a:spAutoFit/>
          </a:bodyPr>
          <a:lstStyle/>
          <a:p>
            <a:pPr algn="ctr"/>
            <a:r>
              <a:rPr lang="en-US" sz="2400" dirty="0">
                <a:solidFill>
                  <a:srgbClr val="888D8B"/>
                </a:solidFill>
                <a:latin typeface="Avenir Medium"/>
                <a:cs typeface="Avenir Medium"/>
              </a:rPr>
              <a:t>If the agenda of a situational and scheduled coaching session are developed by the coachee, then...</a:t>
            </a:r>
          </a:p>
        </p:txBody>
      </p:sp>
      <p:sp>
        <p:nvSpPr>
          <p:cNvPr id="17" name="Rectangle 16"/>
          <p:cNvSpPr/>
          <p:nvPr/>
        </p:nvSpPr>
        <p:spPr>
          <a:xfrm>
            <a:off x="647564" y="2456892"/>
            <a:ext cx="7848872" cy="126014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venir Medium"/>
                <a:cs typeface="Avenir Medium"/>
              </a:rPr>
              <a:t>What about enrolling people in </a:t>
            </a:r>
            <a:r>
              <a:rPr lang="en-US" sz="3600" dirty="0">
                <a:latin typeface="Avenir Black"/>
                <a:cs typeface="Avenir Black"/>
              </a:rPr>
              <a:t>YOUR </a:t>
            </a:r>
            <a:r>
              <a:rPr lang="en-US" sz="3600" dirty="0">
                <a:latin typeface="Avenir Medium"/>
                <a:cs typeface="Avenir Medium"/>
              </a:rPr>
              <a:t>agenda?</a:t>
            </a:r>
          </a:p>
        </p:txBody>
      </p:sp>
      <p:grpSp>
        <p:nvGrpSpPr>
          <p:cNvPr id="45" name="Group 44"/>
          <p:cNvGrpSpPr/>
          <p:nvPr/>
        </p:nvGrpSpPr>
        <p:grpSpPr>
          <a:xfrm>
            <a:off x="701570" y="4056873"/>
            <a:ext cx="7848872" cy="2559416"/>
            <a:chOff x="647564" y="3929924"/>
            <a:chExt cx="7848872" cy="2559416"/>
          </a:xfrm>
        </p:grpSpPr>
        <p:grpSp>
          <p:nvGrpSpPr>
            <p:cNvPr id="44" name="Group 43"/>
            <p:cNvGrpSpPr/>
            <p:nvPr/>
          </p:nvGrpSpPr>
          <p:grpSpPr>
            <a:xfrm>
              <a:off x="647564" y="3969060"/>
              <a:ext cx="7848872" cy="2520280"/>
              <a:chOff x="647564" y="3969060"/>
              <a:chExt cx="7848872" cy="2520280"/>
            </a:xfrm>
          </p:grpSpPr>
          <p:cxnSp>
            <p:nvCxnSpPr>
              <p:cNvPr id="18" name="Straight Connector 17"/>
              <p:cNvCxnSpPr/>
              <p:nvPr/>
            </p:nvCxnSpPr>
            <p:spPr>
              <a:xfrm>
                <a:off x="647564" y="4365104"/>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7564" y="4851158"/>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7564" y="5337212"/>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47564" y="5823266"/>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572000" y="3969060"/>
                <a:ext cx="0" cy="2520280"/>
              </a:xfrm>
              <a:prstGeom prst="line">
                <a:avLst/>
              </a:prstGeom>
              <a:ln w="19050">
                <a:solidFill>
                  <a:srgbClr val="888D8B"/>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1236944" y="3929924"/>
              <a:ext cx="1535697" cy="461665"/>
            </a:xfrm>
            <a:prstGeom prst="rect">
              <a:avLst/>
            </a:prstGeom>
            <a:noFill/>
          </p:spPr>
          <p:txBody>
            <a:bodyPr wrap="none" rtlCol="0">
              <a:spAutoFit/>
            </a:bodyPr>
            <a:lstStyle/>
            <a:p>
              <a:r>
                <a:rPr lang="en-US" sz="2400" b="1" dirty="0">
                  <a:solidFill>
                    <a:srgbClr val="9B0518"/>
                  </a:solidFill>
                </a:rPr>
                <a:t>Their “E”</a:t>
              </a:r>
            </a:p>
          </p:txBody>
        </p:sp>
      </p:grpSp>
      <p:sp>
        <p:nvSpPr>
          <p:cNvPr id="27" name="TextBox 26"/>
          <p:cNvSpPr txBox="1"/>
          <p:nvPr/>
        </p:nvSpPr>
        <p:spPr>
          <a:xfrm>
            <a:off x="5504460" y="4038186"/>
            <a:ext cx="1474282" cy="461665"/>
          </a:xfrm>
          <a:prstGeom prst="rect">
            <a:avLst/>
          </a:prstGeom>
          <a:noFill/>
        </p:spPr>
        <p:txBody>
          <a:bodyPr wrap="none" rtlCol="0">
            <a:spAutoFit/>
          </a:bodyPr>
          <a:lstStyle/>
          <a:p>
            <a:r>
              <a:rPr lang="en-US" sz="2400" b="1" dirty="0">
                <a:solidFill>
                  <a:srgbClr val="9B0518"/>
                </a:solidFill>
              </a:rPr>
              <a:t>Your “E”</a:t>
            </a:r>
          </a:p>
        </p:txBody>
      </p:sp>
      <p:sp>
        <p:nvSpPr>
          <p:cNvPr id="26" name="TextBox 25"/>
          <p:cNvSpPr txBox="1"/>
          <p:nvPr/>
        </p:nvSpPr>
        <p:spPr>
          <a:xfrm>
            <a:off x="773034" y="5985284"/>
            <a:ext cx="2070774" cy="369332"/>
          </a:xfrm>
          <a:prstGeom prst="rect">
            <a:avLst/>
          </a:prstGeom>
          <a:noFill/>
        </p:spPr>
        <p:txBody>
          <a:bodyPr wrap="none" rtlCol="0">
            <a:spAutoFit/>
          </a:bodyPr>
          <a:lstStyle/>
          <a:p>
            <a:r>
              <a:rPr lang="en-US" dirty="0">
                <a:solidFill>
                  <a:srgbClr val="606060"/>
                </a:solidFill>
              </a:rPr>
              <a:t>Their expectations</a:t>
            </a:r>
          </a:p>
        </p:txBody>
      </p:sp>
      <p:sp>
        <p:nvSpPr>
          <p:cNvPr id="28" name="Right Arrow 27"/>
          <p:cNvSpPr/>
          <p:nvPr/>
        </p:nvSpPr>
        <p:spPr>
          <a:xfrm>
            <a:off x="3995936" y="4545124"/>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683568" y="4967880"/>
            <a:ext cx="2019378" cy="369332"/>
          </a:xfrm>
          <a:prstGeom prst="rect">
            <a:avLst/>
          </a:prstGeom>
          <a:noFill/>
        </p:spPr>
        <p:txBody>
          <a:bodyPr wrap="none" rtlCol="0">
            <a:spAutoFit/>
          </a:bodyPr>
          <a:lstStyle/>
          <a:p>
            <a:r>
              <a:rPr lang="en-US" dirty="0">
                <a:solidFill>
                  <a:srgbClr val="606060"/>
                </a:solidFill>
              </a:rPr>
              <a:t>They come to you</a:t>
            </a:r>
          </a:p>
        </p:txBody>
      </p:sp>
      <p:grpSp>
        <p:nvGrpSpPr>
          <p:cNvPr id="41" name="Group 40"/>
          <p:cNvGrpSpPr/>
          <p:nvPr/>
        </p:nvGrpSpPr>
        <p:grpSpPr>
          <a:xfrm>
            <a:off x="3995936" y="4967880"/>
            <a:ext cx="2341102" cy="369332"/>
            <a:chOff x="3995936" y="4905164"/>
            <a:chExt cx="2341102" cy="369332"/>
          </a:xfrm>
        </p:grpSpPr>
        <p:sp>
          <p:nvSpPr>
            <p:cNvPr id="32" name="Right Arrow 31"/>
            <p:cNvSpPr/>
            <p:nvPr/>
          </p:nvSpPr>
          <p:spPr>
            <a:xfrm>
              <a:off x="3995936" y="5013176"/>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4608004" y="4905164"/>
              <a:ext cx="1729034" cy="369332"/>
            </a:xfrm>
            <a:prstGeom prst="rect">
              <a:avLst/>
            </a:prstGeom>
            <a:noFill/>
          </p:spPr>
          <p:txBody>
            <a:bodyPr wrap="none" rtlCol="0">
              <a:spAutoFit/>
            </a:bodyPr>
            <a:lstStyle/>
            <a:p>
              <a:r>
                <a:rPr lang="en-US" dirty="0">
                  <a:solidFill>
                    <a:srgbClr val="606060"/>
                  </a:solidFill>
                </a:rPr>
                <a:t>You go to them</a:t>
              </a:r>
            </a:p>
          </p:txBody>
        </p:sp>
      </p:grpSp>
      <p:sp>
        <p:nvSpPr>
          <p:cNvPr id="34" name="TextBox 33"/>
          <p:cNvSpPr txBox="1"/>
          <p:nvPr/>
        </p:nvSpPr>
        <p:spPr>
          <a:xfrm>
            <a:off x="683568" y="5471936"/>
            <a:ext cx="2815119" cy="369332"/>
          </a:xfrm>
          <a:prstGeom prst="rect">
            <a:avLst/>
          </a:prstGeom>
          <a:noFill/>
        </p:spPr>
        <p:txBody>
          <a:bodyPr wrap="none" rtlCol="0">
            <a:spAutoFit/>
          </a:bodyPr>
          <a:lstStyle/>
          <a:p>
            <a:r>
              <a:rPr lang="en-US" dirty="0">
                <a:solidFill>
                  <a:srgbClr val="606060"/>
                </a:solidFill>
              </a:rPr>
              <a:t>Confirm open to coaching</a:t>
            </a:r>
          </a:p>
        </p:txBody>
      </p:sp>
      <p:sp>
        <p:nvSpPr>
          <p:cNvPr id="36" name="TextBox 35"/>
          <p:cNvSpPr txBox="1"/>
          <p:nvPr/>
        </p:nvSpPr>
        <p:spPr>
          <a:xfrm>
            <a:off x="618603" y="4544656"/>
            <a:ext cx="2480705" cy="369332"/>
          </a:xfrm>
          <a:prstGeom prst="rect">
            <a:avLst/>
          </a:prstGeom>
          <a:noFill/>
        </p:spPr>
        <p:txBody>
          <a:bodyPr wrap="none" rtlCol="0">
            <a:spAutoFit/>
          </a:bodyPr>
          <a:lstStyle/>
          <a:p>
            <a:r>
              <a:rPr lang="en-US" dirty="0">
                <a:solidFill>
                  <a:srgbClr val="606060"/>
                </a:solidFill>
              </a:rPr>
              <a:t>L.E.A.D.S. Framework</a:t>
            </a:r>
          </a:p>
        </p:txBody>
      </p:sp>
      <p:grpSp>
        <p:nvGrpSpPr>
          <p:cNvPr id="42" name="Group 41"/>
          <p:cNvGrpSpPr/>
          <p:nvPr/>
        </p:nvGrpSpPr>
        <p:grpSpPr>
          <a:xfrm>
            <a:off x="3995936" y="5471936"/>
            <a:ext cx="4106948" cy="369332"/>
            <a:chOff x="3995936" y="5471936"/>
            <a:chExt cx="4106948" cy="369332"/>
          </a:xfrm>
        </p:grpSpPr>
        <p:sp>
          <p:nvSpPr>
            <p:cNvPr id="35" name="TextBox 34"/>
            <p:cNvSpPr txBox="1"/>
            <p:nvPr/>
          </p:nvSpPr>
          <p:spPr>
            <a:xfrm>
              <a:off x="4608004" y="5471936"/>
              <a:ext cx="3494880" cy="369332"/>
            </a:xfrm>
            <a:prstGeom prst="rect">
              <a:avLst/>
            </a:prstGeom>
            <a:noFill/>
          </p:spPr>
          <p:txBody>
            <a:bodyPr wrap="none" rtlCol="0">
              <a:spAutoFit/>
            </a:bodyPr>
            <a:lstStyle/>
            <a:p>
              <a:r>
                <a:rPr lang="en-US" dirty="0">
                  <a:solidFill>
                    <a:srgbClr val="606060"/>
                  </a:solidFill>
                </a:rPr>
                <a:t>Create alignment vs. direct/push</a:t>
              </a:r>
            </a:p>
          </p:txBody>
        </p:sp>
        <p:sp>
          <p:nvSpPr>
            <p:cNvPr id="37" name="Right Arrow 36"/>
            <p:cNvSpPr/>
            <p:nvPr/>
          </p:nvSpPr>
          <p:spPr>
            <a:xfrm>
              <a:off x="3995936" y="5517232"/>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4571492" y="4499828"/>
            <a:ext cx="3996952" cy="369332"/>
          </a:xfrm>
          <a:prstGeom prst="rect">
            <a:avLst/>
          </a:prstGeom>
          <a:noFill/>
        </p:spPr>
        <p:txBody>
          <a:bodyPr wrap="square" rtlCol="0">
            <a:spAutoFit/>
          </a:bodyPr>
          <a:lstStyle/>
          <a:p>
            <a:r>
              <a:rPr lang="en-US" dirty="0">
                <a:solidFill>
                  <a:srgbClr val="606060"/>
                </a:solidFill>
              </a:rPr>
              <a:t>Enrollment Process to create buy-in </a:t>
            </a:r>
          </a:p>
        </p:txBody>
      </p:sp>
      <p:sp>
        <p:nvSpPr>
          <p:cNvPr id="46" name="TextBox 45"/>
          <p:cNvSpPr txBox="1"/>
          <p:nvPr/>
        </p:nvSpPr>
        <p:spPr>
          <a:xfrm>
            <a:off x="4643296" y="5985284"/>
            <a:ext cx="3550897" cy="369332"/>
          </a:xfrm>
          <a:prstGeom prst="rect">
            <a:avLst/>
          </a:prstGeom>
          <a:noFill/>
        </p:spPr>
        <p:txBody>
          <a:bodyPr wrap="none" rtlCol="0">
            <a:spAutoFit/>
          </a:bodyPr>
          <a:lstStyle/>
          <a:p>
            <a:r>
              <a:rPr lang="en-US" dirty="0">
                <a:solidFill>
                  <a:srgbClr val="606060"/>
                </a:solidFill>
              </a:rPr>
              <a:t>Your expectations (goal, desire)</a:t>
            </a:r>
          </a:p>
        </p:txBody>
      </p:sp>
      <p:sp>
        <p:nvSpPr>
          <p:cNvPr id="47" name="Right Arrow 46"/>
          <p:cNvSpPr/>
          <p:nvPr/>
        </p:nvSpPr>
        <p:spPr>
          <a:xfrm>
            <a:off x="3995936" y="5985284"/>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2820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7" grpId="0"/>
      <p:bldP spid="26" grpId="0"/>
      <p:bldP spid="28" grpId="0" animBg="1"/>
      <p:bldP spid="31" grpId="0"/>
      <p:bldP spid="34" grpId="0"/>
      <p:bldP spid="36" grpId="0"/>
      <p:bldP spid="39" grpId="0"/>
      <p:bldP spid="46" grpId="0"/>
      <p:bldP spid="4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7" name="Rectangle 6"/>
          <p:cNvSpPr/>
          <p:nvPr/>
        </p:nvSpPr>
        <p:spPr>
          <a:xfrm>
            <a:off x="-508" y="98072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231321"/>
            <a:ext cx="9144000" cy="569387"/>
          </a:xfrm>
          <a:prstGeom prst="rect">
            <a:avLst/>
          </a:prstGeom>
          <a:noFill/>
        </p:spPr>
        <p:txBody>
          <a:bodyPr wrap="square" rtlCol="0">
            <a:spAutoFit/>
          </a:bodyPr>
          <a:lstStyle/>
          <a:p>
            <a:pPr algn="ctr"/>
            <a:r>
              <a:rPr lang="en-US" sz="3100" dirty="0">
                <a:solidFill>
                  <a:srgbClr val="B41A1B"/>
                </a:solidFill>
                <a:latin typeface="Avenir Heavy"/>
                <a:cs typeface="Avenir Heavy"/>
              </a:rPr>
              <a:t>CREATING BUY-IN &amp; MINIMIZING RESISTANCE</a:t>
            </a:r>
          </a:p>
        </p:txBody>
      </p:sp>
      <p:cxnSp>
        <p:nvCxnSpPr>
          <p:cNvPr id="10" name="Straight Connector 9"/>
          <p:cNvCxnSpPr/>
          <p:nvPr/>
        </p:nvCxnSpPr>
        <p:spPr>
          <a:xfrm>
            <a:off x="107504" y="284488"/>
            <a:ext cx="8928992" cy="1290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7504" y="799867"/>
            <a:ext cx="8928992" cy="1290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944724"/>
            <a:ext cx="9143999" cy="461665"/>
          </a:xfrm>
          <a:prstGeom prst="rect">
            <a:avLst/>
          </a:prstGeom>
          <a:noFill/>
        </p:spPr>
        <p:txBody>
          <a:bodyPr wrap="square" rtlCol="0">
            <a:spAutoFit/>
          </a:bodyPr>
          <a:lstStyle/>
          <a:p>
            <a:pPr algn="ctr"/>
            <a:r>
              <a:rPr lang="en-US" sz="2300" dirty="0">
                <a:solidFill>
                  <a:srgbClr val="F2F2F2"/>
                </a:solidFill>
                <a:latin typeface="Avenir Heavy"/>
                <a:cs typeface="Avenir Heavy"/>
              </a:rPr>
              <a:t>{ Differentiating Between Coaching and Your Agenda/Observations}</a:t>
            </a:r>
          </a:p>
        </p:txBody>
      </p:sp>
      <p:sp>
        <p:nvSpPr>
          <p:cNvPr id="13" name="TextBox 12"/>
          <p:cNvSpPr txBox="1"/>
          <p:nvPr/>
        </p:nvSpPr>
        <p:spPr>
          <a:xfrm>
            <a:off x="593558" y="1520788"/>
            <a:ext cx="7956884" cy="830997"/>
          </a:xfrm>
          <a:prstGeom prst="rect">
            <a:avLst/>
          </a:prstGeom>
          <a:noFill/>
        </p:spPr>
        <p:txBody>
          <a:bodyPr wrap="square" rtlCol="0">
            <a:spAutoFit/>
          </a:bodyPr>
          <a:lstStyle/>
          <a:p>
            <a:pPr algn="ctr"/>
            <a:r>
              <a:rPr lang="en-US" sz="2400" dirty="0">
                <a:solidFill>
                  <a:srgbClr val="888D8B"/>
                </a:solidFill>
                <a:latin typeface="Avenir Medium"/>
                <a:cs typeface="Avenir Medium"/>
              </a:rPr>
              <a:t>If the agenda of a situational and scheduled coaching session are developed by the coachee, then...</a:t>
            </a:r>
          </a:p>
        </p:txBody>
      </p:sp>
      <p:sp>
        <p:nvSpPr>
          <p:cNvPr id="17" name="Rectangle 16"/>
          <p:cNvSpPr/>
          <p:nvPr/>
        </p:nvSpPr>
        <p:spPr>
          <a:xfrm>
            <a:off x="647564" y="2456892"/>
            <a:ext cx="7848872" cy="126014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venir Medium"/>
                <a:cs typeface="Avenir Medium"/>
              </a:rPr>
              <a:t>What about enrolling people in </a:t>
            </a:r>
            <a:r>
              <a:rPr lang="en-US" sz="3600" dirty="0">
                <a:latin typeface="Avenir Black"/>
                <a:cs typeface="Avenir Black"/>
              </a:rPr>
              <a:t>YOUR </a:t>
            </a:r>
            <a:r>
              <a:rPr lang="en-US" sz="3600" dirty="0">
                <a:latin typeface="Avenir Medium"/>
                <a:cs typeface="Avenir Medium"/>
              </a:rPr>
              <a:t>agenda?</a:t>
            </a:r>
          </a:p>
        </p:txBody>
      </p:sp>
      <p:grpSp>
        <p:nvGrpSpPr>
          <p:cNvPr id="45" name="Group 44"/>
          <p:cNvGrpSpPr/>
          <p:nvPr/>
        </p:nvGrpSpPr>
        <p:grpSpPr>
          <a:xfrm>
            <a:off x="701570" y="4056873"/>
            <a:ext cx="7848872" cy="2559416"/>
            <a:chOff x="647564" y="3929924"/>
            <a:chExt cx="7848872" cy="2559416"/>
          </a:xfrm>
        </p:grpSpPr>
        <p:grpSp>
          <p:nvGrpSpPr>
            <p:cNvPr id="44" name="Group 43"/>
            <p:cNvGrpSpPr/>
            <p:nvPr/>
          </p:nvGrpSpPr>
          <p:grpSpPr>
            <a:xfrm>
              <a:off x="647564" y="3969060"/>
              <a:ext cx="7848872" cy="2520280"/>
              <a:chOff x="647564" y="3969060"/>
              <a:chExt cx="7848872" cy="2520280"/>
            </a:xfrm>
          </p:grpSpPr>
          <p:cxnSp>
            <p:nvCxnSpPr>
              <p:cNvPr id="18" name="Straight Connector 17"/>
              <p:cNvCxnSpPr/>
              <p:nvPr/>
            </p:nvCxnSpPr>
            <p:spPr>
              <a:xfrm>
                <a:off x="647564" y="4365104"/>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7564" y="4851158"/>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7564" y="5337212"/>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47564" y="5823266"/>
                <a:ext cx="7848872" cy="0"/>
              </a:xfrm>
              <a:prstGeom prst="line">
                <a:avLst/>
              </a:prstGeom>
              <a:ln w="15875">
                <a:solidFill>
                  <a:srgbClr val="888D8B"/>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572000" y="3969060"/>
                <a:ext cx="0" cy="2520280"/>
              </a:xfrm>
              <a:prstGeom prst="line">
                <a:avLst/>
              </a:prstGeom>
              <a:ln w="19050">
                <a:solidFill>
                  <a:srgbClr val="888D8B"/>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1236944" y="3929924"/>
              <a:ext cx="1175322" cy="461665"/>
            </a:xfrm>
            <a:prstGeom prst="rect">
              <a:avLst/>
            </a:prstGeom>
            <a:noFill/>
          </p:spPr>
          <p:txBody>
            <a:bodyPr wrap="none" rtlCol="0">
              <a:spAutoFit/>
            </a:bodyPr>
            <a:lstStyle/>
            <a:p>
              <a:r>
                <a:rPr lang="en-US" sz="2400" b="1" dirty="0">
                  <a:solidFill>
                    <a:srgbClr val="9B0518"/>
                  </a:solidFill>
                </a:rPr>
                <a:t>GROW</a:t>
              </a:r>
            </a:p>
          </p:txBody>
        </p:sp>
      </p:grpSp>
      <p:sp>
        <p:nvSpPr>
          <p:cNvPr id="27" name="TextBox 26"/>
          <p:cNvSpPr txBox="1"/>
          <p:nvPr/>
        </p:nvSpPr>
        <p:spPr>
          <a:xfrm>
            <a:off x="5504460" y="4038186"/>
            <a:ext cx="2321469" cy="461665"/>
          </a:xfrm>
          <a:prstGeom prst="rect">
            <a:avLst/>
          </a:prstGeom>
          <a:noFill/>
        </p:spPr>
        <p:txBody>
          <a:bodyPr wrap="none" rtlCol="0">
            <a:spAutoFit/>
          </a:bodyPr>
          <a:lstStyle/>
          <a:p>
            <a:r>
              <a:rPr lang="en-US" sz="2400" b="1" dirty="0">
                <a:solidFill>
                  <a:srgbClr val="9B0518"/>
                </a:solidFill>
              </a:rPr>
              <a:t>ENROLLMENT</a:t>
            </a:r>
          </a:p>
        </p:txBody>
      </p:sp>
      <p:sp>
        <p:nvSpPr>
          <p:cNvPr id="26" name="TextBox 25"/>
          <p:cNvSpPr txBox="1"/>
          <p:nvPr/>
        </p:nvSpPr>
        <p:spPr>
          <a:xfrm>
            <a:off x="773034" y="5985284"/>
            <a:ext cx="2070774" cy="369332"/>
          </a:xfrm>
          <a:prstGeom prst="rect">
            <a:avLst/>
          </a:prstGeom>
          <a:noFill/>
        </p:spPr>
        <p:txBody>
          <a:bodyPr wrap="none" rtlCol="0">
            <a:spAutoFit/>
          </a:bodyPr>
          <a:lstStyle/>
          <a:p>
            <a:r>
              <a:rPr lang="en-US" dirty="0">
                <a:solidFill>
                  <a:srgbClr val="606060"/>
                </a:solidFill>
              </a:rPr>
              <a:t>Their expectations</a:t>
            </a:r>
          </a:p>
        </p:txBody>
      </p:sp>
      <p:sp>
        <p:nvSpPr>
          <p:cNvPr id="28" name="Right Arrow 27"/>
          <p:cNvSpPr/>
          <p:nvPr/>
        </p:nvSpPr>
        <p:spPr>
          <a:xfrm>
            <a:off x="3995936" y="4545124"/>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683568" y="4967880"/>
            <a:ext cx="2019378" cy="369332"/>
          </a:xfrm>
          <a:prstGeom prst="rect">
            <a:avLst/>
          </a:prstGeom>
          <a:noFill/>
        </p:spPr>
        <p:txBody>
          <a:bodyPr wrap="none" rtlCol="0">
            <a:spAutoFit/>
          </a:bodyPr>
          <a:lstStyle/>
          <a:p>
            <a:r>
              <a:rPr lang="en-US" dirty="0">
                <a:solidFill>
                  <a:srgbClr val="606060"/>
                </a:solidFill>
              </a:rPr>
              <a:t>They come to you</a:t>
            </a:r>
          </a:p>
        </p:txBody>
      </p:sp>
      <p:grpSp>
        <p:nvGrpSpPr>
          <p:cNvPr id="41" name="Group 40"/>
          <p:cNvGrpSpPr/>
          <p:nvPr/>
        </p:nvGrpSpPr>
        <p:grpSpPr>
          <a:xfrm>
            <a:off x="3995936" y="4967880"/>
            <a:ext cx="2341102" cy="369332"/>
            <a:chOff x="3995936" y="4905164"/>
            <a:chExt cx="2341102" cy="369332"/>
          </a:xfrm>
        </p:grpSpPr>
        <p:sp>
          <p:nvSpPr>
            <p:cNvPr id="32" name="Right Arrow 31"/>
            <p:cNvSpPr/>
            <p:nvPr/>
          </p:nvSpPr>
          <p:spPr>
            <a:xfrm>
              <a:off x="3995936" y="5013176"/>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4608004" y="4905164"/>
              <a:ext cx="1729034" cy="369332"/>
            </a:xfrm>
            <a:prstGeom prst="rect">
              <a:avLst/>
            </a:prstGeom>
            <a:noFill/>
          </p:spPr>
          <p:txBody>
            <a:bodyPr wrap="none" rtlCol="0">
              <a:spAutoFit/>
            </a:bodyPr>
            <a:lstStyle/>
            <a:p>
              <a:r>
                <a:rPr lang="en-US" dirty="0">
                  <a:solidFill>
                    <a:srgbClr val="606060"/>
                  </a:solidFill>
                </a:rPr>
                <a:t>You go to them</a:t>
              </a:r>
            </a:p>
          </p:txBody>
        </p:sp>
      </p:grpSp>
      <p:sp>
        <p:nvSpPr>
          <p:cNvPr id="34" name="TextBox 33"/>
          <p:cNvSpPr txBox="1"/>
          <p:nvPr/>
        </p:nvSpPr>
        <p:spPr>
          <a:xfrm>
            <a:off x="683568" y="5471936"/>
            <a:ext cx="2815119" cy="369332"/>
          </a:xfrm>
          <a:prstGeom prst="rect">
            <a:avLst/>
          </a:prstGeom>
          <a:noFill/>
        </p:spPr>
        <p:txBody>
          <a:bodyPr wrap="none" rtlCol="0">
            <a:spAutoFit/>
          </a:bodyPr>
          <a:lstStyle/>
          <a:p>
            <a:r>
              <a:rPr lang="en-US" dirty="0">
                <a:solidFill>
                  <a:srgbClr val="606060"/>
                </a:solidFill>
              </a:rPr>
              <a:t>Confirm open to coaching</a:t>
            </a:r>
          </a:p>
        </p:txBody>
      </p:sp>
      <p:sp>
        <p:nvSpPr>
          <p:cNvPr id="36" name="TextBox 35"/>
          <p:cNvSpPr txBox="1"/>
          <p:nvPr/>
        </p:nvSpPr>
        <p:spPr>
          <a:xfrm>
            <a:off x="618603" y="4544656"/>
            <a:ext cx="2146742" cy="369332"/>
          </a:xfrm>
          <a:prstGeom prst="rect">
            <a:avLst/>
          </a:prstGeom>
          <a:noFill/>
        </p:spPr>
        <p:txBody>
          <a:bodyPr wrap="none" rtlCol="0">
            <a:spAutoFit/>
          </a:bodyPr>
          <a:lstStyle/>
          <a:p>
            <a:r>
              <a:rPr lang="en-US" dirty="0">
                <a:solidFill>
                  <a:srgbClr val="606060"/>
                </a:solidFill>
              </a:rPr>
              <a:t>GROW Framework</a:t>
            </a:r>
          </a:p>
        </p:txBody>
      </p:sp>
      <p:grpSp>
        <p:nvGrpSpPr>
          <p:cNvPr id="42" name="Group 41"/>
          <p:cNvGrpSpPr/>
          <p:nvPr/>
        </p:nvGrpSpPr>
        <p:grpSpPr>
          <a:xfrm>
            <a:off x="3995936" y="5471936"/>
            <a:ext cx="4106948" cy="369332"/>
            <a:chOff x="3995936" y="5471936"/>
            <a:chExt cx="4106948" cy="369332"/>
          </a:xfrm>
        </p:grpSpPr>
        <p:sp>
          <p:nvSpPr>
            <p:cNvPr id="35" name="TextBox 34"/>
            <p:cNvSpPr txBox="1"/>
            <p:nvPr/>
          </p:nvSpPr>
          <p:spPr>
            <a:xfrm>
              <a:off x="4608004" y="5471936"/>
              <a:ext cx="3494880" cy="369332"/>
            </a:xfrm>
            <a:prstGeom prst="rect">
              <a:avLst/>
            </a:prstGeom>
            <a:noFill/>
          </p:spPr>
          <p:txBody>
            <a:bodyPr wrap="none" rtlCol="0">
              <a:spAutoFit/>
            </a:bodyPr>
            <a:lstStyle/>
            <a:p>
              <a:r>
                <a:rPr lang="en-US" dirty="0">
                  <a:solidFill>
                    <a:srgbClr val="606060"/>
                  </a:solidFill>
                </a:rPr>
                <a:t>Create alignment vs. direct/push</a:t>
              </a:r>
            </a:p>
          </p:txBody>
        </p:sp>
        <p:sp>
          <p:nvSpPr>
            <p:cNvPr id="37" name="Right Arrow 36"/>
            <p:cNvSpPr/>
            <p:nvPr/>
          </p:nvSpPr>
          <p:spPr>
            <a:xfrm>
              <a:off x="3995936" y="5517232"/>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4571492" y="4499828"/>
            <a:ext cx="3996952" cy="369332"/>
          </a:xfrm>
          <a:prstGeom prst="rect">
            <a:avLst/>
          </a:prstGeom>
          <a:noFill/>
        </p:spPr>
        <p:txBody>
          <a:bodyPr wrap="square" rtlCol="0">
            <a:spAutoFit/>
          </a:bodyPr>
          <a:lstStyle/>
          <a:p>
            <a:r>
              <a:rPr lang="en-US" dirty="0">
                <a:solidFill>
                  <a:srgbClr val="606060"/>
                </a:solidFill>
              </a:rPr>
              <a:t>Enrollment Process to create buy-in </a:t>
            </a:r>
          </a:p>
        </p:txBody>
      </p:sp>
      <p:sp>
        <p:nvSpPr>
          <p:cNvPr id="46" name="TextBox 45"/>
          <p:cNvSpPr txBox="1"/>
          <p:nvPr/>
        </p:nvSpPr>
        <p:spPr>
          <a:xfrm>
            <a:off x="4643296" y="5985284"/>
            <a:ext cx="3550897" cy="369332"/>
          </a:xfrm>
          <a:prstGeom prst="rect">
            <a:avLst/>
          </a:prstGeom>
          <a:noFill/>
        </p:spPr>
        <p:txBody>
          <a:bodyPr wrap="none" rtlCol="0">
            <a:spAutoFit/>
          </a:bodyPr>
          <a:lstStyle/>
          <a:p>
            <a:r>
              <a:rPr lang="en-US" dirty="0">
                <a:solidFill>
                  <a:srgbClr val="606060"/>
                </a:solidFill>
              </a:rPr>
              <a:t>Your expectations (goal, desire)</a:t>
            </a:r>
          </a:p>
        </p:txBody>
      </p:sp>
      <p:sp>
        <p:nvSpPr>
          <p:cNvPr id="47" name="Right Arrow 46"/>
          <p:cNvSpPr/>
          <p:nvPr/>
        </p:nvSpPr>
        <p:spPr>
          <a:xfrm>
            <a:off x="3995936" y="5985284"/>
            <a:ext cx="576064" cy="180020"/>
          </a:xfrm>
          <a:prstGeom prst="rightArrow">
            <a:avLst>
              <a:gd name="adj1" fmla="val 50000"/>
              <a:gd name="adj2" fmla="val 84490"/>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1645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7" grpId="0"/>
      <p:bldP spid="26" grpId="0"/>
      <p:bldP spid="28" grpId="0" animBg="1"/>
      <p:bldP spid="31" grpId="0"/>
      <p:bldP spid="34" grpId="0"/>
      <p:bldP spid="36" grpId="0"/>
      <p:bldP spid="39" grpId="0"/>
      <p:bldP spid="46" grpId="0"/>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 name="Rectangle 19"/>
          <p:cNvSpPr/>
          <p:nvPr/>
        </p:nvSpPr>
        <p:spPr>
          <a:xfrm>
            <a:off x="0" y="5877272"/>
            <a:ext cx="9144000" cy="57606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08" y="296652"/>
            <a:ext cx="9144000" cy="129614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203848" y="560003"/>
            <a:ext cx="2736304" cy="769441"/>
          </a:xfrm>
          <a:prstGeom prst="rect">
            <a:avLst/>
          </a:prstGeom>
          <a:noFill/>
        </p:spPr>
        <p:txBody>
          <a:bodyPr wrap="square" rtlCol="0">
            <a:spAutoFit/>
          </a:bodyPr>
          <a:lstStyle/>
          <a:p>
            <a:r>
              <a:rPr lang="en-US" sz="4400" dirty="0">
                <a:solidFill>
                  <a:srgbClr val="F2F2F2"/>
                </a:solidFill>
                <a:latin typeface="Avenir Heavy"/>
                <a:cs typeface="Avenir Heavy"/>
              </a:rPr>
              <a:t>DAY ONE</a:t>
            </a:r>
          </a:p>
        </p:txBody>
      </p:sp>
      <p:cxnSp>
        <p:nvCxnSpPr>
          <p:cNvPr id="6" name="Straight Connector 5"/>
          <p:cNvCxnSpPr/>
          <p:nvPr/>
        </p:nvCxnSpPr>
        <p:spPr>
          <a:xfrm>
            <a:off x="3032829" y="656692"/>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032829" y="1268760"/>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87624" y="2096852"/>
            <a:ext cx="7740860" cy="477054"/>
          </a:xfrm>
          <a:prstGeom prst="rect">
            <a:avLst/>
          </a:prstGeom>
          <a:noFill/>
        </p:spPr>
        <p:txBody>
          <a:bodyPr wrap="square" rtlCol="0">
            <a:spAutoFit/>
          </a:bodyPr>
          <a:lstStyle/>
          <a:p>
            <a:r>
              <a:rPr lang="en-US" sz="2500" dirty="0">
                <a:solidFill>
                  <a:srgbClr val="606060"/>
                </a:solidFill>
              </a:rPr>
              <a:t>9:30am	</a:t>
            </a:r>
            <a:r>
              <a:rPr lang="en-US" sz="2500" dirty="0">
                <a:solidFill>
                  <a:srgbClr val="B41A1B"/>
                </a:solidFill>
              </a:rPr>
              <a:t>Start</a:t>
            </a:r>
            <a:r>
              <a:rPr lang="en-US" sz="2500" dirty="0">
                <a:solidFill>
                  <a:srgbClr val="606060"/>
                </a:solidFill>
              </a:rPr>
              <a:t>		</a:t>
            </a:r>
            <a:r>
              <a:rPr lang="en-US" dirty="0">
                <a:solidFill>
                  <a:srgbClr val="606060"/>
                </a:solidFill>
              </a:rPr>
              <a:t>(Opening Remarks)</a:t>
            </a:r>
          </a:p>
        </p:txBody>
      </p:sp>
      <p:sp>
        <p:nvSpPr>
          <p:cNvPr id="9" name="TextBox 8"/>
          <p:cNvSpPr txBox="1"/>
          <p:nvPr/>
        </p:nvSpPr>
        <p:spPr>
          <a:xfrm>
            <a:off x="1115616" y="2805681"/>
            <a:ext cx="7173416" cy="477054"/>
          </a:xfrm>
          <a:prstGeom prst="rect">
            <a:avLst/>
          </a:prstGeom>
          <a:noFill/>
        </p:spPr>
        <p:txBody>
          <a:bodyPr wrap="square" rtlCol="0">
            <a:spAutoFit/>
          </a:bodyPr>
          <a:lstStyle/>
          <a:p>
            <a:r>
              <a:rPr lang="en-US" sz="2500" dirty="0">
                <a:solidFill>
                  <a:srgbClr val="606060"/>
                </a:solidFill>
              </a:rPr>
              <a:t>11am		</a:t>
            </a:r>
            <a:r>
              <a:rPr lang="en-US" sz="2500" dirty="0">
                <a:solidFill>
                  <a:srgbClr val="B41A1B"/>
                </a:solidFill>
              </a:rPr>
              <a:t>Break</a:t>
            </a:r>
            <a:r>
              <a:rPr lang="en-US" sz="2500" dirty="0">
                <a:solidFill>
                  <a:srgbClr val="606060"/>
                </a:solidFill>
              </a:rPr>
              <a:t>		</a:t>
            </a:r>
            <a:r>
              <a:rPr lang="en-US" dirty="0">
                <a:solidFill>
                  <a:srgbClr val="606060"/>
                </a:solidFill>
              </a:rPr>
              <a:t>(5 Minutes)</a:t>
            </a:r>
          </a:p>
        </p:txBody>
      </p:sp>
      <p:sp>
        <p:nvSpPr>
          <p:cNvPr id="11" name="TextBox 10"/>
          <p:cNvSpPr txBox="1"/>
          <p:nvPr/>
        </p:nvSpPr>
        <p:spPr>
          <a:xfrm>
            <a:off x="1187624" y="4223339"/>
            <a:ext cx="7452828" cy="477054"/>
          </a:xfrm>
          <a:prstGeom prst="rect">
            <a:avLst/>
          </a:prstGeom>
          <a:noFill/>
        </p:spPr>
        <p:txBody>
          <a:bodyPr wrap="square" rtlCol="0">
            <a:spAutoFit/>
          </a:bodyPr>
          <a:lstStyle/>
          <a:p>
            <a:r>
              <a:rPr lang="en-US" sz="2500" dirty="0">
                <a:solidFill>
                  <a:srgbClr val="606060"/>
                </a:solidFill>
              </a:rPr>
              <a:t>2:15pm	</a:t>
            </a:r>
            <a:r>
              <a:rPr lang="en-US" sz="2500" dirty="0">
                <a:solidFill>
                  <a:srgbClr val="B41A1B"/>
                </a:solidFill>
              </a:rPr>
              <a:t>Break</a:t>
            </a:r>
            <a:r>
              <a:rPr lang="en-US" sz="2500" dirty="0">
                <a:solidFill>
                  <a:srgbClr val="606060"/>
                </a:solidFill>
              </a:rPr>
              <a:t>		</a:t>
            </a:r>
            <a:r>
              <a:rPr lang="en-US" dirty="0">
                <a:solidFill>
                  <a:srgbClr val="606060"/>
                </a:solidFill>
              </a:rPr>
              <a:t>(5 Minutes)</a:t>
            </a:r>
          </a:p>
        </p:txBody>
      </p:sp>
      <p:sp>
        <p:nvSpPr>
          <p:cNvPr id="16" name="TextBox 15"/>
          <p:cNvSpPr txBox="1"/>
          <p:nvPr/>
        </p:nvSpPr>
        <p:spPr>
          <a:xfrm>
            <a:off x="1115616" y="3514510"/>
            <a:ext cx="8748972" cy="477054"/>
          </a:xfrm>
          <a:prstGeom prst="rect">
            <a:avLst/>
          </a:prstGeom>
          <a:noFill/>
        </p:spPr>
        <p:txBody>
          <a:bodyPr wrap="square" rtlCol="0">
            <a:spAutoFit/>
          </a:bodyPr>
          <a:lstStyle/>
          <a:p>
            <a:r>
              <a:rPr lang="en-US" sz="2500" dirty="0">
                <a:solidFill>
                  <a:srgbClr val="606060"/>
                </a:solidFill>
              </a:rPr>
              <a:t>12:00pm	</a:t>
            </a:r>
            <a:r>
              <a:rPr lang="en-US" sz="2500" dirty="0">
                <a:solidFill>
                  <a:srgbClr val="B41A1B"/>
                </a:solidFill>
              </a:rPr>
              <a:t>Lunch</a:t>
            </a:r>
            <a:r>
              <a:rPr lang="en-US" sz="2500" dirty="0">
                <a:solidFill>
                  <a:srgbClr val="606060"/>
                </a:solidFill>
              </a:rPr>
              <a:t>		</a:t>
            </a:r>
            <a:r>
              <a:rPr lang="en-US" dirty="0">
                <a:solidFill>
                  <a:srgbClr val="606060"/>
                </a:solidFill>
              </a:rPr>
              <a:t>(20 Minutes)</a:t>
            </a:r>
          </a:p>
        </p:txBody>
      </p:sp>
      <p:grpSp>
        <p:nvGrpSpPr>
          <p:cNvPr id="3" name="Group 2"/>
          <p:cNvGrpSpPr/>
          <p:nvPr/>
        </p:nvGrpSpPr>
        <p:grpSpPr>
          <a:xfrm>
            <a:off x="1187624" y="4932166"/>
            <a:ext cx="7200800" cy="1386446"/>
            <a:chOff x="1187624" y="4932166"/>
            <a:chExt cx="7200800" cy="1386446"/>
          </a:xfrm>
        </p:grpSpPr>
        <p:sp>
          <p:nvSpPr>
            <p:cNvPr id="12" name="TextBox 11"/>
            <p:cNvSpPr txBox="1"/>
            <p:nvPr/>
          </p:nvSpPr>
          <p:spPr>
            <a:xfrm>
              <a:off x="1187624" y="4932166"/>
              <a:ext cx="7200800" cy="477054"/>
            </a:xfrm>
            <a:prstGeom prst="rect">
              <a:avLst/>
            </a:prstGeom>
            <a:noFill/>
          </p:spPr>
          <p:txBody>
            <a:bodyPr wrap="square" rtlCol="0">
              <a:spAutoFit/>
            </a:bodyPr>
            <a:lstStyle/>
            <a:p>
              <a:r>
                <a:rPr lang="en-US" sz="2500" dirty="0">
                  <a:solidFill>
                    <a:srgbClr val="606060"/>
                  </a:solidFill>
                </a:rPr>
                <a:t>5:30pm	</a:t>
              </a:r>
              <a:r>
                <a:rPr lang="en-US" sz="2500" dirty="0">
                  <a:solidFill>
                    <a:srgbClr val="B41A1B"/>
                  </a:solidFill>
                </a:rPr>
                <a:t>End</a:t>
              </a:r>
              <a:r>
                <a:rPr lang="en-US" sz="2500" dirty="0">
                  <a:solidFill>
                    <a:srgbClr val="606060"/>
                  </a:solidFill>
                </a:rPr>
                <a:t>		</a:t>
              </a:r>
              <a:r>
                <a:rPr lang="en-US" dirty="0">
                  <a:solidFill>
                    <a:srgbClr val="606060"/>
                  </a:solidFill>
                </a:rPr>
                <a:t>(Closing Remarks)</a:t>
              </a:r>
            </a:p>
          </p:txBody>
        </p:sp>
        <p:sp>
          <p:nvSpPr>
            <p:cNvPr id="18" name="TextBox 17"/>
            <p:cNvSpPr txBox="1"/>
            <p:nvPr/>
          </p:nvSpPr>
          <p:spPr>
            <a:xfrm>
              <a:off x="1727684" y="5949280"/>
              <a:ext cx="5688632" cy="369332"/>
            </a:xfrm>
            <a:prstGeom prst="rect">
              <a:avLst/>
            </a:prstGeom>
            <a:noFill/>
          </p:spPr>
          <p:txBody>
            <a:bodyPr wrap="square" rtlCol="0">
              <a:spAutoFit/>
            </a:bodyPr>
            <a:lstStyle/>
            <a:p>
              <a:r>
                <a:rPr lang="en-US" dirty="0">
                  <a:solidFill>
                    <a:srgbClr val="F2F2F2"/>
                  </a:solidFill>
                </a:rPr>
                <a:t>(End time subject to change with participant approval.)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Rectangle 41"/>
          <p:cNvSpPr/>
          <p:nvPr/>
        </p:nvSpPr>
        <p:spPr>
          <a:xfrm>
            <a:off x="-508" y="692696"/>
            <a:ext cx="9144508"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 name="Straight Connector 32"/>
          <p:cNvCxnSpPr/>
          <p:nvPr/>
        </p:nvCxnSpPr>
        <p:spPr>
          <a:xfrm flipH="1">
            <a:off x="0" y="4005064"/>
            <a:ext cx="9144000" cy="0"/>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46" idx="2"/>
          </p:cNvCxnSpPr>
          <p:nvPr/>
        </p:nvCxnSpPr>
        <p:spPr>
          <a:xfrm>
            <a:off x="4572000" y="1124744"/>
            <a:ext cx="0" cy="5733256"/>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0" y="116632"/>
            <a:ext cx="9144000" cy="523220"/>
          </a:xfrm>
          <a:prstGeom prst="rect">
            <a:avLst/>
          </a:prstGeom>
          <a:noFill/>
        </p:spPr>
        <p:txBody>
          <a:bodyPr wrap="square" rtlCol="0">
            <a:spAutoFit/>
          </a:bodyPr>
          <a:lstStyle/>
          <a:p>
            <a:pPr algn="ctr"/>
            <a:r>
              <a:rPr lang="en-US" sz="2800" dirty="0">
                <a:solidFill>
                  <a:srgbClr val="B41A1B"/>
                </a:solidFill>
                <a:latin typeface="Avenir Heavy"/>
                <a:cs typeface="Avenir Heavy"/>
              </a:rPr>
              <a:t>COACHING, ENROLLMENT AND OTHER MEETINGS</a:t>
            </a:r>
          </a:p>
        </p:txBody>
      </p:sp>
      <p:sp>
        <p:nvSpPr>
          <p:cNvPr id="46" name="TextBox 45"/>
          <p:cNvSpPr txBox="1"/>
          <p:nvPr/>
        </p:nvSpPr>
        <p:spPr>
          <a:xfrm>
            <a:off x="1340641" y="693857"/>
            <a:ext cx="6462718" cy="430887"/>
          </a:xfrm>
          <a:prstGeom prst="rect">
            <a:avLst/>
          </a:prstGeom>
          <a:noFill/>
        </p:spPr>
        <p:txBody>
          <a:bodyPr wrap="square" rtlCol="0">
            <a:spAutoFit/>
          </a:bodyPr>
          <a:lstStyle/>
          <a:p>
            <a:pPr algn="ctr"/>
            <a:r>
              <a:rPr lang="en-US" sz="2200" dirty="0">
                <a:solidFill>
                  <a:srgbClr val="F2F2F2"/>
                </a:solidFill>
                <a:latin typeface="Avenir Heavy"/>
                <a:cs typeface="Avenir Heavy"/>
              </a:rPr>
              <a:t>{ What’s the Difference? }</a:t>
            </a:r>
          </a:p>
        </p:txBody>
      </p:sp>
      <p:sp>
        <p:nvSpPr>
          <p:cNvPr id="56" name="TextBox 55"/>
          <p:cNvSpPr txBox="1"/>
          <p:nvPr/>
        </p:nvSpPr>
        <p:spPr>
          <a:xfrm>
            <a:off x="445164" y="1964740"/>
            <a:ext cx="3671949" cy="1200329"/>
          </a:xfrm>
          <a:prstGeom prst="rect">
            <a:avLst/>
          </a:prstGeom>
          <a:noFill/>
        </p:spPr>
        <p:txBody>
          <a:bodyPr wrap="none" rtlCol="0">
            <a:spAutoFit/>
          </a:bodyPr>
          <a:lstStyle/>
          <a:p>
            <a:pPr algn="ctr"/>
            <a:r>
              <a:rPr lang="en-US" sz="3600" dirty="0">
                <a:solidFill>
                  <a:srgbClr val="B41A1B"/>
                </a:solidFill>
                <a:latin typeface="Arial Black"/>
                <a:cs typeface="Arial Black"/>
              </a:rPr>
              <a:t>SITUATIONAL</a:t>
            </a:r>
          </a:p>
          <a:p>
            <a:pPr algn="ctr"/>
            <a:r>
              <a:rPr lang="en-US" sz="3600" dirty="0">
                <a:solidFill>
                  <a:srgbClr val="B41A1B"/>
                </a:solidFill>
                <a:latin typeface="Arial Black"/>
                <a:cs typeface="Arial Black"/>
              </a:rPr>
              <a:t>COACHING</a:t>
            </a:r>
          </a:p>
        </p:txBody>
      </p:sp>
      <p:sp>
        <p:nvSpPr>
          <p:cNvPr id="58" name="TextBox 57"/>
          <p:cNvSpPr txBox="1"/>
          <p:nvPr/>
        </p:nvSpPr>
        <p:spPr>
          <a:xfrm>
            <a:off x="5206413" y="1964740"/>
            <a:ext cx="3339226" cy="1200329"/>
          </a:xfrm>
          <a:prstGeom prst="rect">
            <a:avLst/>
          </a:prstGeom>
          <a:noFill/>
        </p:spPr>
        <p:txBody>
          <a:bodyPr wrap="none" rtlCol="0">
            <a:spAutoFit/>
          </a:bodyPr>
          <a:lstStyle/>
          <a:p>
            <a:pPr algn="ctr"/>
            <a:r>
              <a:rPr lang="en-US" sz="3600" dirty="0">
                <a:solidFill>
                  <a:srgbClr val="B41A1B"/>
                </a:solidFill>
                <a:latin typeface="Arial Black"/>
                <a:cs typeface="Arial Black"/>
              </a:rPr>
              <a:t>SCHEDULED</a:t>
            </a:r>
          </a:p>
          <a:p>
            <a:pPr algn="ctr"/>
            <a:r>
              <a:rPr lang="en-US" sz="3600" dirty="0">
                <a:solidFill>
                  <a:srgbClr val="B41A1B"/>
                </a:solidFill>
                <a:latin typeface="Arial Black"/>
                <a:cs typeface="Arial Black"/>
              </a:rPr>
              <a:t>COACHING</a:t>
            </a:r>
          </a:p>
        </p:txBody>
      </p:sp>
      <p:sp>
        <p:nvSpPr>
          <p:cNvPr id="59" name="TextBox 58"/>
          <p:cNvSpPr txBox="1"/>
          <p:nvPr/>
        </p:nvSpPr>
        <p:spPr>
          <a:xfrm>
            <a:off x="62284" y="4964975"/>
            <a:ext cx="4437708" cy="1200329"/>
          </a:xfrm>
          <a:prstGeom prst="rect">
            <a:avLst/>
          </a:prstGeom>
          <a:noFill/>
        </p:spPr>
        <p:txBody>
          <a:bodyPr wrap="none" rtlCol="0">
            <a:spAutoFit/>
          </a:bodyPr>
          <a:lstStyle/>
          <a:p>
            <a:pPr algn="ctr"/>
            <a:r>
              <a:rPr lang="en-US" sz="3600" dirty="0">
                <a:solidFill>
                  <a:srgbClr val="B41A1B"/>
                </a:solidFill>
                <a:latin typeface="Arial Black"/>
                <a:cs typeface="Arial Black"/>
              </a:rPr>
              <a:t>ENROLLMENT</a:t>
            </a:r>
          </a:p>
          <a:p>
            <a:pPr algn="ctr"/>
            <a:r>
              <a:rPr lang="en-US" sz="3600" dirty="0">
                <a:solidFill>
                  <a:srgbClr val="B41A1B"/>
                </a:solidFill>
                <a:latin typeface="Arial Black"/>
                <a:cs typeface="Arial Black"/>
              </a:rPr>
              <a:t>OPPORTUNITIES</a:t>
            </a:r>
          </a:p>
        </p:txBody>
      </p:sp>
      <p:sp>
        <p:nvSpPr>
          <p:cNvPr id="60" name="TextBox 59"/>
          <p:cNvSpPr txBox="1"/>
          <p:nvPr/>
        </p:nvSpPr>
        <p:spPr>
          <a:xfrm>
            <a:off x="5424622" y="4964975"/>
            <a:ext cx="2902808" cy="1200329"/>
          </a:xfrm>
          <a:prstGeom prst="rect">
            <a:avLst/>
          </a:prstGeom>
          <a:noFill/>
        </p:spPr>
        <p:txBody>
          <a:bodyPr wrap="none" rtlCol="0">
            <a:spAutoFit/>
          </a:bodyPr>
          <a:lstStyle/>
          <a:p>
            <a:pPr algn="ctr"/>
            <a:r>
              <a:rPr lang="en-US" sz="3600" dirty="0">
                <a:solidFill>
                  <a:srgbClr val="B41A1B"/>
                </a:solidFill>
                <a:latin typeface="Arial Black"/>
                <a:cs typeface="Arial Black"/>
              </a:rPr>
              <a:t>GENERAL</a:t>
            </a:r>
          </a:p>
          <a:p>
            <a:pPr algn="ctr"/>
            <a:r>
              <a:rPr lang="en-US" sz="3600" dirty="0">
                <a:solidFill>
                  <a:srgbClr val="B41A1B"/>
                </a:solidFill>
                <a:latin typeface="Arial Black"/>
                <a:cs typeface="Arial Black"/>
              </a:rPr>
              <a:t>MEETINGS</a:t>
            </a:r>
          </a:p>
        </p:txBody>
      </p:sp>
      <p:cxnSp>
        <p:nvCxnSpPr>
          <p:cNvPr id="62" name="Straight Connector 61"/>
          <p:cNvCxnSpPr/>
          <p:nvPr/>
        </p:nvCxnSpPr>
        <p:spPr>
          <a:xfrm>
            <a:off x="9216516" y="1124744"/>
            <a:ext cx="0" cy="2880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9216516" y="3977680"/>
            <a:ext cx="0" cy="2880320"/>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3059832" y="2492896"/>
            <a:ext cx="3024336" cy="3024336"/>
            <a:chOff x="2807804" y="2204864"/>
            <a:chExt cx="3528392" cy="3528392"/>
          </a:xfrm>
        </p:grpSpPr>
        <p:sp>
          <p:nvSpPr>
            <p:cNvPr id="65" name="Diamond 64"/>
            <p:cNvSpPr/>
            <p:nvPr/>
          </p:nvSpPr>
          <p:spPr>
            <a:xfrm>
              <a:off x="2807804" y="2204864"/>
              <a:ext cx="3528392" cy="3528392"/>
            </a:xfrm>
            <a:prstGeom prst="diamond">
              <a:avLst/>
            </a:prstGeom>
            <a:solidFill>
              <a:srgbClr val="B41A1B"/>
            </a:solidFill>
            <a:ln w="38100" cmpd="dbl">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6" name="TextBox 65"/>
            <p:cNvSpPr txBox="1"/>
            <p:nvPr/>
          </p:nvSpPr>
          <p:spPr>
            <a:xfrm>
              <a:off x="3304034" y="3156743"/>
              <a:ext cx="2551287" cy="2262157"/>
            </a:xfrm>
            <a:prstGeom prst="rect">
              <a:avLst/>
            </a:prstGeom>
            <a:noFill/>
          </p:spPr>
          <p:txBody>
            <a:bodyPr wrap="none" rtlCol="0">
              <a:spAutoFit/>
            </a:bodyPr>
            <a:lstStyle/>
            <a:p>
              <a:pPr algn="ctr"/>
              <a:r>
                <a:rPr lang="en-US" sz="2400" dirty="0">
                  <a:solidFill>
                    <a:srgbClr val="F2F2F2"/>
                  </a:solidFill>
                </a:rPr>
                <a:t>What is the</a:t>
              </a:r>
            </a:p>
            <a:p>
              <a:pPr algn="ctr"/>
              <a:r>
                <a:rPr lang="en-US" sz="2400" dirty="0">
                  <a:solidFill>
                    <a:srgbClr val="F2F2F2"/>
                  </a:solidFill>
                </a:rPr>
                <a:t>ONE Common</a:t>
              </a:r>
            </a:p>
            <a:p>
              <a:pPr algn="ctr"/>
              <a:r>
                <a:rPr lang="en-US" sz="2400" dirty="0">
                  <a:solidFill>
                    <a:srgbClr val="F2F2F2"/>
                  </a:solidFill>
                </a:rPr>
                <a:t>Denominator?</a:t>
              </a:r>
            </a:p>
            <a:p>
              <a:pPr algn="ctr"/>
              <a:endParaRPr lang="en-US" sz="2400" dirty="0">
                <a:solidFill>
                  <a:srgbClr val="F2F2F2"/>
                </a:solidFill>
              </a:endParaRPr>
            </a:p>
            <a:p>
              <a:pPr algn="ctr"/>
              <a:endParaRPr lang="en-US" sz="2400" dirty="0">
                <a:solidFill>
                  <a:srgbClr val="F2F2F2"/>
                </a:solidFill>
              </a:endParaRPr>
            </a:p>
          </p:txBody>
        </p:sp>
      </p:grpSp>
      <p:grpSp>
        <p:nvGrpSpPr>
          <p:cNvPr id="18" name="Group 17"/>
          <p:cNvGrpSpPr/>
          <p:nvPr/>
        </p:nvGrpSpPr>
        <p:grpSpPr>
          <a:xfrm>
            <a:off x="-72516" y="6989031"/>
            <a:ext cx="9685076" cy="436413"/>
            <a:chOff x="1524744" y="3138785"/>
            <a:chExt cx="6094511" cy="580429"/>
          </a:xfrm>
        </p:grpSpPr>
        <p:sp>
          <p:nvSpPr>
            <p:cNvPr id="19" name="Freeform 18"/>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L.</a:t>
              </a:r>
            </a:p>
          </p:txBody>
        </p:sp>
        <p:sp>
          <p:nvSpPr>
            <p:cNvPr id="20" name="Freeform 19"/>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E.</a:t>
              </a:r>
            </a:p>
          </p:txBody>
        </p:sp>
        <p:sp>
          <p:nvSpPr>
            <p:cNvPr id="21" name="Freeform 20"/>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A.</a:t>
              </a:r>
            </a:p>
          </p:txBody>
        </p:sp>
        <p:sp>
          <p:nvSpPr>
            <p:cNvPr id="22" name="Freeform 21"/>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D.</a:t>
              </a:r>
            </a:p>
          </p:txBody>
        </p:sp>
        <p:sp>
          <p:nvSpPr>
            <p:cNvPr id="23" name="Freeform 22"/>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S.</a:t>
              </a:r>
            </a:p>
          </p:txBody>
        </p:sp>
      </p:grpSp>
      <p:sp>
        <p:nvSpPr>
          <p:cNvPr id="2" name="TextBox 1"/>
          <p:cNvSpPr txBox="1"/>
          <p:nvPr/>
        </p:nvSpPr>
        <p:spPr>
          <a:xfrm>
            <a:off x="3887924" y="4509120"/>
            <a:ext cx="1393870" cy="523220"/>
          </a:xfrm>
          <a:prstGeom prst="rect">
            <a:avLst/>
          </a:prstGeom>
          <a:noFill/>
        </p:spPr>
        <p:txBody>
          <a:bodyPr wrap="square" rtlCol="0">
            <a:spAutoFit/>
          </a:bodyPr>
          <a:lstStyle/>
          <a:p>
            <a:pPr algn="ctr"/>
            <a:r>
              <a:rPr lang="en-US" sz="2800" b="1" dirty="0">
                <a:solidFill>
                  <a:schemeClr val="bg1"/>
                </a:solidFill>
              </a:rPr>
              <a:t>A.B.C.</a:t>
            </a:r>
          </a:p>
        </p:txBody>
      </p:sp>
    </p:spTree>
    <p:extLst>
      <p:ext uri="{BB962C8B-B14F-4D97-AF65-F5344CB8AC3E}">
        <p14:creationId xmlns:p14="http://schemas.microsoft.com/office/powerpoint/2010/main" val="3749657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59" grpId="0"/>
      <p:bldP spid="60" grpId="0"/>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08" y="692696"/>
            <a:ext cx="9144508"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flipH="1">
            <a:off x="0" y="4149080"/>
            <a:ext cx="9144000" cy="0"/>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9" idx="2"/>
          </p:cNvCxnSpPr>
          <p:nvPr/>
        </p:nvCxnSpPr>
        <p:spPr>
          <a:xfrm>
            <a:off x="4572000" y="1124744"/>
            <a:ext cx="0" cy="5733256"/>
          </a:xfrm>
          <a:prstGeom prst="line">
            <a:avLst/>
          </a:prstGeom>
          <a:ln w="60325">
            <a:solidFill>
              <a:srgbClr val="535353"/>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0" y="116632"/>
            <a:ext cx="9144000" cy="523220"/>
          </a:xfrm>
          <a:prstGeom prst="rect">
            <a:avLst/>
          </a:prstGeom>
          <a:noFill/>
        </p:spPr>
        <p:txBody>
          <a:bodyPr wrap="square" rtlCol="0">
            <a:spAutoFit/>
          </a:bodyPr>
          <a:lstStyle/>
          <a:p>
            <a:pPr algn="ctr"/>
            <a:r>
              <a:rPr lang="en-US" sz="2800" dirty="0">
                <a:solidFill>
                  <a:srgbClr val="B41A1B"/>
                </a:solidFill>
                <a:latin typeface="Avenir Heavy"/>
                <a:cs typeface="Avenir Heavy"/>
              </a:rPr>
              <a:t>SETTING CLEAR EXPECTATIONS AT ALL TIMES</a:t>
            </a:r>
          </a:p>
        </p:txBody>
      </p:sp>
      <p:sp>
        <p:nvSpPr>
          <p:cNvPr id="29" name="TextBox 28"/>
          <p:cNvSpPr txBox="1"/>
          <p:nvPr/>
        </p:nvSpPr>
        <p:spPr>
          <a:xfrm>
            <a:off x="1340641" y="693857"/>
            <a:ext cx="6462718" cy="430887"/>
          </a:xfrm>
          <a:prstGeom prst="rect">
            <a:avLst/>
          </a:prstGeom>
          <a:noFill/>
        </p:spPr>
        <p:txBody>
          <a:bodyPr wrap="square" rtlCol="0">
            <a:spAutoFit/>
          </a:bodyPr>
          <a:lstStyle/>
          <a:p>
            <a:pPr algn="ctr"/>
            <a:r>
              <a:rPr lang="en-US" sz="2200" dirty="0">
                <a:solidFill>
                  <a:srgbClr val="F2F2F2"/>
                </a:solidFill>
                <a:latin typeface="Avenir Heavy"/>
                <a:cs typeface="Avenir Heavy"/>
              </a:rPr>
              <a:t>{ While Honoring the A.B.C.’s }</a:t>
            </a:r>
          </a:p>
        </p:txBody>
      </p:sp>
      <p:cxnSp>
        <p:nvCxnSpPr>
          <p:cNvPr id="39" name="Straight Connector 38"/>
          <p:cNvCxnSpPr/>
          <p:nvPr/>
        </p:nvCxnSpPr>
        <p:spPr>
          <a:xfrm>
            <a:off x="0" y="6921388"/>
            <a:ext cx="457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572000" y="6921388"/>
            <a:ext cx="4572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575556" y="1157843"/>
            <a:ext cx="4140460" cy="2570223"/>
            <a:chOff x="575556" y="1157843"/>
            <a:chExt cx="4140460" cy="2570223"/>
          </a:xfrm>
        </p:grpSpPr>
        <p:sp>
          <p:nvSpPr>
            <p:cNvPr id="30" name="TextBox 29"/>
            <p:cNvSpPr txBox="1"/>
            <p:nvPr/>
          </p:nvSpPr>
          <p:spPr>
            <a:xfrm>
              <a:off x="830809" y="1157843"/>
              <a:ext cx="2509521" cy="830997"/>
            </a:xfrm>
            <a:prstGeom prst="rect">
              <a:avLst/>
            </a:prstGeom>
            <a:noFill/>
          </p:spPr>
          <p:txBody>
            <a:bodyPr wrap="none" rtlCol="0">
              <a:spAutoFit/>
            </a:bodyPr>
            <a:lstStyle/>
            <a:p>
              <a:pPr algn="ctr"/>
              <a:r>
                <a:rPr lang="en-US" sz="2400" dirty="0">
                  <a:solidFill>
                    <a:srgbClr val="B41A1B"/>
                  </a:solidFill>
                  <a:latin typeface="Arial Black"/>
                  <a:cs typeface="Arial Black"/>
                </a:rPr>
                <a:t>SITUATIONAL</a:t>
              </a:r>
            </a:p>
            <a:p>
              <a:pPr algn="ctr"/>
              <a:r>
                <a:rPr lang="en-US" sz="2400" dirty="0">
                  <a:solidFill>
                    <a:srgbClr val="B41A1B"/>
                  </a:solidFill>
                  <a:latin typeface="Arial Black"/>
                  <a:cs typeface="Arial Black"/>
                </a:rPr>
                <a:t>COACHING</a:t>
              </a:r>
            </a:p>
          </p:txBody>
        </p:sp>
        <p:sp>
          <p:nvSpPr>
            <p:cNvPr id="6" name="TextBox 5"/>
            <p:cNvSpPr txBox="1"/>
            <p:nvPr/>
          </p:nvSpPr>
          <p:spPr>
            <a:xfrm>
              <a:off x="575556" y="1973739"/>
              <a:ext cx="4140460" cy="1754327"/>
            </a:xfrm>
            <a:prstGeom prst="rect">
              <a:avLst/>
            </a:prstGeom>
            <a:noFill/>
          </p:spPr>
          <p:txBody>
            <a:bodyPr wrap="square" rtlCol="0">
              <a:spAutoFit/>
            </a:bodyPr>
            <a:lstStyle/>
            <a:p>
              <a:pPr marL="91440" indent="-100584">
                <a:buFont typeface="Arial"/>
                <a:buChar char="•"/>
              </a:pPr>
              <a:r>
                <a:rPr lang="en-US" dirty="0">
                  <a:solidFill>
                    <a:srgbClr val="535353"/>
                  </a:solidFill>
                </a:rPr>
                <a:t>Time Sensitive, Reactionary</a:t>
              </a:r>
            </a:p>
            <a:p>
              <a:pPr marL="91440" indent="-100584">
                <a:buFont typeface="Arial"/>
                <a:buChar char="•"/>
              </a:pPr>
              <a:r>
                <a:rPr lang="en-US" dirty="0">
                  <a:solidFill>
                    <a:srgbClr val="535353"/>
                  </a:solidFill>
                </a:rPr>
                <a:t>About THEM</a:t>
              </a:r>
            </a:p>
            <a:p>
              <a:pPr marL="91440" indent="-100584">
                <a:buFont typeface="Arial"/>
                <a:buChar char="•"/>
              </a:pPr>
              <a:r>
                <a:rPr lang="en-US" dirty="0">
                  <a:solidFill>
                    <a:srgbClr val="535353"/>
                  </a:solidFill>
                </a:rPr>
                <a:t>Typically Shorter Conversations</a:t>
              </a:r>
            </a:p>
            <a:p>
              <a:pPr marL="91440" indent="-100584">
                <a:buFont typeface="Arial"/>
                <a:buChar char="•"/>
              </a:pPr>
              <a:r>
                <a:rPr lang="en-US" dirty="0">
                  <a:solidFill>
                    <a:srgbClr val="535353"/>
                  </a:solidFill>
                </a:rPr>
                <a:t>Can Cross Over into Scheduled Coaching (ex. Skill Development, Time Constraint</a:t>
              </a:r>
            </a:p>
          </p:txBody>
        </p:sp>
      </p:grpSp>
      <p:grpSp>
        <p:nvGrpSpPr>
          <p:cNvPr id="9" name="Group 8"/>
          <p:cNvGrpSpPr/>
          <p:nvPr/>
        </p:nvGrpSpPr>
        <p:grpSpPr>
          <a:xfrm>
            <a:off x="5508104" y="1157843"/>
            <a:ext cx="3672408" cy="2847221"/>
            <a:chOff x="5508104" y="1157843"/>
            <a:chExt cx="3672408" cy="2847221"/>
          </a:xfrm>
        </p:grpSpPr>
        <p:sp>
          <p:nvSpPr>
            <p:cNvPr id="31" name="TextBox 30"/>
            <p:cNvSpPr txBox="1"/>
            <p:nvPr/>
          </p:nvSpPr>
          <p:spPr>
            <a:xfrm>
              <a:off x="5884694" y="1157843"/>
              <a:ext cx="2287706" cy="830997"/>
            </a:xfrm>
            <a:prstGeom prst="rect">
              <a:avLst/>
            </a:prstGeom>
            <a:noFill/>
          </p:spPr>
          <p:txBody>
            <a:bodyPr wrap="none" rtlCol="0">
              <a:spAutoFit/>
            </a:bodyPr>
            <a:lstStyle/>
            <a:p>
              <a:pPr algn="ctr"/>
              <a:r>
                <a:rPr lang="en-US" sz="2400" dirty="0">
                  <a:solidFill>
                    <a:srgbClr val="B41A1B"/>
                  </a:solidFill>
                  <a:latin typeface="Arial Black"/>
                  <a:cs typeface="Arial Black"/>
                </a:rPr>
                <a:t>SCHEDULED</a:t>
              </a:r>
            </a:p>
            <a:p>
              <a:pPr algn="ctr"/>
              <a:r>
                <a:rPr lang="en-US" sz="2400" dirty="0">
                  <a:solidFill>
                    <a:srgbClr val="B41A1B"/>
                  </a:solidFill>
                  <a:latin typeface="Arial Black"/>
                  <a:cs typeface="Arial Black"/>
                </a:rPr>
                <a:t>COACHING</a:t>
              </a:r>
            </a:p>
          </p:txBody>
        </p:sp>
        <p:sp>
          <p:nvSpPr>
            <p:cNvPr id="42" name="TextBox 41"/>
            <p:cNvSpPr txBox="1"/>
            <p:nvPr/>
          </p:nvSpPr>
          <p:spPr>
            <a:xfrm>
              <a:off x="5508104" y="1973739"/>
              <a:ext cx="3672408" cy="2031325"/>
            </a:xfrm>
            <a:prstGeom prst="rect">
              <a:avLst/>
            </a:prstGeom>
            <a:noFill/>
          </p:spPr>
          <p:txBody>
            <a:bodyPr wrap="square" rtlCol="0">
              <a:spAutoFit/>
            </a:bodyPr>
            <a:lstStyle/>
            <a:p>
              <a:pPr marL="91440" indent="-100584">
                <a:buFont typeface="Arial"/>
                <a:buChar char="•"/>
              </a:pPr>
              <a:r>
                <a:rPr lang="en-US" dirty="0">
                  <a:solidFill>
                    <a:srgbClr val="535353"/>
                  </a:solidFill>
                </a:rPr>
                <a:t>THEIR Planned Agenda Using the Coaching Pre-Call Form</a:t>
              </a:r>
            </a:p>
            <a:p>
              <a:pPr marL="91440" indent="-100584">
                <a:buFont typeface="Arial"/>
                <a:buChar char="•"/>
              </a:pPr>
              <a:r>
                <a:rPr lang="en-US" dirty="0">
                  <a:solidFill>
                    <a:srgbClr val="535353"/>
                  </a:solidFill>
                </a:rPr>
                <a:t>Frequency Based on Individual 1-4x/Month</a:t>
              </a:r>
            </a:p>
            <a:p>
              <a:pPr marL="91440" indent="-100584">
                <a:buFont typeface="Arial"/>
                <a:buChar char="•"/>
              </a:pPr>
              <a:r>
                <a:rPr lang="en-US" dirty="0">
                  <a:solidFill>
                    <a:srgbClr val="535353"/>
                  </a:solidFill>
                </a:rPr>
                <a:t>Opportunity for Talent Development</a:t>
              </a:r>
            </a:p>
            <a:p>
              <a:pPr marL="91440" indent="-100584">
                <a:buFont typeface="Arial"/>
                <a:buChar char="•"/>
              </a:pPr>
              <a:r>
                <a:rPr lang="en-US" dirty="0">
                  <a:solidFill>
                    <a:srgbClr val="535353"/>
                  </a:solidFill>
                </a:rPr>
                <a:t>Focus on Career Goals</a:t>
              </a:r>
            </a:p>
          </p:txBody>
        </p:sp>
      </p:grpSp>
      <p:sp>
        <p:nvSpPr>
          <p:cNvPr id="7" name="Rectangle 6"/>
          <p:cNvSpPr/>
          <p:nvPr/>
        </p:nvSpPr>
        <p:spPr>
          <a:xfrm>
            <a:off x="3563888" y="3609020"/>
            <a:ext cx="1908212" cy="1080120"/>
          </a:xfrm>
          <a:prstGeom prst="rect">
            <a:avLst/>
          </a:prstGeom>
          <a:solidFill>
            <a:srgbClr val="B41A1B"/>
          </a:solidFill>
          <a:ln w="38100" cmpd="dbl">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Arial Black"/>
                <a:cs typeface="Arial Black"/>
              </a:rPr>
              <a:t>A</a:t>
            </a:r>
            <a:r>
              <a:rPr lang="en-US" sz="2400" dirty="0">
                <a:latin typeface="Arial"/>
                <a:cs typeface="Arial"/>
              </a:rPr>
              <a:t>LWAYS</a:t>
            </a:r>
          </a:p>
          <a:p>
            <a:r>
              <a:rPr lang="en-US" sz="2400" dirty="0">
                <a:latin typeface="Arial Black"/>
                <a:cs typeface="Arial Black"/>
              </a:rPr>
              <a:t>B</a:t>
            </a:r>
            <a:r>
              <a:rPr lang="en-US" sz="2400" dirty="0">
                <a:latin typeface="Arial"/>
                <a:cs typeface="Arial"/>
              </a:rPr>
              <a:t>E</a:t>
            </a:r>
          </a:p>
          <a:p>
            <a:r>
              <a:rPr lang="en-US" sz="2400" dirty="0">
                <a:latin typeface="Arial Black"/>
                <a:cs typeface="Arial Black"/>
              </a:rPr>
              <a:t>C</a:t>
            </a:r>
            <a:r>
              <a:rPr lang="en-US" sz="2400" dirty="0">
                <a:latin typeface="Arial"/>
                <a:cs typeface="Arial"/>
              </a:rPr>
              <a:t>OACHING</a:t>
            </a:r>
          </a:p>
        </p:txBody>
      </p:sp>
      <p:grpSp>
        <p:nvGrpSpPr>
          <p:cNvPr id="45" name="Group 44"/>
          <p:cNvGrpSpPr/>
          <p:nvPr/>
        </p:nvGrpSpPr>
        <p:grpSpPr>
          <a:xfrm>
            <a:off x="575556" y="4313998"/>
            <a:ext cx="4140460" cy="2055133"/>
            <a:chOff x="575556" y="4182179"/>
            <a:chExt cx="4140460" cy="2055133"/>
          </a:xfrm>
        </p:grpSpPr>
        <p:sp>
          <p:nvSpPr>
            <p:cNvPr id="32" name="TextBox 31"/>
            <p:cNvSpPr txBox="1"/>
            <p:nvPr/>
          </p:nvSpPr>
          <p:spPr>
            <a:xfrm>
              <a:off x="575556" y="4182179"/>
              <a:ext cx="3020027" cy="830997"/>
            </a:xfrm>
            <a:prstGeom prst="rect">
              <a:avLst/>
            </a:prstGeom>
            <a:noFill/>
          </p:spPr>
          <p:txBody>
            <a:bodyPr wrap="none" rtlCol="0">
              <a:spAutoFit/>
            </a:bodyPr>
            <a:lstStyle/>
            <a:p>
              <a:pPr algn="ctr"/>
              <a:r>
                <a:rPr lang="en-US" sz="2400" dirty="0">
                  <a:solidFill>
                    <a:srgbClr val="B41A1B"/>
                  </a:solidFill>
                  <a:latin typeface="Arial Black"/>
                  <a:cs typeface="Arial Black"/>
                </a:rPr>
                <a:t>ENROLLMENT</a:t>
              </a:r>
            </a:p>
            <a:p>
              <a:pPr algn="ctr"/>
              <a:r>
                <a:rPr lang="en-US" sz="2400" dirty="0">
                  <a:solidFill>
                    <a:srgbClr val="B41A1B"/>
                  </a:solidFill>
                  <a:latin typeface="Arial Black"/>
                  <a:cs typeface="Arial Black"/>
                </a:rPr>
                <a:t>OPPORTUNITIES</a:t>
              </a:r>
            </a:p>
          </p:txBody>
        </p:sp>
        <p:sp>
          <p:nvSpPr>
            <p:cNvPr id="43" name="TextBox 42"/>
            <p:cNvSpPr txBox="1"/>
            <p:nvPr/>
          </p:nvSpPr>
          <p:spPr>
            <a:xfrm>
              <a:off x="575556" y="5036983"/>
              <a:ext cx="4140460" cy="1200329"/>
            </a:xfrm>
            <a:prstGeom prst="rect">
              <a:avLst/>
            </a:prstGeom>
            <a:noFill/>
          </p:spPr>
          <p:txBody>
            <a:bodyPr wrap="square" rtlCol="0">
              <a:spAutoFit/>
            </a:bodyPr>
            <a:lstStyle/>
            <a:p>
              <a:pPr marL="91440" indent="-100584">
                <a:buFont typeface="Arial"/>
                <a:buChar char="•"/>
              </a:pPr>
              <a:r>
                <a:rPr lang="en-US" dirty="0">
                  <a:solidFill>
                    <a:srgbClr val="535353"/>
                  </a:solidFill>
                </a:rPr>
                <a:t>Leader Directed</a:t>
              </a:r>
            </a:p>
            <a:p>
              <a:pPr marL="91440" indent="-100584">
                <a:buFont typeface="Arial"/>
                <a:buChar char="•"/>
              </a:pPr>
              <a:r>
                <a:rPr lang="en-US" dirty="0">
                  <a:solidFill>
                    <a:srgbClr val="535353"/>
                  </a:solidFill>
                </a:rPr>
                <a:t>YOUR Request/Agenda</a:t>
              </a:r>
            </a:p>
            <a:p>
              <a:pPr marL="91440" indent="-100584">
                <a:buFont typeface="Arial"/>
                <a:buChar char="•"/>
              </a:pPr>
              <a:r>
                <a:rPr lang="en-US" dirty="0">
                  <a:solidFill>
                    <a:srgbClr val="535353"/>
                  </a:solidFill>
                </a:rPr>
                <a:t>Create Upfront Alignment/Buy In</a:t>
              </a:r>
            </a:p>
            <a:p>
              <a:pPr marL="91440" indent="-100584">
                <a:buFont typeface="Arial"/>
                <a:buChar char="•"/>
              </a:pPr>
              <a:r>
                <a:rPr lang="en-US" dirty="0">
                  <a:solidFill>
                    <a:srgbClr val="535353"/>
                  </a:solidFill>
                </a:rPr>
                <a:t>Then Coach!</a:t>
              </a:r>
            </a:p>
          </p:txBody>
        </p:sp>
      </p:grpSp>
      <p:grpSp>
        <p:nvGrpSpPr>
          <p:cNvPr id="46" name="Group 45"/>
          <p:cNvGrpSpPr/>
          <p:nvPr/>
        </p:nvGrpSpPr>
        <p:grpSpPr>
          <a:xfrm>
            <a:off x="5508104" y="4313998"/>
            <a:ext cx="4140460" cy="2344329"/>
            <a:chOff x="5508104" y="4182179"/>
            <a:chExt cx="4140460" cy="2344329"/>
          </a:xfrm>
        </p:grpSpPr>
        <p:sp>
          <p:nvSpPr>
            <p:cNvPr id="33" name="TextBox 32"/>
            <p:cNvSpPr txBox="1"/>
            <p:nvPr/>
          </p:nvSpPr>
          <p:spPr>
            <a:xfrm>
              <a:off x="6030167" y="4182179"/>
              <a:ext cx="1996761" cy="830997"/>
            </a:xfrm>
            <a:prstGeom prst="rect">
              <a:avLst/>
            </a:prstGeom>
            <a:noFill/>
          </p:spPr>
          <p:txBody>
            <a:bodyPr wrap="none" rtlCol="0">
              <a:spAutoFit/>
            </a:bodyPr>
            <a:lstStyle/>
            <a:p>
              <a:pPr algn="ctr"/>
              <a:r>
                <a:rPr lang="en-US" sz="2400" dirty="0">
                  <a:solidFill>
                    <a:srgbClr val="B41A1B"/>
                  </a:solidFill>
                  <a:latin typeface="Arial Black"/>
                  <a:cs typeface="Arial Black"/>
                </a:rPr>
                <a:t>GENERAL</a:t>
              </a:r>
            </a:p>
            <a:p>
              <a:pPr algn="ctr"/>
              <a:r>
                <a:rPr lang="en-US" sz="2400" dirty="0">
                  <a:solidFill>
                    <a:srgbClr val="B41A1B"/>
                  </a:solidFill>
                  <a:latin typeface="Arial Black"/>
                  <a:cs typeface="Arial Black"/>
                </a:rPr>
                <a:t>MEETINGS</a:t>
              </a:r>
            </a:p>
          </p:txBody>
        </p:sp>
        <p:sp>
          <p:nvSpPr>
            <p:cNvPr id="44" name="TextBox 43"/>
            <p:cNvSpPr txBox="1"/>
            <p:nvPr/>
          </p:nvSpPr>
          <p:spPr>
            <a:xfrm>
              <a:off x="5508104" y="5049180"/>
              <a:ext cx="4140460" cy="1477328"/>
            </a:xfrm>
            <a:prstGeom prst="rect">
              <a:avLst/>
            </a:prstGeom>
            <a:noFill/>
          </p:spPr>
          <p:txBody>
            <a:bodyPr wrap="square" rtlCol="0">
              <a:spAutoFit/>
            </a:bodyPr>
            <a:lstStyle/>
            <a:p>
              <a:pPr marL="91440" indent="-100584">
                <a:buFont typeface="Arial"/>
                <a:buChar char="•"/>
              </a:pPr>
              <a:r>
                <a:rPr lang="en-US" dirty="0">
                  <a:solidFill>
                    <a:srgbClr val="535353"/>
                  </a:solidFill>
                </a:rPr>
                <a:t>Deal Review</a:t>
              </a:r>
            </a:p>
            <a:p>
              <a:pPr marL="91440" indent="-100584">
                <a:buFont typeface="Arial"/>
                <a:buChar char="•"/>
              </a:pPr>
              <a:r>
                <a:rPr lang="en-US" dirty="0">
                  <a:solidFill>
                    <a:srgbClr val="535353"/>
                  </a:solidFill>
                </a:rPr>
                <a:t>Performance Review</a:t>
              </a:r>
            </a:p>
            <a:p>
              <a:pPr marL="91440" indent="-100584">
                <a:buFont typeface="Arial"/>
                <a:buChar char="•"/>
              </a:pPr>
              <a:r>
                <a:rPr lang="en-US" dirty="0">
                  <a:solidFill>
                    <a:srgbClr val="535353"/>
                  </a:solidFill>
                </a:rPr>
                <a:t>Forecast Review</a:t>
              </a:r>
            </a:p>
            <a:p>
              <a:pPr marL="91440" indent="-100584">
                <a:buFont typeface="Arial"/>
                <a:buChar char="•"/>
              </a:pPr>
              <a:r>
                <a:rPr lang="en-US" dirty="0">
                  <a:solidFill>
                    <a:srgbClr val="535353"/>
                  </a:solidFill>
                </a:rPr>
                <a:t>Team Meetings</a:t>
              </a:r>
            </a:p>
            <a:p>
              <a:pPr marL="91440" indent="-100584">
                <a:buFont typeface="Arial"/>
                <a:buChar char="•"/>
              </a:pPr>
              <a:r>
                <a:rPr lang="en-US" dirty="0">
                  <a:solidFill>
                    <a:srgbClr val="535353"/>
                  </a:solidFill>
                </a:rPr>
                <a:t>Sales Visits/Observation</a:t>
              </a:r>
            </a:p>
          </p:txBody>
        </p:sp>
      </p:grpSp>
    </p:spTree>
    <p:extLst>
      <p:ext uri="{BB962C8B-B14F-4D97-AF65-F5344CB8AC3E}">
        <p14:creationId xmlns:p14="http://schemas.microsoft.com/office/powerpoint/2010/main" val="982156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0" y="105273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152636"/>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#3</a:t>
            </a:r>
          </a:p>
        </p:txBody>
      </p:sp>
      <p:cxnSp>
        <p:nvCxnSpPr>
          <p:cNvPr id="8" name="Straight Connector 7"/>
          <p:cNvCxnSpPr/>
          <p:nvPr/>
        </p:nvCxnSpPr>
        <p:spPr>
          <a:xfrm>
            <a:off x="1781690" y="863049"/>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61511" y="1016732"/>
            <a:ext cx="8820979" cy="430887"/>
          </a:xfrm>
          <a:prstGeom prst="rect">
            <a:avLst/>
          </a:prstGeom>
          <a:noFill/>
        </p:spPr>
        <p:txBody>
          <a:bodyPr wrap="square" rtlCol="0">
            <a:spAutoFit/>
          </a:bodyPr>
          <a:lstStyle/>
          <a:p>
            <a:pPr algn="ctr"/>
            <a:r>
              <a:rPr lang="en-US" sz="2200" dirty="0">
                <a:solidFill>
                  <a:srgbClr val="F2F2F2"/>
                </a:solidFill>
                <a:latin typeface="Avenir Heavy"/>
                <a:cs typeface="Avenir Heavy"/>
              </a:rPr>
              <a:t>{ Changing Your Language and Creating Alignment }</a:t>
            </a:r>
          </a:p>
        </p:txBody>
      </p:sp>
      <p:grpSp>
        <p:nvGrpSpPr>
          <p:cNvPr id="10" name="Group 9"/>
          <p:cNvGrpSpPr/>
          <p:nvPr/>
        </p:nvGrpSpPr>
        <p:grpSpPr>
          <a:xfrm>
            <a:off x="575556" y="2956298"/>
            <a:ext cx="8388932" cy="677689"/>
            <a:chOff x="647564" y="1844824"/>
            <a:chExt cx="8388932" cy="677689"/>
          </a:xfrm>
        </p:grpSpPr>
        <p:sp>
          <p:nvSpPr>
            <p:cNvPr id="11" name="Oval 10"/>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2" name="TextBox 11"/>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Divide into two teams of leaders.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r>
                <a:rPr lang="en-US" dirty="0">
                  <a:solidFill>
                    <a:srgbClr val="606060"/>
                  </a:solidFill>
                </a:rPr>
                <a:t>. One person on each team to be the scribe. You’ve inherited people from this merger.</a:t>
              </a:r>
            </a:p>
          </p:txBody>
        </p:sp>
      </p:grpSp>
      <p:grpSp>
        <p:nvGrpSpPr>
          <p:cNvPr id="13" name="Group 12"/>
          <p:cNvGrpSpPr/>
          <p:nvPr/>
        </p:nvGrpSpPr>
        <p:grpSpPr>
          <a:xfrm>
            <a:off x="575556" y="3559947"/>
            <a:ext cx="8388933" cy="1231687"/>
            <a:chOff x="647564" y="2569259"/>
            <a:chExt cx="8388933" cy="1231687"/>
          </a:xfrm>
        </p:grpSpPr>
        <p:sp>
          <p:nvSpPr>
            <p:cNvPr id="14" name="TextBox 13"/>
            <p:cNvSpPr txBox="1"/>
            <p:nvPr/>
          </p:nvSpPr>
          <p:spPr>
            <a:xfrm>
              <a:off x="1403649" y="2600617"/>
              <a:ext cx="7632848" cy="1200329"/>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leaders have bought into the importance of coaching but the direct reports you inherited seem </a:t>
              </a:r>
              <a:r>
                <a:rPr lang="en-US" u="sng" dirty="0">
                  <a:solidFill>
                    <a:srgbClr val="606060"/>
                  </a:solidFill>
                </a:rPr>
                <a:t>reluctant</a:t>
              </a:r>
              <a:r>
                <a:rPr lang="en-US" dirty="0">
                  <a:solidFill>
                    <a:srgbClr val="606060"/>
                  </a:solidFill>
                </a:rPr>
                <a:t> to participate and are generally </a:t>
              </a:r>
              <a:r>
                <a:rPr lang="en-US" u="sng" dirty="0">
                  <a:solidFill>
                    <a:srgbClr val="606060"/>
                  </a:solidFill>
                </a:rPr>
                <a:t>against</a:t>
              </a:r>
              <a:r>
                <a:rPr lang="en-US" dirty="0">
                  <a:solidFill>
                    <a:srgbClr val="606060"/>
                  </a:solidFill>
                </a:rPr>
                <a:t> the idea. Why is this </a:t>
              </a:r>
              <a:r>
                <a:rPr lang="en-US" u="sng" dirty="0">
                  <a:solidFill>
                    <a:srgbClr val="606060"/>
                  </a:solidFill>
                </a:rPr>
                <a:t>resistance</a:t>
              </a:r>
              <a:r>
                <a:rPr lang="en-US" dirty="0">
                  <a:solidFill>
                    <a:srgbClr val="606060"/>
                  </a:solidFill>
                </a:rPr>
                <a:t> happening?</a:t>
              </a:r>
            </a:p>
            <a:p>
              <a:r>
                <a:rPr lang="en-US" dirty="0">
                  <a:solidFill>
                    <a:srgbClr val="606060"/>
                  </a:solidFill>
                </a:rPr>
                <a:t>Make a list why.</a:t>
              </a:r>
            </a:p>
          </p:txBody>
        </p:sp>
        <p:sp>
          <p:nvSpPr>
            <p:cNvPr id="15" name="Oval 1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6" name="Group 15"/>
          <p:cNvGrpSpPr/>
          <p:nvPr/>
        </p:nvGrpSpPr>
        <p:grpSpPr>
          <a:xfrm>
            <a:off x="575556" y="4717593"/>
            <a:ext cx="8388933" cy="1231687"/>
            <a:chOff x="647564" y="3329844"/>
            <a:chExt cx="8388933" cy="1231687"/>
          </a:xfrm>
        </p:grpSpPr>
        <p:sp>
          <p:nvSpPr>
            <p:cNvPr id="17" name="TextBox 16"/>
            <p:cNvSpPr txBox="1"/>
            <p:nvPr/>
          </p:nvSpPr>
          <p:spPr>
            <a:xfrm>
              <a:off x="1403649" y="3361202"/>
              <a:ext cx="7632848" cy="1200329"/>
            </a:xfrm>
            <a:prstGeom prst="rect">
              <a:avLst/>
            </a:prstGeom>
            <a:noFill/>
          </p:spPr>
          <p:txBody>
            <a:bodyPr wrap="square" rtlCol="0">
              <a:spAutoFit/>
            </a:bodyPr>
            <a:lstStyle/>
            <a:p>
              <a:r>
                <a:rPr lang="en-US" b="1" dirty="0">
                  <a:solidFill>
                    <a:schemeClr val="tx1">
                      <a:lumMod val="75000"/>
                      <a:lumOff val="25000"/>
                    </a:schemeClr>
                  </a:solidFill>
                </a:rPr>
                <a:t>TEAM 1 </a:t>
              </a:r>
              <a:r>
                <a:rPr lang="en-US" dirty="0">
                  <a:solidFill>
                    <a:srgbClr val="606060"/>
                  </a:solidFill>
                </a:rPr>
                <a:t>leaders have also bought into the importance of coaching and the direct reports you inherited are enthusiastic to participate and are generally positive about the idea. Why are they embracing coaching? Make a list why.</a:t>
              </a:r>
            </a:p>
          </p:txBody>
        </p:sp>
        <p:sp>
          <p:nvSpPr>
            <p:cNvPr id="18" name="Oval 17"/>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pic>
        <p:nvPicPr>
          <p:cNvPr id="25" name="Picture 24"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8427" y="6052646"/>
            <a:ext cx="927142" cy="715134"/>
          </a:xfrm>
          <a:prstGeom prst="rect">
            <a:avLst/>
          </a:prstGeom>
        </p:spPr>
      </p:pic>
      <p:cxnSp>
        <p:nvCxnSpPr>
          <p:cNvPr id="31" name="Straight Connector 30"/>
          <p:cNvCxnSpPr/>
          <p:nvPr/>
        </p:nvCxnSpPr>
        <p:spPr>
          <a:xfrm>
            <a:off x="1781690" y="260648"/>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056527" y="1667706"/>
            <a:ext cx="5030946" cy="1077218"/>
          </a:xfrm>
          <a:prstGeom prst="rect">
            <a:avLst/>
          </a:prstGeom>
          <a:noFill/>
        </p:spPr>
        <p:txBody>
          <a:bodyPr wrap="square" rtlCol="0">
            <a:spAutoFit/>
          </a:bodyPr>
          <a:lstStyle/>
          <a:p>
            <a:pPr algn="ctr"/>
            <a:r>
              <a:rPr lang="en-US" sz="4400" dirty="0">
                <a:solidFill>
                  <a:srgbClr val="B41A1B"/>
                </a:solidFill>
                <a:latin typeface="Avenir Black Oblique"/>
                <a:cs typeface="Avenir Black Oblique"/>
              </a:rPr>
              <a:t>“THE MERGER”</a:t>
            </a:r>
          </a:p>
          <a:p>
            <a:pPr algn="ctr"/>
            <a:r>
              <a:rPr lang="en-US" sz="2000" dirty="0">
                <a:solidFill>
                  <a:srgbClr val="888D8B"/>
                </a:solidFill>
              </a:rPr>
              <a:t>(A Clash of Cultures)</a:t>
            </a:r>
          </a:p>
        </p:txBody>
      </p:sp>
      <p:grpSp>
        <p:nvGrpSpPr>
          <p:cNvPr id="19" name="Group 18"/>
          <p:cNvGrpSpPr/>
          <p:nvPr/>
        </p:nvGrpSpPr>
        <p:grpSpPr>
          <a:xfrm>
            <a:off x="611560" y="6021288"/>
            <a:ext cx="8388932" cy="432048"/>
            <a:chOff x="647564" y="1844824"/>
            <a:chExt cx="8388932" cy="432048"/>
          </a:xfrm>
        </p:grpSpPr>
        <p:sp>
          <p:nvSpPr>
            <p:cNvPr id="20" name="Oval 19"/>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sp>
          <p:nvSpPr>
            <p:cNvPr id="21" name="TextBox 20"/>
            <p:cNvSpPr txBox="1"/>
            <p:nvPr/>
          </p:nvSpPr>
          <p:spPr>
            <a:xfrm>
              <a:off x="1403648" y="1876182"/>
              <a:ext cx="7632848" cy="369332"/>
            </a:xfrm>
            <a:prstGeom prst="rect">
              <a:avLst/>
            </a:prstGeom>
            <a:noFill/>
          </p:spPr>
          <p:txBody>
            <a:bodyPr wrap="square" rtlCol="0">
              <a:spAutoFit/>
            </a:bodyPr>
            <a:lstStyle/>
            <a:p>
              <a:r>
                <a:rPr lang="en-US" dirty="0">
                  <a:solidFill>
                    <a:srgbClr val="606060"/>
                  </a:solidFill>
                </a:rPr>
                <a:t>Take 5 minutes to brainstorm and document your discussion.</a:t>
              </a:r>
            </a:p>
          </p:txBody>
        </p:sp>
      </p:grpSp>
    </p:spTree>
    <p:extLst>
      <p:ext uri="{BB962C8B-B14F-4D97-AF65-F5344CB8AC3E}">
        <p14:creationId xmlns:p14="http://schemas.microsoft.com/office/powerpoint/2010/main" val="3976860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0" y="105273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1511" y="1016732"/>
            <a:ext cx="8820979" cy="430887"/>
          </a:xfrm>
          <a:prstGeom prst="rect">
            <a:avLst/>
          </a:prstGeom>
          <a:noFill/>
        </p:spPr>
        <p:txBody>
          <a:bodyPr wrap="square" rtlCol="0">
            <a:spAutoFit/>
          </a:bodyPr>
          <a:lstStyle/>
          <a:p>
            <a:pPr algn="ctr"/>
            <a:r>
              <a:rPr lang="en-US" sz="2200" dirty="0">
                <a:solidFill>
                  <a:srgbClr val="F2F2F2"/>
                </a:solidFill>
                <a:latin typeface="Avenir Heavy"/>
                <a:cs typeface="Avenir Heavy"/>
              </a:rPr>
              <a:t>{ What Did You Learn? }</a:t>
            </a:r>
          </a:p>
        </p:txBody>
      </p:sp>
      <p:grpSp>
        <p:nvGrpSpPr>
          <p:cNvPr id="13" name="Group 12"/>
          <p:cNvGrpSpPr/>
          <p:nvPr/>
        </p:nvGrpSpPr>
        <p:grpSpPr>
          <a:xfrm>
            <a:off x="575556" y="3284984"/>
            <a:ext cx="8388933" cy="432048"/>
            <a:chOff x="647564" y="2569259"/>
            <a:chExt cx="8388933" cy="432048"/>
          </a:xfrm>
        </p:grpSpPr>
        <p:sp>
          <p:nvSpPr>
            <p:cNvPr id="14" name="TextBox 13"/>
            <p:cNvSpPr txBox="1"/>
            <p:nvPr/>
          </p:nvSpPr>
          <p:spPr>
            <a:xfrm>
              <a:off x="1403649" y="2600617"/>
              <a:ext cx="7632848" cy="369332"/>
            </a:xfrm>
            <a:prstGeom prst="rect">
              <a:avLst/>
            </a:prstGeom>
            <a:noFill/>
          </p:spPr>
          <p:txBody>
            <a:bodyPr wrap="square" rtlCol="0">
              <a:spAutoFit/>
            </a:bodyPr>
            <a:lstStyle/>
            <a:p>
              <a:r>
                <a:rPr lang="en-US" dirty="0">
                  <a:solidFill>
                    <a:srgbClr val="606060"/>
                  </a:solidFill>
                </a:rPr>
                <a:t>Each team takes a turn sharing their results.</a:t>
              </a:r>
            </a:p>
          </p:txBody>
        </p:sp>
        <p:sp>
          <p:nvSpPr>
            <p:cNvPr id="15" name="Oval 1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grpSp>
      <p:grpSp>
        <p:nvGrpSpPr>
          <p:cNvPr id="16" name="Group 15"/>
          <p:cNvGrpSpPr/>
          <p:nvPr/>
        </p:nvGrpSpPr>
        <p:grpSpPr>
          <a:xfrm>
            <a:off x="575556" y="4113076"/>
            <a:ext cx="8388933" cy="677689"/>
            <a:chOff x="647564" y="3329844"/>
            <a:chExt cx="8388933" cy="677689"/>
          </a:xfrm>
        </p:grpSpPr>
        <p:sp>
          <p:nvSpPr>
            <p:cNvPr id="17" name="TextBox 16"/>
            <p:cNvSpPr txBox="1"/>
            <p:nvPr/>
          </p:nvSpPr>
          <p:spPr>
            <a:xfrm>
              <a:off x="1403649" y="3361202"/>
              <a:ext cx="7632848" cy="646331"/>
            </a:xfrm>
            <a:prstGeom prst="rect">
              <a:avLst/>
            </a:prstGeom>
            <a:noFill/>
          </p:spPr>
          <p:txBody>
            <a:bodyPr wrap="square" rtlCol="0">
              <a:spAutoFit/>
            </a:bodyPr>
            <a:lstStyle/>
            <a:p>
              <a:r>
                <a:rPr lang="en-US" dirty="0">
                  <a:solidFill>
                    <a:srgbClr val="606060"/>
                  </a:solidFill>
                </a:rPr>
                <a:t>Feedback from the other team?  Questions, observations to support your peers.</a:t>
              </a:r>
            </a:p>
          </p:txBody>
        </p:sp>
        <p:sp>
          <p:nvSpPr>
            <p:cNvPr id="18" name="Oval 17"/>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pic>
        <p:nvPicPr>
          <p:cNvPr id="25" name="Picture 24"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5190" y="5697252"/>
            <a:ext cx="1213621" cy="936104"/>
          </a:xfrm>
          <a:prstGeom prst="rect">
            <a:avLst/>
          </a:prstGeom>
        </p:spPr>
      </p:pic>
      <p:sp>
        <p:nvSpPr>
          <p:cNvPr id="2" name="TextBox 1"/>
          <p:cNvSpPr txBox="1"/>
          <p:nvPr/>
        </p:nvSpPr>
        <p:spPr>
          <a:xfrm>
            <a:off x="2056527" y="1703710"/>
            <a:ext cx="5030946" cy="1077218"/>
          </a:xfrm>
          <a:prstGeom prst="rect">
            <a:avLst/>
          </a:prstGeom>
          <a:noFill/>
        </p:spPr>
        <p:txBody>
          <a:bodyPr wrap="square" rtlCol="0">
            <a:spAutoFit/>
          </a:bodyPr>
          <a:lstStyle/>
          <a:p>
            <a:pPr algn="ctr"/>
            <a:r>
              <a:rPr lang="en-US" sz="4400" dirty="0">
                <a:solidFill>
                  <a:srgbClr val="B41A1B"/>
                </a:solidFill>
                <a:latin typeface="Avenir Black Oblique"/>
                <a:cs typeface="Avenir Black Oblique"/>
              </a:rPr>
              <a:t>“THE MERGER”</a:t>
            </a:r>
          </a:p>
          <a:p>
            <a:pPr algn="ctr"/>
            <a:r>
              <a:rPr lang="en-US" sz="2000" dirty="0">
                <a:solidFill>
                  <a:srgbClr val="888D8B"/>
                </a:solidFill>
              </a:rPr>
              <a:t>(A Clash of Cultures)</a:t>
            </a:r>
          </a:p>
        </p:txBody>
      </p:sp>
      <p:sp>
        <p:nvSpPr>
          <p:cNvPr id="19" name="TextBox 18"/>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#3 DEBRIEF</a:t>
            </a:r>
          </a:p>
        </p:txBody>
      </p:sp>
      <p:cxnSp>
        <p:nvCxnSpPr>
          <p:cNvPr id="20" name="Straight Connector 19"/>
          <p:cNvCxnSpPr/>
          <p:nvPr/>
        </p:nvCxnSpPr>
        <p:spPr>
          <a:xfrm>
            <a:off x="653367" y="285329"/>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593558" y="4869160"/>
            <a:ext cx="8388932" cy="677689"/>
            <a:chOff x="647564" y="1844824"/>
            <a:chExt cx="8388932" cy="677689"/>
          </a:xfrm>
        </p:grpSpPr>
        <p:sp>
          <p:nvSpPr>
            <p:cNvPr id="23" name="Oval 22"/>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sp>
          <p:nvSpPr>
            <p:cNvPr id="24" name="TextBox 23"/>
            <p:cNvSpPr txBox="1"/>
            <p:nvPr/>
          </p:nvSpPr>
          <p:spPr>
            <a:xfrm>
              <a:off x="1403648" y="1876182"/>
              <a:ext cx="7632848" cy="646331"/>
            </a:xfrm>
            <a:prstGeom prst="rect">
              <a:avLst/>
            </a:prstGeom>
            <a:noFill/>
          </p:spPr>
          <p:txBody>
            <a:bodyPr wrap="square" rtlCol="0">
              <a:spAutoFit/>
            </a:bodyPr>
            <a:lstStyle/>
            <a:p>
              <a:r>
                <a:rPr lang="en-US" dirty="0">
                  <a:solidFill>
                    <a:srgbClr val="606060"/>
                  </a:solidFill>
                </a:rPr>
                <a:t>What needs to be present for coaching to be successful? What are the reasons why coaching fails?</a:t>
              </a:r>
            </a:p>
          </p:txBody>
        </p:sp>
      </p:grpSp>
    </p:spTree>
    <p:extLst>
      <p:ext uri="{BB962C8B-B14F-4D97-AF65-F5344CB8AC3E}">
        <p14:creationId xmlns:p14="http://schemas.microsoft.com/office/powerpoint/2010/main" val="2969421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 name="Group 4"/>
          <p:cNvGrpSpPr/>
          <p:nvPr/>
        </p:nvGrpSpPr>
        <p:grpSpPr>
          <a:xfrm>
            <a:off x="287524" y="368660"/>
            <a:ext cx="8712460" cy="3196811"/>
            <a:chOff x="431540" y="260648"/>
            <a:chExt cx="8712460" cy="3196811"/>
          </a:xfrm>
        </p:grpSpPr>
        <p:sp>
          <p:nvSpPr>
            <p:cNvPr id="6" name="TextBox 5"/>
            <p:cNvSpPr txBox="1"/>
            <p:nvPr/>
          </p:nvSpPr>
          <p:spPr>
            <a:xfrm>
              <a:off x="431540" y="260648"/>
              <a:ext cx="2427618" cy="2400657"/>
            </a:xfrm>
            <a:prstGeom prst="rect">
              <a:avLst/>
            </a:prstGeom>
            <a:noFill/>
          </p:spPr>
          <p:txBody>
            <a:bodyPr wrap="none" rtlCol="0">
              <a:spAutoFit/>
            </a:bodyPr>
            <a:lstStyle/>
            <a:p>
              <a:r>
                <a:rPr lang="en-US" sz="15000" dirty="0">
                  <a:solidFill>
                    <a:srgbClr val="535353"/>
                  </a:solidFill>
                  <a:latin typeface="Arial Black"/>
                  <a:cs typeface="Arial Black"/>
                </a:rPr>
                <a:t>Q:</a:t>
              </a:r>
            </a:p>
          </p:txBody>
        </p:sp>
        <p:sp>
          <p:nvSpPr>
            <p:cNvPr id="7" name="TextBox 6"/>
            <p:cNvSpPr txBox="1"/>
            <p:nvPr/>
          </p:nvSpPr>
          <p:spPr>
            <a:xfrm>
              <a:off x="3059832" y="656692"/>
              <a:ext cx="6084168" cy="2800767"/>
            </a:xfrm>
            <a:prstGeom prst="rect">
              <a:avLst/>
            </a:prstGeom>
            <a:noFill/>
          </p:spPr>
          <p:txBody>
            <a:bodyPr wrap="square" rtlCol="0">
              <a:spAutoFit/>
            </a:bodyPr>
            <a:lstStyle/>
            <a:p>
              <a:r>
                <a:rPr lang="en-US" sz="4400" dirty="0">
                  <a:solidFill>
                    <a:srgbClr val="535353"/>
                  </a:solidFill>
                </a:rPr>
                <a:t>Who determines whether people open up or shut down in every conversation?</a:t>
              </a:r>
              <a:endParaRPr lang="en-US" sz="4400" b="1" dirty="0">
                <a:solidFill>
                  <a:srgbClr val="535353"/>
                </a:solidFill>
              </a:endParaRPr>
            </a:p>
          </p:txBody>
        </p:sp>
      </p:grpSp>
      <p:grpSp>
        <p:nvGrpSpPr>
          <p:cNvPr id="8" name="Group 7"/>
          <p:cNvGrpSpPr/>
          <p:nvPr/>
        </p:nvGrpSpPr>
        <p:grpSpPr>
          <a:xfrm>
            <a:off x="251520" y="3897052"/>
            <a:ext cx="8784468" cy="2401235"/>
            <a:chOff x="251520" y="3897052"/>
            <a:chExt cx="8784468" cy="2401235"/>
          </a:xfrm>
        </p:grpSpPr>
        <p:grpSp>
          <p:nvGrpSpPr>
            <p:cNvPr id="9" name="Group 8"/>
            <p:cNvGrpSpPr/>
            <p:nvPr/>
          </p:nvGrpSpPr>
          <p:grpSpPr>
            <a:xfrm>
              <a:off x="251520" y="3897630"/>
              <a:ext cx="8784468" cy="2400657"/>
              <a:chOff x="431540" y="3356992"/>
              <a:chExt cx="8784468" cy="2400657"/>
            </a:xfrm>
          </p:grpSpPr>
          <p:sp>
            <p:nvSpPr>
              <p:cNvPr id="11" name="TextBox 10"/>
              <p:cNvSpPr txBox="1"/>
              <p:nvPr/>
            </p:nvSpPr>
            <p:spPr>
              <a:xfrm>
                <a:off x="431540" y="3356992"/>
                <a:ext cx="2321481" cy="2400657"/>
              </a:xfrm>
              <a:prstGeom prst="rect">
                <a:avLst/>
              </a:prstGeom>
              <a:noFill/>
            </p:spPr>
            <p:txBody>
              <a:bodyPr wrap="none" rtlCol="0">
                <a:spAutoFit/>
              </a:bodyPr>
              <a:lstStyle/>
              <a:p>
                <a:r>
                  <a:rPr lang="en-US" sz="15000" dirty="0">
                    <a:solidFill>
                      <a:srgbClr val="B41A1B"/>
                    </a:solidFill>
                    <a:latin typeface="Arial Black"/>
                    <a:cs typeface="Arial Black"/>
                  </a:rPr>
                  <a:t>A:</a:t>
                </a:r>
              </a:p>
            </p:txBody>
          </p:sp>
          <p:sp>
            <p:nvSpPr>
              <p:cNvPr id="12" name="TextBox 11"/>
              <p:cNvSpPr txBox="1"/>
              <p:nvPr/>
            </p:nvSpPr>
            <p:spPr>
              <a:xfrm>
                <a:off x="2951820" y="3849434"/>
                <a:ext cx="6264188" cy="1631216"/>
              </a:xfrm>
              <a:prstGeom prst="rect">
                <a:avLst/>
              </a:prstGeom>
              <a:noFill/>
            </p:spPr>
            <p:txBody>
              <a:bodyPr wrap="square" rtlCol="0">
                <a:spAutoFit/>
              </a:bodyPr>
              <a:lstStyle/>
              <a:p>
                <a:r>
                  <a:rPr lang="en-US" sz="10000" dirty="0">
                    <a:solidFill>
                      <a:srgbClr val="B41A1B"/>
                    </a:solidFill>
                    <a:latin typeface="Arial Black"/>
                    <a:cs typeface="Arial Black"/>
                  </a:rPr>
                  <a:t>YOU DO!</a:t>
                </a:r>
                <a:endParaRPr lang="en-US" sz="10000" b="1" dirty="0">
                  <a:solidFill>
                    <a:srgbClr val="B41A1B"/>
                  </a:solidFill>
                  <a:latin typeface="Arial Black"/>
                  <a:cs typeface="Arial Black"/>
                </a:endParaRPr>
              </a:p>
            </p:txBody>
          </p:sp>
        </p:grpSp>
        <p:cxnSp>
          <p:nvCxnSpPr>
            <p:cNvPr id="10" name="Straight Connector 9"/>
            <p:cNvCxnSpPr/>
            <p:nvPr/>
          </p:nvCxnSpPr>
          <p:spPr>
            <a:xfrm>
              <a:off x="305526" y="3897052"/>
              <a:ext cx="8244916" cy="0"/>
            </a:xfrm>
            <a:prstGeom prst="line">
              <a:avLst/>
            </a:prstGeom>
            <a:ln w="69850">
              <a:solidFill>
                <a:srgbClr val="B41A1B"/>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02889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247437"/>
            <a:ext cx="9144000" cy="584776"/>
          </a:xfrm>
          <a:prstGeom prst="rect">
            <a:avLst/>
          </a:prstGeom>
          <a:noFill/>
        </p:spPr>
        <p:txBody>
          <a:bodyPr wrap="square" rtlCol="0">
            <a:spAutoFit/>
          </a:bodyPr>
          <a:lstStyle/>
          <a:p>
            <a:pPr algn="ctr"/>
            <a:r>
              <a:rPr lang="en-US" sz="3200" dirty="0">
                <a:solidFill>
                  <a:srgbClr val="B41A1B"/>
                </a:solidFill>
                <a:latin typeface="Avenir Heavy"/>
                <a:cs typeface="Avenir Heavy"/>
              </a:rPr>
              <a:t>BECOMING A STRATEGIC COMMUNICATOR</a:t>
            </a:r>
          </a:p>
        </p:txBody>
      </p:sp>
      <p:cxnSp>
        <p:nvCxnSpPr>
          <p:cNvPr id="15" name="Straight Connector 14"/>
          <p:cNvCxnSpPr/>
          <p:nvPr/>
        </p:nvCxnSpPr>
        <p:spPr>
          <a:xfrm>
            <a:off x="0" y="282497"/>
            <a:ext cx="9144000" cy="1321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0" y="823501"/>
            <a:ext cx="9144000" cy="13211"/>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180528" y="1043444"/>
            <a:ext cx="9324528" cy="6742040"/>
            <a:chOff x="-180528" y="1043444"/>
            <a:chExt cx="9324528" cy="6742040"/>
          </a:xfrm>
        </p:grpSpPr>
        <p:pic>
          <p:nvPicPr>
            <p:cNvPr id="27" name="Picture 26" descr="Conversation-Icon-Gr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448780"/>
              <a:ext cx="9324528" cy="6336704"/>
            </a:xfrm>
            <a:prstGeom prst="rect">
              <a:avLst/>
            </a:prstGeom>
          </p:spPr>
        </p:pic>
        <p:sp>
          <p:nvSpPr>
            <p:cNvPr id="18" name="TextBox 17"/>
            <p:cNvSpPr txBox="1"/>
            <p:nvPr/>
          </p:nvSpPr>
          <p:spPr>
            <a:xfrm>
              <a:off x="3887924" y="1043444"/>
              <a:ext cx="2232248" cy="369332"/>
            </a:xfrm>
            <a:prstGeom prst="rect">
              <a:avLst/>
            </a:prstGeom>
            <a:noFill/>
          </p:spPr>
          <p:txBody>
            <a:bodyPr wrap="square" rtlCol="0">
              <a:spAutoFit/>
            </a:bodyPr>
            <a:lstStyle/>
            <a:p>
              <a:pPr algn="dist"/>
              <a:r>
                <a:rPr lang="en-US" dirty="0">
                  <a:solidFill>
                    <a:srgbClr val="888D8B"/>
                  </a:solidFill>
                  <a:latin typeface="Avenir Book"/>
                  <a:cs typeface="Avenir Book"/>
                </a:rPr>
                <a:t>THE LESSON:</a:t>
              </a:r>
            </a:p>
          </p:txBody>
        </p:sp>
      </p:grpSp>
      <p:sp>
        <p:nvSpPr>
          <p:cNvPr id="6" name="TextBox 5"/>
          <p:cNvSpPr txBox="1"/>
          <p:nvPr/>
        </p:nvSpPr>
        <p:spPr>
          <a:xfrm>
            <a:off x="2303748" y="1661899"/>
            <a:ext cx="6660740" cy="830997"/>
          </a:xfrm>
          <a:prstGeom prst="rect">
            <a:avLst/>
          </a:prstGeom>
          <a:noFill/>
        </p:spPr>
        <p:txBody>
          <a:bodyPr wrap="square" rtlCol="0">
            <a:spAutoFit/>
          </a:bodyPr>
          <a:lstStyle/>
          <a:p>
            <a:pPr algn="ctr"/>
            <a:r>
              <a:rPr lang="en-US" sz="2400" dirty="0">
                <a:solidFill>
                  <a:srgbClr val="F2F2F2"/>
                </a:solidFill>
                <a:latin typeface="Avenir Heavy"/>
                <a:cs typeface="Avenir Heavy"/>
              </a:rPr>
              <a:t>SET &amp; MANAGE EXPECTATIONS</a:t>
            </a:r>
          </a:p>
          <a:p>
            <a:pPr algn="ctr"/>
            <a:r>
              <a:rPr lang="en-US" sz="2400" dirty="0">
                <a:solidFill>
                  <a:srgbClr val="F2F2F2"/>
                </a:solidFill>
                <a:latin typeface="Avenir Heavy"/>
                <a:cs typeface="Avenir Heavy"/>
              </a:rPr>
              <a:t>WITH THE RIGHT MESSAGE</a:t>
            </a:r>
          </a:p>
        </p:txBody>
      </p:sp>
      <p:sp>
        <p:nvSpPr>
          <p:cNvPr id="21" name="TextBox 20"/>
          <p:cNvSpPr txBox="1"/>
          <p:nvPr/>
        </p:nvSpPr>
        <p:spPr>
          <a:xfrm>
            <a:off x="2303748" y="2636912"/>
            <a:ext cx="6660740" cy="400110"/>
          </a:xfrm>
          <a:prstGeom prst="rect">
            <a:avLst/>
          </a:prstGeom>
          <a:noFill/>
        </p:spPr>
        <p:txBody>
          <a:bodyPr wrap="square" rtlCol="0">
            <a:spAutoFit/>
          </a:bodyPr>
          <a:lstStyle/>
          <a:p>
            <a:pPr algn="ctr"/>
            <a:r>
              <a:rPr lang="en-US" sz="2000" b="1" u="sng" dirty="0">
                <a:solidFill>
                  <a:srgbClr val="F2F2F2"/>
                </a:solidFill>
                <a:latin typeface="Avenir Heavy"/>
                <a:cs typeface="Avenir Heavy"/>
              </a:rPr>
              <a:t>Time to Prepare Your People for Change</a:t>
            </a:r>
          </a:p>
        </p:txBody>
      </p:sp>
      <p:grpSp>
        <p:nvGrpSpPr>
          <p:cNvPr id="31" name="Group 30"/>
          <p:cNvGrpSpPr/>
          <p:nvPr/>
        </p:nvGrpSpPr>
        <p:grpSpPr>
          <a:xfrm>
            <a:off x="2411760" y="3189166"/>
            <a:ext cx="6156684" cy="707886"/>
            <a:chOff x="2411760" y="3189166"/>
            <a:chExt cx="6156684" cy="707886"/>
          </a:xfrm>
        </p:grpSpPr>
        <p:sp>
          <p:nvSpPr>
            <p:cNvPr id="23" name="TextBox 22"/>
            <p:cNvSpPr txBox="1"/>
            <p:nvPr/>
          </p:nvSpPr>
          <p:spPr>
            <a:xfrm>
              <a:off x="2735796" y="3189166"/>
              <a:ext cx="5832648" cy="707886"/>
            </a:xfrm>
            <a:prstGeom prst="rect">
              <a:avLst/>
            </a:prstGeom>
            <a:noFill/>
          </p:spPr>
          <p:txBody>
            <a:bodyPr wrap="square" rtlCol="0">
              <a:spAutoFit/>
            </a:bodyPr>
            <a:lstStyle/>
            <a:p>
              <a:r>
                <a:rPr lang="en-US" sz="2000" dirty="0">
                  <a:solidFill>
                    <a:srgbClr val="F2F2F2"/>
                  </a:solidFill>
                  <a:latin typeface="Avenir Book"/>
                  <a:cs typeface="Avenir Book"/>
                </a:rPr>
                <a:t>All Pushback &amp; Resistance to Coaching or Change Can Be Eliminated </a:t>
              </a:r>
            </a:p>
          </p:txBody>
        </p:sp>
        <p:sp>
          <p:nvSpPr>
            <p:cNvPr id="28" name="Oval 27"/>
            <p:cNvSpPr/>
            <p:nvPr/>
          </p:nvSpPr>
          <p:spPr>
            <a:xfrm>
              <a:off x="2411760" y="3284984"/>
              <a:ext cx="252028" cy="25202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2411760" y="3933056"/>
            <a:ext cx="6624228" cy="707886"/>
            <a:chOff x="2411760" y="3933056"/>
            <a:chExt cx="6624228" cy="707886"/>
          </a:xfrm>
        </p:grpSpPr>
        <p:sp>
          <p:nvSpPr>
            <p:cNvPr id="24" name="TextBox 23"/>
            <p:cNvSpPr txBox="1"/>
            <p:nvPr/>
          </p:nvSpPr>
          <p:spPr>
            <a:xfrm>
              <a:off x="2735796" y="3933056"/>
              <a:ext cx="6300192" cy="707886"/>
            </a:xfrm>
            <a:prstGeom prst="rect">
              <a:avLst/>
            </a:prstGeom>
            <a:noFill/>
          </p:spPr>
          <p:txBody>
            <a:bodyPr wrap="square" rtlCol="0">
              <a:spAutoFit/>
            </a:bodyPr>
            <a:lstStyle/>
            <a:p>
              <a:r>
                <a:rPr lang="en-US" sz="2000" dirty="0">
                  <a:solidFill>
                    <a:srgbClr val="F2F2F2"/>
                  </a:solidFill>
                  <a:latin typeface="Avenir Book"/>
                  <a:cs typeface="Avenir Book"/>
                </a:rPr>
                <a:t>Set New Expectations While Focusing on</a:t>
              </a:r>
            </a:p>
            <a:p>
              <a:r>
                <a:rPr lang="en-US" sz="2000" dirty="0">
                  <a:solidFill>
                    <a:srgbClr val="F2F2F2"/>
                  </a:solidFill>
                  <a:latin typeface="Avenir Book"/>
                  <a:cs typeface="Avenir Book"/>
                </a:rPr>
                <a:t>THEIR goals</a:t>
              </a:r>
            </a:p>
          </p:txBody>
        </p:sp>
        <p:sp>
          <p:nvSpPr>
            <p:cNvPr id="29" name="Oval 28"/>
            <p:cNvSpPr/>
            <p:nvPr/>
          </p:nvSpPr>
          <p:spPr>
            <a:xfrm>
              <a:off x="2411760" y="4113076"/>
              <a:ext cx="252028" cy="25202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2411760" y="4629326"/>
            <a:ext cx="6156684" cy="707886"/>
            <a:chOff x="2411760" y="4547833"/>
            <a:chExt cx="6156684" cy="707886"/>
          </a:xfrm>
        </p:grpSpPr>
        <p:sp>
          <p:nvSpPr>
            <p:cNvPr id="26" name="TextBox 25"/>
            <p:cNvSpPr txBox="1"/>
            <p:nvPr/>
          </p:nvSpPr>
          <p:spPr>
            <a:xfrm>
              <a:off x="2735796" y="4547833"/>
              <a:ext cx="5832648" cy="707886"/>
            </a:xfrm>
            <a:prstGeom prst="rect">
              <a:avLst/>
            </a:prstGeom>
            <a:noFill/>
          </p:spPr>
          <p:txBody>
            <a:bodyPr wrap="square" rtlCol="0">
              <a:spAutoFit/>
            </a:bodyPr>
            <a:lstStyle/>
            <a:p>
              <a:r>
                <a:rPr lang="en-US" sz="2000" dirty="0">
                  <a:solidFill>
                    <a:srgbClr val="F2F2F2"/>
                  </a:solidFill>
                  <a:latin typeface="Avenir Book"/>
                  <a:cs typeface="Avenir Book"/>
                </a:rPr>
                <a:t>Achieved Through </a:t>
              </a:r>
              <a:r>
                <a:rPr lang="en-US" sz="2000" dirty="0">
                  <a:solidFill>
                    <a:srgbClr val="F2F2F2"/>
                  </a:solidFill>
                  <a:latin typeface="Avenir Heavy"/>
                  <a:cs typeface="Avenir Heavy"/>
                </a:rPr>
                <a:t>The Art of Enrollment</a:t>
              </a:r>
            </a:p>
            <a:p>
              <a:r>
                <a:rPr lang="en-US" sz="2000" dirty="0">
                  <a:solidFill>
                    <a:srgbClr val="F2F2F2"/>
                  </a:solidFill>
                  <a:latin typeface="Avenir Book"/>
                  <a:cs typeface="Avenir Book"/>
                </a:rPr>
                <a:t>(Establishes ALIGNMENT)</a:t>
              </a:r>
            </a:p>
          </p:txBody>
        </p:sp>
        <p:sp>
          <p:nvSpPr>
            <p:cNvPr id="30" name="Oval 29"/>
            <p:cNvSpPr/>
            <p:nvPr/>
          </p:nvSpPr>
          <p:spPr>
            <a:xfrm>
              <a:off x="2411760" y="4653136"/>
              <a:ext cx="252028" cy="252028"/>
            </a:xfrm>
            <a:prstGeom prst="ellipse">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72516" y="7061039"/>
            <a:ext cx="9685076" cy="436413"/>
            <a:chOff x="1524744" y="3138785"/>
            <a:chExt cx="6094511" cy="580429"/>
          </a:xfrm>
        </p:grpSpPr>
        <p:sp>
          <p:nvSpPr>
            <p:cNvPr id="20" name="Freeform 19"/>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L.</a:t>
              </a:r>
            </a:p>
          </p:txBody>
        </p:sp>
        <p:sp>
          <p:nvSpPr>
            <p:cNvPr id="22" name="Freeform 21"/>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E.</a:t>
              </a:r>
            </a:p>
          </p:txBody>
        </p:sp>
        <p:sp>
          <p:nvSpPr>
            <p:cNvPr id="25" name="Freeform 24"/>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A.</a:t>
              </a:r>
            </a:p>
          </p:txBody>
        </p:sp>
        <p:sp>
          <p:nvSpPr>
            <p:cNvPr id="35" name="Freeform 34"/>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D.</a:t>
              </a:r>
            </a:p>
          </p:txBody>
        </p:sp>
        <p:sp>
          <p:nvSpPr>
            <p:cNvPr id="36" name="Freeform 35"/>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S.</a:t>
              </a:r>
            </a:p>
          </p:txBody>
        </p:sp>
      </p:grpSp>
    </p:spTree>
    <p:extLst>
      <p:ext uri="{BB962C8B-B14F-4D97-AF65-F5344CB8AC3E}">
        <p14:creationId xmlns:p14="http://schemas.microsoft.com/office/powerpoint/2010/main" val="1200027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0" y="215932"/>
            <a:ext cx="9144000" cy="584776"/>
          </a:xfrm>
          <a:prstGeom prst="rect">
            <a:avLst/>
          </a:prstGeom>
          <a:noFill/>
        </p:spPr>
        <p:txBody>
          <a:bodyPr wrap="square" rtlCol="0">
            <a:spAutoFit/>
          </a:bodyPr>
          <a:lstStyle/>
          <a:p>
            <a:pPr algn="ctr"/>
            <a:r>
              <a:rPr lang="en-US" sz="3200" dirty="0">
                <a:solidFill>
                  <a:srgbClr val="B41A1B"/>
                </a:solidFill>
                <a:latin typeface="Avenir Heavy"/>
                <a:cs typeface="Avenir Heavy"/>
              </a:rPr>
              <a:t>SETTING EXPECTATIONS OF COACHING</a:t>
            </a:r>
          </a:p>
        </p:txBody>
      </p:sp>
      <p:cxnSp>
        <p:nvCxnSpPr>
          <p:cNvPr id="6" name="Straight Connector 5"/>
          <p:cNvCxnSpPr/>
          <p:nvPr/>
        </p:nvCxnSpPr>
        <p:spPr>
          <a:xfrm>
            <a:off x="0" y="791996"/>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980728"/>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44523" y="980728"/>
            <a:ext cx="9433047" cy="400110"/>
          </a:xfrm>
          <a:prstGeom prst="rect">
            <a:avLst/>
          </a:prstGeom>
          <a:noFill/>
        </p:spPr>
        <p:txBody>
          <a:bodyPr wrap="square" rtlCol="0">
            <a:spAutoFit/>
          </a:bodyPr>
          <a:lstStyle/>
          <a:p>
            <a:pPr algn="ctr"/>
            <a:r>
              <a:rPr lang="en-US" sz="2000" dirty="0">
                <a:solidFill>
                  <a:srgbClr val="F2F2F2"/>
                </a:solidFill>
                <a:latin typeface="Avenir Heavy"/>
                <a:cs typeface="Avenir Heavy"/>
              </a:rPr>
              <a:t>{ The First Coaching Session }</a:t>
            </a:r>
          </a:p>
        </p:txBody>
      </p:sp>
      <p:cxnSp>
        <p:nvCxnSpPr>
          <p:cNvPr id="9" name="Straight Connector 8"/>
          <p:cNvCxnSpPr/>
          <p:nvPr/>
        </p:nvCxnSpPr>
        <p:spPr>
          <a:xfrm>
            <a:off x="0" y="251936"/>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833555" y="1988840"/>
            <a:ext cx="7590873" cy="677689"/>
            <a:chOff x="647564" y="1844824"/>
            <a:chExt cx="7590873" cy="677689"/>
          </a:xfrm>
        </p:grpSpPr>
        <p:sp>
          <p:nvSpPr>
            <p:cNvPr id="11" name="Oval 10"/>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2" name="TextBox 11"/>
            <p:cNvSpPr txBox="1"/>
            <p:nvPr/>
          </p:nvSpPr>
          <p:spPr>
            <a:xfrm>
              <a:off x="1403647" y="1876182"/>
              <a:ext cx="6834790" cy="646331"/>
            </a:xfrm>
            <a:prstGeom prst="rect">
              <a:avLst/>
            </a:prstGeom>
            <a:noFill/>
          </p:spPr>
          <p:txBody>
            <a:bodyPr wrap="square" rtlCol="0">
              <a:spAutoFit/>
            </a:bodyPr>
            <a:lstStyle/>
            <a:p>
              <a:r>
                <a:rPr lang="en-US" dirty="0">
                  <a:solidFill>
                    <a:srgbClr val="606060"/>
                  </a:solidFill>
                </a:rPr>
                <a:t>Have you ever experienced resistance to coaching, change or your requests?</a:t>
              </a:r>
            </a:p>
          </p:txBody>
        </p:sp>
      </p:grpSp>
      <p:grpSp>
        <p:nvGrpSpPr>
          <p:cNvPr id="13" name="Group 12"/>
          <p:cNvGrpSpPr/>
          <p:nvPr/>
        </p:nvGrpSpPr>
        <p:grpSpPr>
          <a:xfrm>
            <a:off x="833555" y="2886811"/>
            <a:ext cx="7590873" cy="432048"/>
            <a:chOff x="647564" y="2569259"/>
            <a:chExt cx="7446857" cy="432048"/>
          </a:xfrm>
        </p:grpSpPr>
        <p:sp>
          <p:nvSpPr>
            <p:cNvPr id="14" name="TextBox 13"/>
            <p:cNvSpPr txBox="1"/>
            <p:nvPr/>
          </p:nvSpPr>
          <p:spPr>
            <a:xfrm>
              <a:off x="1403648" y="2600617"/>
              <a:ext cx="6690773" cy="369332"/>
            </a:xfrm>
            <a:prstGeom prst="rect">
              <a:avLst/>
            </a:prstGeom>
            <a:noFill/>
          </p:spPr>
          <p:txBody>
            <a:bodyPr wrap="square" rtlCol="0">
              <a:spAutoFit/>
            </a:bodyPr>
            <a:lstStyle/>
            <a:p>
              <a:r>
                <a:rPr lang="en-US" dirty="0">
                  <a:solidFill>
                    <a:srgbClr val="606060"/>
                  </a:solidFill>
                </a:rPr>
                <a:t>Why?</a:t>
              </a:r>
            </a:p>
          </p:txBody>
        </p:sp>
        <p:sp>
          <p:nvSpPr>
            <p:cNvPr id="15" name="Oval 1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8" name="Group 17"/>
          <p:cNvGrpSpPr/>
          <p:nvPr/>
        </p:nvGrpSpPr>
        <p:grpSpPr>
          <a:xfrm>
            <a:off x="833555" y="3539141"/>
            <a:ext cx="7590873" cy="677689"/>
            <a:chOff x="647564" y="3329844"/>
            <a:chExt cx="7590873" cy="677689"/>
          </a:xfrm>
        </p:grpSpPr>
        <p:sp>
          <p:nvSpPr>
            <p:cNvPr id="19" name="TextBox 18"/>
            <p:cNvSpPr txBox="1"/>
            <p:nvPr/>
          </p:nvSpPr>
          <p:spPr>
            <a:xfrm>
              <a:off x="1403648" y="3361202"/>
              <a:ext cx="6834789" cy="646331"/>
            </a:xfrm>
            <a:prstGeom prst="rect">
              <a:avLst/>
            </a:prstGeom>
            <a:noFill/>
          </p:spPr>
          <p:txBody>
            <a:bodyPr wrap="square" rtlCol="0">
              <a:spAutoFit/>
            </a:bodyPr>
            <a:lstStyle/>
            <a:p>
              <a:r>
                <a:rPr lang="en-US" dirty="0">
                  <a:solidFill>
                    <a:srgbClr val="606060"/>
                  </a:solidFill>
                </a:rPr>
                <a:t>Then, why is it important to set expectations and create alignment before you start a conversation or begin coaching?</a:t>
              </a:r>
              <a:endParaRPr lang="en-US" sz="1600" i="1" dirty="0">
                <a:solidFill>
                  <a:srgbClr val="606060"/>
                </a:solidFill>
              </a:endParaRPr>
            </a:p>
          </p:txBody>
        </p:sp>
        <p:sp>
          <p:nvSpPr>
            <p:cNvPr id="20" name="Oval 19"/>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49" name="Group 48"/>
          <p:cNvGrpSpPr/>
          <p:nvPr/>
        </p:nvGrpSpPr>
        <p:grpSpPr>
          <a:xfrm>
            <a:off x="827584" y="4437112"/>
            <a:ext cx="7596844" cy="432048"/>
            <a:chOff x="647564" y="4113076"/>
            <a:chExt cx="7596844" cy="432048"/>
          </a:xfrm>
        </p:grpSpPr>
        <p:sp>
          <p:nvSpPr>
            <p:cNvPr id="50" name="TextBox 49"/>
            <p:cNvSpPr txBox="1"/>
            <p:nvPr/>
          </p:nvSpPr>
          <p:spPr>
            <a:xfrm>
              <a:off x="1403648" y="4144434"/>
              <a:ext cx="6840760" cy="369332"/>
            </a:xfrm>
            <a:prstGeom prst="rect">
              <a:avLst/>
            </a:prstGeom>
            <a:noFill/>
          </p:spPr>
          <p:txBody>
            <a:bodyPr wrap="square" rtlCol="0">
              <a:spAutoFit/>
            </a:bodyPr>
            <a:lstStyle/>
            <a:p>
              <a:r>
                <a:rPr lang="en-US" dirty="0">
                  <a:solidFill>
                    <a:srgbClr val="606060"/>
                  </a:solidFill>
                </a:rPr>
                <a:t>What would it sound like? </a:t>
              </a:r>
              <a:r>
                <a:rPr lang="en-US" b="1" dirty="0">
                  <a:solidFill>
                    <a:srgbClr val="B41A1B"/>
                  </a:solidFill>
                  <a:sym typeface="Wingdings"/>
                </a:rPr>
                <a:t></a:t>
              </a:r>
              <a:endParaRPr lang="en-US" b="1" dirty="0">
                <a:solidFill>
                  <a:srgbClr val="B41A1B"/>
                </a:solidFill>
              </a:endParaRPr>
            </a:p>
          </p:txBody>
        </p:sp>
        <p:sp>
          <p:nvSpPr>
            <p:cNvPr id="51" name="Oval 50"/>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
        <p:nvSpPr>
          <p:cNvPr id="57" name="TextBox 56"/>
          <p:cNvSpPr txBox="1"/>
          <p:nvPr/>
        </p:nvSpPr>
        <p:spPr>
          <a:xfrm>
            <a:off x="6714676" y="3465004"/>
            <a:ext cx="1889772" cy="3170099"/>
          </a:xfrm>
          <a:prstGeom prst="rect">
            <a:avLst/>
          </a:prstGeom>
          <a:noFill/>
        </p:spPr>
        <p:txBody>
          <a:bodyPr wrap="square" rtlCol="0">
            <a:spAutoFit/>
          </a:bodyPr>
          <a:lstStyle/>
          <a:p>
            <a:r>
              <a:rPr lang="en-US" sz="20000" dirty="0">
                <a:solidFill>
                  <a:srgbClr val="B41A1B"/>
                </a:solidFill>
                <a:latin typeface="Arial Black"/>
                <a:cs typeface="Arial Black"/>
              </a:rPr>
              <a:t>?</a:t>
            </a:r>
          </a:p>
        </p:txBody>
      </p:sp>
      <p:sp>
        <p:nvSpPr>
          <p:cNvPr id="60" name="TextBox 59"/>
          <p:cNvSpPr txBox="1"/>
          <p:nvPr/>
        </p:nvSpPr>
        <p:spPr>
          <a:xfrm>
            <a:off x="7722788" y="4435365"/>
            <a:ext cx="1889772" cy="3170099"/>
          </a:xfrm>
          <a:prstGeom prst="rect">
            <a:avLst/>
          </a:prstGeom>
          <a:noFill/>
        </p:spPr>
        <p:txBody>
          <a:bodyPr wrap="square" rtlCol="0">
            <a:spAutoFit/>
          </a:bodyPr>
          <a:lstStyle/>
          <a:p>
            <a:r>
              <a:rPr lang="en-US" sz="20000" dirty="0">
                <a:solidFill>
                  <a:srgbClr val="B41A1B"/>
                </a:solidFill>
                <a:latin typeface="Arial Black"/>
                <a:cs typeface="Arial Black"/>
              </a:rPr>
              <a:t>?</a:t>
            </a:r>
          </a:p>
        </p:txBody>
      </p:sp>
      <p:sp>
        <p:nvSpPr>
          <p:cNvPr id="61" name="TextBox 60"/>
          <p:cNvSpPr txBox="1"/>
          <p:nvPr/>
        </p:nvSpPr>
        <p:spPr>
          <a:xfrm>
            <a:off x="5616116" y="4149080"/>
            <a:ext cx="1889772" cy="3170099"/>
          </a:xfrm>
          <a:prstGeom prst="rect">
            <a:avLst/>
          </a:prstGeom>
          <a:noFill/>
        </p:spPr>
        <p:txBody>
          <a:bodyPr wrap="square" rtlCol="0">
            <a:spAutoFit/>
          </a:bodyPr>
          <a:lstStyle/>
          <a:p>
            <a:r>
              <a:rPr lang="en-US" sz="20000" dirty="0">
                <a:solidFill>
                  <a:srgbClr val="B41A1B"/>
                </a:solidFill>
                <a:latin typeface="Arial Black"/>
                <a:cs typeface="Arial Black"/>
              </a:rPr>
              <a:t>?</a:t>
            </a:r>
          </a:p>
        </p:txBody>
      </p:sp>
    </p:spTree>
    <p:extLst>
      <p:ext uri="{BB962C8B-B14F-4D97-AF65-F5344CB8AC3E}">
        <p14:creationId xmlns:p14="http://schemas.microsoft.com/office/powerpoint/2010/main" val="2491973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0" y="215932"/>
            <a:ext cx="9144000" cy="584776"/>
          </a:xfrm>
          <a:prstGeom prst="rect">
            <a:avLst/>
          </a:prstGeom>
          <a:noFill/>
        </p:spPr>
        <p:txBody>
          <a:bodyPr wrap="square" rtlCol="0">
            <a:spAutoFit/>
          </a:bodyPr>
          <a:lstStyle/>
          <a:p>
            <a:pPr algn="ctr"/>
            <a:r>
              <a:rPr lang="en-US" sz="3200" dirty="0">
                <a:solidFill>
                  <a:srgbClr val="B41A1B"/>
                </a:solidFill>
                <a:latin typeface="Avenir Heavy"/>
                <a:cs typeface="Avenir Heavy"/>
              </a:rPr>
              <a:t>GAINING BUY-IN: THE ART OF ENROLLMENT</a:t>
            </a:r>
          </a:p>
        </p:txBody>
      </p:sp>
      <p:cxnSp>
        <p:nvCxnSpPr>
          <p:cNvPr id="5" name="Straight Connector 4"/>
          <p:cNvCxnSpPr/>
          <p:nvPr/>
        </p:nvCxnSpPr>
        <p:spPr>
          <a:xfrm>
            <a:off x="0" y="791996"/>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980728"/>
            <a:ext cx="9144000" cy="540060"/>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44523" y="987115"/>
            <a:ext cx="9433047" cy="461665"/>
          </a:xfrm>
          <a:prstGeom prst="rect">
            <a:avLst/>
          </a:prstGeom>
          <a:noFill/>
        </p:spPr>
        <p:txBody>
          <a:bodyPr wrap="square" rtlCol="0">
            <a:spAutoFit/>
          </a:bodyPr>
          <a:lstStyle/>
          <a:p>
            <a:pPr algn="ctr"/>
            <a:r>
              <a:rPr lang="en-US" sz="2400" dirty="0">
                <a:solidFill>
                  <a:srgbClr val="F2F2F2"/>
                </a:solidFill>
                <a:latin typeface="Avenir Heavy"/>
                <a:cs typeface="Avenir Heavy"/>
              </a:rPr>
              <a:t>{ FIRST: Assess the Timing of the Conversation }</a:t>
            </a:r>
          </a:p>
        </p:txBody>
      </p:sp>
      <p:cxnSp>
        <p:nvCxnSpPr>
          <p:cNvPr id="9" name="Straight Connector 8"/>
          <p:cNvCxnSpPr/>
          <p:nvPr/>
        </p:nvCxnSpPr>
        <p:spPr>
          <a:xfrm>
            <a:off x="0" y="251936"/>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833555" y="2448761"/>
            <a:ext cx="6906797" cy="1138773"/>
            <a:chOff x="647564" y="1800689"/>
            <a:chExt cx="6906797" cy="1138773"/>
          </a:xfrm>
        </p:grpSpPr>
        <p:sp>
          <p:nvSpPr>
            <p:cNvPr id="11" name="Oval 10"/>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2" name="TextBox 11"/>
            <p:cNvSpPr txBox="1"/>
            <p:nvPr/>
          </p:nvSpPr>
          <p:spPr>
            <a:xfrm>
              <a:off x="1403647" y="1800689"/>
              <a:ext cx="6150714" cy="1138773"/>
            </a:xfrm>
            <a:prstGeom prst="rect">
              <a:avLst/>
            </a:prstGeom>
            <a:noFill/>
          </p:spPr>
          <p:txBody>
            <a:bodyPr wrap="square" rtlCol="0">
              <a:spAutoFit/>
            </a:bodyPr>
            <a:lstStyle/>
            <a:p>
              <a:r>
                <a:rPr lang="en-US" sz="2800" b="1" dirty="0">
                  <a:solidFill>
                    <a:srgbClr val="B41A1B"/>
                  </a:solidFill>
                </a:rPr>
                <a:t>What I want for you... </a:t>
              </a:r>
              <a:r>
                <a:rPr lang="en-US" sz="2000" dirty="0">
                  <a:solidFill>
                    <a:srgbClr val="606060"/>
                  </a:solidFill>
                </a:rPr>
                <a:t>Your statement supporting their goals and what is most</a:t>
              </a:r>
            </a:p>
            <a:p>
              <a:r>
                <a:rPr lang="en-US" sz="2000" dirty="0">
                  <a:solidFill>
                    <a:srgbClr val="606060"/>
                  </a:solidFill>
                </a:rPr>
                <a:t>important to them. Take a stand.</a:t>
              </a:r>
            </a:p>
          </p:txBody>
        </p:sp>
      </p:grpSp>
      <p:grpSp>
        <p:nvGrpSpPr>
          <p:cNvPr id="13" name="Group 12"/>
          <p:cNvGrpSpPr/>
          <p:nvPr/>
        </p:nvGrpSpPr>
        <p:grpSpPr>
          <a:xfrm>
            <a:off x="833555" y="3828335"/>
            <a:ext cx="7590873" cy="432048"/>
            <a:chOff x="647564" y="2569259"/>
            <a:chExt cx="7446857" cy="432048"/>
          </a:xfrm>
        </p:grpSpPr>
        <p:sp>
          <p:nvSpPr>
            <p:cNvPr id="14" name="TextBox 13"/>
            <p:cNvSpPr txBox="1"/>
            <p:nvPr/>
          </p:nvSpPr>
          <p:spPr>
            <a:xfrm>
              <a:off x="1403648" y="2600617"/>
              <a:ext cx="6690773" cy="400110"/>
            </a:xfrm>
            <a:prstGeom prst="rect">
              <a:avLst/>
            </a:prstGeom>
            <a:noFill/>
          </p:spPr>
          <p:txBody>
            <a:bodyPr wrap="square" rtlCol="0">
              <a:spAutoFit/>
            </a:bodyPr>
            <a:lstStyle/>
            <a:p>
              <a:r>
                <a:rPr lang="en-US" sz="2000" dirty="0">
                  <a:solidFill>
                    <a:srgbClr val="606060"/>
                  </a:solidFill>
                </a:rPr>
                <a:t>Here’s </a:t>
              </a:r>
              <a:r>
                <a:rPr lang="en-US" sz="2000" b="1" dirty="0">
                  <a:solidFill>
                    <a:srgbClr val="B41A1B"/>
                  </a:solidFill>
                </a:rPr>
                <a:t>what</a:t>
              </a:r>
              <a:r>
                <a:rPr lang="en-US" sz="2000" dirty="0">
                  <a:solidFill>
                    <a:srgbClr val="606060"/>
                  </a:solidFill>
                </a:rPr>
                <a:t> we’re doing.</a:t>
              </a:r>
            </a:p>
          </p:txBody>
        </p:sp>
        <p:sp>
          <p:nvSpPr>
            <p:cNvPr id="15" name="Oval 14"/>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6" name="Group 15"/>
          <p:cNvGrpSpPr/>
          <p:nvPr/>
        </p:nvGrpSpPr>
        <p:grpSpPr>
          <a:xfrm>
            <a:off x="833555" y="4501184"/>
            <a:ext cx="4782561" cy="739244"/>
            <a:chOff x="647564" y="3329844"/>
            <a:chExt cx="4782561" cy="739244"/>
          </a:xfrm>
        </p:grpSpPr>
        <p:sp>
          <p:nvSpPr>
            <p:cNvPr id="17" name="TextBox 16"/>
            <p:cNvSpPr txBox="1"/>
            <p:nvPr/>
          </p:nvSpPr>
          <p:spPr>
            <a:xfrm>
              <a:off x="1403648" y="3361202"/>
              <a:ext cx="4026477" cy="707886"/>
            </a:xfrm>
            <a:prstGeom prst="rect">
              <a:avLst/>
            </a:prstGeom>
            <a:noFill/>
          </p:spPr>
          <p:txBody>
            <a:bodyPr wrap="square" rtlCol="0">
              <a:spAutoFit/>
            </a:bodyPr>
            <a:lstStyle/>
            <a:p>
              <a:r>
                <a:rPr lang="en-US" sz="2000" dirty="0">
                  <a:solidFill>
                    <a:srgbClr val="606060"/>
                  </a:solidFill>
                </a:rPr>
                <a:t>Here’s </a:t>
              </a:r>
              <a:r>
                <a:rPr lang="en-US" sz="2000" b="1" dirty="0">
                  <a:solidFill>
                    <a:srgbClr val="B41A1B"/>
                  </a:solidFill>
                </a:rPr>
                <a:t>why</a:t>
              </a:r>
              <a:r>
                <a:rPr lang="en-US" sz="2000" dirty="0">
                  <a:solidFill>
                    <a:srgbClr val="606060"/>
                  </a:solidFill>
                </a:rPr>
                <a:t> we are doing this and </a:t>
              </a:r>
              <a:r>
                <a:rPr lang="en-US" sz="2000" b="1" i="1" dirty="0">
                  <a:solidFill>
                    <a:srgbClr val="606060"/>
                  </a:solidFill>
                </a:rPr>
                <a:t>what’s in it for you</a:t>
              </a:r>
              <a:r>
                <a:rPr lang="en-US" sz="2000" dirty="0">
                  <a:solidFill>
                    <a:srgbClr val="606060"/>
                  </a:solidFill>
                </a:rPr>
                <a:t>.</a:t>
              </a:r>
              <a:endParaRPr lang="en-US" sz="2000" i="1" dirty="0">
                <a:solidFill>
                  <a:srgbClr val="606060"/>
                </a:solidFill>
              </a:endParaRPr>
            </a:p>
          </p:txBody>
        </p:sp>
        <p:sp>
          <p:nvSpPr>
            <p:cNvPr id="18" name="Oval 17"/>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19" name="Group 18"/>
          <p:cNvGrpSpPr/>
          <p:nvPr/>
        </p:nvGrpSpPr>
        <p:grpSpPr>
          <a:xfrm>
            <a:off x="827584" y="5481228"/>
            <a:ext cx="7596844" cy="432048"/>
            <a:chOff x="647564" y="4113076"/>
            <a:chExt cx="7596844" cy="432048"/>
          </a:xfrm>
        </p:grpSpPr>
        <p:sp>
          <p:nvSpPr>
            <p:cNvPr id="20" name="TextBox 19"/>
            <p:cNvSpPr txBox="1"/>
            <p:nvPr/>
          </p:nvSpPr>
          <p:spPr>
            <a:xfrm>
              <a:off x="1403648" y="4144434"/>
              <a:ext cx="6840760" cy="400110"/>
            </a:xfrm>
            <a:prstGeom prst="rect">
              <a:avLst/>
            </a:prstGeom>
            <a:noFill/>
          </p:spPr>
          <p:txBody>
            <a:bodyPr wrap="square" rtlCol="0">
              <a:spAutoFit/>
            </a:bodyPr>
            <a:lstStyle/>
            <a:p>
              <a:r>
                <a:rPr lang="en-US" sz="2000" dirty="0">
                  <a:solidFill>
                    <a:srgbClr val="606060"/>
                  </a:solidFill>
                </a:rPr>
                <a:t>Are you open to discussing this?</a:t>
              </a:r>
              <a:endParaRPr lang="en-US" sz="2000" b="1" dirty="0">
                <a:solidFill>
                  <a:srgbClr val="B41A1B"/>
                </a:solidFill>
              </a:endParaRPr>
            </a:p>
          </p:txBody>
        </p:sp>
        <p:sp>
          <p:nvSpPr>
            <p:cNvPr id="21" name="Oval 20"/>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
        <p:nvSpPr>
          <p:cNvPr id="2" name="TextBox 1"/>
          <p:cNvSpPr txBox="1"/>
          <p:nvPr/>
        </p:nvSpPr>
        <p:spPr>
          <a:xfrm>
            <a:off x="1119399" y="1671191"/>
            <a:ext cx="1472381" cy="461665"/>
          </a:xfrm>
          <a:prstGeom prst="rect">
            <a:avLst/>
          </a:prstGeom>
          <a:noFill/>
        </p:spPr>
        <p:txBody>
          <a:bodyPr wrap="none" rtlCol="0">
            <a:spAutoFit/>
          </a:bodyPr>
          <a:lstStyle/>
          <a:p>
            <a:r>
              <a:rPr lang="en-US" sz="2400" dirty="0">
                <a:solidFill>
                  <a:srgbClr val="606060"/>
                </a:solidFill>
                <a:latin typeface="Avenir Heavy"/>
                <a:cs typeface="Avenir Heavy"/>
              </a:rPr>
              <a:t>{ THEN...</a:t>
            </a:r>
            <a:endParaRPr lang="en-US" sz="2400" dirty="0">
              <a:solidFill>
                <a:srgbClr val="606060"/>
              </a:solidFill>
            </a:endParaRPr>
          </a:p>
        </p:txBody>
      </p:sp>
      <p:grpSp>
        <p:nvGrpSpPr>
          <p:cNvPr id="23" name="Group 22"/>
          <p:cNvGrpSpPr/>
          <p:nvPr/>
        </p:nvGrpSpPr>
        <p:grpSpPr>
          <a:xfrm>
            <a:off x="-72516" y="6989031"/>
            <a:ext cx="9685076" cy="436413"/>
            <a:chOff x="1524744" y="3138785"/>
            <a:chExt cx="6094511" cy="580429"/>
          </a:xfrm>
        </p:grpSpPr>
        <p:sp>
          <p:nvSpPr>
            <p:cNvPr id="24" name="Freeform 23"/>
            <p:cNvSpPr/>
            <p:nvPr/>
          </p:nvSpPr>
          <p:spPr>
            <a:xfrm>
              <a:off x="1524744"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0 w 1451074"/>
                <a:gd name="connsiteY5"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074" h="580429">
                  <a:moveTo>
                    <a:pt x="0" y="0"/>
                  </a:moveTo>
                  <a:lnTo>
                    <a:pt x="1160860" y="0"/>
                  </a:lnTo>
                  <a:lnTo>
                    <a:pt x="1451074" y="290215"/>
                  </a:lnTo>
                  <a:lnTo>
                    <a:pt x="1160860" y="580429"/>
                  </a:lnTo>
                  <a:lnTo>
                    <a:pt x="0" y="580429"/>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020" tIns="80010" rIns="185112"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L.</a:t>
              </a:r>
            </a:p>
          </p:txBody>
        </p:sp>
        <p:sp>
          <p:nvSpPr>
            <p:cNvPr id="25" name="Freeform 24"/>
            <p:cNvSpPr/>
            <p:nvPr/>
          </p:nvSpPr>
          <p:spPr>
            <a:xfrm>
              <a:off x="2685603"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9B0518"/>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E.</a:t>
              </a:r>
            </a:p>
          </p:txBody>
        </p:sp>
        <p:sp>
          <p:nvSpPr>
            <p:cNvPr id="26" name="Freeform 25"/>
            <p:cNvSpPr/>
            <p:nvPr/>
          </p:nvSpPr>
          <p:spPr>
            <a:xfrm>
              <a:off x="384646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A.</a:t>
              </a:r>
            </a:p>
          </p:txBody>
        </p:sp>
        <p:sp>
          <p:nvSpPr>
            <p:cNvPr id="27" name="Freeform 26"/>
            <p:cNvSpPr/>
            <p:nvPr/>
          </p:nvSpPr>
          <p:spPr>
            <a:xfrm>
              <a:off x="5007322"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D.</a:t>
              </a:r>
            </a:p>
          </p:txBody>
        </p:sp>
        <p:sp>
          <p:nvSpPr>
            <p:cNvPr id="28" name="Freeform 27"/>
            <p:cNvSpPr/>
            <p:nvPr/>
          </p:nvSpPr>
          <p:spPr>
            <a:xfrm>
              <a:off x="6168181" y="3138785"/>
              <a:ext cx="1451074" cy="580429"/>
            </a:xfrm>
            <a:custGeom>
              <a:avLst/>
              <a:gdLst>
                <a:gd name="connsiteX0" fmla="*/ 0 w 1451074"/>
                <a:gd name="connsiteY0" fmla="*/ 0 h 580429"/>
                <a:gd name="connsiteX1" fmla="*/ 1160860 w 1451074"/>
                <a:gd name="connsiteY1" fmla="*/ 0 h 580429"/>
                <a:gd name="connsiteX2" fmla="*/ 1451074 w 1451074"/>
                <a:gd name="connsiteY2" fmla="*/ 290215 h 580429"/>
                <a:gd name="connsiteX3" fmla="*/ 1160860 w 1451074"/>
                <a:gd name="connsiteY3" fmla="*/ 580429 h 580429"/>
                <a:gd name="connsiteX4" fmla="*/ 0 w 1451074"/>
                <a:gd name="connsiteY4" fmla="*/ 580429 h 580429"/>
                <a:gd name="connsiteX5" fmla="*/ 290215 w 1451074"/>
                <a:gd name="connsiteY5" fmla="*/ 290215 h 580429"/>
                <a:gd name="connsiteX6" fmla="*/ 0 w 1451074"/>
                <a:gd name="connsiteY6" fmla="*/ 0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074" h="580429">
                  <a:moveTo>
                    <a:pt x="0" y="0"/>
                  </a:moveTo>
                  <a:lnTo>
                    <a:pt x="1160860" y="0"/>
                  </a:lnTo>
                  <a:lnTo>
                    <a:pt x="1451074" y="290215"/>
                  </a:lnTo>
                  <a:lnTo>
                    <a:pt x="1160860" y="580429"/>
                  </a:lnTo>
                  <a:lnTo>
                    <a:pt x="0" y="580429"/>
                  </a:lnTo>
                  <a:lnTo>
                    <a:pt x="290215" y="290215"/>
                  </a:lnTo>
                  <a:lnTo>
                    <a:pt x="0" y="0"/>
                  </a:lnTo>
                  <a:close/>
                </a:path>
              </a:pathLst>
            </a:custGeom>
            <a:solidFill>
              <a:srgbClr val="E5B9B6"/>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0230" tIns="80010" rIns="330219" bIns="80010" numCol="1" spcCol="1270" anchor="ctr" anchorCtr="0">
              <a:noAutofit/>
            </a:bodyPr>
            <a:lstStyle/>
            <a:p>
              <a:pPr lvl="0" algn="ctr" defTabSz="1333500">
                <a:lnSpc>
                  <a:spcPct val="90000"/>
                </a:lnSpc>
                <a:spcBef>
                  <a:spcPct val="0"/>
                </a:spcBef>
                <a:spcAft>
                  <a:spcPct val="35000"/>
                </a:spcAft>
              </a:pPr>
              <a:r>
                <a:rPr lang="en-US" sz="3000" kern="1200" dirty="0">
                  <a:latin typeface="Arial Black"/>
                  <a:cs typeface="Arial Black"/>
                </a:rPr>
                <a:t>S.</a:t>
              </a:r>
            </a:p>
          </p:txBody>
        </p:sp>
      </p:grpSp>
      <p:grpSp>
        <p:nvGrpSpPr>
          <p:cNvPr id="32" name="Group 31"/>
          <p:cNvGrpSpPr/>
          <p:nvPr/>
        </p:nvGrpSpPr>
        <p:grpSpPr>
          <a:xfrm>
            <a:off x="-508" y="8620"/>
            <a:ext cx="9289032" cy="6858000"/>
            <a:chOff x="7944" y="0"/>
            <a:chExt cx="9289032" cy="6858000"/>
          </a:xfrm>
        </p:grpSpPr>
        <p:sp>
          <p:nvSpPr>
            <p:cNvPr id="34" name="Rectangle 33"/>
            <p:cNvSpPr/>
            <p:nvPr/>
          </p:nvSpPr>
          <p:spPr>
            <a:xfrm>
              <a:off x="7944" y="0"/>
              <a:ext cx="9289032" cy="6858000"/>
            </a:xfrm>
            <a:prstGeom prst="rect">
              <a:avLst/>
            </a:prstGeom>
            <a:solidFill>
              <a:schemeClr val="bg1">
                <a:alpha val="92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35" name="Rectangle 34"/>
            <p:cNvSpPr/>
            <p:nvPr/>
          </p:nvSpPr>
          <p:spPr>
            <a:xfrm>
              <a:off x="629562" y="854714"/>
              <a:ext cx="7884876" cy="5148572"/>
            </a:xfrm>
            <a:prstGeom prst="rect">
              <a:avLst/>
            </a:prstGeom>
            <a:solidFill>
              <a:schemeClr val="bg1"/>
            </a:solidFill>
            <a:ln w="66675" cmpd="dbl">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rgbClr val="535353"/>
                  </a:solidFill>
                  <a:latin typeface="Avenir Black"/>
                  <a:cs typeface="Avenir Black"/>
                </a:rPr>
                <a:t>The </a:t>
              </a:r>
              <a:r>
                <a:rPr lang="en-US" sz="5400" dirty="0">
                  <a:solidFill>
                    <a:srgbClr val="9B0518"/>
                  </a:solidFill>
                  <a:latin typeface="Avenir Black"/>
                  <a:cs typeface="Avenir Black"/>
                </a:rPr>
                <a:t>MOST POWERFUL</a:t>
              </a:r>
              <a:r>
                <a:rPr lang="en-US" sz="5400" dirty="0">
                  <a:solidFill>
                    <a:srgbClr val="535353"/>
                  </a:solidFill>
                  <a:latin typeface="Avenir Black"/>
                  <a:cs typeface="Avenir Black"/>
                </a:rPr>
                <a:t> Coaching Words</a:t>
              </a:r>
            </a:p>
            <a:p>
              <a:pPr algn="ctr"/>
              <a:endParaRPr lang="en-US" sz="3200" dirty="0">
                <a:solidFill>
                  <a:srgbClr val="535353"/>
                </a:solidFill>
                <a:latin typeface="Avenir Black"/>
                <a:cs typeface="Avenir Black"/>
              </a:endParaRPr>
            </a:p>
            <a:p>
              <a:pPr algn="ctr"/>
              <a:r>
                <a:rPr lang="en-US" sz="13000" dirty="0">
                  <a:solidFill>
                    <a:srgbClr val="9B0518"/>
                  </a:solidFill>
                  <a:latin typeface="Arial Black"/>
                  <a:cs typeface="Arial Black"/>
                </a:rPr>
                <a:t>EVER!</a:t>
              </a:r>
            </a:p>
          </p:txBody>
        </p:sp>
      </p:grpSp>
    </p:spTree>
    <p:extLst>
      <p:ext uri="{BB962C8B-B14F-4D97-AF65-F5344CB8AC3E}">
        <p14:creationId xmlns:p14="http://schemas.microsoft.com/office/powerpoint/2010/main" val="2220869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23628" y="800708"/>
            <a:ext cx="6804756" cy="4524315"/>
          </a:xfrm>
          <a:prstGeom prst="rect">
            <a:avLst/>
          </a:prstGeom>
        </p:spPr>
        <p:txBody>
          <a:bodyPr wrap="square">
            <a:spAutoFit/>
          </a:bodyPr>
          <a:lstStyle/>
          <a:p>
            <a:pPr algn="ctr">
              <a:defRPr/>
            </a:pPr>
            <a:r>
              <a:rPr lang="en-US" sz="9600" b="1" dirty="0">
                <a:solidFill>
                  <a:srgbClr val="B41A1B"/>
                </a:solidFill>
                <a:latin typeface="Avenir Heavy"/>
                <a:cs typeface="Avenir Heavy"/>
                <a:sym typeface="Wingdings" pitchFamily="2" charset="2"/>
              </a:rPr>
              <a:t>WHAT’S IN IT FOR ME?</a:t>
            </a:r>
          </a:p>
        </p:txBody>
      </p:sp>
      <p:sp>
        <p:nvSpPr>
          <p:cNvPr id="8" name="Rectangle 7"/>
          <p:cNvSpPr/>
          <p:nvPr/>
        </p:nvSpPr>
        <p:spPr>
          <a:xfrm>
            <a:off x="575556" y="476672"/>
            <a:ext cx="8100900" cy="5148572"/>
          </a:xfrm>
          <a:prstGeom prst="rect">
            <a:avLst/>
          </a:prstGeom>
          <a:noFill/>
          <a:ln w="63500">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408204" y="5625244"/>
            <a:ext cx="936104" cy="936104"/>
          </a:xfrm>
          <a:prstGeom prst="line">
            <a:avLst/>
          </a:prstGeom>
          <a:ln w="63500">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200292" y="5625244"/>
            <a:ext cx="144016" cy="936104"/>
          </a:xfrm>
          <a:prstGeom prst="line">
            <a:avLst/>
          </a:prstGeom>
          <a:ln w="63500">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516216" y="5481228"/>
            <a:ext cx="64807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6048164" y="5157192"/>
            <a:ext cx="936104" cy="936104"/>
          </a:xfrm>
          <a:prstGeom prst="line">
            <a:avLst/>
          </a:prstGeom>
          <a:ln w="920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56276" y="5229200"/>
            <a:ext cx="180020" cy="1116124"/>
          </a:xfrm>
          <a:prstGeom prst="line">
            <a:avLst/>
          </a:prstGeom>
          <a:ln w="920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17296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836712"/>
            <a:ext cx="9144000" cy="39604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80628"/>
            <a:ext cx="9144000" cy="646331"/>
          </a:xfrm>
          <a:prstGeom prst="rect">
            <a:avLst/>
          </a:prstGeom>
          <a:noFill/>
        </p:spPr>
        <p:txBody>
          <a:bodyPr wrap="square" rtlCol="0">
            <a:spAutoFit/>
          </a:bodyPr>
          <a:lstStyle/>
          <a:p>
            <a:pPr algn="ctr"/>
            <a:r>
              <a:rPr lang="en-US" sz="3600" dirty="0">
                <a:solidFill>
                  <a:srgbClr val="B41A1B"/>
                </a:solidFill>
                <a:latin typeface="Avenir Heavy"/>
                <a:cs typeface="Avenir Heavy"/>
              </a:rPr>
              <a:t>SKILL BUILDER #4</a:t>
            </a:r>
          </a:p>
        </p:txBody>
      </p:sp>
      <p:cxnSp>
        <p:nvCxnSpPr>
          <p:cNvPr id="7" name="Straight Connector 6"/>
          <p:cNvCxnSpPr/>
          <p:nvPr/>
        </p:nvCxnSpPr>
        <p:spPr>
          <a:xfrm>
            <a:off x="1781690" y="690955"/>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1511" y="800708"/>
            <a:ext cx="8820979" cy="400110"/>
          </a:xfrm>
          <a:prstGeom prst="rect">
            <a:avLst/>
          </a:prstGeom>
          <a:noFill/>
        </p:spPr>
        <p:txBody>
          <a:bodyPr wrap="square" rtlCol="0">
            <a:spAutoFit/>
          </a:bodyPr>
          <a:lstStyle/>
          <a:p>
            <a:pPr algn="ctr"/>
            <a:r>
              <a:rPr lang="en-US" sz="2000" dirty="0">
                <a:solidFill>
                  <a:srgbClr val="F2F2F2"/>
                </a:solidFill>
                <a:latin typeface="Avenir Heavy"/>
                <a:cs typeface="Avenir Heavy"/>
              </a:rPr>
              <a:t>{ Buy-In Around Coaching &amp; The Art of Enrollment }</a:t>
            </a:r>
          </a:p>
        </p:txBody>
      </p:sp>
      <p:grpSp>
        <p:nvGrpSpPr>
          <p:cNvPr id="9" name="Group 8"/>
          <p:cNvGrpSpPr/>
          <p:nvPr/>
        </p:nvGrpSpPr>
        <p:grpSpPr>
          <a:xfrm>
            <a:off x="357893" y="2672916"/>
            <a:ext cx="5563034" cy="432048"/>
            <a:chOff x="647564" y="1844824"/>
            <a:chExt cx="5563034" cy="432048"/>
          </a:xfrm>
        </p:grpSpPr>
        <p:sp>
          <p:nvSpPr>
            <p:cNvPr id="10" name="Oval 9"/>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1" name="TextBox 10"/>
            <p:cNvSpPr txBox="1"/>
            <p:nvPr/>
          </p:nvSpPr>
          <p:spPr>
            <a:xfrm>
              <a:off x="1403648" y="1876182"/>
              <a:ext cx="4806950" cy="369332"/>
            </a:xfrm>
            <a:prstGeom prst="rect">
              <a:avLst/>
            </a:prstGeom>
            <a:noFill/>
          </p:spPr>
          <p:txBody>
            <a:bodyPr wrap="none" rtlCol="0">
              <a:spAutoFit/>
            </a:bodyPr>
            <a:lstStyle/>
            <a:p>
              <a:r>
                <a:rPr lang="en-US" dirty="0">
                  <a:solidFill>
                    <a:srgbClr val="606060"/>
                  </a:solidFill>
                </a:rPr>
                <a:t>Divide into two teams.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r>
                <a:rPr lang="en-US" dirty="0">
                  <a:solidFill>
                    <a:srgbClr val="606060"/>
                  </a:solidFill>
                </a:rPr>
                <a:t>.</a:t>
              </a:r>
            </a:p>
          </p:txBody>
        </p:sp>
      </p:grpSp>
      <p:grpSp>
        <p:nvGrpSpPr>
          <p:cNvPr id="15" name="Group 14"/>
          <p:cNvGrpSpPr/>
          <p:nvPr/>
        </p:nvGrpSpPr>
        <p:grpSpPr>
          <a:xfrm>
            <a:off x="357893" y="4166500"/>
            <a:ext cx="8606595" cy="954688"/>
            <a:chOff x="647564" y="3329844"/>
            <a:chExt cx="8606595" cy="954688"/>
          </a:xfrm>
        </p:grpSpPr>
        <p:sp>
          <p:nvSpPr>
            <p:cNvPr id="16" name="TextBox 15"/>
            <p:cNvSpPr txBox="1"/>
            <p:nvPr/>
          </p:nvSpPr>
          <p:spPr>
            <a:xfrm>
              <a:off x="1403648" y="3361202"/>
              <a:ext cx="7850511" cy="923330"/>
            </a:xfrm>
            <a:prstGeom prst="rect">
              <a:avLst/>
            </a:prstGeom>
            <a:noFill/>
          </p:spPr>
          <p:txBody>
            <a:bodyPr wrap="square" rtlCol="0">
              <a:spAutoFit/>
            </a:bodyPr>
            <a:lstStyle/>
            <a:p>
              <a:r>
                <a:rPr lang="en-US" b="1" dirty="0">
                  <a:solidFill>
                    <a:srgbClr val="B41A1B"/>
                  </a:solidFill>
                </a:rPr>
                <a:t>TEAM A: </a:t>
              </a:r>
              <a:r>
                <a:rPr lang="en-US" dirty="0">
                  <a:solidFill>
                    <a:srgbClr val="606060"/>
                  </a:solidFill>
                </a:rPr>
                <a:t>What would you say when introducing the idea of coaching with the intention of setting expectations around coaching and how it could be valuable for them? </a:t>
              </a:r>
            </a:p>
          </p:txBody>
        </p:sp>
        <p:sp>
          <p:nvSpPr>
            <p:cNvPr id="17" name="Oval 16"/>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18" name="Group 17"/>
          <p:cNvGrpSpPr/>
          <p:nvPr/>
        </p:nvGrpSpPr>
        <p:grpSpPr>
          <a:xfrm>
            <a:off x="357893" y="5121188"/>
            <a:ext cx="8498583" cy="923330"/>
            <a:chOff x="647564" y="4106689"/>
            <a:chExt cx="8498583" cy="923330"/>
          </a:xfrm>
        </p:grpSpPr>
        <p:sp>
          <p:nvSpPr>
            <p:cNvPr id="19" name="TextBox 18"/>
            <p:cNvSpPr txBox="1"/>
            <p:nvPr/>
          </p:nvSpPr>
          <p:spPr>
            <a:xfrm>
              <a:off x="1403648" y="4106689"/>
              <a:ext cx="7742499" cy="923330"/>
            </a:xfrm>
            <a:prstGeom prst="rect">
              <a:avLst/>
            </a:prstGeom>
            <a:noFill/>
          </p:spPr>
          <p:txBody>
            <a:bodyPr wrap="square" rtlCol="0">
              <a:spAutoFit/>
            </a:bodyPr>
            <a:lstStyle/>
            <a:p>
              <a:r>
                <a:rPr lang="en-US" b="1" dirty="0">
                  <a:solidFill>
                    <a:schemeClr val="tx1">
                      <a:lumMod val="75000"/>
                      <a:lumOff val="25000"/>
                    </a:schemeClr>
                  </a:solidFill>
                </a:rPr>
                <a:t>TEAM 1: </a:t>
              </a:r>
              <a:r>
                <a:rPr lang="en-US" dirty="0">
                  <a:solidFill>
                    <a:srgbClr val="606060"/>
                  </a:solidFill>
                </a:rPr>
                <a:t>You have a person (direct report, stakeholder, peer, client, boss) who’s a challenge and you need to approach them and resolve a difficult situation immediately.</a:t>
              </a:r>
            </a:p>
          </p:txBody>
        </p:sp>
        <p:sp>
          <p:nvSpPr>
            <p:cNvPr id="20" name="Oval 19"/>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pic>
        <p:nvPicPr>
          <p:cNvPr id="24" name="Picture 23"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21280" y="6308337"/>
            <a:ext cx="701441" cy="541043"/>
          </a:xfrm>
          <a:prstGeom prst="rect">
            <a:avLst/>
          </a:prstGeom>
        </p:spPr>
      </p:pic>
      <p:sp>
        <p:nvSpPr>
          <p:cNvPr id="27" name="TextBox 26"/>
          <p:cNvSpPr txBox="1"/>
          <p:nvPr/>
        </p:nvSpPr>
        <p:spPr>
          <a:xfrm>
            <a:off x="1115616" y="5949280"/>
            <a:ext cx="7053847" cy="369332"/>
          </a:xfrm>
          <a:prstGeom prst="rect">
            <a:avLst/>
          </a:prstGeom>
          <a:noFill/>
        </p:spPr>
        <p:txBody>
          <a:bodyPr wrap="none" rtlCol="0">
            <a:spAutoFit/>
          </a:bodyPr>
          <a:lstStyle/>
          <a:p>
            <a:r>
              <a:rPr lang="en-US" b="1" dirty="0">
                <a:solidFill>
                  <a:srgbClr val="B41A1B"/>
                </a:solidFill>
              </a:rPr>
              <a:t>Note: </a:t>
            </a:r>
            <a:r>
              <a:rPr lang="en-US" dirty="0">
                <a:solidFill>
                  <a:srgbClr val="B41A1B"/>
                </a:solidFill>
              </a:rPr>
              <a:t>Use the </a:t>
            </a:r>
            <a:r>
              <a:rPr lang="en-US" b="1" i="1" dirty="0">
                <a:solidFill>
                  <a:srgbClr val="B41A1B"/>
                </a:solidFill>
              </a:rPr>
              <a:t>Wanting For </a:t>
            </a:r>
            <a:r>
              <a:rPr lang="en-US" dirty="0">
                <a:solidFill>
                  <a:srgbClr val="B41A1B"/>
                </a:solidFill>
              </a:rPr>
              <a:t>Statement</a:t>
            </a:r>
            <a:r>
              <a:rPr lang="en-US" b="1" dirty="0">
                <a:solidFill>
                  <a:srgbClr val="B41A1B"/>
                </a:solidFill>
              </a:rPr>
              <a:t> (“What I Want for You”) </a:t>
            </a:r>
            <a:r>
              <a:rPr lang="en-US" b="1" dirty="0">
                <a:solidFill>
                  <a:srgbClr val="B41A1B"/>
                </a:solidFill>
                <a:sym typeface="Wingdings"/>
              </a:rPr>
              <a:t></a:t>
            </a:r>
            <a:endParaRPr lang="en-US" dirty="0">
              <a:solidFill>
                <a:srgbClr val="B41A1B"/>
              </a:solidFill>
            </a:endParaRPr>
          </a:p>
        </p:txBody>
      </p:sp>
      <p:cxnSp>
        <p:nvCxnSpPr>
          <p:cNvPr id="30" name="Straight Connector 29"/>
          <p:cNvCxnSpPr/>
          <p:nvPr/>
        </p:nvCxnSpPr>
        <p:spPr>
          <a:xfrm>
            <a:off x="1781690" y="150895"/>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67544" y="1376772"/>
            <a:ext cx="8244916" cy="1116124"/>
          </a:xfrm>
          <a:prstGeom prst="rect">
            <a:avLst/>
          </a:prstGeom>
          <a:solidFill>
            <a:srgbClr val="9B05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cs typeface="Arial"/>
              </a:rPr>
              <a:t>Establish Expectations and Build Trust</a:t>
            </a:r>
          </a:p>
          <a:p>
            <a:pPr algn="ctr"/>
            <a:endParaRPr lang="en-US" sz="400" b="1" dirty="0">
              <a:latin typeface="Arial"/>
              <a:cs typeface="Arial"/>
            </a:endParaRPr>
          </a:p>
          <a:p>
            <a:pPr algn="ctr"/>
            <a:r>
              <a:rPr lang="en-US" dirty="0">
                <a:latin typeface="Arial"/>
                <a:cs typeface="Arial"/>
              </a:rPr>
              <a:t>We discussed how coaching has been received. Sometimes, there is resistance to being coached or a reluctance to open up more during a conversation.</a:t>
            </a:r>
          </a:p>
        </p:txBody>
      </p:sp>
      <p:grpSp>
        <p:nvGrpSpPr>
          <p:cNvPr id="3" name="Group 2"/>
          <p:cNvGrpSpPr/>
          <p:nvPr/>
        </p:nvGrpSpPr>
        <p:grpSpPr>
          <a:xfrm>
            <a:off x="357893" y="3158388"/>
            <a:ext cx="8606595" cy="954688"/>
            <a:chOff x="357893" y="3158388"/>
            <a:chExt cx="8606595" cy="954688"/>
          </a:xfrm>
        </p:grpSpPr>
        <p:grpSp>
          <p:nvGrpSpPr>
            <p:cNvPr id="12" name="Group 11"/>
            <p:cNvGrpSpPr/>
            <p:nvPr/>
          </p:nvGrpSpPr>
          <p:grpSpPr>
            <a:xfrm>
              <a:off x="357893" y="3158388"/>
              <a:ext cx="8606595" cy="954688"/>
              <a:chOff x="647564" y="2569259"/>
              <a:chExt cx="8606595" cy="954688"/>
            </a:xfrm>
          </p:grpSpPr>
          <p:sp>
            <p:nvSpPr>
              <p:cNvPr id="13" name="TextBox 12"/>
              <p:cNvSpPr txBox="1"/>
              <p:nvPr/>
            </p:nvSpPr>
            <p:spPr>
              <a:xfrm>
                <a:off x="1403648" y="2600617"/>
                <a:ext cx="7850511" cy="923330"/>
              </a:xfrm>
              <a:prstGeom prst="rect">
                <a:avLst/>
              </a:prstGeom>
              <a:noFill/>
            </p:spPr>
            <p:txBody>
              <a:bodyPr wrap="square" rtlCol="0">
                <a:spAutoFit/>
              </a:bodyPr>
              <a:lstStyle/>
              <a:p>
                <a:r>
                  <a:rPr lang="en-US" dirty="0">
                    <a:solidFill>
                      <a:srgbClr val="606060"/>
                    </a:solidFill>
                  </a:rPr>
                  <a:t>Using the </a:t>
                </a:r>
                <a:r>
                  <a:rPr lang="en-US" u="sng" dirty="0">
                    <a:solidFill>
                      <a:srgbClr val="606060"/>
                    </a:solidFill>
                  </a:rPr>
                  <a:t>4 steps of Enrollment</a:t>
                </a:r>
                <a:r>
                  <a:rPr lang="en-US" b="1" dirty="0">
                    <a:solidFill>
                      <a:srgbClr val="606060"/>
                    </a:solidFill>
                  </a:rPr>
                  <a:t>       </a:t>
                </a:r>
                <a:r>
                  <a:rPr lang="en-US" dirty="0">
                    <a:solidFill>
                      <a:srgbClr val="606060"/>
                    </a:solidFill>
                  </a:rPr>
                  <a:t>on the prior slide, </a:t>
                </a:r>
                <a:r>
                  <a:rPr lang="en-US" u="sng" dirty="0">
                    <a:solidFill>
                      <a:srgbClr val="606060"/>
                    </a:solidFill>
                  </a:rPr>
                  <a:t>write down</a:t>
                </a:r>
                <a:r>
                  <a:rPr lang="en-US" b="1" dirty="0">
                    <a:solidFill>
                      <a:srgbClr val="606060"/>
                    </a:solidFill>
                  </a:rPr>
                  <a:t> </a:t>
                </a:r>
                <a:r>
                  <a:rPr lang="en-US" dirty="0">
                    <a:solidFill>
                      <a:srgbClr val="606060"/>
                    </a:solidFill>
                  </a:rPr>
                  <a:t>what you would say when starting a conversation with someone about something you need them to do, buy into or be open to discussing. Use these examples:</a:t>
                </a:r>
              </a:p>
            </p:txBody>
          </p:sp>
          <p:sp>
            <p:nvSpPr>
              <p:cNvPr id="14" name="Oval 13"/>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23" name="Group 22"/>
            <p:cNvGrpSpPr/>
            <p:nvPr/>
          </p:nvGrpSpPr>
          <p:grpSpPr>
            <a:xfrm>
              <a:off x="4391980" y="3176972"/>
              <a:ext cx="401572" cy="360040"/>
              <a:chOff x="4336821" y="4293096"/>
              <a:chExt cx="401572" cy="360040"/>
            </a:xfrm>
          </p:grpSpPr>
          <p:sp>
            <p:nvSpPr>
              <p:cNvPr id="25" name="10-Point Star 24"/>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latin typeface="Arial"/>
                  <a:cs typeface="Arial"/>
                </a:endParaRPr>
              </a:p>
            </p:txBody>
          </p:sp>
          <p:sp>
            <p:nvSpPr>
              <p:cNvPr id="26" name="TextBox 25"/>
              <p:cNvSpPr txBox="1"/>
              <p:nvPr/>
            </p:nvSpPr>
            <p:spPr>
              <a:xfrm>
                <a:off x="4336821" y="4293096"/>
                <a:ext cx="401572" cy="338554"/>
              </a:xfrm>
              <a:prstGeom prst="rect">
                <a:avLst/>
              </a:prstGeom>
              <a:noFill/>
            </p:spPr>
            <p:txBody>
              <a:bodyPr wrap="none" rtlCol="0">
                <a:spAutoFit/>
              </a:bodyPr>
              <a:lstStyle/>
              <a:p>
                <a:r>
                  <a:rPr lang="en-US" sz="1600" b="1" dirty="0">
                    <a:solidFill>
                      <a:schemeClr val="bg1"/>
                    </a:solidFill>
                  </a:rPr>
                  <a:t>11</a:t>
                </a:r>
              </a:p>
            </p:txBody>
          </p:sp>
        </p:grpSp>
      </p:grpSp>
    </p:spTree>
    <p:extLst>
      <p:ext uri="{BB962C8B-B14F-4D97-AF65-F5344CB8AC3E}">
        <p14:creationId xmlns:p14="http://schemas.microsoft.com/office/powerpoint/2010/main" val="158883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 name="Rectangle 19"/>
          <p:cNvSpPr/>
          <p:nvPr/>
        </p:nvSpPr>
        <p:spPr>
          <a:xfrm>
            <a:off x="0" y="5877272"/>
            <a:ext cx="9144000" cy="576064"/>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08" y="296652"/>
            <a:ext cx="9144000" cy="1296144"/>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203848" y="560003"/>
            <a:ext cx="2736304" cy="769441"/>
          </a:xfrm>
          <a:prstGeom prst="rect">
            <a:avLst/>
          </a:prstGeom>
          <a:noFill/>
        </p:spPr>
        <p:txBody>
          <a:bodyPr wrap="square" rtlCol="0">
            <a:spAutoFit/>
          </a:bodyPr>
          <a:lstStyle/>
          <a:p>
            <a:r>
              <a:rPr lang="en-US" sz="4400" dirty="0">
                <a:solidFill>
                  <a:srgbClr val="F2F2F2"/>
                </a:solidFill>
                <a:latin typeface="Avenir Heavy"/>
                <a:cs typeface="Avenir Heavy"/>
              </a:rPr>
              <a:t>DAY ONE</a:t>
            </a:r>
          </a:p>
        </p:txBody>
      </p:sp>
      <p:cxnSp>
        <p:nvCxnSpPr>
          <p:cNvPr id="6" name="Straight Connector 5"/>
          <p:cNvCxnSpPr/>
          <p:nvPr/>
        </p:nvCxnSpPr>
        <p:spPr>
          <a:xfrm>
            <a:off x="3032829" y="656692"/>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032829" y="1268760"/>
            <a:ext cx="3078342" cy="0"/>
          </a:xfrm>
          <a:prstGeom prst="line">
            <a:avLst/>
          </a:prstGeom>
          <a:ln w="50800" cmpd="dbl">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87624" y="2096852"/>
            <a:ext cx="7740860" cy="477054"/>
          </a:xfrm>
          <a:prstGeom prst="rect">
            <a:avLst/>
          </a:prstGeom>
          <a:noFill/>
        </p:spPr>
        <p:txBody>
          <a:bodyPr wrap="square" rtlCol="0">
            <a:spAutoFit/>
          </a:bodyPr>
          <a:lstStyle/>
          <a:p>
            <a:r>
              <a:rPr lang="en-US" sz="2500" dirty="0">
                <a:solidFill>
                  <a:srgbClr val="606060"/>
                </a:solidFill>
              </a:rPr>
              <a:t>8:30am	</a:t>
            </a:r>
            <a:r>
              <a:rPr lang="en-US" sz="2500" dirty="0">
                <a:solidFill>
                  <a:srgbClr val="B41A1B"/>
                </a:solidFill>
              </a:rPr>
              <a:t>Start</a:t>
            </a:r>
            <a:r>
              <a:rPr lang="en-US" sz="2500" dirty="0">
                <a:solidFill>
                  <a:srgbClr val="606060"/>
                </a:solidFill>
              </a:rPr>
              <a:t>		</a:t>
            </a:r>
            <a:r>
              <a:rPr lang="en-US" dirty="0">
                <a:solidFill>
                  <a:srgbClr val="606060"/>
                </a:solidFill>
              </a:rPr>
              <a:t>(Opening Remarks)</a:t>
            </a:r>
          </a:p>
        </p:txBody>
      </p:sp>
      <p:sp>
        <p:nvSpPr>
          <p:cNvPr id="9" name="TextBox 8"/>
          <p:cNvSpPr txBox="1"/>
          <p:nvPr/>
        </p:nvSpPr>
        <p:spPr>
          <a:xfrm>
            <a:off x="1115616" y="2805681"/>
            <a:ext cx="7173416" cy="477054"/>
          </a:xfrm>
          <a:prstGeom prst="rect">
            <a:avLst/>
          </a:prstGeom>
          <a:noFill/>
        </p:spPr>
        <p:txBody>
          <a:bodyPr wrap="square" rtlCol="0">
            <a:spAutoFit/>
          </a:bodyPr>
          <a:lstStyle/>
          <a:p>
            <a:r>
              <a:rPr lang="en-US" sz="2500" dirty="0">
                <a:solidFill>
                  <a:srgbClr val="606060"/>
                </a:solidFill>
              </a:rPr>
              <a:t>10am		</a:t>
            </a:r>
            <a:r>
              <a:rPr lang="en-US" sz="2500" dirty="0">
                <a:solidFill>
                  <a:srgbClr val="B41A1B"/>
                </a:solidFill>
              </a:rPr>
              <a:t>Break</a:t>
            </a:r>
            <a:r>
              <a:rPr lang="en-US" sz="2500" dirty="0">
                <a:solidFill>
                  <a:srgbClr val="606060"/>
                </a:solidFill>
              </a:rPr>
              <a:t>		</a:t>
            </a:r>
            <a:r>
              <a:rPr lang="en-US" dirty="0">
                <a:solidFill>
                  <a:srgbClr val="606060"/>
                </a:solidFill>
              </a:rPr>
              <a:t>(10 Minutes)</a:t>
            </a:r>
          </a:p>
        </p:txBody>
      </p:sp>
      <p:sp>
        <p:nvSpPr>
          <p:cNvPr id="11" name="TextBox 10"/>
          <p:cNvSpPr txBox="1"/>
          <p:nvPr/>
        </p:nvSpPr>
        <p:spPr>
          <a:xfrm>
            <a:off x="1187624" y="4223339"/>
            <a:ext cx="7452828" cy="477054"/>
          </a:xfrm>
          <a:prstGeom prst="rect">
            <a:avLst/>
          </a:prstGeom>
          <a:noFill/>
        </p:spPr>
        <p:txBody>
          <a:bodyPr wrap="square" rtlCol="0">
            <a:spAutoFit/>
          </a:bodyPr>
          <a:lstStyle/>
          <a:p>
            <a:r>
              <a:rPr lang="en-US" sz="2500" dirty="0">
                <a:solidFill>
                  <a:srgbClr val="606060"/>
                </a:solidFill>
              </a:rPr>
              <a:t>2:30		</a:t>
            </a:r>
            <a:r>
              <a:rPr lang="en-US" sz="2500" dirty="0">
                <a:solidFill>
                  <a:srgbClr val="B41A1B"/>
                </a:solidFill>
              </a:rPr>
              <a:t>Break</a:t>
            </a:r>
            <a:r>
              <a:rPr lang="en-US" sz="2500" dirty="0">
                <a:solidFill>
                  <a:srgbClr val="606060"/>
                </a:solidFill>
              </a:rPr>
              <a:t>		</a:t>
            </a:r>
            <a:r>
              <a:rPr lang="en-US" dirty="0">
                <a:solidFill>
                  <a:srgbClr val="606060"/>
                </a:solidFill>
              </a:rPr>
              <a:t>(10 Minutes)</a:t>
            </a:r>
          </a:p>
        </p:txBody>
      </p:sp>
      <p:sp>
        <p:nvSpPr>
          <p:cNvPr id="16" name="TextBox 15"/>
          <p:cNvSpPr txBox="1"/>
          <p:nvPr/>
        </p:nvSpPr>
        <p:spPr>
          <a:xfrm>
            <a:off x="1115616" y="3514510"/>
            <a:ext cx="8748972" cy="477054"/>
          </a:xfrm>
          <a:prstGeom prst="rect">
            <a:avLst/>
          </a:prstGeom>
          <a:noFill/>
        </p:spPr>
        <p:txBody>
          <a:bodyPr wrap="square" rtlCol="0">
            <a:spAutoFit/>
          </a:bodyPr>
          <a:lstStyle/>
          <a:p>
            <a:r>
              <a:rPr lang="en-US" sz="2500" dirty="0">
                <a:solidFill>
                  <a:srgbClr val="606060"/>
                </a:solidFill>
              </a:rPr>
              <a:t>12:00		</a:t>
            </a:r>
            <a:r>
              <a:rPr lang="en-US" sz="2500" dirty="0">
                <a:solidFill>
                  <a:srgbClr val="B41A1B"/>
                </a:solidFill>
              </a:rPr>
              <a:t>Lunch</a:t>
            </a:r>
            <a:r>
              <a:rPr lang="en-US" sz="2500" dirty="0">
                <a:solidFill>
                  <a:srgbClr val="606060"/>
                </a:solidFill>
              </a:rPr>
              <a:t>		</a:t>
            </a:r>
            <a:r>
              <a:rPr lang="en-US" dirty="0">
                <a:solidFill>
                  <a:srgbClr val="606060"/>
                </a:solidFill>
              </a:rPr>
              <a:t>(30 Minutes)</a:t>
            </a:r>
          </a:p>
        </p:txBody>
      </p:sp>
      <p:grpSp>
        <p:nvGrpSpPr>
          <p:cNvPr id="3" name="Group 2"/>
          <p:cNvGrpSpPr/>
          <p:nvPr/>
        </p:nvGrpSpPr>
        <p:grpSpPr>
          <a:xfrm>
            <a:off x="1187624" y="4932166"/>
            <a:ext cx="7200800" cy="1386446"/>
            <a:chOff x="1187624" y="4932166"/>
            <a:chExt cx="7200800" cy="1386446"/>
          </a:xfrm>
        </p:grpSpPr>
        <p:sp>
          <p:nvSpPr>
            <p:cNvPr id="12" name="TextBox 11"/>
            <p:cNvSpPr txBox="1"/>
            <p:nvPr/>
          </p:nvSpPr>
          <p:spPr>
            <a:xfrm>
              <a:off x="1187624" y="4932166"/>
              <a:ext cx="7200800" cy="477054"/>
            </a:xfrm>
            <a:prstGeom prst="rect">
              <a:avLst/>
            </a:prstGeom>
            <a:noFill/>
          </p:spPr>
          <p:txBody>
            <a:bodyPr wrap="square" rtlCol="0">
              <a:spAutoFit/>
            </a:bodyPr>
            <a:lstStyle/>
            <a:p>
              <a:r>
                <a:rPr lang="en-US" sz="2500" dirty="0">
                  <a:solidFill>
                    <a:srgbClr val="606060"/>
                  </a:solidFill>
                </a:rPr>
                <a:t>5:15pm	</a:t>
              </a:r>
              <a:r>
                <a:rPr lang="en-US" sz="2500" dirty="0">
                  <a:solidFill>
                    <a:srgbClr val="B41A1B"/>
                  </a:solidFill>
                </a:rPr>
                <a:t>End</a:t>
              </a:r>
              <a:r>
                <a:rPr lang="en-US" sz="2500" dirty="0">
                  <a:solidFill>
                    <a:srgbClr val="606060"/>
                  </a:solidFill>
                </a:rPr>
                <a:t>		</a:t>
              </a:r>
              <a:r>
                <a:rPr lang="en-US" dirty="0">
                  <a:solidFill>
                    <a:srgbClr val="606060"/>
                  </a:solidFill>
                </a:rPr>
                <a:t>(Closing Remarks)</a:t>
              </a:r>
            </a:p>
          </p:txBody>
        </p:sp>
        <p:sp>
          <p:nvSpPr>
            <p:cNvPr id="18" name="TextBox 17"/>
            <p:cNvSpPr txBox="1"/>
            <p:nvPr/>
          </p:nvSpPr>
          <p:spPr>
            <a:xfrm>
              <a:off x="1727684" y="5949280"/>
              <a:ext cx="5688632" cy="369332"/>
            </a:xfrm>
            <a:prstGeom prst="rect">
              <a:avLst/>
            </a:prstGeom>
            <a:noFill/>
          </p:spPr>
          <p:txBody>
            <a:bodyPr wrap="square" rtlCol="0">
              <a:spAutoFit/>
            </a:bodyPr>
            <a:lstStyle/>
            <a:p>
              <a:r>
                <a:rPr lang="en-US" dirty="0">
                  <a:solidFill>
                    <a:srgbClr val="F2F2F2"/>
                  </a:solidFill>
                </a:rPr>
                <a:t>(End time subject to change with participant approval.)</a:t>
              </a:r>
            </a:p>
          </p:txBody>
        </p:sp>
      </p:grpSp>
    </p:spTree>
    <p:extLst>
      <p:ext uri="{BB962C8B-B14F-4D97-AF65-F5344CB8AC3E}">
        <p14:creationId xmlns:p14="http://schemas.microsoft.com/office/powerpoint/2010/main" val="2518659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Rectangle 4"/>
          <p:cNvSpPr/>
          <p:nvPr/>
        </p:nvSpPr>
        <p:spPr>
          <a:xfrm>
            <a:off x="0" y="105273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152636"/>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#5</a:t>
            </a:r>
          </a:p>
        </p:txBody>
      </p:sp>
      <p:cxnSp>
        <p:nvCxnSpPr>
          <p:cNvPr id="7" name="Straight Connector 6"/>
          <p:cNvCxnSpPr/>
          <p:nvPr/>
        </p:nvCxnSpPr>
        <p:spPr>
          <a:xfrm>
            <a:off x="1781690" y="903383"/>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1511" y="1016732"/>
            <a:ext cx="8820979" cy="430887"/>
          </a:xfrm>
          <a:prstGeom prst="rect">
            <a:avLst/>
          </a:prstGeom>
          <a:noFill/>
        </p:spPr>
        <p:txBody>
          <a:bodyPr wrap="square" rtlCol="0">
            <a:spAutoFit/>
          </a:bodyPr>
          <a:lstStyle/>
          <a:p>
            <a:pPr algn="ctr"/>
            <a:r>
              <a:rPr lang="en-US" sz="2200" dirty="0">
                <a:solidFill>
                  <a:srgbClr val="F2F2F2"/>
                </a:solidFill>
                <a:latin typeface="Avenir Heavy"/>
                <a:cs typeface="Avenir Heavy"/>
              </a:rPr>
              <a:t>{ Setting Expectations &amp; First Coaching Session }</a:t>
            </a:r>
          </a:p>
        </p:txBody>
      </p:sp>
      <p:grpSp>
        <p:nvGrpSpPr>
          <p:cNvPr id="12" name="Group 11"/>
          <p:cNvGrpSpPr/>
          <p:nvPr/>
        </p:nvGrpSpPr>
        <p:grpSpPr>
          <a:xfrm>
            <a:off x="1701099" y="2952526"/>
            <a:ext cx="5868653" cy="677689"/>
            <a:chOff x="647564" y="2569259"/>
            <a:chExt cx="5868653" cy="677689"/>
          </a:xfrm>
        </p:grpSpPr>
        <p:sp>
          <p:nvSpPr>
            <p:cNvPr id="13" name="TextBox 12"/>
            <p:cNvSpPr txBox="1"/>
            <p:nvPr/>
          </p:nvSpPr>
          <p:spPr>
            <a:xfrm>
              <a:off x="1403649" y="2600617"/>
              <a:ext cx="5112568" cy="646331"/>
            </a:xfrm>
            <a:prstGeom prst="rect">
              <a:avLst/>
            </a:prstGeom>
            <a:noFill/>
          </p:spPr>
          <p:txBody>
            <a:bodyPr wrap="square" rtlCol="0">
              <a:spAutoFit/>
            </a:bodyPr>
            <a:lstStyle/>
            <a:p>
              <a:r>
                <a:rPr lang="en-US" dirty="0">
                  <a:solidFill>
                    <a:srgbClr val="606060"/>
                  </a:solidFill>
                </a:rPr>
                <a:t>What questions would you ask when setting or re-setting expectations around coaching?</a:t>
              </a:r>
            </a:p>
          </p:txBody>
        </p:sp>
        <p:sp>
          <p:nvSpPr>
            <p:cNvPr id="14" name="Oval 13"/>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pic>
        <p:nvPicPr>
          <p:cNvPr id="24" name="Picture 23"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6554" y="5265204"/>
            <a:ext cx="1510893" cy="1165399"/>
          </a:xfrm>
          <a:prstGeom prst="rect">
            <a:avLst/>
          </a:prstGeom>
        </p:spPr>
      </p:pic>
      <p:cxnSp>
        <p:nvCxnSpPr>
          <p:cNvPr id="30" name="Straight Connector 29"/>
          <p:cNvCxnSpPr/>
          <p:nvPr/>
        </p:nvCxnSpPr>
        <p:spPr>
          <a:xfrm>
            <a:off x="1781690" y="260648"/>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701099" y="3975447"/>
            <a:ext cx="5868653" cy="677689"/>
            <a:chOff x="1701099" y="3975447"/>
            <a:chExt cx="5868653" cy="677689"/>
          </a:xfrm>
        </p:grpSpPr>
        <p:grpSp>
          <p:nvGrpSpPr>
            <p:cNvPr id="15" name="Group 14"/>
            <p:cNvGrpSpPr/>
            <p:nvPr/>
          </p:nvGrpSpPr>
          <p:grpSpPr>
            <a:xfrm>
              <a:off x="1701099" y="3975447"/>
              <a:ext cx="5868653" cy="677689"/>
              <a:chOff x="647564" y="3329844"/>
              <a:chExt cx="5868653" cy="677689"/>
            </a:xfrm>
          </p:grpSpPr>
          <p:sp>
            <p:nvSpPr>
              <p:cNvPr id="16" name="TextBox 15"/>
              <p:cNvSpPr txBox="1"/>
              <p:nvPr/>
            </p:nvSpPr>
            <p:spPr>
              <a:xfrm>
                <a:off x="1403649" y="3361202"/>
                <a:ext cx="5112568" cy="646331"/>
              </a:xfrm>
              <a:prstGeom prst="rect">
                <a:avLst/>
              </a:prstGeom>
              <a:noFill/>
            </p:spPr>
            <p:txBody>
              <a:bodyPr wrap="square" rtlCol="0">
                <a:spAutoFit/>
              </a:bodyPr>
              <a:lstStyle/>
              <a:p>
                <a:r>
                  <a:rPr lang="en-US" dirty="0">
                    <a:solidFill>
                      <a:srgbClr val="606060"/>
                    </a:solidFill>
                  </a:rPr>
                  <a:t>Review questions that manage expectations and create alignment. </a:t>
                </a:r>
              </a:p>
            </p:txBody>
          </p:sp>
          <p:sp>
            <p:nvSpPr>
              <p:cNvPr id="17" name="Oval 16"/>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3" name="Group 2"/>
            <p:cNvGrpSpPr/>
            <p:nvPr/>
          </p:nvGrpSpPr>
          <p:grpSpPr>
            <a:xfrm>
              <a:off x="4319972" y="4293096"/>
              <a:ext cx="412893" cy="360040"/>
              <a:chOff x="4319972" y="4293096"/>
              <a:chExt cx="412893" cy="360040"/>
            </a:xfrm>
          </p:grpSpPr>
          <p:sp>
            <p:nvSpPr>
              <p:cNvPr id="19" name="10-Point Star 18"/>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latin typeface="Arial"/>
                  <a:cs typeface="Arial"/>
                </a:endParaRPr>
              </a:p>
            </p:txBody>
          </p:sp>
          <p:sp>
            <p:nvSpPr>
              <p:cNvPr id="2" name="TextBox 1"/>
              <p:cNvSpPr txBox="1"/>
              <p:nvPr/>
            </p:nvSpPr>
            <p:spPr>
              <a:xfrm>
                <a:off x="4319972" y="4293096"/>
                <a:ext cx="412893" cy="338554"/>
              </a:xfrm>
              <a:prstGeom prst="rect">
                <a:avLst/>
              </a:prstGeom>
              <a:noFill/>
            </p:spPr>
            <p:txBody>
              <a:bodyPr wrap="none" rtlCol="0">
                <a:spAutoFit/>
              </a:bodyPr>
              <a:lstStyle/>
              <a:p>
                <a:r>
                  <a:rPr lang="en-US" sz="1600" b="1" dirty="0">
                    <a:solidFill>
                      <a:schemeClr val="bg1"/>
                    </a:solidFill>
                  </a:rPr>
                  <a:t>14</a:t>
                </a:r>
              </a:p>
            </p:txBody>
          </p:sp>
        </p:grpSp>
      </p:grpSp>
      <p:grpSp>
        <p:nvGrpSpPr>
          <p:cNvPr id="4" name="Group 3"/>
          <p:cNvGrpSpPr/>
          <p:nvPr/>
        </p:nvGrpSpPr>
        <p:grpSpPr>
          <a:xfrm>
            <a:off x="1701099" y="2175247"/>
            <a:ext cx="4723954" cy="432048"/>
            <a:chOff x="1701099" y="2175247"/>
            <a:chExt cx="4723954" cy="432048"/>
          </a:xfrm>
        </p:grpSpPr>
        <p:grpSp>
          <p:nvGrpSpPr>
            <p:cNvPr id="9" name="Group 8"/>
            <p:cNvGrpSpPr/>
            <p:nvPr/>
          </p:nvGrpSpPr>
          <p:grpSpPr>
            <a:xfrm>
              <a:off x="1701099" y="2175247"/>
              <a:ext cx="4430512" cy="432048"/>
              <a:chOff x="647564" y="1844824"/>
              <a:chExt cx="4430512" cy="432048"/>
            </a:xfrm>
          </p:grpSpPr>
          <p:sp>
            <p:nvSpPr>
              <p:cNvPr id="10" name="Oval 9"/>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1" name="TextBox 10"/>
              <p:cNvSpPr txBox="1"/>
              <p:nvPr/>
            </p:nvSpPr>
            <p:spPr>
              <a:xfrm>
                <a:off x="1403648" y="1876182"/>
                <a:ext cx="3674428" cy="369332"/>
              </a:xfrm>
              <a:prstGeom prst="rect">
                <a:avLst/>
              </a:prstGeom>
              <a:noFill/>
            </p:spPr>
            <p:txBody>
              <a:bodyPr wrap="none" rtlCol="0">
                <a:spAutoFit/>
              </a:bodyPr>
              <a:lstStyle/>
              <a:p>
                <a:r>
                  <a:rPr lang="en-US" dirty="0">
                    <a:solidFill>
                      <a:srgbClr val="606060"/>
                    </a:solidFill>
                  </a:rPr>
                  <a:t>Review enrollment templates #1-3</a:t>
                </a:r>
              </a:p>
            </p:txBody>
          </p:sp>
        </p:grpSp>
        <p:grpSp>
          <p:nvGrpSpPr>
            <p:cNvPr id="21" name="Group 20"/>
            <p:cNvGrpSpPr/>
            <p:nvPr/>
          </p:nvGrpSpPr>
          <p:grpSpPr>
            <a:xfrm>
              <a:off x="6012160" y="2204864"/>
              <a:ext cx="412893" cy="360040"/>
              <a:chOff x="4319972" y="4293096"/>
              <a:chExt cx="412893" cy="360040"/>
            </a:xfrm>
          </p:grpSpPr>
          <p:sp>
            <p:nvSpPr>
              <p:cNvPr id="22" name="10-Point Star 21"/>
              <p:cNvSpPr/>
              <p:nvPr/>
            </p:nvSpPr>
            <p:spPr>
              <a:xfrm>
                <a:off x="4355976" y="4293096"/>
                <a:ext cx="360040" cy="360040"/>
              </a:xfrm>
              <a:prstGeom prst="star10">
                <a:avLst>
                  <a:gd name="adj" fmla="val 41863"/>
                  <a:gd name="hf" fmla="val 105146"/>
                </a:avLst>
              </a:prstGeom>
              <a:solidFill>
                <a:srgbClr val="9C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latin typeface="Arial"/>
                  <a:cs typeface="Arial"/>
                </a:endParaRPr>
              </a:p>
            </p:txBody>
          </p:sp>
          <p:sp>
            <p:nvSpPr>
              <p:cNvPr id="23" name="TextBox 22"/>
              <p:cNvSpPr txBox="1"/>
              <p:nvPr/>
            </p:nvSpPr>
            <p:spPr>
              <a:xfrm>
                <a:off x="4319972" y="4293096"/>
                <a:ext cx="412893" cy="338554"/>
              </a:xfrm>
              <a:prstGeom prst="rect">
                <a:avLst/>
              </a:prstGeom>
              <a:noFill/>
            </p:spPr>
            <p:txBody>
              <a:bodyPr wrap="none" rtlCol="0">
                <a:spAutoFit/>
              </a:bodyPr>
              <a:lstStyle/>
              <a:p>
                <a:r>
                  <a:rPr lang="en-US" sz="1600" b="1" dirty="0">
                    <a:solidFill>
                      <a:schemeClr val="bg1"/>
                    </a:solidFill>
                  </a:rPr>
                  <a:t>13</a:t>
                </a:r>
              </a:p>
            </p:txBody>
          </p:sp>
        </p:grpSp>
      </p:grpSp>
    </p:spTree>
    <p:extLst>
      <p:ext uri="{BB962C8B-B14F-4D97-AF65-F5344CB8AC3E}">
        <p14:creationId xmlns:p14="http://schemas.microsoft.com/office/powerpoint/2010/main" val="4276918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105273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152636"/>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#5</a:t>
            </a:r>
          </a:p>
        </p:txBody>
      </p:sp>
      <p:cxnSp>
        <p:nvCxnSpPr>
          <p:cNvPr id="7" name="Straight Connector 6"/>
          <p:cNvCxnSpPr/>
          <p:nvPr/>
        </p:nvCxnSpPr>
        <p:spPr>
          <a:xfrm>
            <a:off x="1781690" y="903383"/>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1511" y="1016732"/>
            <a:ext cx="8820979" cy="430887"/>
          </a:xfrm>
          <a:prstGeom prst="rect">
            <a:avLst/>
          </a:prstGeom>
          <a:noFill/>
        </p:spPr>
        <p:txBody>
          <a:bodyPr wrap="square" rtlCol="0">
            <a:spAutoFit/>
          </a:bodyPr>
          <a:lstStyle/>
          <a:p>
            <a:pPr algn="ctr"/>
            <a:r>
              <a:rPr lang="en-US" sz="2200" dirty="0">
                <a:solidFill>
                  <a:srgbClr val="F2F2F2"/>
                </a:solidFill>
                <a:latin typeface="Avenir Heavy"/>
                <a:cs typeface="Avenir Heavy"/>
              </a:rPr>
              <a:t>{ Setting Expectations &amp; First Coaching Session }</a:t>
            </a:r>
          </a:p>
        </p:txBody>
      </p:sp>
      <p:grpSp>
        <p:nvGrpSpPr>
          <p:cNvPr id="12" name="Group 11"/>
          <p:cNvGrpSpPr/>
          <p:nvPr/>
        </p:nvGrpSpPr>
        <p:grpSpPr>
          <a:xfrm>
            <a:off x="1547664" y="2751311"/>
            <a:ext cx="5868653" cy="677689"/>
            <a:chOff x="647564" y="2569259"/>
            <a:chExt cx="5868653" cy="677689"/>
          </a:xfrm>
        </p:grpSpPr>
        <p:sp>
          <p:nvSpPr>
            <p:cNvPr id="13" name="TextBox 12"/>
            <p:cNvSpPr txBox="1"/>
            <p:nvPr/>
          </p:nvSpPr>
          <p:spPr>
            <a:xfrm>
              <a:off x="1403649" y="2600617"/>
              <a:ext cx="5112568" cy="646331"/>
            </a:xfrm>
            <a:prstGeom prst="rect">
              <a:avLst/>
            </a:prstGeom>
            <a:noFill/>
          </p:spPr>
          <p:txBody>
            <a:bodyPr wrap="square" rtlCol="0">
              <a:spAutoFit/>
            </a:bodyPr>
            <a:lstStyle/>
            <a:p>
              <a:r>
                <a:rPr lang="en-US" dirty="0">
                  <a:solidFill>
                    <a:srgbClr val="606060"/>
                  </a:solidFill>
                </a:rPr>
                <a:t>What questions would you ask when setting or re-setting expectations around coaching? </a:t>
              </a:r>
            </a:p>
          </p:txBody>
        </p:sp>
        <p:sp>
          <p:nvSpPr>
            <p:cNvPr id="14" name="Oval 13"/>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grpSp>
      <p:pic>
        <p:nvPicPr>
          <p:cNvPr id="24" name="Picture 23" descr="Whistle-Ico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6554" y="5265204"/>
            <a:ext cx="1510893" cy="1165399"/>
          </a:xfrm>
          <a:prstGeom prst="rect">
            <a:avLst/>
          </a:prstGeom>
        </p:spPr>
      </p:pic>
      <p:cxnSp>
        <p:nvCxnSpPr>
          <p:cNvPr id="30" name="Straight Connector 29"/>
          <p:cNvCxnSpPr/>
          <p:nvPr/>
        </p:nvCxnSpPr>
        <p:spPr>
          <a:xfrm>
            <a:off x="1781690" y="260648"/>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583668" y="3861048"/>
            <a:ext cx="6057535" cy="677689"/>
            <a:chOff x="647564" y="1844824"/>
            <a:chExt cx="6057535" cy="677689"/>
          </a:xfrm>
        </p:grpSpPr>
        <p:sp>
          <p:nvSpPr>
            <p:cNvPr id="10" name="Oval 9"/>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sp>
          <p:nvSpPr>
            <p:cNvPr id="11" name="TextBox 10"/>
            <p:cNvSpPr txBox="1"/>
            <p:nvPr/>
          </p:nvSpPr>
          <p:spPr>
            <a:xfrm>
              <a:off x="1403648" y="1876182"/>
              <a:ext cx="5301451" cy="646331"/>
            </a:xfrm>
            <a:prstGeom prst="rect">
              <a:avLst/>
            </a:prstGeom>
            <a:noFill/>
          </p:spPr>
          <p:txBody>
            <a:bodyPr wrap="none" rtlCol="0">
              <a:spAutoFit/>
            </a:bodyPr>
            <a:lstStyle/>
            <a:p>
              <a:r>
                <a:rPr lang="en-US" dirty="0">
                  <a:solidFill>
                    <a:srgbClr val="606060"/>
                  </a:solidFill>
                </a:rPr>
                <a:t>Review enrollment template and questions on the </a:t>
              </a:r>
            </a:p>
            <a:p>
              <a:r>
                <a:rPr lang="en-US" dirty="0">
                  <a:solidFill>
                    <a:srgbClr val="606060"/>
                  </a:solidFill>
                </a:rPr>
                <a:t>following slide. </a:t>
              </a:r>
              <a:r>
                <a:rPr lang="en-US" dirty="0">
                  <a:solidFill>
                    <a:srgbClr val="606060"/>
                  </a:solidFill>
                  <a:sym typeface="Wingdings" panose="05000000000000000000" pitchFamily="2" charset="2"/>
                </a:rPr>
                <a:t></a:t>
              </a:r>
              <a:endParaRPr lang="en-US" dirty="0">
                <a:solidFill>
                  <a:srgbClr val="606060"/>
                </a:solidFill>
              </a:endParaRPr>
            </a:p>
          </p:txBody>
        </p:sp>
      </p:grpSp>
    </p:spTree>
    <p:extLst>
      <p:ext uri="{BB962C8B-B14F-4D97-AF65-F5344CB8AC3E}">
        <p14:creationId xmlns:p14="http://schemas.microsoft.com/office/powerpoint/2010/main" val="3422359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1052736"/>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152636"/>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#5</a:t>
            </a:r>
          </a:p>
        </p:txBody>
      </p:sp>
      <p:cxnSp>
        <p:nvCxnSpPr>
          <p:cNvPr id="7" name="Straight Connector 6"/>
          <p:cNvCxnSpPr/>
          <p:nvPr/>
        </p:nvCxnSpPr>
        <p:spPr>
          <a:xfrm>
            <a:off x="1781690" y="903383"/>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1511" y="1016732"/>
            <a:ext cx="8820979" cy="430887"/>
          </a:xfrm>
          <a:prstGeom prst="rect">
            <a:avLst/>
          </a:prstGeom>
          <a:noFill/>
        </p:spPr>
        <p:txBody>
          <a:bodyPr wrap="square" rtlCol="0">
            <a:spAutoFit/>
          </a:bodyPr>
          <a:lstStyle/>
          <a:p>
            <a:pPr algn="ctr"/>
            <a:r>
              <a:rPr lang="en-US" sz="2200" dirty="0">
                <a:solidFill>
                  <a:srgbClr val="F2F2F2"/>
                </a:solidFill>
                <a:latin typeface="Avenir Heavy"/>
                <a:cs typeface="Avenir Heavy"/>
              </a:rPr>
              <a:t>{ Setting Expectations &amp; First Coaching Session }</a:t>
            </a:r>
          </a:p>
        </p:txBody>
      </p:sp>
      <p:cxnSp>
        <p:nvCxnSpPr>
          <p:cNvPr id="30" name="Straight Connector 29"/>
          <p:cNvCxnSpPr/>
          <p:nvPr/>
        </p:nvCxnSpPr>
        <p:spPr>
          <a:xfrm>
            <a:off x="1781690" y="260648"/>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07504" y="1664804"/>
            <a:ext cx="9036496" cy="5078313"/>
          </a:xfrm>
          <a:prstGeom prst="rect">
            <a:avLst/>
          </a:prstGeom>
        </p:spPr>
        <p:txBody>
          <a:bodyPr wrap="square">
            <a:spAutoFit/>
          </a:bodyPr>
          <a:lstStyle/>
          <a:p>
            <a:r>
              <a:rPr lang="en-US" dirty="0">
                <a:solidFill>
                  <a:srgbClr val="4D4D4D"/>
                </a:solidFill>
                <a:latin typeface="Arial"/>
                <a:cs typeface="Arial"/>
              </a:rPr>
              <a:t>What I want for you is to experience the level of fulfillment and success that you really want in your career. And after completing this management coach training program, I learned that, just like technology continues to evolve, so does the way managers engage with their team in order to maximize each person’s true potential.</a:t>
            </a:r>
          </a:p>
          <a:p>
            <a:endParaRPr lang="en-US" dirty="0">
              <a:solidFill>
                <a:srgbClr val="4D4D4D"/>
              </a:solidFill>
              <a:latin typeface="Arial"/>
              <a:cs typeface="Arial"/>
            </a:endParaRPr>
          </a:p>
          <a:p>
            <a:r>
              <a:rPr lang="en-US" dirty="0">
                <a:solidFill>
                  <a:srgbClr val="4D4D4D"/>
                </a:solidFill>
                <a:latin typeface="Arial"/>
                <a:cs typeface="Arial"/>
              </a:rPr>
              <a:t>Think about sports. The coach is there to make sure each player is always at the top of their game. I learned how I can be a better manager and coach for you so that I can support you in a way that would make you even more successful. Keep in mind, this learning curve is something that we’re both going through together, so I may not get it perfect the first time. So, I will actually be looking for some feedback and coaching from you as well. What is most important is you understand my intentions here. </a:t>
            </a:r>
          </a:p>
          <a:p>
            <a:endParaRPr lang="en-US" dirty="0">
              <a:solidFill>
                <a:srgbClr val="4D4D4D"/>
              </a:solidFill>
              <a:latin typeface="Arial"/>
              <a:cs typeface="Arial"/>
            </a:endParaRPr>
          </a:p>
          <a:p>
            <a:r>
              <a:rPr lang="en-US" dirty="0">
                <a:solidFill>
                  <a:srgbClr val="4D4D4D"/>
                </a:solidFill>
                <a:latin typeface="Arial"/>
                <a:cs typeface="Arial"/>
              </a:rPr>
              <a:t>So, I wanted to take some time to talk about what your perception of coaching is so that we can come up with a mutually agreed upon understanding and definition of coaching, set some measurable expectations and parameters around our coaching and what I can do to make this the most valuable experience that I can for you. How do you feel about discussing this? Are you open to discussing this now to see how we can make it work for you?</a:t>
            </a:r>
          </a:p>
        </p:txBody>
      </p:sp>
    </p:spTree>
    <p:extLst>
      <p:ext uri="{BB962C8B-B14F-4D97-AF65-F5344CB8AC3E}">
        <p14:creationId xmlns:p14="http://schemas.microsoft.com/office/powerpoint/2010/main" val="345911588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7989" y="41150"/>
            <a:ext cx="5308023" cy="415498"/>
          </a:xfrm>
          <a:prstGeom prst="rect">
            <a:avLst/>
          </a:prstGeom>
          <a:noFill/>
        </p:spPr>
        <p:txBody>
          <a:bodyPr wrap="square" rtlCol="0">
            <a:spAutoFit/>
          </a:bodyPr>
          <a:lstStyle/>
          <a:p>
            <a:pPr algn="ctr"/>
            <a:r>
              <a:rPr lang="en-US" sz="2100" b="1" dirty="0">
                <a:solidFill>
                  <a:srgbClr val="A20616"/>
                </a:solidFill>
                <a:latin typeface="Arial"/>
                <a:cs typeface="Arial"/>
              </a:rPr>
              <a:t>QUESTIONS TO SET EXPECTATIONS</a:t>
            </a:r>
          </a:p>
        </p:txBody>
      </p:sp>
      <p:cxnSp>
        <p:nvCxnSpPr>
          <p:cNvPr id="5" name="Straight Connector 4"/>
          <p:cNvCxnSpPr/>
          <p:nvPr/>
        </p:nvCxnSpPr>
        <p:spPr>
          <a:xfrm>
            <a:off x="2009069" y="77727"/>
            <a:ext cx="513468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994634" y="433565"/>
            <a:ext cx="5149115"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009069" y="533654"/>
            <a:ext cx="5134681" cy="249996"/>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09069" y="506651"/>
            <a:ext cx="5134680" cy="473335"/>
          </a:xfrm>
          <a:prstGeom prst="rect">
            <a:avLst/>
          </a:prstGeom>
          <a:noFill/>
        </p:spPr>
        <p:txBody>
          <a:bodyPr wrap="square" rtlCol="0">
            <a:spAutoFit/>
          </a:bodyPr>
          <a:lstStyle/>
          <a:p>
            <a:pPr algn="ctr"/>
            <a:r>
              <a:rPr lang="en-US" sz="1238" b="1" dirty="0">
                <a:solidFill>
                  <a:srgbClr val="F2F2F2"/>
                </a:solidFill>
                <a:latin typeface="Arial"/>
                <a:cs typeface="Arial"/>
              </a:rPr>
              <a:t>{ Questions for the first meeting &amp; expectations around coaching }</a:t>
            </a:r>
          </a:p>
        </p:txBody>
      </p:sp>
      <p:grpSp>
        <p:nvGrpSpPr>
          <p:cNvPr id="9" name="Group 8"/>
          <p:cNvGrpSpPr/>
          <p:nvPr/>
        </p:nvGrpSpPr>
        <p:grpSpPr>
          <a:xfrm>
            <a:off x="670886" y="893332"/>
            <a:ext cx="7609526" cy="393482"/>
            <a:chOff x="68863" y="1501285"/>
            <a:chExt cx="10146035" cy="524643"/>
          </a:xfrm>
        </p:grpSpPr>
        <p:sp>
          <p:nvSpPr>
            <p:cNvPr id="10" name="TextBox 9"/>
            <p:cNvSpPr txBox="1"/>
            <p:nvPr/>
          </p:nvSpPr>
          <p:spPr>
            <a:xfrm>
              <a:off x="431339" y="1533485"/>
              <a:ext cx="9783559" cy="492443"/>
            </a:xfrm>
            <a:prstGeom prst="rect">
              <a:avLst/>
            </a:prstGeom>
            <a:noFill/>
          </p:spPr>
          <p:txBody>
            <a:bodyPr wrap="square" rtlCol="0">
              <a:spAutoFit/>
            </a:bodyPr>
            <a:lstStyle/>
            <a:p>
              <a:r>
                <a:rPr lang="en-US" dirty="0">
                  <a:solidFill>
                    <a:srgbClr val="4D4D4D"/>
                  </a:solidFill>
                  <a:latin typeface="Arial"/>
                  <a:cs typeface="Arial"/>
                </a:rPr>
                <a:t>First, how would you define what my role is, as a manager?</a:t>
              </a:r>
              <a:endParaRPr lang="en-US" sz="900" dirty="0">
                <a:solidFill>
                  <a:srgbClr val="4D4D4D"/>
                </a:solidFill>
                <a:latin typeface="Arial"/>
                <a:cs typeface="Arial"/>
              </a:endParaRPr>
            </a:p>
          </p:txBody>
        </p:sp>
        <p:sp>
          <p:nvSpPr>
            <p:cNvPr id="11" name="Oval 10"/>
            <p:cNvSpPr/>
            <p:nvPr/>
          </p:nvSpPr>
          <p:spPr>
            <a:xfrm>
              <a:off x="68863" y="1501285"/>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1</a:t>
              </a:r>
            </a:p>
          </p:txBody>
        </p:sp>
      </p:grpSp>
      <p:grpSp>
        <p:nvGrpSpPr>
          <p:cNvPr id="12" name="Group 11"/>
          <p:cNvGrpSpPr/>
          <p:nvPr/>
        </p:nvGrpSpPr>
        <p:grpSpPr>
          <a:xfrm>
            <a:off x="655091" y="1306505"/>
            <a:ext cx="8453413" cy="646331"/>
            <a:chOff x="68863" y="2738618"/>
            <a:chExt cx="11271218" cy="861775"/>
          </a:xfrm>
        </p:grpSpPr>
        <p:sp>
          <p:nvSpPr>
            <p:cNvPr id="13" name="TextBox 12"/>
            <p:cNvSpPr txBox="1"/>
            <p:nvPr/>
          </p:nvSpPr>
          <p:spPr>
            <a:xfrm>
              <a:off x="431339" y="2738618"/>
              <a:ext cx="10908742" cy="861775"/>
            </a:xfrm>
            <a:prstGeom prst="rect">
              <a:avLst/>
            </a:prstGeom>
            <a:noFill/>
          </p:spPr>
          <p:txBody>
            <a:bodyPr wrap="square" rtlCol="0">
              <a:spAutoFit/>
            </a:bodyPr>
            <a:lstStyle/>
            <a:p>
              <a:r>
                <a:rPr lang="en-US" dirty="0">
                  <a:solidFill>
                    <a:srgbClr val="4D4D4D"/>
                  </a:solidFill>
                  <a:latin typeface="Arial"/>
                  <a:cs typeface="Arial"/>
                </a:rPr>
                <a:t>What responsibility do you feel I have in making you as successful as possible in your role?</a:t>
              </a:r>
            </a:p>
          </p:txBody>
        </p:sp>
        <p:sp>
          <p:nvSpPr>
            <p:cNvPr id="14" name="Oval 13"/>
            <p:cNvSpPr/>
            <p:nvPr/>
          </p:nvSpPr>
          <p:spPr>
            <a:xfrm>
              <a:off x="68863" y="2941817"/>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2</a:t>
              </a:r>
            </a:p>
          </p:txBody>
        </p:sp>
      </p:grpSp>
      <p:grpSp>
        <p:nvGrpSpPr>
          <p:cNvPr id="15" name="Group 14"/>
          <p:cNvGrpSpPr/>
          <p:nvPr/>
        </p:nvGrpSpPr>
        <p:grpSpPr>
          <a:xfrm>
            <a:off x="648427" y="1954577"/>
            <a:ext cx="6587869" cy="646331"/>
            <a:chOff x="21170" y="3880921"/>
            <a:chExt cx="8726623" cy="861775"/>
          </a:xfrm>
        </p:grpSpPr>
        <p:sp>
          <p:nvSpPr>
            <p:cNvPr id="16" name="TextBox 15"/>
            <p:cNvSpPr txBox="1"/>
            <p:nvPr/>
          </p:nvSpPr>
          <p:spPr>
            <a:xfrm>
              <a:off x="431339" y="3880921"/>
              <a:ext cx="8316454" cy="861775"/>
            </a:xfrm>
            <a:prstGeom prst="rect">
              <a:avLst/>
            </a:prstGeom>
            <a:noFill/>
          </p:spPr>
          <p:txBody>
            <a:bodyPr wrap="square" rtlCol="0">
              <a:spAutoFit/>
            </a:bodyPr>
            <a:lstStyle/>
            <a:p>
              <a:r>
                <a:rPr lang="en-US" dirty="0">
                  <a:solidFill>
                    <a:srgbClr val="4D4D4D"/>
                  </a:solidFill>
                  <a:latin typeface="Arial"/>
                  <a:cs typeface="Arial"/>
                </a:rPr>
                <a:t>What is the value that each manager needs to bring to their team and each individual?</a:t>
              </a:r>
            </a:p>
          </p:txBody>
        </p:sp>
        <p:sp>
          <p:nvSpPr>
            <p:cNvPr id="17" name="Oval 16"/>
            <p:cNvSpPr/>
            <p:nvPr/>
          </p:nvSpPr>
          <p:spPr>
            <a:xfrm>
              <a:off x="21170" y="4140193"/>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3</a:t>
              </a:r>
            </a:p>
          </p:txBody>
        </p:sp>
      </p:grpSp>
      <p:grpSp>
        <p:nvGrpSpPr>
          <p:cNvPr id="18" name="Group 17"/>
          <p:cNvGrpSpPr/>
          <p:nvPr/>
        </p:nvGrpSpPr>
        <p:grpSpPr>
          <a:xfrm>
            <a:off x="647564" y="2591615"/>
            <a:ext cx="5091851" cy="369333"/>
            <a:chOff x="71072" y="5131140"/>
            <a:chExt cx="6789135" cy="492443"/>
          </a:xfrm>
        </p:grpSpPr>
        <p:sp>
          <p:nvSpPr>
            <p:cNvPr id="19" name="TextBox 18"/>
            <p:cNvSpPr txBox="1"/>
            <p:nvPr/>
          </p:nvSpPr>
          <p:spPr>
            <a:xfrm>
              <a:off x="433548" y="5131140"/>
              <a:ext cx="6426659" cy="492443"/>
            </a:xfrm>
            <a:prstGeom prst="rect">
              <a:avLst/>
            </a:prstGeom>
            <a:noFill/>
          </p:spPr>
          <p:txBody>
            <a:bodyPr wrap="square" rtlCol="0">
              <a:spAutoFit/>
            </a:bodyPr>
            <a:lstStyle/>
            <a:p>
              <a:r>
                <a:rPr lang="en-US" dirty="0">
                  <a:solidFill>
                    <a:srgbClr val="4D4D4D"/>
                  </a:solidFill>
                  <a:latin typeface="Arial"/>
                  <a:cs typeface="Arial"/>
                </a:rPr>
                <a:t>How would you define what coaching is?</a:t>
              </a:r>
            </a:p>
          </p:txBody>
        </p:sp>
        <p:sp>
          <p:nvSpPr>
            <p:cNvPr id="20" name="Oval 19"/>
            <p:cNvSpPr/>
            <p:nvPr/>
          </p:nvSpPr>
          <p:spPr>
            <a:xfrm>
              <a:off x="71072" y="5213097"/>
              <a:ext cx="362476" cy="362477"/>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4</a:t>
              </a:r>
            </a:p>
          </p:txBody>
        </p:sp>
      </p:grpSp>
      <p:grpSp>
        <p:nvGrpSpPr>
          <p:cNvPr id="21" name="Group 20"/>
          <p:cNvGrpSpPr/>
          <p:nvPr/>
        </p:nvGrpSpPr>
        <p:grpSpPr>
          <a:xfrm>
            <a:off x="647564" y="3035323"/>
            <a:ext cx="7769337" cy="393677"/>
            <a:chOff x="71072" y="5087134"/>
            <a:chExt cx="10359116" cy="524903"/>
          </a:xfrm>
        </p:grpSpPr>
        <p:sp>
          <p:nvSpPr>
            <p:cNvPr id="22" name="TextBox 21"/>
            <p:cNvSpPr txBox="1"/>
            <p:nvPr/>
          </p:nvSpPr>
          <p:spPr>
            <a:xfrm>
              <a:off x="433548" y="5119594"/>
              <a:ext cx="9996640" cy="492443"/>
            </a:xfrm>
            <a:prstGeom prst="rect">
              <a:avLst/>
            </a:prstGeom>
            <a:noFill/>
          </p:spPr>
          <p:txBody>
            <a:bodyPr wrap="square" rtlCol="0">
              <a:spAutoFit/>
            </a:bodyPr>
            <a:lstStyle/>
            <a:p>
              <a:r>
                <a:rPr lang="en-US" dirty="0">
                  <a:solidFill>
                    <a:srgbClr val="4D4D4D"/>
                  </a:solidFill>
                  <a:latin typeface="Arial"/>
                  <a:cs typeface="Arial"/>
                </a:rPr>
                <a:t>Have you ever been coached before? What was your experience like?</a:t>
              </a:r>
            </a:p>
          </p:txBody>
        </p:sp>
        <p:sp>
          <p:nvSpPr>
            <p:cNvPr id="23" name="Oval 22"/>
            <p:cNvSpPr/>
            <p:nvPr/>
          </p:nvSpPr>
          <p:spPr>
            <a:xfrm>
              <a:off x="71072" y="5087134"/>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5</a:t>
              </a:r>
            </a:p>
          </p:txBody>
        </p:sp>
      </p:grpSp>
      <p:grpSp>
        <p:nvGrpSpPr>
          <p:cNvPr id="24" name="Group 23"/>
          <p:cNvGrpSpPr/>
          <p:nvPr/>
        </p:nvGrpSpPr>
        <p:grpSpPr>
          <a:xfrm>
            <a:off x="647564" y="3574757"/>
            <a:ext cx="7992887" cy="646331"/>
            <a:chOff x="71072" y="4957964"/>
            <a:chExt cx="10657184" cy="861774"/>
          </a:xfrm>
        </p:grpSpPr>
        <p:sp>
          <p:nvSpPr>
            <p:cNvPr id="25" name="TextBox 24"/>
            <p:cNvSpPr txBox="1"/>
            <p:nvPr/>
          </p:nvSpPr>
          <p:spPr>
            <a:xfrm>
              <a:off x="433547" y="4957964"/>
              <a:ext cx="10294709" cy="861774"/>
            </a:xfrm>
            <a:prstGeom prst="rect">
              <a:avLst/>
            </a:prstGeom>
            <a:noFill/>
          </p:spPr>
          <p:txBody>
            <a:bodyPr wrap="square" rtlCol="0">
              <a:spAutoFit/>
            </a:bodyPr>
            <a:lstStyle/>
            <a:p>
              <a:r>
                <a:rPr lang="en-US" dirty="0">
                  <a:solidFill>
                    <a:srgbClr val="4D4D4D"/>
                  </a:solidFill>
                  <a:latin typeface="Arial"/>
                  <a:cs typeface="Arial"/>
                </a:rPr>
                <a:t>If you could re-define the parameters and definition of what coaching is so that it’s a valuable experience for you, what would it be?</a:t>
              </a:r>
            </a:p>
          </p:txBody>
        </p:sp>
        <p:sp>
          <p:nvSpPr>
            <p:cNvPr id="26" name="Oval 25"/>
            <p:cNvSpPr/>
            <p:nvPr/>
          </p:nvSpPr>
          <p:spPr>
            <a:xfrm>
              <a:off x="71072" y="4998790"/>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6</a:t>
              </a:r>
            </a:p>
          </p:txBody>
        </p:sp>
      </p:grpSp>
      <p:grpSp>
        <p:nvGrpSpPr>
          <p:cNvPr id="27" name="Group 26"/>
          <p:cNvGrpSpPr/>
          <p:nvPr/>
        </p:nvGrpSpPr>
        <p:grpSpPr>
          <a:xfrm>
            <a:off x="647564" y="4262471"/>
            <a:ext cx="7167385" cy="390665"/>
            <a:chOff x="71072" y="4998790"/>
            <a:chExt cx="9556514" cy="520887"/>
          </a:xfrm>
        </p:grpSpPr>
        <p:sp>
          <p:nvSpPr>
            <p:cNvPr id="28" name="TextBox 27"/>
            <p:cNvSpPr txBox="1"/>
            <p:nvPr/>
          </p:nvSpPr>
          <p:spPr>
            <a:xfrm>
              <a:off x="433547" y="5027234"/>
              <a:ext cx="9194039" cy="492443"/>
            </a:xfrm>
            <a:prstGeom prst="rect">
              <a:avLst/>
            </a:prstGeom>
            <a:noFill/>
          </p:spPr>
          <p:txBody>
            <a:bodyPr wrap="square" rtlCol="0">
              <a:spAutoFit/>
            </a:bodyPr>
            <a:lstStyle/>
            <a:p>
              <a:r>
                <a:rPr lang="en-US" dirty="0">
                  <a:solidFill>
                    <a:srgbClr val="4D4D4D"/>
                  </a:solidFill>
                  <a:latin typeface="Arial"/>
                  <a:cs typeface="Arial"/>
                </a:rPr>
                <a:t>What would your expectations be of me from our coaching?</a:t>
              </a:r>
            </a:p>
          </p:txBody>
        </p:sp>
        <p:sp>
          <p:nvSpPr>
            <p:cNvPr id="29" name="Oval 28"/>
            <p:cNvSpPr/>
            <p:nvPr/>
          </p:nvSpPr>
          <p:spPr>
            <a:xfrm>
              <a:off x="71072" y="4998790"/>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7</a:t>
              </a:r>
            </a:p>
          </p:txBody>
        </p:sp>
      </p:grpSp>
      <p:grpSp>
        <p:nvGrpSpPr>
          <p:cNvPr id="30" name="Group 29"/>
          <p:cNvGrpSpPr/>
          <p:nvPr/>
        </p:nvGrpSpPr>
        <p:grpSpPr>
          <a:xfrm>
            <a:off x="647564" y="4762889"/>
            <a:ext cx="7262869" cy="646331"/>
            <a:chOff x="71072" y="4957966"/>
            <a:chExt cx="9683826" cy="861774"/>
          </a:xfrm>
        </p:grpSpPr>
        <p:sp>
          <p:nvSpPr>
            <p:cNvPr id="31" name="TextBox 30"/>
            <p:cNvSpPr txBox="1"/>
            <p:nvPr/>
          </p:nvSpPr>
          <p:spPr>
            <a:xfrm>
              <a:off x="433548" y="4957966"/>
              <a:ext cx="9321350" cy="861774"/>
            </a:xfrm>
            <a:prstGeom prst="rect">
              <a:avLst/>
            </a:prstGeom>
            <a:noFill/>
          </p:spPr>
          <p:txBody>
            <a:bodyPr wrap="square" rtlCol="0">
              <a:spAutoFit/>
            </a:bodyPr>
            <a:lstStyle/>
            <a:p>
              <a:r>
                <a:rPr lang="en-US" dirty="0">
                  <a:solidFill>
                    <a:srgbClr val="4D4D4D"/>
                  </a:solidFill>
                  <a:latin typeface="Arial"/>
                  <a:cs typeface="Arial"/>
                </a:rPr>
                <a:t>If you could design the conversation or structure of these one-on-one meetings, how would you want it to be?</a:t>
              </a:r>
            </a:p>
          </p:txBody>
        </p:sp>
        <p:sp>
          <p:nvSpPr>
            <p:cNvPr id="32" name="Oval 31"/>
            <p:cNvSpPr/>
            <p:nvPr/>
          </p:nvSpPr>
          <p:spPr>
            <a:xfrm>
              <a:off x="71072" y="5121227"/>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8</a:t>
              </a:r>
            </a:p>
          </p:txBody>
        </p:sp>
      </p:grpSp>
      <p:grpSp>
        <p:nvGrpSpPr>
          <p:cNvPr id="33" name="Group 32"/>
          <p:cNvGrpSpPr/>
          <p:nvPr/>
        </p:nvGrpSpPr>
        <p:grpSpPr>
          <a:xfrm>
            <a:off x="647564" y="5446962"/>
            <a:ext cx="7704857" cy="646334"/>
            <a:chOff x="71072" y="5275385"/>
            <a:chExt cx="10273143" cy="861775"/>
          </a:xfrm>
        </p:grpSpPr>
        <p:sp>
          <p:nvSpPr>
            <p:cNvPr id="34" name="TextBox 33"/>
            <p:cNvSpPr txBox="1"/>
            <p:nvPr/>
          </p:nvSpPr>
          <p:spPr>
            <a:xfrm>
              <a:off x="433548" y="5275385"/>
              <a:ext cx="9910667" cy="861775"/>
            </a:xfrm>
            <a:prstGeom prst="rect">
              <a:avLst/>
            </a:prstGeom>
            <a:noFill/>
          </p:spPr>
          <p:txBody>
            <a:bodyPr wrap="square" rtlCol="0">
              <a:spAutoFit/>
            </a:bodyPr>
            <a:lstStyle/>
            <a:p>
              <a:r>
                <a:rPr lang="en-US" dirty="0">
                  <a:solidFill>
                    <a:srgbClr val="4D4D4D"/>
                  </a:solidFill>
                  <a:latin typeface="Arial"/>
                  <a:cs typeface="Arial"/>
                </a:rPr>
                <a:t>What would you like to accomplish or ensure we cover during our coaching sessions that would be important and valuable to you?</a:t>
              </a:r>
            </a:p>
          </p:txBody>
        </p:sp>
        <p:sp>
          <p:nvSpPr>
            <p:cNvPr id="35" name="Oval 34"/>
            <p:cNvSpPr/>
            <p:nvPr/>
          </p:nvSpPr>
          <p:spPr>
            <a:xfrm>
              <a:off x="71072" y="5438636"/>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latin typeface="Arial"/>
                  <a:cs typeface="Arial"/>
                </a:rPr>
                <a:t>9</a:t>
              </a:r>
            </a:p>
          </p:txBody>
        </p:sp>
      </p:grpSp>
      <p:grpSp>
        <p:nvGrpSpPr>
          <p:cNvPr id="36" name="Group 35"/>
          <p:cNvGrpSpPr/>
          <p:nvPr/>
        </p:nvGrpSpPr>
        <p:grpSpPr>
          <a:xfrm>
            <a:off x="647564" y="6132044"/>
            <a:ext cx="7717538" cy="393300"/>
            <a:chOff x="57820" y="7308239"/>
            <a:chExt cx="10290051" cy="524399"/>
          </a:xfrm>
        </p:grpSpPr>
        <p:grpSp>
          <p:nvGrpSpPr>
            <p:cNvPr id="37" name="Group 36"/>
            <p:cNvGrpSpPr/>
            <p:nvPr/>
          </p:nvGrpSpPr>
          <p:grpSpPr>
            <a:xfrm>
              <a:off x="71072" y="7308239"/>
              <a:ext cx="10276799" cy="524399"/>
              <a:chOff x="71072" y="5076091"/>
              <a:chExt cx="10276799" cy="524399"/>
            </a:xfrm>
          </p:grpSpPr>
          <p:sp>
            <p:nvSpPr>
              <p:cNvPr id="39" name="TextBox 38"/>
              <p:cNvSpPr txBox="1"/>
              <p:nvPr/>
            </p:nvSpPr>
            <p:spPr>
              <a:xfrm>
                <a:off x="433547" y="5108048"/>
                <a:ext cx="9914324" cy="492442"/>
              </a:xfrm>
              <a:prstGeom prst="rect">
                <a:avLst/>
              </a:prstGeom>
              <a:noFill/>
            </p:spPr>
            <p:txBody>
              <a:bodyPr wrap="square" rtlCol="0">
                <a:spAutoFit/>
              </a:bodyPr>
              <a:lstStyle/>
              <a:p>
                <a:r>
                  <a:rPr lang="en-US" dirty="0">
                    <a:solidFill>
                      <a:srgbClr val="4D4D4D"/>
                    </a:solidFill>
                    <a:latin typeface="Arial"/>
                    <a:cs typeface="Arial"/>
                  </a:rPr>
                  <a:t>What concerns do you have about our coaching and what we discuss?</a:t>
                </a:r>
                <a:endParaRPr lang="en-US" sz="900" dirty="0">
                  <a:solidFill>
                    <a:srgbClr val="4D4D4D"/>
                  </a:solidFill>
                  <a:latin typeface="Arial"/>
                  <a:cs typeface="Arial"/>
                </a:endParaRPr>
              </a:p>
            </p:txBody>
          </p:sp>
          <p:sp>
            <p:nvSpPr>
              <p:cNvPr id="40" name="Oval 39"/>
              <p:cNvSpPr/>
              <p:nvPr/>
            </p:nvSpPr>
            <p:spPr>
              <a:xfrm>
                <a:off x="71072" y="5076091"/>
                <a:ext cx="362476" cy="362476"/>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5" b="1" dirty="0">
                  <a:latin typeface="Arial"/>
                  <a:cs typeface="Arial"/>
                </a:endParaRPr>
              </a:p>
            </p:txBody>
          </p:sp>
        </p:grpSp>
        <p:sp>
          <p:nvSpPr>
            <p:cNvPr id="38" name="TextBox 37"/>
            <p:cNvSpPr txBox="1"/>
            <p:nvPr/>
          </p:nvSpPr>
          <p:spPr>
            <a:xfrm>
              <a:off x="57820" y="7329808"/>
              <a:ext cx="447131" cy="338555"/>
            </a:xfrm>
            <a:prstGeom prst="rect">
              <a:avLst/>
            </a:prstGeom>
            <a:noFill/>
          </p:spPr>
          <p:txBody>
            <a:bodyPr wrap="none" rtlCol="0">
              <a:spAutoFit/>
            </a:bodyPr>
            <a:lstStyle/>
            <a:p>
              <a:r>
                <a:rPr lang="en-US" sz="1050" b="1" dirty="0">
                  <a:solidFill>
                    <a:schemeClr val="bg1"/>
                  </a:solidFill>
                  <a:latin typeface="Arial"/>
                  <a:cs typeface="Arial"/>
                </a:rPr>
                <a:t>10</a:t>
              </a:r>
            </a:p>
          </p:txBody>
        </p:sp>
      </p:grpSp>
    </p:spTree>
    <p:extLst>
      <p:ext uri="{BB962C8B-B14F-4D97-AF65-F5344CB8AC3E}">
        <p14:creationId xmlns:p14="http://schemas.microsoft.com/office/powerpoint/2010/main" val="2518849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495" y="1304764"/>
            <a:ext cx="5815471" cy="5400600"/>
          </a:xfrm>
        </p:spPr>
        <p:txBody>
          <a:bodyPr/>
          <a:lstStyle/>
          <a:p>
            <a:pPr marL="0" lvl="1" indent="0">
              <a:spcBef>
                <a:spcPts val="0"/>
              </a:spcBef>
              <a:spcAft>
                <a:spcPts val="1800"/>
              </a:spcAft>
              <a:buNone/>
            </a:pPr>
            <a:r>
              <a:rPr lang="en-US" sz="2400" dirty="0"/>
              <a:t>1. Think about a difficult conversation.</a:t>
            </a:r>
          </a:p>
          <a:p>
            <a:pPr marL="0" lvl="1" indent="0">
              <a:spcBef>
                <a:spcPts val="0"/>
              </a:spcBef>
              <a:spcAft>
                <a:spcPts val="1800"/>
              </a:spcAft>
              <a:buNone/>
            </a:pPr>
            <a:r>
              <a:rPr lang="en-US" sz="2500" dirty="0"/>
              <a:t>2. What makes a conversation difficult?  </a:t>
            </a:r>
          </a:p>
          <a:p>
            <a:pPr marL="0" lvl="1" indent="0">
              <a:spcBef>
                <a:spcPts val="0"/>
              </a:spcBef>
              <a:spcAft>
                <a:spcPts val="1800"/>
              </a:spcAft>
              <a:buNone/>
            </a:pPr>
            <a:r>
              <a:rPr lang="en-US" sz="2500" b="1" dirty="0"/>
              <a:t>Your approach, current assumptions and experiences surrounding the situation.</a:t>
            </a:r>
          </a:p>
          <a:p>
            <a:pPr marL="0" lvl="1" indent="0">
              <a:spcBef>
                <a:spcPts val="0"/>
              </a:spcBef>
              <a:spcAft>
                <a:spcPts val="1800"/>
              </a:spcAft>
              <a:buNone/>
            </a:pPr>
            <a:r>
              <a:rPr lang="en-US" sz="2500" dirty="0">
                <a:latin typeface="+mj-lt"/>
              </a:rPr>
              <a:t>3. When you change the way you communicate, and create buy-in and alignment through enrollment, you change the way people listen, engage with you and how they feel.</a:t>
            </a:r>
          </a:p>
          <a:p>
            <a:pPr marL="0" lvl="1" indent="0">
              <a:spcBef>
                <a:spcPts val="0"/>
              </a:spcBef>
              <a:spcAft>
                <a:spcPts val="1800"/>
              </a:spcAft>
              <a:buNone/>
            </a:pPr>
            <a:r>
              <a:rPr lang="en-US" sz="2500" dirty="0">
                <a:latin typeface="+mj-lt"/>
              </a:rPr>
              <a:t>4. </a:t>
            </a:r>
            <a:r>
              <a:rPr lang="en-US" sz="2500" b="1" dirty="0">
                <a:latin typeface="+mj-lt"/>
              </a:rPr>
              <a:t>You</a:t>
            </a:r>
            <a:r>
              <a:rPr lang="en-US" sz="2500" dirty="0">
                <a:latin typeface="+mj-lt"/>
              </a:rPr>
              <a:t> create an environment for your people to improve and </a:t>
            </a:r>
            <a:r>
              <a:rPr lang="en-US" sz="2500" b="1" dirty="0">
                <a:latin typeface="+mj-lt"/>
              </a:rPr>
              <a:t>want</a:t>
            </a:r>
            <a:r>
              <a:rPr lang="en-US" sz="2500" dirty="0">
                <a:latin typeface="+mj-lt"/>
              </a:rPr>
              <a:t> to change.</a:t>
            </a:r>
          </a:p>
        </p:txBody>
      </p:sp>
      <p:pic>
        <p:nvPicPr>
          <p:cNvPr id="4" name="Picture 2" descr="C:\Users\Executive Coach\AppData\Local\Microsoft\Windows\Temporary Internet Files\Content.IE5\HY3P0MNI\MP900216067[1].jpg"/>
          <p:cNvPicPr>
            <a:picLocks noChangeAspect="1" noChangeArrowheads="1"/>
          </p:cNvPicPr>
          <p:nvPr/>
        </p:nvPicPr>
        <p:blipFill>
          <a:blip r:embed="rId3"/>
          <a:srcRect/>
          <a:stretch>
            <a:fillRect/>
          </a:stretch>
        </p:blipFill>
        <p:spPr bwMode="auto">
          <a:xfrm>
            <a:off x="5761518" y="2273094"/>
            <a:ext cx="3202706" cy="2407594"/>
          </a:xfrm>
          <a:prstGeom prst="rect">
            <a:avLst/>
          </a:prstGeom>
          <a:ln>
            <a:noFill/>
          </a:ln>
          <a:effectLst>
            <a:softEdge rad="112500"/>
          </a:effectLst>
        </p:spPr>
      </p:pic>
      <p:sp>
        <p:nvSpPr>
          <p:cNvPr id="5" name="TextBox 4"/>
          <p:cNvSpPr txBox="1"/>
          <p:nvPr/>
        </p:nvSpPr>
        <p:spPr>
          <a:xfrm>
            <a:off x="5596983" y="5049180"/>
            <a:ext cx="3531777" cy="1292662"/>
          </a:xfrm>
          <a:prstGeom prst="rect">
            <a:avLst/>
          </a:prstGeom>
          <a:noFill/>
        </p:spPr>
        <p:txBody>
          <a:bodyPr wrap="square" lIns="0" tIns="0" rIns="0" bIns="0" rtlCol="0">
            <a:spAutoFit/>
          </a:bodyPr>
          <a:lstStyle/>
          <a:p>
            <a:pPr marL="460375" lvl="1" indent="-460375" algn="ctr">
              <a:buNone/>
            </a:pPr>
            <a:r>
              <a:rPr lang="en-US" sz="2800" dirty="0">
                <a:solidFill>
                  <a:srgbClr val="C00000"/>
                </a:solidFill>
                <a:effectLst>
                  <a:outerShdw blurRad="38100" dist="38100" dir="2700000" algn="tl">
                    <a:srgbClr val="000000">
                      <a:alpha val="43137"/>
                    </a:srgbClr>
                  </a:outerShdw>
                </a:effectLst>
              </a:rPr>
              <a:t>You create </a:t>
            </a:r>
          </a:p>
          <a:p>
            <a:pPr marL="460375" lvl="1" indent="-460375" algn="ctr">
              <a:buNone/>
            </a:pPr>
            <a:r>
              <a:rPr lang="en-US" sz="2800" dirty="0">
                <a:solidFill>
                  <a:srgbClr val="C00000"/>
                </a:solidFill>
                <a:effectLst>
                  <a:outerShdw blurRad="38100" dist="38100" dir="2700000" algn="tl">
                    <a:srgbClr val="000000">
                      <a:alpha val="43137"/>
                    </a:srgbClr>
                  </a:outerShdw>
                </a:effectLst>
              </a:rPr>
              <a:t> your team’s culture -  </a:t>
            </a:r>
          </a:p>
          <a:p>
            <a:pPr algn="ctr">
              <a:buNone/>
            </a:pPr>
            <a:r>
              <a:rPr lang="en-US" sz="2800" dirty="0">
                <a:solidFill>
                  <a:srgbClr val="C00000"/>
                </a:solidFill>
                <a:effectLst>
                  <a:outerShdw blurRad="38100" dist="38100" dir="2700000" algn="tl">
                    <a:srgbClr val="000000">
                      <a:alpha val="43137"/>
                    </a:srgbClr>
                  </a:outerShdw>
                </a:effectLst>
              </a:rPr>
              <a:t>it’s all in your power </a:t>
            </a:r>
          </a:p>
        </p:txBody>
      </p:sp>
      <p:sp>
        <p:nvSpPr>
          <p:cNvPr id="7" name="TextBox 6"/>
          <p:cNvSpPr txBox="1"/>
          <p:nvPr/>
        </p:nvSpPr>
        <p:spPr>
          <a:xfrm>
            <a:off x="-108520" y="203156"/>
            <a:ext cx="9237280" cy="892552"/>
          </a:xfrm>
          <a:prstGeom prst="rect">
            <a:avLst/>
          </a:prstGeom>
          <a:noFill/>
          <a:ln>
            <a:noFill/>
          </a:ln>
        </p:spPr>
        <p:txBody>
          <a:bodyPr wrap="square" rtlCol="0">
            <a:spAutoFit/>
          </a:bodyPr>
          <a:lstStyle/>
          <a:p>
            <a:pPr algn="ctr"/>
            <a:r>
              <a:rPr lang="en-US" sz="2600" b="1" dirty="0">
                <a:solidFill>
                  <a:srgbClr val="B41A1B"/>
                </a:solidFill>
              </a:rPr>
              <a:t>THERE’S NO SUCH THING </a:t>
            </a:r>
          </a:p>
          <a:p>
            <a:pPr algn="ctr"/>
            <a:r>
              <a:rPr lang="en-US" sz="2600" b="1" dirty="0">
                <a:solidFill>
                  <a:srgbClr val="B41A1B"/>
                </a:solidFill>
              </a:rPr>
              <a:t>AS A DIFFICULT CONVERSATION</a:t>
            </a:r>
          </a:p>
        </p:txBody>
      </p:sp>
      <p:cxnSp>
        <p:nvCxnSpPr>
          <p:cNvPr id="8" name="Straight Connector 7"/>
          <p:cNvCxnSpPr/>
          <p:nvPr/>
        </p:nvCxnSpPr>
        <p:spPr>
          <a:xfrm>
            <a:off x="1871700" y="1078952"/>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71700" y="203156"/>
            <a:ext cx="5580620" cy="806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381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2516" y="313291"/>
            <a:ext cx="9310562" cy="1107996"/>
          </a:xfrm>
          <a:prstGeom prst="rect">
            <a:avLst/>
          </a:prstGeom>
          <a:noFill/>
          <a:ln>
            <a:noFill/>
          </a:ln>
        </p:spPr>
        <p:txBody>
          <a:bodyPr wrap="none" rtlCol="0">
            <a:spAutoFit/>
          </a:bodyPr>
          <a:lstStyle/>
          <a:p>
            <a:r>
              <a:rPr lang="en-US" sz="4200" b="1" dirty="0">
                <a:solidFill>
                  <a:srgbClr val="B41A1B"/>
                </a:solidFill>
              </a:rPr>
              <a:t>In Every Conversation &amp; Interaction</a:t>
            </a:r>
          </a:p>
          <a:p>
            <a:pPr algn="ctr"/>
            <a:r>
              <a:rPr lang="en-US" sz="2400" dirty="0">
                <a:solidFill>
                  <a:srgbClr val="606060"/>
                </a:solidFill>
              </a:rPr>
              <a:t>(Face to face, telephone, IM, email, texting)</a:t>
            </a:r>
          </a:p>
        </p:txBody>
      </p:sp>
      <p:grpSp>
        <p:nvGrpSpPr>
          <p:cNvPr id="4" name="Group 3"/>
          <p:cNvGrpSpPr/>
          <p:nvPr/>
        </p:nvGrpSpPr>
        <p:grpSpPr>
          <a:xfrm>
            <a:off x="-15792" y="2222866"/>
            <a:ext cx="9144000" cy="2412268"/>
            <a:chOff x="508" y="2222866"/>
            <a:chExt cx="9144000" cy="2412268"/>
          </a:xfrm>
        </p:grpSpPr>
        <p:sp>
          <p:nvSpPr>
            <p:cNvPr id="17" name="Rectangle 16"/>
            <p:cNvSpPr/>
            <p:nvPr/>
          </p:nvSpPr>
          <p:spPr>
            <a:xfrm>
              <a:off x="508" y="2222866"/>
              <a:ext cx="9144000" cy="2412268"/>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19" name="TextBox 18"/>
            <p:cNvSpPr txBox="1"/>
            <p:nvPr/>
          </p:nvSpPr>
          <p:spPr>
            <a:xfrm>
              <a:off x="1503408" y="2411303"/>
              <a:ext cx="6404317" cy="2169825"/>
            </a:xfrm>
            <a:prstGeom prst="rect">
              <a:avLst/>
            </a:prstGeom>
            <a:noFill/>
            <a:ln>
              <a:noFill/>
            </a:ln>
          </p:spPr>
          <p:txBody>
            <a:bodyPr wrap="none" rtlCol="0">
              <a:spAutoFit/>
            </a:bodyPr>
            <a:lstStyle/>
            <a:p>
              <a:pPr algn="ctr"/>
              <a:r>
                <a:rPr lang="en-US" sz="4500" dirty="0">
                  <a:solidFill>
                    <a:srgbClr val="F2F2F2"/>
                  </a:solidFill>
                </a:rPr>
                <a:t>You are either</a:t>
              </a:r>
            </a:p>
            <a:p>
              <a:pPr algn="ctr"/>
              <a:r>
                <a:rPr lang="en-US" sz="4500" dirty="0">
                  <a:solidFill>
                    <a:srgbClr val="F2F2F2"/>
                  </a:solidFill>
                </a:rPr>
                <a:t> </a:t>
              </a:r>
              <a:r>
                <a:rPr lang="en-US" sz="4500" b="1" dirty="0">
                  <a:solidFill>
                    <a:srgbClr val="F2F2F2"/>
                  </a:solidFill>
                </a:rPr>
                <a:t>BUILDING</a:t>
              </a:r>
              <a:r>
                <a:rPr lang="en-US" sz="4500" dirty="0">
                  <a:solidFill>
                    <a:srgbClr val="F2F2F2"/>
                  </a:solidFill>
                </a:rPr>
                <a:t> Trust </a:t>
              </a:r>
            </a:p>
            <a:p>
              <a:pPr algn="ctr"/>
              <a:r>
                <a:rPr lang="en-US" sz="4500" dirty="0">
                  <a:solidFill>
                    <a:srgbClr val="F2F2F2"/>
                  </a:solidFill>
                </a:rPr>
                <a:t>and </a:t>
              </a:r>
              <a:r>
                <a:rPr lang="en-US" sz="4500" b="1" dirty="0">
                  <a:solidFill>
                    <a:srgbClr val="F2F2F2"/>
                  </a:solidFill>
                </a:rPr>
                <a:t>BUILDING</a:t>
              </a:r>
              <a:r>
                <a:rPr lang="en-US" sz="4500" dirty="0">
                  <a:solidFill>
                    <a:srgbClr val="F2F2F2"/>
                  </a:solidFill>
                </a:rPr>
                <a:t> People -</a:t>
              </a:r>
            </a:p>
          </p:txBody>
        </p:sp>
      </p:grpSp>
      <p:sp>
        <p:nvSpPr>
          <p:cNvPr id="26" name="TextBox 25"/>
          <p:cNvSpPr txBox="1"/>
          <p:nvPr/>
        </p:nvSpPr>
        <p:spPr>
          <a:xfrm>
            <a:off x="54006" y="5185645"/>
            <a:ext cx="9270522" cy="1015663"/>
          </a:xfrm>
          <a:prstGeom prst="rect">
            <a:avLst/>
          </a:prstGeom>
          <a:noFill/>
          <a:ln>
            <a:noFill/>
          </a:ln>
        </p:spPr>
        <p:txBody>
          <a:bodyPr wrap="square" rtlCol="0">
            <a:spAutoFit/>
          </a:bodyPr>
          <a:lstStyle/>
          <a:p>
            <a:r>
              <a:rPr lang="en-US" sz="6000" b="1" dirty="0">
                <a:solidFill>
                  <a:srgbClr val="B41A1B"/>
                </a:solidFill>
              </a:rPr>
              <a:t>Or You’re </a:t>
            </a:r>
            <a:r>
              <a:rPr lang="en-US" sz="6000" b="1" i="1" dirty="0">
                <a:solidFill>
                  <a:srgbClr val="606060"/>
                </a:solidFill>
              </a:rPr>
              <a:t>Eroding</a:t>
            </a:r>
            <a:r>
              <a:rPr lang="en-US" sz="6000" b="1" dirty="0">
                <a:solidFill>
                  <a:srgbClr val="606060"/>
                </a:solidFill>
              </a:rPr>
              <a:t> </a:t>
            </a:r>
            <a:r>
              <a:rPr lang="en-US" sz="6000" b="1" dirty="0">
                <a:solidFill>
                  <a:srgbClr val="B41A1B"/>
                </a:solidFill>
              </a:rPr>
              <a:t>Them </a:t>
            </a:r>
          </a:p>
        </p:txBody>
      </p:sp>
    </p:spTree>
    <p:extLst>
      <p:ext uri="{BB962C8B-B14F-4D97-AF65-F5344CB8AC3E}">
        <p14:creationId xmlns:p14="http://schemas.microsoft.com/office/powerpoint/2010/main" val="621242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89824" y="2039360"/>
            <a:ext cx="5564353" cy="2253736"/>
            <a:chOff x="1295636" y="1772816"/>
            <a:chExt cx="5564353" cy="2253736"/>
          </a:xfrm>
        </p:grpSpPr>
        <p:grpSp>
          <p:nvGrpSpPr>
            <p:cNvPr id="7" name="Group 6"/>
            <p:cNvGrpSpPr/>
            <p:nvPr/>
          </p:nvGrpSpPr>
          <p:grpSpPr>
            <a:xfrm>
              <a:off x="1295636" y="1772816"/>
              <a:ext cx="5564353" cy="2253736"/>
              <a:chOff x="1115616" y="2937718"/>
              <a:chExt cx="5564353" cy="2253736"/>
            </a:xfrm>
          </p:grpSpPr>
          <p:sp>
            <p:nvSpPr>
              <p:cNvPr id="9" name="TextBox 8"/>
              <p:cNvSpPr txBox="1"/>
              <p:nvPr/>
            </p:nvSpPr>
            <p:spPr>
              <a:xfrm>
                <a:off x="1115616" y="2937718"/>
                <a:ext cx="2530974" cy="923330"/>
              </a:xfrm>
              <a:prstGeom prst="rect">
                <a:avLst/>
              </a:prstGeom>
              <a:noFill/>
            </p:spPr>
            <p:txBody>
              <a:bodyPr wrap="none" rtlCol="0">
                <a:spAutoFit/>
              </a:bodyPr>
              <a:lstStyle/>
              <a:p>
                <a:r>
                  <a:rPr lang="en-US" sz="5400" dirty="0">
                    <a:solidFill>
                      <a:srgbClr val="B41A1B"/>
                    </a:solidFill>
                    <a:latin typeface="Arial Black"/>
                    <a:cs typeface="Arial Black"/>
                  </a:rPr>
                  <a:t>WHEN</a:t>
                </a:r>
              </a:p>
            </p:txBody>
          </p:sp>
          <p:sp>
            <p:nvSpPr>
              <p:cNvPr id="10" name="TextBox 9"/>
              <p:cNvSpPr txBox="1"/>
              <p:nvPr/>
            </p:nvSpPr>
            <p:spPr>
              <a:xfrm>
                <a:off x="2411760" y="3621794"/>
                <a:ext cx="4268209" cy="1569660"/>
              </a:xfrm>
              <a:prstGeom prst="rect">
                <a:avLst/>
              </a:prstGeom>
              <a:noFill/>
            </p:spPr>
            <p:txBody>
              <a:bodyPr wrap="none" rtlCol="0">
                <a:spAutoFit/>
              </a:bodyPr>
              <a:lstStyle/>
              <a:p>
                <a:r>
                  <a:rPr lang="en-US" sz="9600" dirty="0">
                    <a:solidFill>
                      <a:srgbClr val="606060"/>
                    </a:solidFill>
                    <a:latin typeface="Avenir Light"/>
                    <a:cs typeface="Avenir Light"/>
                  </a:rPr>
                  <a:t>Coach?</a:t>
                </a:r>
              </a:p>
            </p:txBody>
          </p:sp>
        </p:grpSp>
        <p:sp>
          <p:nvSpPr>
            <p:cNvPr id="8" name="TextBox 7"/>
            <p:cNvSpPr txBox="1"/>
            <p:nvPr/>
          </p:nvSpPr>
          <p:spPr>
            <a:xfrm>
              <a:off x="3815916" y="1986518"/>
              <a:ext cx="1763546" cy="707886"/>
            </a:xfrm>
            <a:prstGeom prst="rect">
              <a:avLst/>
            </a:prstGeom>
            <a:noFill/>
          </p:spPr>
          <p:txBody>
            <a:bodyPr wrap="none" rtlCol="0">
              <a:spAutoFit/>
            </a:bodyPr>
            <a:lstStyle/>
            <a:p>
              <a:r>
                <a:rPr lang="en-US" sz="4000" dirty="0">
                  <a:solidFill>
                    <a:srgbClr val="606060"/>
                  </a:solidFill>
                  <a:latin typeface="Avenir Light"/>
                  <a:cs typeface="Avenir Light"/>
                </a:rPr>
                <a:t>do you</a:t>
              </a:r>
            </a:p>
          </p:txBody>
        </p:sp>
      </p:grpSp>
    </p:spTree>
    <p:extLst>
      <p:ext uri="{BB962C8B-B14F-4D97-AF65-F5344CB8AC3E}">
        <p14:creationId xmlns:p14="http://schemas.microsoft.com/office/powerpoint/2010/main" val="145018367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7516"/>
            <a:ext cx="4572000" cy="6858000"/>
          </a:xfrm>
          <a:prstGeom prst="rect">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91138" name="Text Box 2"/>
          <p:cNvSpPr txBox="1">
            <a:spLocks noChangeArrowheads="1"/>
          </p:cNvSpPr>
          <p:nvPr/>
        </p:nvSpPr>
        <p:spPr bwMode="auto">
          <a:xfrm>
            <a:off x="3489325" y="5984875"/>
            <a:ext cx="184150" cy="457200"/>
          </a:xfrm>
          <a:prstGeom prst="rect">
            <a:avLst/>
          </a:prstGeom>
          <a:noFill/>
          <a:ln w="9525">
            <a:noFill/>
            <a:miter lim="800000"/>
            <a:headEnd/>
            <a:tailEnd/>
          </a:ln>
          <a:effectLst/>
        </p:spPr>
        <p:txBody>
          <a:bodyPr wrap="none">
            <a:spAutoFit/>
          </a:bodyPr>
          <a:lstStyle/>
          <a:p>
            <a:pPr eaLnBrk="0" hangingPunct="0"/>
            <a:endParaRPr lang="en-US" sz="2400" dirty="0">
              <a:latin typeface="Times New Roman" pitchFamily="18" charset="0"/>
            </a:endParaRPr>
          </a:p>
        </p:txBody>
      </p:sp>
      <p:sp>
        <p:nvSpPr>
          <p:cNvPr id="91140" name="Line 4"/>
          <p:cNvSpPr>
            <a:spLocks noChangeShapeType="1"/>
          </p:cNvSpPr>
          <p:nvPr/>
        </p:nvSpPr>
        <p:spPr bwMode="auto">
          <a:xfrm>
            <a:off x="10044608" y="4473116"/>
            <a:ext cx="533400" cy="1600200"/>
          </a:xfrm>
          <a:prstGeom prst="line">
            <a:avLst/>
          </a:prstGeom>
          <a:noFill/>
          <a:ln w="9525" cap="rnd">
            <a:solidFill>
              <a:schemeClr val="tx1"/>
            </a:solidFill>
            <a:prstDash val="sysDot"/>
            <a:round/>
            <a:headEnd/>
            <a:tailEnd/>
          </a:ln>
          <a:effectLst/>
        </p:spPr>
        <p:txBody>
          <a:bodyPr wrap="none" anchor="ctr"/>
          <a:lstStyle/>
          <a:p>
            <a:endParaRPr lang="en-US" dirty="0"/>
          </a:p>
        </p:txBody>
      </p:sp>
      <p:sp>
        <p:nvSpPr>
          <p:cNvPr id="30" name="Rectangle 29"/>
          <p:cNvSpPr/>
          <p:nvPr/>
        </p:nvSpPr>
        <p:spPr>
          <a:xfrm>
            <a:off x="4932548" y="6559460"/>
            <a:ext cx="4572000" cy="253916"/>
          </a:xfrm>
          <a:prstGeom prst="rect">
            <a:avLst/>
          </a:prstGeom>
        </p:spPr>
        <p:txBody>
          <a:bodyPr>
            <a:spAutoFit/>
          </a:bodyPr>
          <a:lstStyle/>
          <a:p>
            <a:pPr eaLnBrk="1" hangingPunct="1"/>
            <a:r>
              <a:rPr lang="en-US" sz="1050" dirty="0">
                <a:solidFill>
                  <a:srgbClr val="888D8B"/>
                </a:solidFill>
              </a:rPr>
              <a:t>Source: Sales Executive Council and SEC </a:t>
            </a:r>
            <a:r>
              <a:rPr lang="en-US" sz="1050" i="1" dirty="0">
                <a:solidFill>
                  <a:srgbClr val="888D8B"/>
                </a:solidFill>
              </a:rPr>
              <a:t>Solutions </a:t>
            </a:r>
            <a:r>
              <a:rPr lang="en-US" sz="1050" dirty="0">
                <a:solidFill>
                  <a:srgbClr val="888D8B"/>
                </a:solidFill>
              </a:rPr>
              <a:t> research, 2006  </a:t>
            </a:r>
          </a:p>
        </p:txBody>
      </p:sp>
      <p:sp>
        <p:nvSpPr>
          <p:cNvPr id="5" name="Rectangle 4"/>
          <p:cNvSpPr/>
          <p:nvPr/>
        </p:nvSpPr>
        <p:spPr>
          <a:xfrm>
            <a:off x="396044" y="2132856"/>
            <a:ext cx="1835696" cy="410445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2340260" y="5697252"/>
            <a:ext cx="1835696" cy="53795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37970" y="5805264"/>
            <a:ext cx="800632" cy="369332"/>
          </a:xfrm>
          <a:prstGeom prst="rect">
            <a:avLst/>
          </a:prstGeom>
          <a:noFill/>
        </p:spPr>
        <p:txBody>
          <a:bodyPr wrap="none" rtlCol="0">
            <a:spAutoFit/>
          </a:bodyPr>
          <a:lstStyle/>
          <a:p>
            <a:r>
              <a:rPr lang="en-US" b="1" dirty="0">
                <a:solidFill>
                  <a:srgbClr val="B41A1B"/>
                </a:solidFill>
              </a:rPr>
              <a:t>Day 1</a:t>
            </a:r>
          </a:p>
        </p:txBody>
      </p:sp>
      <p:sp>
        <p:nvSpPr>
          <p:cNvPr id="38" name="TextBox 37"/>
          <p:cNvSpPr txBox="1"/>
          <p:nvPr/>
        </p:nvSpPr>
        <p:spPr>
          <a:xfrm>
            <a:off x="2807804" y="5805264"/>
            <a:ext cx="929010" cy="369332"/>
          </a:xfrm>
          <a:prstGeom prst="rect">
            <a:avLst/>
          </a:prstGeom>
          <a:noFill/>
        </p:spPr>
        <p:txBody>
          <a:bodyPr wrap="none" rtlCol="0">
            <a:spAutoFit/>
          </a:bodyPr>
          <a:lstStyle/>
          <a:p>
            <a:r>
              <a:rPr lang="en-US" b="1" dirty="0">
                <a:solidFill>
                  <a:srgbClr val="B41A1B"/>
                </a:solidFill>
              </a:rPr>
              <a:t>Day 30</a:t>
            </a:r>
          </a:p>
        </p:txBody>
      </p:sp>
      <p:sp>
        <p:nvSpPr>
          <p:cNvPr id="7" name="TextBox 6"/>
          <p:cNvSpPr txBox="1"/>
          <p:nvPr/>
        </p:nvSpPr>
        <p:spPr>
          <a:xfrm>
            <a:off x="899592" y="1736812"/>
            <a:ext cx="877389" cy="369332"/>
          </a:xfrm>
          <a:prstGeom prst="rect">
            <a:avLst/>
          </a:prstGeom>
          <a:noFill/>
        </p:spPr>
        <p:txBody>
          <a:bodyPr wrap="none" rtlCol="0">
            <a:spAutoFit/>
          </a:bodyPr>
          <a:lstStyle/>
          <a:p>
            <a:r>
              <a:rPr lang="en-US" dirty="0">
                <a:solidFill>
                  <a:srgbClr val="F2F2F2"/>
                </a:solidFill>
                <a:latin typeface="Arial Black"/>
                <a:cs typeface="Arial Black"/>
              </a:rPr>
              <a:t>100%</a:t>
            </a:r>
          </a:p>
        </p:txBody>
      </p:sp>
      <p:sp>
        <p:nvSpPr>
          <p:cNvPr id="42" name="TextBox 41"/>
          <p:cNvSpPr txBox="1"/>
          <p:nvPr/>
        </p:nvSpPr>
        <p:spPr>
          <a:xfrm>
            <a:off x="2910597" y="5265204"/>
            <a:ext cx="723425" cy="369332"/>
          </a:xfrm>
          <a:prstGeom prst="rect">
            <a:avLst/>
          </a:prstGeom>
          <a:noFill/>
        </p:spPr>
        <p:txBody>
          <a:bodyPr wrap="none" rtlCol="0">
            <a:spAutoFit/>
          </a:bodyPr>
          <a:lstStyle/>
          <a:p>
            <a:r>
              <a:rPr lang="en-US" dirty="0">
                <a:solidFill>
                  <a:srgbClr val="F2F2F2"/>
                </a:solidFill>
                <a:latin typeface="Arial Black"/>
                <a:cs typeface="Arial Black"/>
              </a:rPr>
              <a:t>13%</a:t>
            </a:r>
          </a:p>
        </p:txBody>
      </p:sp>
      <p:sp>
        <p:nvSpPr>
          <p:cNvPr id="9" name="TextBox 8"/>
          <p:cNvSpPr txBox="1"/>
          <p:nvPr/>
        </p:nvSpPr>
        <p:spPr>
          <a:xfrm>
            <a:off x="506321" y="260648"/>
            <a:ext cx="3511432" cy="1384995"/>
          </a:xfrm>
          <a:prstGeom prst="rect">
            <a:avLst/>
          </a:prstGeom>
          <a:noFill/>
        </p:spPr>
        <p:txBody>
          <a:bodyPr wrap="none" rtlCol="0">
            <a:spAutoFit/>
          </a:bodyPr>
          <a:lstStyle/>
          <a:p>
            <a:pPr algn="ctr"/>
            <a:r>
              <a:rPr lang="en-US" sz="2800" b="1" dirty="0">
                <a:solidFill>
                  <a:srgbClr val="F2F2F2"/>
                </a:solidFill>
                <a:latin typeface="Avenir Light"/>
                <a:cs typeface="Avenir Light"/>
              </a:rPr>
              <a:t>Retention of Training</a:t>
            </a:r>
          </a:p>
          <a:p>
            <a:pPr algn="ctr"/>
            <a:r>
              <a:rPr lang="en-US" sz="2800" b="1" dirty="0">
                <a:solidFill>
                  <a:srgbClr val="F2F2F2"/>
                </a:solidFill>
                <a:latin typeface="Avenir Light"/>
                <a:cs typeface="Avenir Light"/>
              </a:rPr>
              <a:t>Without Systematic</a:t>
            </a:r>
          </a:p>
          <a:p>
            <a:pPr algn="ctr"/>
            <a:r>
              <a:rPr lang="en-US" sz="2800" b="1" dirty="0">
                <a:solidFill>
                  <a:srgbClr val="F2F2F2"/>
                </a:solidFill>
                <a:latin typeface="Avenir Light"/>
                <a:cs typeface="Avenir Light"/>
              </a:rPr>
              <a:t>Coaching</a:t>
            </a:r>
          </a:p>
        </p:txBody>
      </p:sp>
      <p:grpSp>
        <p:nvGrpSpPr>
          <p:cNvPr id="15" name="Group 14"/>
          <p:cNvGrpSpPr/>
          <p:nvPr/>
        </p:nvGrpSpPr>
        <p:grpSpPr>
          <a:xfrm>
            <a:off x="5004048" y="260648"/>
            <a:ext cx="3779912" cy="6012668"/>
            <a:chOff x="5004048" y="260648"/>
            <a:chExt cx="3779912" cy="6012668"/>
          </a:xfrm>
        </p:grpSpPr>
        <p:sp>
          <p:nvSpPr>
            <p:cNvPr id="35" name="Rectangle 34"/>
            <p:cNvSpPr/>
            <p:nvPr/>
          </p:nvSpPr>
          <p:spPr>
            <a:xfrm>
              <a:off x="5004048" y="5385184"/>
              <a:ext cx="1835696" cy="888132"/>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41A1B"/>
                </a:solidFill>
              </a:endParaRPr>
            </a:p>
          </p:txBody>
        </p:sp>
        <p:sp>
          <p:nvSpPr>
            <p:cNvPr id="36" name="Rectangle 35"/>
            <p:cNvSpPr/>
            <p:nvPr/>
          </p:nvSpPr>
          <p:spPr>
            <a:xfrm>
              <a:off x="6948264" y="2648880"/>
              <a:ext cx="1835696" cy="3609020"/>
            </a:xfrm>
            <a:prstGeom prst="rect">
              <a:avLst/>
            </a:prstGeom>
            <a:solidFill>
              <a:srgbClr val="B41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5364088" y="5529200"/>
              <a:ext cx="1082410" cy="646331"/>
            </a:xfrm>
            <a:prstGeom prst="rect">
              <a:avLst/>
            </a:prstGeom>
            <a:noFill/>
          </p:spPr>
          <p:txBody>
            <a:bodyPr wrap="none" rtlCol="0">
              <a:spAutoFit/>
            </a:bodyPr>
            <a:lstStyle/>
            <a:p>
              <a:pPr algn="ctr"/>
              <a:r>
                <a:rPr lang="en-US" b="1" dirty="0">
                  <a:solidFill>
                    <a:srgbClr val="F2F2F2"/>
                  </a:solidFill>
                </a:rPr>
                <a:t>Training</a:t>
              </a:r>
            </a:p>
            <a:p>
              <a:pPr algn="ctr"/>
              <a:r>
                <a:rPr lang="en-US" b="1" dirty="0">
                  <a:solidFill>
                    <a:srgbClr val="F2F2F2"/>
                  </a:solidFill>
                </a:rPr>
                <a:t>Alone</a:t>
              </a:r>
            </a:p>
          </p:txBody>
        </p:sp>
        <p:sp>
          <p:nvSpPr>
            <p:cNvPr id="40" name="TextBox 39"/>
            <p:cNvSpPr txBox="1"/>
            <p:nvPr/>
          </p:nvSpPr>
          <p:spPr>
            <a:xfrm>
              <a:off x="7128284" y="5529200"/>
              <a:ext cx="1476163" cy="646331"/>
            </a:xfrm>
            <a:prstGeom prst="rect">
              <a:avLst/>
            </a:prstGeom>
            <a:noFill/>
          </p:spPr>
          <p:txBody>
            <a:bodyPr wrap="square" rtlCol="0">
              <a:spAutoFit/>
            </a:bodyPr>
            <a:lstStyle/>
            <a:p>
              <a:pPr algn="ctr"/>
              <a:r>
                <a:rPr lang="en-US" b="1" dirty="0">
                  <a:solidFill>
                    <a:srgbClr val="F2F2F2"/>
                  </a:solidFill>
                </a:rPr>
                <a:t>Training</a:t>
              </a:r>
            </a:p>
            <a:p>
              <a:pPr algn="ctr"/>
              <a:r>
                <a:rPr lang="en-US" b="1" dirty="0">
                  <a:solidFill>
                    <a:srgbClr val="F2F2F2"/>
                  </a:solidFill>
                </a:rPr>
                <a:t>&amp; Coaching</a:t>
              </a:r>
            </a:p>
          </p:txBody>
        </p:sp>
        <p:sp>
          <p:nvSpPr>
            <p:cNvPr id="43" name="TextBox 42"/>
            <p:cNvSpPr txBox="1"/>
            <p:nvPr/>
          </p:nvSpPr>
          <p:spPr>
            <a:xfrm>
              <a:off x="5543581" y="4953136"/>
              <a:ext cx="723425" cy="369332"/>
            </a:xfrm>
            <a:prstGeom prst="rect">
              <a:avLst/>
            </a:prstGeom>
            <a:noFill/>
          </p:spPr>
          <p:txBody>
            <a:bodyPr wrap="none" rtlCol="0">
              <a:spAutoFit/>
            </a:bodyPr>
            <a:lstStyle/>
            <a:p>
              <a:r>
                <a:rPr lang="en-US" dirty="0">
                  <a:solidFill>
                    <a:srgbClr val="B41A1B"/>
                  </a:solidFill>
                  <a:latin typeface="Arial Black"/>
                  <a:cs typeface="Arial Black"/>
                </a:rPr>
                <a:t>22%</a:t>
              </a:r>
            </a:p>
          </p:txBody>
        </p:sp>
        <p:sp>
          <p:nvSpPr>
            <p:cNvPr id="44" name="TextBox 43"/>
            <p:cNvSpPr txBox="1"/>
            <p:nvPr/>
          </p:nvSpPr>
          <p:spPr>
            <a:xfrm>
              <a:off x="7504653" y="2216832"/>
              <a:ext cx="723425" cy="369332"/>
            </a:xfrm>
            <a:prstGeom prst="rect">
              <a:avLst/>
            </a:prstGeom>
            <a:noFill/>
          </p:spPr>
          <p:txBody>
            <a:bodyPr wrap="none" rtlCol="0">
              <a:spAutoFit/>
            </a:bodyPr>
            <a:lstStyle/>
            <a:p>
              <a:r>
                <a:rPr lang="en-US" dirty="0">
                  <a:solidFill>
                    <a:srgbClr val="B41A1B"/>
                  </a:solidFill>
                  <a:latin typeface="Arial Black"/>
                  <a:cs typeface="Arial Black"/>
                </a:rPr>
                <a:t>88%</a:t>
              </a:r>
            </a:p>
          </p:txBody>
        </p:sp>
        <p:sp>
          <p:nvSpPr>
            <p:cNvPr id="47" name="TextBox 46"/>
            <p:cNvSpPr txBox="1"/>
            <p:nvPr/>
          </p:nvSpPr>
          <p:spPr>
            <a:xfrm>
              <a:off x="5052123" y="260648"/>
              <a:ext cx="3657214" cy="1384995"/>
            </a:xfrm>
            <a:prstGeom prst="rect">
              <a:avLst/>
            </a:prstGeom>
            <a:noFill/>
          </p:spPr>
          <p:txBody>
            <a:bodyPr wrap="none" rtlCol="0">
              <a:spAutoFit/>
            </a:bodyPr>
            <a:lstStyle/>
            <a:p>
              <a:pPr algn="ctr"/>
              <a:r>
                <a:rPr lang="en-US" sz="2800" b="1" dirty="0">
                  <a:solidFill>
                    <a:srgbClr val="B41A1B"/>
                  </a:solidFill>
                  <a:latin typeface="Avenir Light"/>
                  <a:cs typeface="Avenir Light"/>
                </a:rPr>
                <a:t>Productivity Impact</a:t>
              </a:r>
            </a:p>
            <a:p>
              <a:pPr algn="ctr"/>
              <a:r>
                <a:rPr lang="en-US" sz="2800" b="1" dirty="0">
                  <a:solidFill>
                    <a:srgbClr val="B41A1B"/>
                  </a:solidFill>
                  <a:latin typeface="Avenir Light"/>
                  <a:cs typeface="Avenir Light"/>
                </a:rPr>
                <a:t>of Training Combined</a:t>
              </a:r>
            </a:p>
            <a:p>
              <a:pPr algn="ctr"/>
              <a:r>
                <a:rPr lang="en-US" sz="2800" b="1" dirty="0">
                  <a:solidFill>
                    <a:srgbClr val="B41A1B"/>
                  </a:solidFill>
                  <a:latin typeface="Avenir Light"/>
                  <a:cs typeface="Avenir Light"/>
                </a:rPr>
                <a:t>with Coaching</a:t>
              </a:r>
            </a:p>
          </p:txBody>
        </p:sp>
      </p:grpSp>
      <p:sp>
        <p:nvSpPr>
          <p:cNvPr id="51" name="Rectangle 50"/>
          <p:cNvSpPr/>
          <p:nvPr/>
        </p:nvSpPr>
        <p:spPr>
          <a:xfrm>
            <a:off x="2339752" y="2132856"/>
            <a:ext cx="1835696" cy="2736304"/>
          </a:xfrm>
          <a:prstGeom prst="rect">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Without OTJ reinforcement an 87% loss of training within one month...</a:t>
            </a:r>
          </a:p>
        </p:txBody>
      </p:sp>
      <p:sp>
        <p:nvSpPr>
          <p:cNvPr id="52" name="Rectangle 51"/>
          <p:cNvSpPr/>
          <p:nvPr/>
        </p:nvSpPr>
        <p:spPr>
          <a:xfrm>
            <a:off x="4968044" y="2132856"/>
            <a:ext cx="1835696" cy="2736304"/>
          </a:xfrm>
          <a:prstGeom prst="rect">
            <a:avLst/>
          </a:prstGeom>
          <a:solidFill>
            <a:srgbClr val="535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...but combining training with coaching improves returns four fold.</a:t>
            </a:r>
          </a:p>
        </p:txBody>
      </p:sp>
      <p:grpSp>
        <p:nvGrpSpPr>
          <p:cNvPr id="14" name="Group 13"/>
          <p:cNvGrpSpPr/>
          <p:nvPr/>
        </p:nvGrpSpPr>
        <p:grpSpPr>
          <a:xfrm>
            <a:off x="7944" y="0"/>
            <a:ext cx="9128112" cy="6858000"/>
            <a:chOff x="-8416484" y="327248"/>
            <a:chExt cx="9128112" cy="6858000"/>
          </a:xfrm>
        </p:grpSpPr>
        <p:sp>
          <p:nvSpPr>
            <p:cNvPr id="55" name="Rectangle 54"/>
            <p:cNvSpPr/>
            <p:nvPr/>
          </p:nvSpPr>
          <p:spPr>
            <a:xfrm>
              <a:off x="-8416484" y="327248"/>
              <a:ext cx="9128112" cy="6858000"/>
            </a:xfrm>
            <a:prstGeom prst="rect">
              <a:avLst/>
            </a:prstGeom>
            <a:solidFill>
              <a:schemeClr val="bg1">
                <a:alpha val="9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100" dirty="0">
                <a:latin typeface="Avenir Book"/>
                <a:cs typeface="Avenir Book"/>
              </a:endParaRPr>
            </a:p>
          </p:txBody>
        </p:sp>
        <p:sp>
          <p:nvSpPr>
            <p:cNvPr id="53" name="Rectangle 52"/>
            <p:cNvSpPr/>
            <p:nvPr/>
          </p:nvSpPr>
          <p:spPr>
            <a:xfrm>
              <a:off x="-6084676" y="2388096"/>
              <a:ext cx="4464496" cy="2736304"/>
            </a:xfrm>
            <a:prstGeom prst="rect">
              <a:avLst/>
            </a:prstGeom>
            <a:solidFill>
              <a:schemeClr val="bg1"/>
            </a:solidFill>
            <a:ln w="66675" cmpd="dbl">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535353"/>
                  </a:solidFill>
                  <a:latin typeface="Avenir Black"/>
                  <a:cs typeface="Avenir Black"/>
                </a:rPr>
                <a:t>Training is short-lived unless anchored with coaching.</a:t>
              </a:r>
            </a:p>
          </p:txBody>
        </p:sp>
      </p:grpSp>
    </p:spTree>
    <p:extLst>
      <p:ext uri="{BB962C8B-B14F-4D97-AF65-F5344CB8AC3E}">
        <p14:creationId xmlns:p14="http://schemas.microsoft.com/office/powerpoint/2010/main" val="3449839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0" y="188640"/>
            <a:ext cx="9144000" cy="769441"/>
          </a:xfrm>
          <a:prstGeom prst="rect">
            <a:avLst/>
          </a:prstGeom>
          <a:noFill/>
        </p:spPr>
        <p:txBody>
          <a:bodyPr wrap="square" rtlCol="0">
            <a:spAutoFit/>
          </a:bodyPr>
          <a:lstStyle/>
          <a:p>
            <a:pPr algn="ctr"/>
            <a:r>
              <a:rPr lang="en-US" sz="4400" dirty="0">
                <a:solidFill>
                  <a:srgbClr val="B41A1B"/>
                </a:solidFill>
                <a:latin typeface="Avenir Heavy"/>
                <a:cs typeface="Avenir Heavy"/>
              </a:rPr>
              <a:t>SKILL BUILDER #6 – PART 1</a:t>
            </a:r>
          </a:p>
        </p:txBody>
      </p:sp>
      <p:cxnSp>
        <p:nvCxnSpPr>
          <p:cNvPr id="9" name="Straight Connector 8"/>
          <p:cNvCxnSpPr/>
          <p:nvPr/>
        </p:nvCxnSpPr>
        <p:spPr>
          <a:xfrm>
            <a:off x="653367" y="249325"/>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53367" y="897397"/>
            <a:ext cx="7837266" cy="11323"/>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1052736"/>
            <a:ext cx="9144000" cy="461665"/>
          </a:xfrm>
          <a:prstGeom prst="rect">
            <a:avLst/>
          </a:prstGeom>
          <a:noFill/>
        </p:spPr>
        <p:txBody>
          <a:bodyPr wrap="square" rtlCol="0">
            <a:spAutoFit/>
          </a:bodyPr>
          <a:lstStyle/>
          <a:p>
            <a:pPr algn="ctr"/>
            <a:r>
              <a:rPr lang="en-US" sz="2400" dirty="0">
                <a:solidFill>
                  <a:srgbClr val="F2F2F2"/>
                </a:solidFill>
                <a:latin typeface="Avenir Heavy"/>
                <a:cs typeface="Avenir Heavy"/>
              </a:rPr>
              <a:t>{When Do I Coach? Identifying Your Important Conversations }</a:t>
            </a:r>
          </a:p>
        </p:txBody>
      </p:sp>
      <p:grpSp>
        <p:nvGrpSpPr>
          <p:cNvPr id="12" name="Group 11"/>
          <p:cNvGrpSpPr/>
          <p:nvPr/>
        </p:nvGrpSpPr>
        <p:grpSpPr>
          <a:xfrm>
            <a:off x="744601" y="2132856"/>
            <a:ext cx="5460467" cy="432048"/>
            <a:chOff x="647564" y="1844824"/>
            <a:chExt cx="5460467" cy="432048"/>
          </a:xfrm>
        </p:grpSpPr>
        <p:sp>
          <p:nvSpPr>
            <p:cNvPr id="13" name="Oval 12"/>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4704383" cy="369332"/>
            </a:xfrm>
            <a:prstGeom prst="rect">
              <a:avLst/>
            </a:prstGeom>
            <a:noFill/>
          </p:spPr>
          <p:txBody>
            <a:bodyPr wrap="none" rtlCol="0">
              <a:spAutoFit/>
            </a:bodyPr>
            <a:lstStyle/>
            <a:p>
              <a:r>
                <a:rPr lang="en-US" dirty="0">
                  <a:solidFill>
                    <a:srgbClr val="606060"/>
                  </a:solidFill>
                </a:rPr>
                <a:t>Break into two teams: </a:t>
              </a:r>
              <a:r>
                <a:rPr lang="en-US" b="1" dirty="0">
                  <a:solidFill>
                    <a:srgbClr val="B41A1B"/>
                  </a:solidFill>
                </a:rPr>
                <a:t>TEAM A</a:t>
              </a:r>
              <a:r>
                <a:rPr lang="en-US" dirty="0">
                  <a:solidFill>
                    <a:srgbClr val="606060"/>
                  </a:solidFill>
                </a:rPr>
                <a:t> and </a:t>
              </a:r>
              <a:r>
                <a:rPr lang="en-US" b="1" dirty="0">
                  <a:solidFill>
                    <a:schemeClr val="tx1">
                      <a:lumMod val="75000"/>
                      <a:lumOff val="25000"/>
                    </a:schemeClr>
                  </a:solidFill>
                </a:rPr>
                <a:t>TEAM 1</a:t>
              </a:r>
              <a:endParaRPr lang="en-US" dirty="0">
                <a:solidFill>
                  <a:srgbClr val="606060"/>
                </a:solidFill>
              </a:endParaRPr>
            </a:p>
          </p:txBody>
        </p:sp>
      </p:grpSp>
      <p:pic>
        <p:nvPicPr>
          <p:cNvPr id="15" name="Picture 14" descr="Whistle-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8926" y="5409220"/>
            <a:ext cx="1386148" cy="1069179"/>
          </a:xfrm>
          <a:prstGeom prst="rect">
            <a:avLst/>
          </a:prstGeom>
        </p:spPr>
      </p:pic>
      <p:grpSp>
        <p:nvGrpSpPr>
          <p:cNvPr id="16" name="Group 15"/>
          <p:cNvGrpSpPr/>
          <p:nvPr/>
        </p:nvGrpSpPr>
        <p:grpSpPr>
          <a:xfrm>
            <a:off x="744601" y="2726728"/>
            <a:ext cx="4662134" cy="432048"/>
            <a:chOff x="647564" y="2569259"/>
            <a:chExt cx="4662134" cy="432048"/>
          </a:xfrm>
        </p:grpSpPr>
        <p:sp>
          <p:nvSpPr>
            <p:cNvPr id="17" name="TextBox 16"/>
            <p:cNvSpPr txBox="1"/>
            <p:nvPr/>
          </p:nvSpPr>
          <p:spPr>
            <a:xfrm>
              <a:off x="1403648" y="2600617"/>
              <a:ext cx="3906050" cy="369332"/>
            </a:xfrm>
            <a:prstGeom prst="rect">
              <a:avLst/>
            </a:prstGeom>
            <a:noFill/>
          </p:spPr>
          <p:txBody>
            <a:bodyPr wrap="none" rtlCol="0">
              <a:spAutoFit/>
            </a:bodyPr>
            <a:lstStyle/>
            <a:p>
              <a:r>
                <a:rPr lang="en-US" dirty="0">
                  <a:solidFill>
                    <a:srgbClr val="606060"/>
                  </a:solidFill>
                </a:rPr>
                <a:t>Choose one person to be the scribe.</a:t>
              </a:r>
            </a:p>
          </p:txBody>
        </p:sp>
        <p:sp>
          <p:nvSpPr>
            <p:cNvPr id="18" name="Oval 17"/>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grpSp>
        <p:nvGrpSpPr>
          <p:cNvPr id="19" name="Group 18"/>
          <p:cNvGrpSpPr/>
          <p:nvPr/>
        </p:nvGrpSpPr>
        <p:grpSpPr>
          <a:xfrm>
            <a:off x="744601" y="3320600"/>
            <a:ext cx="8374516" cy="1508686"/>
            <a:chOff x="647564" y="3329844"/>
            <a:chExt cx="8374516" cy="1508686"/>
          </a:xfrm>
        </p:grpSpPr>
        <p:sp>
          <p:nvSpPr>
            <p:cNvPr id="20" name="TextBox 19"/>
            <p:cNvSpPr txBox="1"/>
            <p:nvPr/>
          </p:nvSpPr>
          <p:spPr>
            <a:xfrm>
              <a:off x="1403648" y="3361202"/>
              <a:ext cx="7618432" cy="1477328"/>
            </a:xfrm>
            <a:prstGeom prst="rect">
              <a:avLst/>
            </a:prstGeom>
            <a:noFill/>
          </p:spPr>
          <p:txBody>
            <a:bodyPr wrap="none" rtlCol="0">
              <a:spAutoFit/>
            </a:bodyPr>
            <a:lstStyle/>
            <a:p>
              <a:r>
                <a:rPr lang="en-US" dirty="0">
                  <a:solidFill>
                    <a:srgbClr val="606060"/>
                  </a:solidFill>
                </a:rPr>
                <a:t>Write down a minimum of ten </a:t>
              </a:r>
              <a:r>
                <a:rPr lang="en-US" b="1" dirty="0">
                  <a:solidFill>
                    <a:srgbClr val="606060"/>
                  </a:solidFill>
                </a:rPr>
                <a:t>Important Conversations </a:t>
              </a:r>
              <a:r>
                <a:rPr lang="en-US" dirty="0">
                  <a:solidFill>
                    <a:srgbClr val="606060"/>
                  </a:solidFill>
                </a:rPr>
                <a:t>you have, which</a:t>
              </a:r>
            </a:p>
            <a:p>
              <a:r>
                <a:rPr lang="en-US" dirty="0">
                  <a:solidFill>
                    <a:srgbClr val="606060"/>
                  </a:solidFill>
                </a:rPr>
                <a:t>include opportunities, challenges, or situations where coaching could </a:t>
              </a:r>
            </a:p>
            <a:p>
              <a:r>
                <a:rPr lang="en-US" dirty="0">
                  <a:solidFill>
                    <a:srgbClr val="606060"/>
                  </a:solidFill>
                </a:rPr>
                <a:t>make an impact. (Examples: clients, internal relationships, sales, </a:t>
              </a:r>
            </a:p>
            <a:p>
              <a:r>
                <a:rPr lang="en-US" dirty="0">
                  <a:solidFill>
                    <a:srgbClr val="606060"/>
                  </a:solidFill>
                </a:rPr>
                <a:t>individual behavior, performance, peer-to-peer, client service, </a:t>
              </a:r>
            </a:p>
            <a:p>
              <a:r>
                <a:rPr lang="en-US" dirty="0">
                  <a:solidFill>
                    <a:srgbClr val="606060"/>
                  </a:solidFill>
                </a:rPr>
                <a:t>cross-team/internal collaboration, etc.)</a:t>
              </a:r>
            </a:p>
          </p:txBody>
        </p:sp>
        <p:sp>
          <p:nvSpPr>
            <p:cNvPr id="21" name="Oval 20"/>
            <p:cNvSpPr/>
            <p:nvPr/>
          </p:nvSpPr>
          <p:spPr>
            <a:xfrm>
              <a:off x="647564" y="332984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3</a:t>
              </a:r>
            </a:p>
          </p:txBody>
        </p:sp>
      </p:grpSp>
      <p:grpSp>
        <p:nvGrpSpPr>
          <p:cNvPr id="22" name="Group 21"/>
          <p:cNvGrpSpPr/>
          <p:nvPr/>
        </p:nvGrpSpPr>
        <p:grpSpPr>
          <a:xfrm>
            <a:off x="744601" y="4905164"/>
            <a:ext cx="3261898" cy="432048"/>
            <a:chOff x="647564" y="4113076"/>
            <a:chExt cx="3261898" cy="432048"/>
          </a:xfrm>
        </p:grpSpPr>
        <p:sp>
          <p:nvSpPr>
            <p:cNvPr id="23" name="TextBox 22"/>
            <p:cNvSpPr txBox="1"/>
            <p:nvPr/>
          </p:nvSpPr>
          <p:spPr>
            <a:xfrm>
              <a:off x="1403648" y="4144434"/>
              <a:ext cx="2505814" cy="369332"/>
            </a:xfrm>
            <a:prstGeom prst="rect">
              <a:avLst/>
            </a:prstGeom>
            <a:noFill/>
          </p:spPr>
          <p:txBody>
            <a:bodyPr wrap="none" rtlCol="0">
              <a:spAutoFit/>
            </a:bodyPr>
            <a:lstStyle/>
            <a:p>
              <a:r>
                <a:rPr lang="en-US" dirty="0">
                  <a:solidFill>
                    <a:srgbClr val="606060"/>
                  </a:solidFill>
                </a:rPr>
                <a:t>5 minutes to complete.</a:t>
              </a:r>
            </a:p>
          </p:txBody>
        </p:sp>
        <p:sp>
          <p:nvSpPr>
            <p:cNvPr id="24" name="Oval 23"/>
            <p:cNvSpPr/>
            <p:nvPr/>
          </p:nvSpPr>
          <p:spPr>
            <a:xfrm>
              <a:off x="647564" y="4113076"/>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4</a:t>
              </a:r>
            </a:p>
          </p:txBody>
        </p:sp>
      </p:grpSp>
    </p:spTree>
    <p:extLst>
      <p:ext uri="{BB962C8B-B14F-4D97-AF65-F5344CB8AC3E}">
        <p14:creationId xmlns:p14="http://schemas.microsoft.com/office/powerpoint/2010/main" val="3494731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8" y="1088740"/>
            <a:ext cx="9144000" cy="432048"/>
          </a:xfrm>
          <a:prstGeom prst="rect">
            <a:avLst/>
          </a:prstGeom>
          <a:solidFill>
            <a:srgbClr val="606060"/>
          </a:solidFill>
          <a:ln>
            <a:solidFill>
              <a:srgbClr val="606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62272" y="188640"/>
            <a:ext cx="9468544" cy="707886"/>
          </a:xfrm>
          <a:prstGeom prst="rect">
            <a:avLst/>
          </a:prstGeom>
          <a:noFill/>
        </p:spPr>
        <p:txBody>
          <a:bodyPr wrap="square" rtlCol="0">
            <a:spAutoFit/>
          </a:bodyPr>
          <a:lstStyle/>
          <a:p>
            <a:pPr algn="ctr"/>
            <a:r>
              <a:rPr lang="en-US" sz="3900" dirty="0">
                <a:solidFill>
                  <a:srgbClr val="B41A1B"/>
                </a:solidFill>
                <a:latin typeface="Avenir Heavy"/>
                <a:cs typeface="Avenir Heavy"/>
              </a:rPr>
              <a:t>SKILL BUILDER #6 – PART 1 - DEBRIEF</a:t>
            </a:r>
          </a:p>
        </p:txBody>
      </p:sp>
      <p:cxnSp>
        <p:nvCxnSpPr>
          <p:cNvPr id="9" name="Straight Connector 8"/>
          <p:cNvCxnSpPr/>
          <p:nvPr/>
        </p:nvCxnSpPr>
        <p:spPr>
          <a:xfrm>
            <a:off x="0" y="224644"/>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908720"/>
            <a:ext cx="9144000" cy="0"/>
          </a:xfrm>
          <a:prstGeom prst="line">
            <a:avLst/>
          </a:prstGeom>
          <a:ln w="50800" cmpd="dbl">
            <a:solidFill>
              <a:srgbClr val="B41A1B"/>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40641" y="1052736"/>
            <a:ext cx="6462718" cy="461665"/>
          </a:xfrm>
          <a:prstGeom prst="rect">
            <a:avLst/>
          </a:prstGeom>
          <a:noFill/>
        </p:spPr>
        <p:txBody>
          <a:bodyPr wrap="square" rtlCol="0">
            <a:spAutoFit/>
          </a:bodyPr>
          <a:lstStyle/>
          <a:p>
            <a:pPr algn="ctr"/>
            <a:r>
              <a:rPr lang="en-US" sz="2400" dirty="0">
                <a:solidFill>
                  <a:srgbClr val="F2F2F2"/>
                </a:solidFill>
                <a:latin typeface="Avenir Heavy"/>
                <a:cs typeface="Avenir Heavy"/>
              </a:rPr>
              <a:t>{ Your Experience? }</a:t>
            </a:r>
          </a:p>
        </p:txBody>
      </p:sp>
      <p:grpSp>
        <p:nvGrpSpPr>
          <p:cNvPr id="12" name="Group 11"/>
          <p:cNvGrpSpPr/>
          <p:nvPr/>
        </p:nvGrpSpPr>
        <p:grpSpPr>
          <a:xfrm>
            <a:off x="744601" y="2132856"/>
            <a:ext cx="5444462" cy="432048"/>
            <a:chOff x="647564" y="1844824"/>
            <a:chExt cx="5444462" cy="432048"/>
          </a:xfrm>
        </p:grpSpPr>
        <p:sp>
          <p:nvSpPr>
            <p:cNvPr id="13" name="Oval 12"/>
            <p:cNvSpPr/>
            <p:nvPr/>
          </p:nvSpPr>
          <p:spPr>
            <a:xfrm>
              <a:off x="647564" y="1844824"/>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1</a:t>
              </a:r>
            </a:p>
          </p:txBody>
        </p:sp>
        <p:sp>
          <p:nvSpPr>
            <p:cNvPr id="14" name="TextBox 13"/>
            <p:cNvSpPr txBox="1"/>
            <p:nvPr/>
          </p:nvSpPr>
          <p:spPr>
            <a:xfrm>
              <a:off x="1403648" y="1876182"/>
              <a:ext cx="4688378" cy="369332"/>
            </a:xfrm>
            <a:prstGeom prst="rect">
              <a:avLst/>
            </a:prstGeom>
            <a:noFill/>
          </p:spPr>
          <p:txBody>
            <a:bodyPr wrap="none" rtlCol="0">
              <a:spAutoFit/>
            </a:bodyPr>
            <a:lstStyle/>
            <a:p>
              <a:r>
                <a:rPr lang="en-US" dirty="0">
                  <a:solidFill>
                    <a:srgbClr val="606060"/>
                  </a:solidFill>
                </a:rPr>
                <a:t>What do these responses have in common?</a:t>
              </a:r>
            </a:p>
          </p:txBody>
        </p:sp>
      </p:grpSp>
      <p:pic>
        <p:nvPicPr>
          <p:cNvPr id="15" name="Picture 14" descr="Whistle-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8926" y="5409220"/>
            <a:ext cx="1386148" cy="1069179"/>
          </a:xfrm>
          <a:prstGeom prst="rect">
            <a:avLst/>
          </a:prstGeom>
        </p:spPr>
      </p:pic>
      <p:grpSp>
        <p:nvGrpSpPr>
          <p:cNvPr id="16" name="Group 15"/>
          <p:cNvGrpSpPr/>
          <p:nvPr/>
        </p:nvGrpSpPr>
        <p:grpSpPr>
          <a:xfrm>
            <a:off x="744601" y="2726728"/>
            <a:ext cx="4957099" cy="432048"/>
            <a:chOff x="647564" y="2569259"/>
            <a:chExt cx="4957099" cy="432048"/>
          </a:xfrm>
        </p:grpSpPr>
        <p:sp>
          <p:nvSpPr>
            <p:cNvPr id="17" name="TextBox 16"/>
            <p:cNvSpPr txBox="1"/>
            <p:nvPr/>
          </p:nvSpPr>
          <p:spPr>
            <a:xfrm>
              <a:off x="1403648" y="2600617"/>
              <a:ext cx="4201015" cy="369332"/>
            </a:xfrm>
            <a:prstGeom prst="rect">
              <a:avLst/>
            </a:prstGeom>
            <a:noFill/>
          </p:spPr>
          <p:txBody>
            <a:bodyPr wrap="none" rtlCol="0">
              <a:spAutoFit/>
            </a:bodyPr>
            <a:lstStyle/>
            <a:p>
              <a:r>
                <a:rPr lang="en-US" dirty="0">
                  <a:solidFill>
                    <a:srgbClr val="606060"/>
                  </a:solidFill>
                </a:rPr>
                <a:t>What are these responses focused on?</a:t>
              </a:r>
            </a:p>
          </p:txBody>
        </p:sp>
        <p:sp>
          <p:nvSpPr>
            <p:cNvPr id="18" name="Oval 17"/>
            <p:cNvSpPr/>
            <p:nvPr/>
          </p:nvSpPr>
          <p:spPr>
            <a:xfrm>
              <a:off x="647564" y="2569259"/>
              <a:ext cx="432048" cy="432048"/>
            </a:xfrm>
            <a:prstGeom prst="ellipse">
              <a:avLst/>
            </a:prstGeom>
            <a:solidFill>
              <a:srgbClr val="B41A1B"/>
            </a:solidFill>
            <a:ln>
              <a:solidFill>
                <a:srgbClr val="B41A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2</a:t>
              </a:r>
            </a:p>
          </p:txBody>
        </p:sp>
      </p:grpSp>
      <p:sp>
        <p:nvSpPr>
          <p:cNvPr id="25" name="TextBox 24"/>
          <p:cNvSpPr txBox="1"/>
          <p:nvPr/>
        </p:nvSpPr>
        <p:spPr>
          <a:xfrm>
            <a:off x="2232543" y="3284984"/>
            <a:ext cx="4678914" cy="769441"/>
          </a:xfrm>
          <a:prstGeom prst="rect">
            <a:avLst/>
          </a:prstGeom>
          <a:noFill/>
        </p:spPr>
        <p:txBody>
          <a:bodyPr wrap="none" rtlCol="0">
            <a:spAutoFit/>
          </a:bodyPr>
          <a:lstStyle/>
          <a:p>
            <a:r>
              <a:rPr lang="en-US" sz="4400" b="1" dirty="0">
                <a:solidFill>
                  <a:srgbClr val="B41A1B"/>
                </a:solidFill>
                <a:latin typeface="Avenir Light"/>
                <a:cs typeface="Avenir Light"/>
              </a:rPr>
              <a:t>Fixing a problem?</a:t>
            </a:r>
          </a:p>
        </p:txBody>
      </p:sp>
      <p:grpSp>
        <p:nvGrpSpPr>
          <p:cNvPr id="29" name="Group 28"/>
          <p:cNvGrpSpPr/>
          <p:nvPr/>
        </p:nvGrpSpPr>
        <p:grpSpPr>
          <a:xfrm>
            <a:off x="470953" y="4031776"/>
            <a:ext cx="8202095" cy="1030761"/>
            <a:chOff x="470953" y="4031776"/>
            <a:chExt cx="8202095" cy="1030761"/>
          </a:xfrm>
        </p:grpSpPr>
        <p:sp>
          <p:nvSpPr>
            <p:cNvPr id="26" name="TextBox 25"/>
            <p:cNvSpPr txBox="1"/>
            <p:nvPr/>
          </p:nvSpPr>
          <p:spPr>
            <a:xfrm>
              <a:off x="4152410" y="4031776"/>
              <a:ext cx="839180" cy="369332"/>
            </a:xfrm>
            <a:prstGeom prst="rect">
              <a:avLst/>
            </a:prstGeom>
            <a:noFill/>
          </p:spPr>
          <p:txBody>
            <a:bodyPr wrap="none" rtlCol="0">
              <a:spAutoFit/>
            </a:bodyPr>
            <a:lstStyle/>
            <a:p>
              <a:r>
                <a:rPr lang="en-US" dirty="0">
                  <a:solidFill>
                    <a:srgbClr val="535353"/>
                  </a:solidFill>
                </a:rPr>
                <a:t>and/or</a:t>
              </a:r>
            </a:p>
          </p:txBody>
        </p:sp>
        <p:sp>
          <p:nvSpPr>
            <p:cNvPr id="27" name="TextBox 26"/>
            <p:cNvSpPr txBox="1"/>
            <p:nvPr/>
          </p:nvSpPr>
          <p:spPr>
            <a:xfrm>
              <a:off x="470953" y="4293096"/>
              <a:ext cx="8202095" cy="769441"/>
            </a:xfrm>
            <a:prstGeom prst="rect">
              <a:avLst/>
            </a:prstGeom>
            <a:noFill/>
          </p:spPr>
          <p:txBody>
            <a:bodyPr wrap="none" rtlCol="0">
              <a:spAutoFit/>
            </a:bodyPr>
            <a:lstStyle/>
            <a:p>
              <a:r>
                <a:rPr lang="en-US" sz="4400" b="1" dirty="0">
                  <a:solidFill>
                    <a:srgbClr val="B41A1B"/>
                  </a:solidFill>
                  <a:latin typeface="Avenir Light"/>
                  <a:cs typeface="Avenir Light"/>
                </a:rPr>
                <a:t>Coaching WINS, best practices?</a:t>
              </a:r>
            </a:p>
          </p:txBody>
        </p:sp>
      </p:grpSp>
    </p:spTree>
    <p:extLst>
      <p:ext uri="{BB962C8B-B14F-4D97-AF65-F5344CB8AC3E}">
        <p14:creationId xmlns:p14="http://schemas.microsoft.com/office/powerpoint/2010/main" val="2649027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12947"/>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Custom 44">
      <a:dk1>
        <a:srgbClr val="000000"/>
      </a:dk1>
      <a:lt1>
        <a:srgbClr val="FFFFFF"/>
      </a:lt1>
      <a:dk2>
        <a:srgbClr val="4E3722"/>
      </a:dk2>
      <a:lt2>
        <a:srgbClr val="FF7B04"/>
      </a:lt2>
      <a:accent1>
        <a:srgbClr val="1095DA"/>
      </a:accent1>
      <a:accent2>
        <a:srgbClr val="FEDB1B"/>
      </a:accent2>
      <a:accent3>
        <a:srgbClr val="5FAD22"/>
      </a:accent3>
      <a:accent4>
        <a:srgbClr val="8134B1"/>
      </a:accent4>
      <a:accent5>
        <a:srgbClr val="E02E20"/>
      </a:accent5>
      <a:accent6>
        <a:srgbClr val="165BAC"/>
      </a:accent6>
      <a:hlink>
        <a:srgbClr val="1095DA"/>
      </a:hlink>
      <a:folHlink>
        <a:srgbClr val="5FAD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chemeClr val="tx1"/>
                </a:gs>
                <a:gs pos="88000">
                  <a:schemeClr val="tx1"/>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nSpc>
            <a:spcPct val="90000"/>
          </a:lnSpc>
          <a:defRPr dirty="0" err="1" smtClean="0">
            <a:gradFill>
              <a:gsLst>
                <a:gs pos="0">
                  <a:schemeClr val="bg1"/>
                </a:gs>
                <a:gs pos="88000">
                  <a:schemeClr val="bg1"/>
                </a:gs>
              </a:gsLst>
              <a:lin ang="5400000" scaled="0"/>
            </a:gradFill>
          </a:defRPr>
        </a:defPPr>
      </a:lstStyle>
    </a:txDef>
  </a:objectDefaults>
  <a:extraClrSchemeLst/>
</a:theme>
</file>

<file path=ppt/theme/theme3.xml><?xml version="1.0" encoding="utf-8"?>
<a:theme xmlns:a="http://schemas.openxmlformats.org/drawingml/2006/main" name="1_blank">
  <a:themeElements>
    <a:clrScheme name="Custom 44">
      <a:dk1>
        <a:srgbClr val="000000"/>
      </a:dk1>
      <a:lt1>
        <a:srgbClr val="FFFFFF"/>
      </a:lt1>
      <a:dk2>
        <a:srgbClr val="4E3722"/>
      </a:dk2>
      <a:lt2>
        <a:srgbClr val="FF7B04"/>
      </a:lt2>
      <a:accent1>
        <a:srgbClr val="1095DA"/>
      </a:accent1>
      <a:accent2>
        <a:srgbClr val="FEDB1B"/>
      </a:accent2>
      <a:accent3>
        <a:srgbClr val="5FAD22"/>
      </a:accent3>
      <a:accent4>
        <a:srgbClr val="8134B1"/>
      </a:accent4>
      <a:accent5>
        <a:srgbClr val="E02E20"/>
      </a:accent5>
      <a:accent6>
        <a:srgbClr val="165BAC"/>
      </a:accent6>
      <a:hlink>
        <a:srgbClr val="1095DA"/>
      </a:hlink>
      <a:folHlink>
        <a:srgbClr val="5FAD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chemeClr val="tx1"/>
                </a:gs>
                <a:gs pos="88000">
                  <a:schemeClr val="tx1"/>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nSpc>
            <a:spcPct val="90000"/>
          </a:lnSpc>
          <a:defRPr dirty="0" err="1" smtClean="0">
            <a:gradFill>
              <a:gsLst>
                <a:gs pos="0">
                  <a:schemeClr val="bg1"/>
                </a:gs>
                <a:gs pos="88000">
                  <a:schemeClr val="bg1"/>
                </a:gs>
              </a:gsLst>
              <a:lin ang="5400000" scaled="0"/>
            </a:gradFill>
          </a:defRPr>
        </a:defPPr>
      </a:lstStyle>
    </a:txDef>
  </a:objectDefaults>
  <a:extraClrSchemeLst/>
</a:theme>
</file>

<file path=ppt/theme/theme4.xml><?xml version="1.0" encoding="utf-8"?>
<a:theme xmlns:a="http://schemas.openxmlformats.org/drawingml/2006/main" name="2_blank">
  <a:themeElements>
    <a:clrScheme name="Custom 44">
      <a:dk1>
        <a:srgbClr val="000000"/>
      </a:dk1>
      <a:lt1>
        <a:srgbClr val="FFFFFF"/>
      </a:lt1>
      <a:dk2>
        <a:srgbClr val="4E3722"/>
      </a:dk2>
      <a:lt2>
        <a:srgbClr val="FF7B04"/>
      </a:lt2>
      <a:accent1>
        <a:srgbClr val="1095DA"/>
      </a:accent1>
      <a:accent2>
        <a:srgbClr val="FEDB1B"/>
      </a:accent2>
      <a:accent3>
        <a:srgbClr val="5FAD22"/>
      </a:accent3>
      <a:accent4>
        <a:srgbClr val="8134B1"/>
      </a:accent4>
      <a:accent5>
        <a:srgbClr val="E02E20"/>
      </a:accent5>
      <a:accent6>
        <a:srgbClr val="165BAC"/>
      </a:accent6>
      <a:hlink>
        <a:srgbClr val="1095DA"/>
      </a:hlink>
      <a:folHlink>
        <a:srgbClr val="5FAD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balanced" dir="t"/>
        </a:scene3d>
        <a:sp3d prstMaterial="matte">
          <a:bevelT/>
          <a:contourClr>
            <a:schemeClr val="accent1">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chemeClr val="tx1"/>
                </a:gs>
                <a:gs pos="88000">
                  <a:schemeClr val="tx1"/>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nSpc>
            <a:spcPct val="90000"/>
          </a:lnSpc>
          <a:defRPr dirty="0" err="1" smtClean="0">
            <a:gradFill>
              <a:gsLst>
                <a:gs pos="0">
                  <a:schemeClr val="bg1"/>
                </a:gs>
                <a:gs pos="88000">
                  <a:schemeClr val="bg1"/>
                </a:gs>
              </a:gsLst>
              <a:lin ang="5400000" scaled="0"/>
            </a:gradFill>
          </a:defRPr>
        </a:defPPr>
      </a:lstStyle>
    </a:txDef>
  </a:objectDefaults>
  <a:extraClrScheme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12947"/>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12947"/>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12947"/>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179983</TotalTime>
  <Words>72464</Words>
  <Application>Microsoft Office PowerPoint</Application>
  <PresentationFormat>On-screen Show (4:3)</PresentationFormat>
  <Paragraphs>6919</Paragraphs>
  <Slides>191</Slides>
  <Notes>183</Notes>
  <HiddenSlides>75</HiddenSlides>
  <MMClips>2</MMClips>
  <ScaleCrop>false</ScaleCrop>
  <HeadingPairs>
    <vt:vector size="6" baseType="variant">
      <vt:variant>
        <vt:lpstr>Fonts Used</vt:lpstr>
      </vt:variant>
      <vt:variant>
        <vt:i4>23</vt:i4>
      </vt:variant>
      <vt:variant>
        <vt:lpstr>Theme</vt:lpstr>
      </vt:variant>
      <vt:variant>
        <vt:i4>6</vt:i4>
      </vt:variant>
      <vt:variant>
        <vt:lpstr>Slide Titles</vt:lpstr>
      </vt:variant>
      <vt:variant>
        <vt:i4>191</vt:i4>
      </vt:variant>
    </vt:vector>
  </HeadingPairs>
  <TitlesOfParts>
    <vt:vector size="220" baseType="lpstr">
      <vt:lpstr>ＭＳ Ｐゴシック</vt:lpstr>
      <vt:lpstr>Arial</vt:lpstr>
      <vt:lpstr>Arial Black</vt:lpstr>
      <vt:lpstr>Arial Narrow</vt:lpstr>
      <vt:lpstr>Avenir Black</vt:lpstr>
      <vt:lpstr>Avenir Black Oblique</vt:lpstr>
      <vt:lpstr>Avenir Book</vt:lpstr>
      <vt:lpstr>Avenir Heavy</vt:lpstr>
      <vt:lpstr>Avenir Light</vt:lpstr>
      <vt:lpstr>Avenir Medium</vt:lpstr>
      <vt:lpstr>Calibri</vt:lpstr>
      <vt:lpstr>Chevin-Medium</vt:lpstr>
      <vt:lpstr>Constantia</vt:lpstr>
      <vt:lpstr>Franklin Gothic Medium</vt:lpstr>
      <vt:lpstr>Helvetica Light</vt:lpstr>
      <vt:lpstr>Helvetica Neue</vt:lpstr>
      <vt:lpstr>Krungthep</vt:lpstr>
      <vt:lpstr>Segoe UI</vt:lpstr>
      <vt:lpstr>Tahoma</vt:lpstr>
      <vt:lpstr>Times New Roman</vt:lpstr>
      <vt:lpstr>Wingdings</vt:lpstr>
      <vt:lpstr>Wingdings 2</vt:lpstr>
      <vt:lpstr>ヒラギノ角ゴ Pro W3</vt:lpstr>
      <vt:lpstr>1_Office Theme</vt:lpstr>
      <vt:lpstr>blank</vt:lpstr>
      <vt:lpstr>1_blank</vt:lpstr>
      <vt:lpstr>2_blank</vt:lpstr>
      <vt:lpstr>2_Office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 high performance organization requires work across three critical dimensions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Rules of Engagement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 Regarding Our Cultural Journey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Quote From Your CEO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This Is Not Coaching – This is “Hollow” Coaching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Coach</dc:creator>
  <cp:lastModifiedBy>Keith Rosen</cp:lastModifiedBy>
  <cp:revision>3777</cp:revision>
  <dcterms:created xsi:type="dcterms:W3CDTF">2010-02-02T21:07:26Z</dcterms:created>
  <dcterms:modified xsi:type="dcterms:W3CDTF">2016-10-25T14:03:09Z</dcterms:modified>
</cp:coreProperties>
</file>