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901" r:id="rId2"/>
    <p:sldMasterId id="2147483908" r:id="rId3"/>
  </p:sldMasterIdLst>
  <p:notesMasterIdLst>
    <p:notesMasterId r:id="rId10"/>
  </p:notesMasterIdLst>
  <p:sldIdLst>
    <p:sldId id="2261" r:id="rId4"/>
    <p:sldId id="269" r:id="rId5"/>
    <p:sldId id="2260" r:id="rId6"/>
    <p:sldId id="2259" r:id="rId7"/>
    <p:sldId id="256" r:id="rId8"/>
    <p:sldId id="2267" r:id="rId9"/>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374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p:cViewPr varScale="1">
        <p:scale>
          <a:sx n="65" d="100"/>
          <a:sy n="65" d="100"/>
        </p:scale>
        <p:origin x="254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A2342-404D-4A7A-82DF-62B3D3CF90AA}" type="datetimeFigureOut">
              <a:rPr lang="en-US" smtClean="0"/>
              <a:t>1/9/2020</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B0B5A-5820-40C9-A9BD-7B23B90A0F86}" type="slidenum">
              <a:rPr lang="en-US" smtClean="0"/>
              <a:t>‹#›</a:t>
            </a:fld>
            <a:endParaRPr lang="en-US" dirty="0"/>
          </a:p>
        </p:txBody>
      </p:sp>
    </p:spTree>
    <p:extLst>
      <p:ext uri="{BB962C8B-B14F-4D97-AF65-F5344CB8AC3E}">
        <p14:creationId xmlns:p14="http://schemas.microsoft.com/office/powerpoint/2010/main" val="185428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8B0B5A-5820-40C9-A9BD-7B23B90A0F86}" type="slidenum">
              <a:rPr lang="en-US" smtClean="0"/>
              <a:t>4</a:t>
            </a:fld>
            <a:endParaRPr lang="en-US" dirty="0"/>
          </a:p>
        </p:txBody>
      </p:sp>
    </p:spTree>
    <p:extLst>
      <p:ext uri="{BB962C8B-B14F-4D97-AF65-F5344CB8AC3E}">
        <p14:creationId xmlns:p14="http://schemas.microsoft.com/office/powerpoint/2010/main" val="3494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262219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306885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382558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2834640"/>
            <a:ext cx="5829300" cy="103874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120640"/>
            <a:ext cx="4800600" cy="87716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69124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45673" y="1285493"/>
            <a:ext cx="4399973" cy="944233"/>
          </a:xfrm>
        </p:spPr>
        <p:txBody>
          <a:bodyPr lIns="0" tIns="0" rIns="0" bIns="0"/>
          <a:lstStyle>
            <a:lvl1pPr>
              <a:defRPr sz="6136" b="1" i="0">
                <a:solidFill>
                  <a:srgbClr val="FDFDFB"/>
                </a:solidFill>
                <a:latin typeface="Arial"/>
                <a:cs typeface="Arial"/>
              </a:defRPr>
            </a:lvl1pPr>
          </a:lstStyle>
          <a:p>
            <a:endParaRPr/>
          </a:p>
        </p:txBody>
      </p:sp>
      <p:sp>
        <p:nvSpPr>
          <p:cNvPr id="3" name="Holder 3"/>
          <p:cNvSpPr>
            <a:spLocks noGrp="1"/>
          </p:cNvSpPr>
          <p:nvPr>
            <p:ph type="body" idx="1"/>
          </p:nvPr>
        </p:nvSpPr>
        <p:spPr>
          <a:xfrm>
            <a:off x="414003" y="2445849"/>
            <a:ext cx="6083300" cy="797462"/>
          </a:xfrm>
        </p:spPr>
        <p:txBody>
          <a:bodyPr lIns="0" tIns="0" rIns="0" bIns="0"/>
          <a:lstStyle>
            <a:lvl1pPr>
              <a:defRPr sz="5182" b="0" i="0">
                <a:solidFill>
                  <a:srgbClr val="FDFDF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52236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45673" y="1285493"/>
            <a:ext cx="4399973" cy="944233"/>
          </a:xfrm>
        </p:spPr>
        <p:txBody>
          <a:bodyPr lIns="0" tIns="0" rIns="0" bIns="0"/>
          <a:lstStyle>
            <a:lvl1pPr>
              <a:defRPr sz="6136" b="1" i="0">
                <a:solidFill>
                  <a:srgbClr val="FDFDFB"/>
                </a:solidFill>
                <a:latin typeface="Arial"/>
                <a:cs typeface="Arial"/>
              </a:defRPr>
            </a:lvl1pPr>
          </a:lstStyle>
          <a:p>
            <a:endParaRPr/>
          </a:p>
        </p:txBody>
      </p:sp>
      <p:sp>
        <p:nvSpPr>
          <p:cNvPr id="3" name="Holder 3"/>
          <p:cNvSpPr>
            <a:spLocks noGrp="1"/>
          </p:cNvSpPr>
          <p:nvPr>
            <p:ph sz="half" idx="2"/>
          </p:nvPr>
        </p:nvSpPr>
        <p:spPr>
          <a:xfrm>
            <a:off x="342900" y="2103120"/>
            <a:ext cx="2983230" cy="87716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103120"/>
            <a:ext cx="2983230" cy="87716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1453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45673" y="1285493"/>
            <a:ext cx="4399973" cy="944233"/>
          </a:xfrm>
        </p:spPr>
        <p:txBody>
          <a:bodyPr lIns="0" tIns="0" rIns="0" bIns="0"/>
          <a:lstStyle>
            <a:lvl1pPr>
              <a:defRPr sz="6136" b="1" i="0">
                <a:solidFill>
                  <a:srgbClr val="FDFDF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1407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1500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078" y="304800"/>
            <a:ext cx="6272954" cy="3116238"/>
          </a:xfrm>
          <a:prstGeom prst="rect">
            <a:avLst/>
          </a:prstGeom>
        </p:spPr>
        <p:txBody>
          <a:bodyPr/>
          <a:lstStyle>
            <a:lvl1pPr>
              <a:defRPr cap="all" baseline="0">
                <a:solidFill>
                  <a:srgbClr val="F2F2F2"/>
                </a:solidFill>
                <a:latin typeface="Segoe UI"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292078" y="1930399"/>
            <a:ext cx="6272954" cy="2862322"/>
          </a:xfrm>
        </p:spPr>
        <p:txBody>
          <a:bodyPr/>
          <a:lstStyle>
            <a:lvl1pPr marL="258984" indent="-258984">
              <a:buClr>
                <a:srgbClr val="FFFFFF"/>
              </a:buClr>
              <a:buSzPct val="150000"/>
              <a:buFont typeface="Arial" pitchFamily="34" charset="0"/>
              <a:buChar char="•"/>
              <a:defRPr/>
            </a:lvl1pPr>
            <a:lvl2pPr marL="481354" indent="-222369">
              <a:buClr>
                <a:srgbClr val="FFFFFF"/>
              </a:buClr>
              <a:buSzPct val="150000"/>
              <a:buFont typeface="Arial" pitchFamily="34" charset="0"/>
              <a:buChar char="•"/>
              <a:defRPr/>
            </a:lvl2pPr>
            <a:lvl3pPr marL="708189" indent="-226835">
              <a:buClr>
                <a:srgbClr val="FFFFFF"/>
              </a:buClr>
              <a:buSzPct val="150000"/>
              <a:buFont typeface="Arial" pitchFamily="34" charset="0"/>
              <a:buChar char="•"/>
              <a:defRPr/>
            </a:lvl3pPr>
            <a:lvl4pPr marL="902874" indent="-194685">
              <a:buClr>
                <a:srgbClr val="FFFFFF"/>
              </a:buClr>
              <a:buSzPct val="150000"/>
              <a:buFont typeface="Arial" pitchFamily="34" charset="0"/>
              <a:buChar char="•"/>
              <a:defRPr/>
            </a:lvl4pPr>
            <a:lvl5pPr marL="1092200" indent="-189326">
              <a:buClr>
                <a:srgbClr val="FFFFFF"/>
              </a:buClr>
              <a:buSzPct val="1500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49260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368"/>
            </a:lvl1pPr>
          </a:lstStyle>
          <a:p>
            <a:r>
              <a:rPr lang="en-US"/>
              <a:t>Click to edit Master title style</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747"/>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796948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13836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1879802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defRPr sz="4368"/>
            </a:lvl1pPr>
          </a:lstStyle>
          <a:p>
            <a:r>
              <a:rPr lang="en-US"/>
              <a:t>Click to edit Master title style</a:t>
            </a:r>
            <a:endParaRPr lang="en-US" dirty="0"/>
          </a:p>
        </p:txBody>
      </p:sp>
      <p:sp>
        <p:nvSpPr>
          <p:cNvPr id="3" name="Text Placeholder 2"/>
          <p:cNvSpPr>
            <a:spLocks noGrp="1"/>
          </p:cNvSpPr>
          <p:nvPr>
            <p:ph type="body" idx="1"/>
          </p:nvPr>
        </p:nvSpPr>
        <p:spPr>
          <a:xfrm>
            <a:off x="467917" y="6119286"/>
            <a:ext cx="5915025" cy="2000249"/>
          </a:xfrm>
        </p:spPr>
        <p:txBody>
          <a:bodyPr/>
          <a:lstStyle>
            <a:lvl1pPr marL="0" indent="0">
              <a:buNone/>
              <a:defRPr sz="1747">
                <a:solidFill>
                  <a:schemeClr val="tx1"/>
                </a:solidFill>
              </a:defRPr>
            </a:lvl1pPr>
            <a:lvl2pPr marL="332832" indent="0">
              <a:buNone/>
              <a:defRPr sz="1456">
                <a:solidFill>
                  <a:schemeClr val="tx1">
                    <a:tint val="75000"/>
                  </a:schemeClr>
                </a:solidFill>
              </a:defRPr>
            </a:lvl2pPr>
            <a:lvl3pPr marL="665665" indent="0">
              <a:buNone/>
              <a:defRPr sz="1310">
                <a:solidFill>
                  <a:schemeClr val="tx1">
                    <a:tint val="75000"/>
                  </a:schemeClr>
                </a:solidFill>
              </a:defRPr>
            </a:lvl3pPr>
            <a:lvl4pPr marL="998497" indent="0">
              <a:buNone/>
              <a:defRPr sz="1165">
                <a:solidFill>
                  <a:schemeClr val="tx1">
                    <a:tint val="75000"/>
                  </a:schemeClr>
                </a:solidFill>
              </a:defRPr>
            </a:lvl4pPr>
            <a:lvl5pPr marL="1331330" indent="0">
              <a:buNone/>
              <a:defRPr sz="1165">
                <a:solidFill>
                  <a:schemeClr val="tx1">
                    <a:tint val="75000"/>
                  </a:schemeClr>
                </a:solidFill>
              </a:defRPr>
            </a:lvl5pPr>
            <a:lvl6pPr marL="1664162" indent="0">
              <a:buNone/>
              <a:defRPr sz="1165">
                <a:solidFill>
                  <a:schemeClr val="tx1">
                    <a:tint val="75000"/>
                  </a:schemeClr>
                </a:solidFill>
              </a:defRPr>
            </a:lvl6pPr>
            <a:lvl7pPr marL="1996995" indent="0">
              <a:buNone/>
              <a:defRPr sz="1165">
                <a:solidFill>
                  <a:schemeClr val="tx1">
                    <a:tint val="75000"/>
                  </a:schemeClr>
                </a:solidFill>
              </a:defRPr>
            </a:lvl7pPr>
            <a:lvl8pPr marL="2329827" indent="0">
              <a:buNone/>
              <a:defRPr sz="1165">
                <a:solidFill>
                  <a:schemeClr val="tx1">
                    <a:tint val="75000"/>
                  </a:schemeClr>
                </a:solidFill>
              </a:defRPr>
            </a:lvl8pPr>
            <a:lvl9pPr marL="2662660" indent="0">
              <a:buNone/>
              <a:defRPr sz="11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193495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4145080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747" b="1"/>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747" b="1"/>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3457512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231593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2047062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330"/>
            </a:lvl1pPr>
          </a:lstStyle>
          <a:p>
            <a:r>
              <a:rPr lang="en-US"/>
              <a:t>Click to edit Master title style</a:t>
            </a:r>
            <a:endParaRPr lang="en-US" dirty="0"/>
          </a:p>
        </p:txBody>
      </p:sp>
      <p:sp>
        <p:nvSpPr>
          <p:cNvPr id="3" name="Content Placeholder 2"/>
          <p:cNvSpPr>
            <a:spLocks noGrp="1"/>
          </p:cNvSpPr>
          <p:nvPr>
            <p:ph idx="1"/>
          </p:nvPr>
        </p:nvSpPr>
        <p:spPr>
          <a:xfrm>
            <a:off x="2915544" y="1316569"/>
            <a:ext cx="3471863" cy="6498167"/>
          </a:xfrm>
        </p:spPr>
        <p:txBody>
          <a:bodyPr/>
          <a:lstStyle>
            <a:lvl1pPr>
              <a:defRPr sz="2330"/>
            </a:lvl1pPr>
            <a:lvl2pPr>
              <a:defRPr sz="2038"/>
            </a:lvl2pPr>
            <a:lvl3pPr>
              <a:defRPr sz="1747"/>
            </a:lvl3pPr>
            <a:lvl4pPr>
              <a:defRPr sz="1456"/>
            </a:lvl4pPr>
            <a:lvl5pPr>
              <a:defRPr sz="1456"/>
            </a:lvl5pPr>
            <a:lvl6pPr>
              <a:defRPr sz="1456"/>
            </a:lvl6pPr>
            <a:lvl7pPr>
              <a:defRPr sz="1456"/>
            </a:lvl7pPr>
            <a:lvl8pPr>
              <a:defRPr sz="1456"/>
            </a:lvl8pPr>
            <a:lvl9pPr>
              <a:defRPr sz="145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Edit Master text styles</a:t>
            </a:r>
          </a:p>
        </p:txBody>
      </p:sp>
      <p:sp>
        <p:nvSpPr>
          <p:cNvPr id="5" name="Date Placeholder 4"/>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504622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33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316569"/>
            <a:ext cx="3471863" cy="6498167"/>
          </a:xfrm>
        </p:spPr>
        <p:txBody>
          <a:bodyPr anchor="t"/>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r>
              <a:rPr lang="en-US" dirty="0"/>
              <a:t>Click icon to add picture</a:t>
            </a:r>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Edit Master text styles</a:t>
            </a:r>
          </a:p>
        </p:txBody>
      </p:sp>
      <p:sp>
        <p:nvSpPr>
          <p:cNvPr id="5" name="Date Placeholder 4"/>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1063558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235208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2333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294926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309909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50115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252520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310451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405261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C56946F-A1B4-48ED-B129-9CF93F069065}" type="datetimeFigureOut">
              <a:rPr lang="en-US" smtClean="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B3EC34-B807-42FD-ADCC-8A7FB54B382A}" type="slidenum">
              <a:rPr lang="en-US" smtClean="0"/>
              <a:t>‹#›</a:t>
            </a:fld>
            <a:endParaRPr lang="en-US" dirty="0"/>
          </a:p>
        </p:txBody>
      </p:sp>
    </p:spTree>
    <p:extLst>
      <p:ext uri="{BB962C8B-B14F-4D97-AF65-F5344CB8AC3E}">
        <p14:creationId xmlns:p14="http://schemas.microsoft.com/office/powerpoint/2010/main" val="69391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C56946F-A1B4-48ED-B129-9CF93F069065}" type="datetimeFigureOut">
              <a:rPr lang="en-US" smtClean="0"/>
              <a:t>1/9/2020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EB3EC34-B807-42FD-ADCC-8A7FB54B382A}" type="slidenum">
              <a:rPr lang="en-US" smtClean="0"/>
              <a:t>‹#›</a:t>
            </a:fld>
            <a:endParaRPr lang="en-US" dirty="0"/>
          </a:p>
        </p:txBody>
      </p:sp>
    </p:spTree>
    <p:extLst>
      <p:ext uri="{BB962C8B-B14F-4D97-AF65-F5344CB8AC3E}">
        <p14:creationId xmlns:p14="http://schemas.microsoft.com/office/powerpoint/2010/main" val="329773216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5673" y="1285493"/>
            <a:ext cx="4399973" cy="1038746"/>
          </a:xfrm>
          <a:prstGeom prst="rect">
            <a:avLst/>
          </a:prstGeom>
        </p:spPr>
        <p:txBody>
          <a:bodyPr wrap="square" lIns="0" tIns="0" rIns="0" bIns="0">
            <a:spAutoFit/>
          </a:bodyPr>
          <a:lstStyle>
            <a:lvl1pPr>
              <a:defRPr sz="6750" b="1" i="0">
                <a:solidFill>
                  <a:srgbClr val="FDFDFB"/>
                </a:solidFill>
                <a:latin typeface="Arial"/>
                <a:cs typeface="Arial"/>
              </a:defRPr>
            </a:lvl1pPr>
          </a:lstStyle>
          <a:p>
            <a:endParaRPr/>
          </a:p>
        </p:txBody>
      </p:sp>
      <p:sp>
        <p:nvSpPr>
          <p:cNvPr id="3" name="Holder 3"/>
          <p:cNvSpPr>
            <a:spLocks noGrp="1"/>
          </p:cNvSpPr>
          <p:nvPr>
            <p:ph type="body" idx="1"/>
          </p:nvPr>
        </p:nvSpPr>
        <p:spPr>
          <a:xfrm>
            <a:off x="414003" y="2445849"/>
            <a:ext cx="6083300" cy="877163"/>
          </a:xfrm>
          <a:prstGeom prst="rect">
            <a:avLst/>
          </a:prstGeom>
        </p:spPr>
        <p:txBody>
          <a:bodyPr wrap="square" lIns="0" tIns="0" rIns="0" bIns="0">
            <a:spAutoFit/>
          </a:bodyPr>
          <a:lstStyle>
            <a:lvl1pPr>
              <a:defRPr sz="5700" b="0" i="0">
                <a:solidFill>
                  <a:srgbClr val="FDFDFB"/>
                </a:solidFill>
                <a:latin typeface="Arial"/>
                <a:cs typeface="Arial"/>
              </a:defRPr>
            </a:lvl1pPr>
          </a:lstStyle>
          <a:p>
            <a:endParaRPr/>
          </a:p>
        </p:txBody>
      </p:sp>
      <p:sp>
        <p:nvSpPr>
          <p:cNvPr id="4" name="Holder 4"/>
          <p:cNvSpPr>
            <a:spLocks noGrp="1"/>
          </p:cNvSpPr>
          <p:nvPr>
            <p:ph type="ftr" sz="quarter" idx="5"/>
          </p:nvPr>
        </p:nvSpPr>
        <p:spPr>
          <a:xfrm>
            <a:off x="2331720" y="8503920"/>
            <a:ext cx="219456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42900" y="8503920"/>
            <a:ext cx="15773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1/9/2020</a:t>
            </a:fld>
            <a:endParaRPr lang="en-US" dirty="0"/>
          </a:p>
        </p:txBody>
      </p:sp>
      <p:sp>
        <p:nvSpPr>
          <p:cNvPr id="6" name="Holder 6"/>
          <p:cNvSpPr>
            <a:spLocks noGrp="1"/>
          </p:cNvSpPr>
          <p:nvPr>
            <p:ph type="sldNum" sz="quarter" idx="7"/>
          </p:nvPr>
        </p:nvSpPr>
        <p:spPr>
          <a:xfrm>
            <a:off x="4937760" y="8503920"/>
            <a:ext cx="15773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27400745"/>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Lst>
  <p:txStyles>
    <p:titleStyle>
      <a:lvl1pPr>
        <a:defRPr>
          <a:latin typeface="+mj-lt"/>
          <a:ea typeface="+mj-ea"/>
          <a:cs typeface="+mj-cs"/>
        </a:defRPr>
      </a:lvl1pPr>
    </p:titleStyle>
    <p:bodyStyle>
      <a:lvl1pPr marL="0">
        <a:defRPr>
          <a:latin typeface="+mn-lt"/>
          <a:ea typeface="+mn-ea"/>
          <a:cs typeface="+mn-cs"/>
        </a:defRPr>
      </a:lvl1pPr>
      <a:lvl2pPr marL="415641">
        <a:defRPr>
          <a:latin typeface="+mn-lt"/>
          <a:ea typeface="+mn-ea"/>
          <a:cs typeface="+mn-cs"/>
        </a:defRPr>
      </a:lvl2pPr>
      <a:lvl3pPr marL="831281">
        <a:defRPr>
          <a:latin typeface="+mn-lt"/>
          <a:ea typeface="+mn-ea"/>
          <a:cs typeface="+mn-cs"/>
        </a:defRPr>
      </a:lvl3pPr>
      <a:lvl4pPr marL="1246922">
        <a:defRPr>
          <a:latin typeface="+mn-lt"/>
          <a:ea typeface="+mn-ea"/>
          <a:cs typeface="+mn-cs"/>
        </a:defRPr>
      </a:lvl4pPr>
      <a:lvl5pPr marL="1662562">
        <a:defRPr>
          <a:latin typeface="+mn-lt"/>
          <a:ea typeface="+mn-ea"/>
          <a:cs typeface="+mn-cs"/>
        </a:defRPr>
      </a:lvl5pPr>
      <a:lvl6pPr marL="2078203">
        <a:defRPr>
          <a:latin typeface="+mn-lt"/>
          <a:ea typeface="+mn-ea"/>
          <a:cs typeface="+mn-cs"/>
        </a:defRPr>
      </a:lvl6pPr>
      <a:lvl7pPr marL="2493843">
        <a:defRPr>
          <a:latin typeface="+mn-lt"/>
          <a:ea typeface="+mn-ea"/>
          <a:cs typeface="+mn-cs"/>
        </a:defRPr>
      </a:lvl7pPr>
      <a:lvl8pPr marL="2909484">
        <a:defRPr>
          <a:latin typeface="+mn-lt"/>
          <a:ea typeface="+mn-ea"/>
          <a:cs typeface="+mn-cs"/>
        </a:defRPr>
      </a:lvl8pPr>
      <a:lvl9pPr marL="3325124">
        <a:defRPr>
          <a:latin typeface="+mn-lt"/>
          <a:ea typeface="+mn-ea"/>
          <a:cs typeface="+mn-cs"/>
        </a:defRPr>
      </a:lvl9pPr>
    </p:bodyStyle>
    <p:otherStyle>
      <a:lvl1pPr marL="0">
        <a:defRPr>
          <a:latin typeface="+mn-lt"/>
          <a:ea typeface="+mn-ea"/>
          <a:cs typeface="+mn-cs"/>
        </a:defRPr>
      </a:lvl1pPr>
      <a:lvl2pPr marL="415641">
        <a:defRPr>
          <a:latin typeface="+mn-lt"/>
          <a:ea typeface="+mn-ea"/>
          <a:cs typeface="+mn-cs"/>
        </a:defRPr>
      </a:lvl2pPr>
      <a:lvl3pPr marL="831281">
        <a:defRPr>
          <a:latin typeface="+mn-lt"/>
          <a:ea typeface="+mn-ea"/>
          <a:cs typeface="+mn-cs"/>
        </a:defRPr>
      </a:lvl3pPr>
      <a:lvl4pPr marL="1246922">
        <a:defRPr>
          <a:latin typeface="+mn-lt"/>
          <a:ea typeface="+mn-ea"/>
          <a:cs typeface="+mn-cs"/>
        </a:defRPr>
      </a:lvl4pPr>
      <a:lvl5pPr marL="1662562">
        <a:defRPr>
          <a:latin typeface="+mn-lt"/>
          <a:ea typeface="+mn-ea"/>
          <a:cs typeface="+mn-cs"/>
        </a:defRPr>
      </a:lvl5pPr>
      <a:lvl6pPr marL="2078203">
        <a:defRPr>
          <a:latin typeface="+mn-lt"/>
          <a:ea typeface="+mn-ea"/>
          <a:cs typeface="+mn-cs"/>
        </a:defRPr>
      </a:lvl6pPr>
      <a:lvl7pPr marL="2493843">
        <a:defRPr>
          <a:latin typeface="+mn-lt"/>
          <a:ea typeface="+mn-ea"/>
          <a:cs typeface="+mn-cs"/>
        </a:defRPr>
      </a:lvl7pPr>
      <a:lvl8pPr marL="2909484">
        <a:defRPr>
          <a:latin typeface="+mn-lt"/>
          <a:ea typeface="+mn-ea"/>
          <a:cs typeface="+mn-cs"/>
        </a:defRPr>
      </a:lvl8pPr>
      <a:lvl9pPr marL="3325124">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7"/>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874">
                <a:solidFill>
                  <a:schemeClr val="tx1">
                    <a:tint val="75000"/>
                  </a:schemeClr>
                </a:solidFill>
              </a:defRPr>
            </a:lvl1pPr>
          </a:lstStyle>
          <a:p>
            <a:fld id="{AC56946F-A1B4-48ED-B129-9CF93F069065}" type="datetimeFigureOut">
              <a:rPr lang="en-US" smtClean="0"/>
              <a:t>1/9/2020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874">
                <a:solidFill>
                  <a:schemeClr val="tx1">
                    <a:tint val="75000"/>
                  </a:schemeClr>
                </a:solidFill>
              </a:defRPr>
            </a:lvl1pPr>
          </a:lstStyle>
          <a:p>
            <a:fld id="{CEB3EC34-B807-42FD-ADCC-8A7FB54B382A}" type="slidenum">
              <a:rPr lang="en-US" smtClean="0"/>
              <a:t>‹#›</a:t>
            </a:fld>
            <a:endParaRPr lang="en-US" dirty="0"/>
          </a:p>
        </p:txBody>
      </p:sp>
    </p:spTree>
    <p:extLst>
      <p:ext uri="{BB962C8B-B14F-4D97-AF65-F5344CB8AC3E}">
        <p14:creationId xmlns:p14="http://schemas.microsoft.com/office/powerpoint/2010/main" val="251222424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defTabSz="665665" rtl="0" eaLnBrk="1" latinLnBrk="0" hangingPunct="1">
        <a:lnSpc>
          <a:spcPct val="90000"/>
        </a:lnSpc>
        <a:spcBef>
          <a:spcPct val="0"/>
        </a:spcBef>
        <a:buNone/>
        <a:defRPr sz="3203" kern="1200">
          <a:solidFill>
            <a:schemeClr val="tx1"/>
          </a:solidFill>
          <a:latin typeface="+mj-lt"/>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038" kern="1200">
          <a:solidFill>
            <a:schemeClr val="tx1"/>
          </a:solidFill>
          <a:latin typeface="+mn-lt"/>
          <a:ea typeface="+mn-ea"/>
          <a:cs typeface="+mn-cs"/>
        </a:defRPr>
      </a:lvl1pPr>
      <a:lvl2pPr marL="499249" indent="-166416" algn="l" defTabSz="665665"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81" indent="-166416" algn="l" defTabSz="665665"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www.udemy.com/course/coaching-champions-leadership-coach-training-course-intro/?referralCode=F28C77446F0E3B31DAAF" TargetMode="External"/><Relationship Id="rId3" Type="http://schemas.openxmlformats.org/officeDocument/2006/relationships/hyperlink" Target="http://keithrosen.com/2013/12/job-hunting-how-to-interview-your-interviewer/" TargetMode="External"/><Relationship Id="rId7" Type="http://schemas.openxmlformats.org/officeDocument/2006/relationships/hyperlink" Target="http://keithrosen.com/2019/02/video-how-to-fearlessly-find-your-ideal-care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keithrosen.com/2013/11/how-to-create-your-ideal-career/" TargetMode="External"/><Relationship Id="rId5" Type="http://schemas.openxmlformats.org/officeDocument/2006/relationships/hyperlink" Target="http://keithrosen.com/2009/04/how-to-hire-and-recruit-top-sales-champions-and-avoid-the-costly-mis-hires/" TargetMode="External"/><Relationship Id="rId4" Type="http://schemas.openxmlformats.org/officeDocument/2006/relationships/hyperlink" Target="http://keithrosen.com/2009/09/deeper-interviewing-strategies-to-help-you-avoid-mis-hires/" TargetMode="External"/><Relationship Id="rId9" Type="http://schemas.openxmlformats.org/officeDocument/2006/relationships/hyperlink" Target="mailto:KR@KeithRosen.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amzn.to/2u1sPRV" TargetMode="External"/><Relationship Id="rId13" Type="http://schemas.openxmlformats.org/officeDocument/2006/relationships/image" Target="../media/image8.jpeg"/><Relationship Id="rId18" Type="http://schemas.openxmlformats.org/officeDocument/2006/relationships/hyperlink" Target="https://www.instagram.com/keithrosen_" TargetMode="External"/><Relationship Id="rId3" Type="http://schemas.openxmlformats.org/officeDocument/2006/relationships/image" Target="../media/image3.png"/><Relationship Id="rId7" Type="http://schemas.openxmlformats.org/officeDocument/2006/relationships/image" Target="../media/image5.jpg"/><Relationship Id="rId12" Type="http://schemas.openxmlformats.org/officeDocument/2006/relationships/hyperlink" Target="https://twitter.com/KeithRosen" TargetMode="External"/><Relationship Id="rId17" Type="http://schemas.openxmlformats.org/officeDocument/2006/relationships/image" Target="../media/image10.jpeg"/><Relationship Id="rId2" Type="http://schemas.openxmlformats.org/officeDocument/2006/relationships/hyperlink" Target="http://www.keithrosen.com/" TargetMode="External"/><Relationship Id="rId16" Type="http://schemas.openxmlformats.org/officeDocument/2006/relationships/hyperlink" Target="https://www.youtube.com/keithrosen" TargetMode="External"/><Relationship Id="rId1" Type="http://schemas.openxmlformats.org/officeDocument/2006/relationships/slideLayout" Target="../slideLayouts/slideLayout24.xml"/><Relationship Id="rId6" Type="http://schemas.openxmlformats.org/officeDocument/2006/relationships/hyperlink" Target="http://amzn.to/1UP6ZaR" TargetMode="External"/><Relationship Id="rId11" Type="http://schemas.openxmlformats.org/officeDocument/2006/relationships/image" Target="../media/image7.jpg"/><Relationship Id="rId5" Type="http://schemas.openxmlformats.org/officeDocument/2006/relationships/image" Target="../media/image4.jpeg"/><Relationship Id="rId15" Type="http://schemas.openxmlformats.org/officeDocument/2006/relationships/image" Target="../media/image9.png"/><Relationship Id="rId10" Type="http://schemas.openxmlformats.org/officeDocument/2006/relationships/hyperlink" Target="https://www.linkedin.com/in/keithrosen/" TargetMode="External"/><Relationship Id="rId19" Type="http://schemas.openxmlformats.org/officeDocument/2006/relationships/image" Target="../media/image11.jpeg"/><Relationship Id="rId4" Type="http://schemas.openxmlformats.org/officeDocument/2006/relationships/hyperlink" Target="http://amzn.to/1UP6y02" TargetMode="External"/><Relationship Id="rId9" Type="http://schemas.openxmlformats.org/officeDocument/2006/relationships/image" Target="../media/image6.jpeg"/><Relationship Id="rId14" Type="http://schemas.openxmlformats.org/officeDocument/2006/relationships/hyperlink" Target="https://www.facebook.com/keitharose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70BEE6"/>
            </a:gs>
            <a:gs pos="2000">
              <a:srgbClr val="00B0F0"/>
            </a:gs>
            <a:gs pos="0">
              <a:schemeClr val="accent1">
                <a:lumMod val="45000"/>
                <a:lumOff val="55000"/>
              </a:schemeClr>
            </a:gs>
            <a:gs pos="72000">
              <a:schemeClr val="tx2">
                <a:lumMod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descr="A person standing in front of a computer&#10;&#10;Description automatically generated">
            <a:extLst>
              <a:ext uri="{FF2B5EF4-FFF2-40B4-BE49-F238E27FC236}">
                <a16:creationId xmlns:a16="http://schemas.microsoft.com/office/drawing/2014/main" id="{DE192F05-A2C6-401B-83DF-AFD3E8082918}"/>
              </a:ext>
            </a:extLst>
          </p:cNvPr>
          <p:cNvPicPr>
            <a:picLocks noChangeAspect="1"/>
          </p:cNvPicPr>
          <p:nvPr/>
        </p:nvPicPr>
        <p:blipFill rotWithShape="1">
          <a:blip r:embed="rId2">
            <a:extLst>
              <a:ext uri="{28A0092B-C50C-407E-A947-70E740481C1C}">
                <a14:useLocalDpi xmlns:a14="http://schemas.microsoft.com/office/drawing/2010/main" val="0"/>
              </a:ext>
            </a:extLst>
          </a:blip>
          <a:srcRect l="40125" r="4988"/>
          <a:stretch/>
        </p:blipFill>
        <p:spPr>
          <a:xfrm>
            <a:off x="-2240" y="-19538"/>
            <a:ext cx="6860240" cy="5763846"/>
          </a:xfrm>
          <a:prstGeom prst="rect">
            <a:avLst/>
          </a:prstGeom>
        </p:spPr>
      </p:pic>
      <p:sp>
        <p:nvSpPr>
          <p:cNvPr id="16" name="Title 1">
            <a:extLst>
              <a:ext uri="{FF2B5EF4-FFF2-40B4-BE49-F238E27FC236}">
                <a16:creationId xmlns:a16="http://schemas.microsoft.com/office/drawing/2014/main" id="{AF3C71DD-104E-4B75-95C3-182D4D2E8E5A}"/>
              </a:ext>
            </a:extLst>
          </p:cNvPr>
          <p:cNvSpPr txBox="1">
            <a:spLocks/>
          </p:cNvSpPr>
          <p:nvPr/>
        </p:nvSpPr>
        <p:spPr>
          <a:xfrm>
            <a:off x="2420022" y="8284066"/>
            <a:ext cx="2210407" cy="50429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Keith Rosen</a:t>
            </a:r>
            <a:br>
              <a:rPr kumimoji="0" lang="en-US" sz="20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br>
            <a:r>
              <a:rPr kumimoji="0" lang="en-US" sz="2000" b="0" i="0" u="none" strike="noStrike" kern="1200" cap="none" spc="0" normalizeH="0" baseline="0" noProof="0" dirty="0">
                <a:ln>
                  <a:noFill/>
                </a:ln>
                <a:solidFill>
                  <a:sysClr val="window" lastClr="FFFFFF"/>
                </a:solidFill>
                <a:effectLst/>
                <a:uLnTx/>
                <a:uFillTx/>
                <a:latin typeface="Calibri Light" panose="020F0302020204030204"/>
                <a:ea typeface="+mj-ea"/>
                <a:cs typeface="+mj-cs"/>
              </a:rPr>
              <a:t>KeithRosen.com</a:t>
            </a:r>
          </a:p>
        </p:txBody>
      </p:sp>
      <p:sp>
        <p:nvSpPr>
          <p:cNvPr id="17" name="TextBox 16">
            <a:extLst>
              <a:ext uri="{FF2B5EF4-FFF2-40B4-BE49-F238E27FC236}">
                <a16:creationId xmlns:a16="http://schemas.microsoft.com/office/drawing/2014/main" id="{941572BA-EB5E-4EA6-A9A5-144B01A8EB72}"/>
              </a:ext>
            </a:extLst>
          </p:cNvPr>
          <p:cNvSpPr txBox="1"/>
          <p:nvPr/>
        </p:nvSpPr>
        <p:spPr>
          <a:xfrm>
            <a:off x="-2240" y="6172456"/>
            <a:ext cx="6860240" cy="1125414"/>
          </a:xfrm>
          <a:prstGeom prst="rect">
            <a:avLst/>
          </a:prstGeom>
          <a:solidFill>
            <a:sysClr val="windowText" lastClr="000000"/>
          </a:solidFill>
        </p:spPr>
        <p:txBody>
          <a:bodyPr wrap="square" rtlCol="0">
            <a:noAutofit/>
          </a:bodyPr>
          <a:lstStyle/>
          <a:p>
            <a:pPr lvl="0" algn="ctr" defTabSz="914400">
              <a:defRPr/>
            </a:pPr>
            <a:r>
              <a:rPr lang="en-US" sz="1700" kern="0" spc="100" dirty="0">
                <a:solidFill>
                  <a:prstClr val="white"/>
                </a:solidFill>
                <a:latin typeface="Segoe UI Light" panose="020B0502040204020203" pitchFamily="34" charset="0"/>
                <a:cs typeface="Segoe UI Light" panose="020B0502040204020203" pitchFamily="34" charset="0"/>
              </a:rPr>
              <a:t>BECOME THE TOP CANDIDATE OF CHOICE</a:t>
            </a:r>
          </a:p>
          <a:p>
            <a:pPr lvl="0" algn="ctr" defTabSz="914400">
              <a:defRPr/>
            </a:pPr>
            <a:endParaRPr lang="en-US" sz="1700" kern="0" spc="100" dirty="0">
              <a:solidFill>
                <a:prstClr val="white"/>
              </a:solidFill>
              <a:latin typeface="Segoe UI Light" panose="020B0502040204020203" pitchFamily="34" charset="0"/>
              <a:cs typeface="Segoe UI Light" panose="020B0502040204020203" pitchFamily="34" charset="0"/>
            </a:endParaRPr>
          </a:p>
          <a:p>
            <a:pPr lvl="0" algn="ctr" defTabSz="914400">
              <a:defRPr/>
            </a:pPr>
            <a:r>
              <a:rPr lang="en-US" sz="1600" kern="0" spc="100" dirty="0">
                <a:solidFill>
                  <a:prstClr val="white"/>
                </a:solidFill>
                <a:cs typeface="Segoe UI Light" panose="020B0502040204020203" pitchFamily="34" charset="0"/>
              </a:rPr>
              <a:t> STAND </a:t>
            </a:r>
            <a:r>
              <a:rPr kumimoji="0" lang="en-US" sz="1600" b="0" i="0" u="none" strike="noStrike" kern="0" cap="none" spc="100" normalizeH="0" noProof="0" dirty="0">
                <a:ln>
                  <a:noFill/>
                </a:ln>
                <a:solidFill>
                  <a:prstClr val="white"/>
                </a:solidFill>
                <a:effectLst/>
                <a:uLnTx/>
                <a:uFillTx/>
                <a:cs typeface="Segoe UI Light" panose="020B0502040204020203" pitchFamily="34" charset="0"/>
              </a:rPr>
              <a:t>OUT, EXEMPLIFY </a:t>
            </a:r>
            <a:r>
              <a:rPr kumimoji="0" lang="en-US" sz="1600" b="0" i="0" u="none" strike="noStrike" kern="0" cap="none" spc="100" normalizeH="0" noProof="0">
                <a:ln>
                  <a:noFill/>
                </a:ln>
                <a:solidFill>
                  <a:prstClr val="white"/>
                </a:solidFill>
                <a:effectLst/>
                <a:uLnTx/>
                <a:uFillTx/>
                <a:cs typeface="Segoe UI Light" panose="020B0502040204020203" pitchFamily="34" charset="0"/>
              </a:rPr>
              <a:t>INNOVATION,</a:t>
            </a:r>
          </a:p>
          <a:p>
            <a:pPr lvl="0" algn="ctr" defTabSz="914400">
              <a:defRPr/>
            </a:pPr>
            <a:r>
              <a:rPr kumimoji="0" lang="en-US" sz="1600" b="0" i="0" u="none" strike="noStrike" kern="0" cap="none" spc="100" normalizeH="0" noProof="0">
                <a:ln>
                  <a:noFill/>
                </a:ln>
                <a:solidFill>
                  <a:prstClr val="white"/>
                </a:solidFill>
                <a:effectLst/>
                <a:uLnTx/>
                <a:uFillTx/>
                <a:cs typeface="Segoe UI Light" panose="020B0502040204020203" pitchFamily="34" charset="0"/>
              </a:rPr>
              <a:t>ESTABLISH </a:t>
            </a:r>
            <a:r>
              <a:rPr kumimoji="0" lang="en-US" sz="1600" b="0" i="0" u="none" strike="noStrike" kern="0" cap="none" spc="100" normalizeH="0" noProof="0" dirty="0">
                <a:ln>
                  <a:noFill/>
                </a:ln>
                <a:solidFill>
                  <a:prstClr val="white"/>
                </a:solidFill>
                <a:effectLst/>
                <a:uLnTx/>
                <a:uFillTx/>
                <a:cs typeface="Segoe UI Light" panose="020B0502040204020203" pitchFamily="34" charset="0"/>
              </a:rPr>
              <a:t>YOUR UNIQUE VALUE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780" b="0" i="0" u="none" strike="noStrike" kern="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rPr>
              <a:t>  DEVELOP AN EYE-CATCHING RESUME TO FIND YOUR IDEAL JOB</a:t>
            </a:r>
          </a:p>
        </p:txBody>
      </p:sp>
      <p:sp>
        <p:nvSpPr>
          <p:cNvPr id="18" name="TextBox 17">
            <a:extLst>
              <a:ext uri="{FF2B5EF4-FFF2-40B4-BE49-F238E27FC236}">
                <a16:creationId xmlns:a16="http://schemas.microsoft.com/office/drawing/2014/main" id="{4E42A642-A70F-4925-813B-B24FEEAD9763}"/>
              </a:ext>
            </a:extLst>
          </p:cNvPr>
          <p:cNvSpPr txBox="1"/>
          <p:nvPr/>
        </p:nvSpPr>
        <p:spPr>
          <a:xfrm>
            <a:off x="96227" y="8900815"/>
            <a:ext cx="6857999" cy="232243"/>
          </a:xfrm>
          <a:prstGeom prst="rect">
            <a:avLst/>
          </a:prstGeom>
          <a:noFill/>
        </p:spPr>
        <p:txBody>
          <a:bodyPr wrap="square" rtlCol="0">
            <a:spAutoFit/>
          </a:bodyPr>
          <a:lstStyle/>
          <a:p>
            <a:pPr algn="ctr" defTabSz="831281">
              <a:defRPr/>
            </a:pPr>
            <a:r>
              <a:rPr lang="en-US" sz="909" dirty="0">
                <a:solidFill>
                  <a:prstClr val="black">
                    <a:lumMod val="50000"/>
                    <a:lumOff val="50000"/>
                  </a:prstClr>
                </a:solidFill>
                <a:latin typeface="Arial" panose="020B0604020202020204" pitchFamily="34" charset="0"/>
                <a:cs typeface="Arial" panose="020B0604020202020204" pitchFamily="34" charset="0"/>
              </a:rPr>
              <a:t>Copyright © Keith Rosen 2020, Builders ® All Rights Reserved - KeithRosen.com</a:t>
            </a:r>
          </a:p>
        </p:txBody>
      </p:sp>
      <p:sp>
        <p:nvSpPr>
          <p:cNvPr id="2" name="Minus Sign 1">
            <a:extLst>
              <a:ext uri="{FF2B5EF4-FFF2-40B4-BE49-F238E27FC236}">
                <a16:creationId xmlns:a16="http://schemas.microsoft.com/office/drawing/2014/main" id="{545B97F5-AC8E-43A7-8209-50DEC97B48B6}"/>
              </a:ext>
            </a:extLst>
          </p:cNvPr>
          <p:cNvSpPr/>
          <p:nvPr/>
        </p:nvSpPr>
        <p:spPr>
          <a:xfrm>
            <a:off x="3622431" y="1535723"/>
            <a:ext cx="281354" cy="45719"/>
          </a:xfrm>
          <a:prstGeom prst="mathMinu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44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F2508-C462-44CE-A30C-41927FA3164E}"/>
              </a:ext>
            </a:extLst>
          </p:cNvPr>
          <p:cNvSpPr>
            <a:spLocks noGrp="1"/>
          </p:cNvSpPr>
          <p:nvPr>
            <p:ph type="title"/>
          </p:nvPr>
        </p:nvSpPr>
        <p:spPr>
          <a:xfrm>
            <a:off x="115278" y="625735"/>
            <a:ext cx="6632763" cy="8328249"/>
          </a:xfrm>
        </p:spPr>
        <p:txBody>
          <a:bodyPr>
            <a:noAutofit/>
          </a:bodyPr>
          <a:lstStyle/>
          <a:p>
            <a:pPr algn="l"/>
            <a:r>
              <a:rPr lang="en-US" sz="1500" b="0" dirty="0">
                <a:solidFill>
                  <a:schemeClr val="bg1"/>
                </a:solidFill>
                <a:latin typeface="Microsoft JhengHei" panose="020B0604030504040204" pitchFamily="34" charset="-120"/>
                <a:ea typeface="Microsoft JhengHei" panose="020B0604030504040204" pitchFamily="34" charset="-120"/>
              </a:rPr>
              <a:t>1. Get a professional headshot for your profile. Look at the profile pictures of those people you admire, or who are in a similar industry or profession.</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2. Be creative! Stand out by adding your core values, hobbies, first-person bio, awards and recognition outside of work to demonstrate how uniquely well-rounded you are and the value you can offer.</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3. Be FANATICAL when PROOFING for grammar and spelling! Have someone you trust review it and ask for their feedback. No second chance on this one, as your resume is a reflection of you, not only in your accomplishments but how you present it.</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4. Your resume </a:t>
            </a:r>
            <a:r>
              <a:rPr lang="en-US" sz="1500" u="sng" dirty="0">
                <a:solidFill>
                  <a:schemeClr val="bg1"/>
                </a:solidFill>
                <a:latin typeface="Microsoft JhengHei" panose="020B0604030504040204" pitchFamily="34" charset="-120"/>
                <a:ea typeface="Microsoft JhengHei" panose="020B0604030504040204" pitchFamily="34" charset="-120"/>
              </a:rPr>
              <a:t>must</a:t>
            </a:r>
            <a:r>
              <a:rPr lang="en-US" sz="1500" b="0" dirty="0">
                <a:solidFill>
                  <a:schemeClr val="bg1"/>
                </a:solidFill>
                <a:latin typeface="Microsoft JhengHei" panose="020B0604030504040204" pitchFamily="34" charset="-120"/>
                <a:ea typeface="Microsoft JhengHei" panose="020B0604030504040204" pitchFamily="34" charset="-120"/>
              </a:rPr>
              <a:t> be ONE page. I know you have a lot to share, but recruiters have seconds to scan your resume. No one is reading a resume that's two pages or longer. What you capture on one page needs to be short and compelling enough for them to want to read it.  </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5. When sighting your accomplishments, be as specific and measurable as you can. Measurable revenue/sales growth, hire and client retention, team performance, market growth, projects managed, awards, etc.</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6. Make sure your social media profiles, especially LinkedIn, are consistent and aligned with your CV/resume. They will be checking!</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7. Email – When you follow up to thank the person who interviewed you for the opportunity </a:t>
            </a:r>
            <a:r>
              <a:rPr lang="en-US" sz="1500" b="0" u="sng" dirty="0">
                <a:solidFill>
                  <a:schemeClr val="bg1"/>
                </a:solidFill>
                <a:latin typeface="Microsoft JhengHei" panose="020B0604030504040204" pitchFamily="34" charset="-120"/>
                <a:ea typeface="Microsoft JhengHei" panose="020B0604030504040204" pitchFamily="34" charset="-120"/>
              </a:rPr>
              <a:t>directly after </a:t>
            </a:r>
            <a:r>
              <a:rPr lang="en-US" sz="1500" b="0" dirty="0">
                <a:solidFill>
                  <a:schemeClr val="bg1"/>
                </a:solidFill>
                <a:latin typeface="Microsoft JhengHei" panose="020B0604030504040204" pitchFamily="34" charset="-120"/>
                <a:ea typeface="Microsoft JhengHei" panose="020B0604030504040204" pitchFamily="34" charset="-120"/>
              </a:rPr>
              <a:t>the interview, follow these guidelines:</a:t>
            </a:r>
            <a:br>
              <a:rPr lang="en-US" sz="1500" b="0" dirty="0">
                <a:solidFill>
                  <a:schemeClr val="bg1"/>
                </a:solidFill>
                <a:latin typeface="Microsoft JhengHei" panose="020B0604030504040204" pitchFamily="34" charset="-120"/>
                <a:ea typeface="Microsoft JhengHei" panose="020B0604030504040204" pitchFamily="34" charset="-120"/>
              </a:rPr>
            </a:br>
            <a:endParaRPr lang="en-US" sz="1500" b="0" dirty="0"/>
          </a:p>
        </p:txBody>
      </p:sp>
      <p:sp>
        <p:nvSpPr>
          <p:cNvPr id="10" name="TextBox 9">
            <a:extLst>
              <a:ext uri="{FF2B5EF4-FFF2-40B4-BE49-F238E27FC236}">
                <a16:creationId xmlns:a16="http://schemas.microsoft.com/office/drawing/2014/main" id="{90869919-A216-4328-8AEF-A9B2AD3576FA}"/>
              </a:ext>
            </a:extLst>
          </p:cNvPr>
          <p:cNvSpPr txBox="1"/>
          <p:nvPr/>
        </p:nvSpPr>
        <p:spPr>
          <a:xfrm>
            <a:off x="-11107" y="0"/>
            <a:ext cx="6874893" cy="369332"/>
          </a:xfrm>
          <a:prstGeom prst="rect">
            <a:avLst/>
          </a:prstGeom>
          <a:solidFill>
            <a:srgbClr val="C00000"/>
          </a:solidFill>
        </p:spPr>
        <p:txBody>
          <a:bodyPr wrap="square" rtlCol="0">
            <a:spAutoFit/>
          </a:bodyPr>
          <a:lstStyle/>
          <a:p>
            <a:pPr algn="ctr"/>
            <a:r>
              <a:rPr lang="en-US" b="1" dirty="0">
                <a:solidFill>
                  <a:schemeClr val="bg1"/>
                </a:solidFill>
                <a:latin typeface="Microsoft JhengHei" panose="020B0604030504040204" pitchFamily="34" charset="-120"/>
                <a:ea typeface="Microsoft JhengHei" panose="020B0604030504040204" pitchFamily="34" charset="-120"/>
              </a:rPr>
              <a:t>TOP 13 TIPS FOR WRITING A KICK-ASS RESUME</a:t>
            </a:r>
            <a:endParaRPr lang="en-US" dirty="0"/>
          </a:p>
        </p:txBody>
      </p:sp>
      <p:sp>
        <p:nvSpPr>
          <p:cNvPr id="3" name="TextBox 2">
            <a:extLst>
              <a:ext uri="{FF2B5EF4-FFF2-40B4-BE49-F238E27FC236}">
                <a16:creationId xmlns:a16="http://schemas.microsoft.com/office/drawing/2014/main" id="{A87B3280-E992-4B21-90A0-5C8032B0C845}"/>
              </a:ext>
            </a:extLst>
          </p:cNvPr>
          <p:cNvSpPr txBox="1"/>
          <p:nvPr/>
        </p:nvSpPr>
        <p:spPr>
          <a:xfrm>
            <a:off x="304801" y="6671941"/>
            <a:ext cx="6553199" cy="2328201"/>
          </a:xfrm>
          <a:prstGeom prst="rect">
            <a:avLst/>
          </a:prstGeom>
          <a:noFill/>
        </p:spPr>
        <p:txBody>
          <a:bodyPr wrap="square" rtlCol="0">
            <a:spAutoFit/>
          </a:bodyPr>
          <a:lstStyle/>
          <a:p>
            <a:pPr>
              <a:lnSpc>
                <a:spcPts val="2200"/>
              </a:lnSpc>
            </a:pPr>
            <a:r>
              <a:rPr lang="en-US" sz="1500" dirty="0">
                <a:solidFill>
                  <a:schemeClr val="bg1"/>
                </a:solidFill>
                <a:latin typeface="Microsoft JhengHei" panose="020B0604030504040204" pitchFamily="34" charset="-120"/>
                <a:ea typeface="Microsoft JhengHei" panose="020B0604030504040204" pitchFamily="34" charset="-120"/>
              </a:rPr>
              <a:t>A. Keep your email short, so the recipient doesn't have to scroll.</a:t>
            </a:r>
            <a:br>
              <a:rPr lang="en-US" sz="1500" dirty="0">
                <a:solidFill>
                  <a:schemeClr val="bg1"/>
                </a:solidFill>
                <a:latin typeface="Microsoft JhengHei" panose="020B0604030504040204" pitchFamily="34" charset="-120"/>
                <a:ea typeface="Microsoft JhengHei" panose="020B0604030504040204" pitchFamily="34" charset="-120"/>
              </a:rPr>
            </a:br>
            <a:r>
              <a:rPr lang="en-US" sz="1500" dirty="0">
                <a:solidFill>
                  <a:schemeClr val="bg1"/>
                </a:solidFill>
                <a:latin typeface="Microsoft JhengHei" panose="020B0604030504040204" pitchFamily="34" charset="-120"/>
                <a:ea typeface="Microsoft JhengHei" panose="020B0604030504040204" pitchFamily="34" charset="-120"/>
              </a:rPr>
              <a:t>B. Thank them for the opportunity. Recap their most important goals, and how you can deliver value to achieve them. Demonstrate the fit. That is, how the position you're interviewing for and your attitude and skill-set are aligned. </a:t>
            </a:r>
            <a:br>
              <a:rPr lang="en-US" sz="1500" dirty="0">
                <a:solidFill>
                  <a:schemeClr val="bg1"/>
                </a:solidFill>
                <a:latin typeface="Microsoft JhengHei" panose="020B0604030504040204" pitchFamily="34" charset="-120"/>
                <a:ea typeface="Microsoft JhengHei" panose="020B0604030504040204" pitchFamily="34" charset="-120"/>
              </a:rPr>
            </a:br>
            <a:r>
              <a:rPr lang="en-US" sz="1500" dirty="0">
                <a:solidFill>
                  <a:schemeClr val="bg1"/>
                </a:solidFill>
                <a:latin typeface="Microsoft JhengHei" panose="020B0604030504040204" pitchFamily="34" charset="-120"/>
                <a:ea typeface="Microsoft JhengHei" panose="020B0604030504040204" pitchFamily="34" charset="-120"/>
              </a:rPr>
              <a:t>C. If you didn't already, ask what the next step will be. Then, mention in the email that you'll following up, as well.</a:t>
            </a:r>
            <a:br>
              <a:rPr lang="en-US" sz="1500" dirty="0">
                <a:solidFill>
                  <a:schemeClr val="bg1"/>
                </a:solidFill>
                <a:latin typeface="Microsoft JhengHei" panose="020B0604030504040204" pitchFamily="34" charset="-120"/>
                <a:ea typeface="Microsoft JhengHei" panose="020B0604030504040204" pitchFamily="34" charset="-120"/>
              </a:rPr>
            </a:br>
            <a:r>
              <a:rPr lang="en-US" sz="1500" dirty="0">
                <a:solidFill>
                  <a:schemeClr val="bg1"/>
                </a:solidFill>
                <a:latin typeface="Microsoft JhengHei" panose="020B0604030504040204" pitchFamily="34" charset="-120"/>
                <a:ea typeface="Microsoft JhengHei" panose="020B0604030504040204" pitchFamily="34" charset="-120"/>
              </a:rPr>
              <a:t>D. Subject lines count! Be concise, creative and grateful.</a:t>
            </a:r>
            <a:endParaRPr lang="en-US" sz="1500" dirty="0"/>
          </a:p>
        </p:txBody>
      </p:sp>
    </p:spTree>
    <p:extLst>
      <p:ext uri="{BB962C8B-B14F-4D97-AF65-F5344CB8AC3E}">
        <p14:creationId xmlns:p14="http://schemas.microsoft.com/office/powerpoint/2010/main" val="31762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9F2508-C462-44CE-A30C-41927FA3164E}"/>
              </a:ext>
            </a:extLst>
          </p:cNvPr>
          <p:cNvSpPr>
            <a:spLocks noGrp="1"/>
          </p:cNvSpPr>
          <p:nvPr>
            <p:ph type="title"/>
          </p:nvPr>
        </p:nvSpPr>
        <p:spPr>
          <a:xfrm>
            <a:off x="91832" y="671795"/>
            <a:ext cx="6742722" cy="8167405"/>
          </a:xfrm>
        </p:spPr>
        <p:txBody>
          <a:bodyPr>
            <a:noAutofit/>
          </a:bodyPr>
          <a:lstStyle/>
          <a:p>
            <a:pPr algn="l">
              <a:lnSpc>
                <a:spcPts val="2100"/>
              </a:lnSpc>
              <a:spcBef>
                <a:spcPts val="600"/>
              </a:spcBef>
              <a:spcAft>
                <a:spcPts val="600"/>
              </a:spcAft>
            </a:pPr>
            <a:r>
              <a:rPr lang="en-US" sz="1500" b="0" dirty="0">
                <a:solidFill>
                  <a:schemeClr val="bg1"/>
                </a:solidFill>
                <a:latin typeface="Microsoft JhengHei" panose="020B0604030504040204" pitchFamily="34" charset="-120"/>
                <a:ea typeface="Microsoft JhengHei" panose="020B0604030504040204" pitchFamily="34" charset="-120"/>
              </a:rPr>
              <a:t>8. Remember, EVERY employer will be reviewing your social media profiles. NEVER post anything you'll later regret; even delete the ones that can put you in a bad light. Stay away from political, religious, racial or social opinions. Respect political correctness. Stay neutral, be kind and positive. </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9. Ask for testimonials on LinkedIn, especially from your customers and co-workers. They carry a lot of weight when recruiters are combing through profiles and can quickly read 3</a:t>
            </a:r>
            <a:r>
              <a:rPr lang="en-US" sz="1500" b="0" baseline="30000" dirty="0">
                <a:solidFill>
                  <a:schemeClr val="bg1"/>
                </a:solidFill>
                <a:latin typeface="Microsoft JhengHei" panose="020B0604030504040204" pitchFamily="34" charset="-120"/>
                <a:ea typeface="Microsoft JhengHei" panose="020B0604030504040204" pitchFamily="34" charset="-120"/>
              </a:rPr>
              <a:t>rd</a:t>
            </a:r>
            <a:r>
              <a:rPr lang="en-US" sz="1500" b="0" dirty="0">
                <a:solidFill>
                  <a:schemeClr val="bg1"/>
                </a:solidFill>
                <a:latin typeface="Microsoft JhengHei" panose="020B0604030504040204" pitchFamily="34" charset="-120"/>
                <a:ea typeface="Microsoft JhengHei" panose="020B0604030504040204" pitchFamily="34" charset="-120"/>
              </a:rPr>
              <a:t> party testimonials.</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10. If needed, create a different version of your master resume template so that it fits for each position you're applying for. </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11. Use hyperlinks when sending an electronic version of your resume. Link to anything you may want to highlight about yourself. This could include:</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A. Media mentions, awards, articles you've authored or published</a:t>
            </a: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B. Live events you were involved in or presented at</a:t>
            </a: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C. Positions you hold outside of work, (community, etc.) </a:t>
            </a: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D. Link to your social media profiles and LinkedIn testimonials</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12. For positions you've held for less than about 2 years, unless they are essential and related to the position you're applying for (skill, experience, industry relationships), leave it out. Recruiters often look down when they see a person job hop, as it questions your stability and commitment.  </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r>
              <a:rPr lang="en-US" sz="1500" b="0" dirty="0">
                <a:solidFill>
                  <a:schemeClr val="bg1"/>
                </a:solidFill>
                <a:latin typeface="Microsoft JhengHei" panose="020B0604030504040204" pitchFamily="34" charset="-120"/>
                <a:ea typeface="Microsoft JhengHei" panose="020B0604030504040204" pitchFamily="34" charset="-120"/>
              </a:rPr>
              <a:t>13. Make yourself unforgettable – just be you. What you think is expected in a new role when it comes to performance goals, as well as your past achievements are often unprecedented in many companies. Don't make any assumptions, as these are often the things that will distinguish you from the other candidates.  </a:t>
            </a:r>
            <a:br>
              <a:rPr lang="en-US" sz="1500" b="0" dirty="0">
                <a:solidFill>
                  <a:schemeClr val="bg1"/>
                </a:solidFill>
                <a:latin typeface="Microsoft JhengHei" panose="020B0604030504040204" pitchFamily="34" charset="-120"/>
                <a:ea typeface="Microsoft JhengHei" panose="020B0604030504040204" pitchFamily="34" charset="-120"/>
              </a:rPr>
            </a:br>
            <a:br>
              <a:rPr lang="en-US" sz="1500" b="0" dirty="0">
                <a:solidFill>
                  <a:schemeClr val="bg1"/>
                </a:solidFill>
                <a:latin typeface="Microsoft JhengHei" panose="020B0604030504040204" pitchFamily="34" charset="-120"/>
                <a:ea typeface="Microsoft JhengHei" panose="020B0604030504040204" pitchFamily="34" charset="-120"/>
              </a:rPr>
            </a:br>
            <a:endParaRPr lang="en-US" sz="1500" dirty="0">
              <a:latin typeface="Microsoft JhengHei" panose="020B0604030504040204" pitchFamily="34" charset="-120"/>
              <a:ea typeface="Microsoft JhengHei" panose="020B0604030504040204" pitchFamily="34" charset="-120"/>
            </a:endParaRPr>
          </a:p>
        </p:txBody>
      </p:sp>
      <p:sp>
        <p:nvSpPr>
          <p:cNvPr id="10" name="TextBox 9">
            <a:extLst>
              <a:ext uri="{FF2B5EF4-FFF2-40B4-BE49-F238E27FC236}">
                <a16:creationId xmlns:a16="http://schemas.microsoft.com/office/drawing/2014/main" id="{90869919-A216-4328-8AEF-A9B2AD3576FA}"/>
              </a:ext>
            </a:extLst>
          </p:cNvPr>
          <p:cNvSpPr txBox="1"/>
          <p:nvPr/>
        </p:nvSpPr>
        <p:spPr>
          <a:xfrm>
            <a:off x="-11107" y="0"/>
            <a:ext cx="6874893" cy="369332"/>
          </a:xfrm>
          <a:prstGeom prst="rect">
            <a:avLst/>
          </a:prstGeom>
          <a:solidFill>
            <a:srgbClr val="C00000"/>
          </a:solidFill>
        </p:spPr>
        <p:txBody>
          <a:bodyPr wrap="square" rtlCol="0">
            <a:spAutoFit/>
          </a:bodyPr>
          <a:lstStyle/>
          <a:p>
            <a:pPr algn="ctr"/>
            <a:r>
              <a:rPr lang="en-US" b="1" dirty="0">
                <a:solidFill>
                  <a:schemeClr val="bg1"/>
                </a:solidFill>
                <a:latin typeface="Microsoft JhengHei" panose="020B0604030504040204" pitchFamily="34" charset="-120"/>
                <a:ea typeface="Microsoft JhengHei" panose="020B0604030504040204" pitchFamily="34" charset="-120"/>
              </a:rPr>
              <a:t>TOP 13 TIPS FOR WRITING A KICK-ASS RESUME</a:t>
            </a:r>
            <a:endParaRPr lang="en-US" dirty="0"/>
          </a:p>
        </p:txBody>
      </p:sp>
    </p:spTree>
    <p:extLst>
      <p:ext uri="{BB962C8B-B14F-4D97-AF65-F5344CB8AC3E}">
        <p14:creationId xmlns:p14="http://schemas.microsoft.com/office/powerpoint/2010/main" val="283703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B500">
            <a:alpha val="29804"/>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CA68-180E-4514-BBEB-E76BA647F79B}"/>
              </a:ext>
            </a:extLst>
          </p:cNvPr>
          <p:cNvSpPr>
            <a:spLocks noGrp="1"/>
          </p:cNvSpPr>
          <p:nvPr>
            <p:ph type="ctrTitle"/>
          </p:nvPr>
        </p:nvSpPr>
        <p:spPr>
          <a:xfrm>
            <a:off x="0" y="0"/>
            <a:ext cx="6858000" cy="2183015"/>
          </a:xfrm>
          <a:solidFill>
            <a:schemeClr val="accent5">
              <a:lumMod val="60000"/>
              <a:lumOff val="40000"/>
            </a:schemeClr>
          </a:solidFill>
        </p:spPr>
        <p:txBody>
          <a:bodyPr>
            <a:noAutofit/>
          </a:bodyPr>
          <a:lstStyle/>
          <a:p>
            <a:pPr algn="l">
              <a:lnSpc>
                <a:spcPts val="2800"/>
              </a:lnSpc>
            </a:pPr>
            <a:r>
              <a:rPr lang="en-US" sz="2400" b="1" dirty="0">
                <a:solidFill>
                  <a:schemeClr val="bg1"/>
                </a:solidFill>
                <a:latin typeface="+mn-lt"/>
                <a:ea typeface="Microsoft JhengHei" panose="020B0604030504040204" pitchFamily="34" charset="-120"/>
                <a:cs typeface="Segoe UI Light" panose="020B0502040204020203" pitchFamily="34" charset="0"/>
              </a:rPr>
              <a:t>Additional Resources and Templates to:</a:t>
            </a:r>
            <a:br>
              <a:rPr lang="en-US" sz="3200" b="1" dirty="0">
                <a:solidFill>
                  <a:schemeClr val="bg1"/>
                </a:solidFill>
                <a:latin typeface="+mn-lt"/>
                <a:ea typeface="Microsoft JhengHei" panose="020B0604030504040204" pitchFamily="34" charset="-120"/>
                <a:cs typeface="Segoe UI Light" panose="020B0502040204020203" pitchFamily="34" charset="0"/>
              </a:rPr>
            </a:br>
            <a:r>
              <a:rPr lang="en-US" sz="1600" dirty="0">
                <a:latin typeface="+mn-lt"/>
                <a:cs typeface="Segoe UI Light" panose="020B0502040204020203" pitchFamily="34" charset="0"/>
              </a:rPr>
              <a:t>* Ensure You Find The Ideal Job By Creating Your Ideal Job Profile</a:t>
            </a:r>
            <a:br>
              <a:rPr lang="en-US" sz="1600" dirty="0">
                <a:latin typeface="+mn-lt"/>
                <a:cs typeface="Segoe UI Light" panose="020B0502040204020203" pitchFamily="34" charset="0"/>
              </a:rPr>
            </a:br>
            <a:r>
              <a:rPr lang="en-US" sz="1600" dirty="0">
                <a:latin typeface="+mn-lt"/>
                <a:cs typeface="Segoe UI Light" panose="020B0502040204020203" pitchFamily="34" charset="0"/>
              </a:rPr>
              <a:t>* Uncover The Right Interviewing Questions </a:t>
            </a:r>
            <a:r>
              <a:rPr lang="en-US" sz="1600" u="sng" dirty="0">
                <a:latin typeface="+mn-lt"/>
                <a:cs typeface="Segoe UI Light" panose="020B0502040204020203" pitchFamily="34" charset="0"/>
              </a:rPr>
              <a:t>YOU</a:t>
            </a:r>
            <a:r>
              <a:rPr lang="en-US" sz="1600" dirty="0">
                <a:latin typeface="+mn-lt"/>
                <a:cs typeface="Segoe UI Light" panose="020B0502040204020203" pitchFamily="34" charset="0"/>
              </a:rPr>
              <a:t> Ask That Will Make You The Candidate Of Choice</a:t>
            </a:r>
            <a:br>
              <a:rPr lang="en-US" sz="1600" dirty="0">
                <a:latin typeface="+mn-lt"/>
                <a:cs typeface="Segoe UI Light" panose="020B0502040204020203" pitchFamily="34" charset="0"/>
              </a:rPr>
            </a:br>
            <a:r>
              <a:rPr lang="en-US" sz="1600" dirty="0">
                <a:latin typeface="+mn-lt"/>
                <a:cs typeface="Segoe UI Light" panose="020B0502040204020203" pitchFamily="34" charset="0"/>
              </a:rPr>
              <a:t>* Sharpen Your Leadership, Coaching and Interviewing Skills by Preparing For The Questions You’ll Be Asked During The Interview Process. </a:t>
            </a:r>
            <a:endParaRPr lang="en-US" sz="1600" b="1" dirty="0"/>
          </a:p>
        </p:txBody>
      </p:sp>
      <p:sp>
        <p:nvSpPr>
          <p:cNvPr id="3" name="Subtitle 2">
            <a:extLst>
              <a:ext uri="{FF2B5EF4-FFF2-40B4-BE49-F238E27FC236}">
                <a16:creationId xmlns:a16="http://schemas.microsoft.com/office/drawing/2014/main" id="{E4DE80A6-26D2-48C4-A7EE-2A95EC9B5835}"/>
              </a:ext>
            </a:extLst>
          </p:cNvPr>
          <p:cNvSpPr>
            <a:spLocks noGrp="1"/>
          </p:cNvSpPr>
          <p:nvPr>
            <p:ph type="subTitle" idx="1"/>
          </p:nvPr>
        </p:nvSpPr>
        <p:spPr>
          <a:xfrm>
            <a:off x="60207" y="2335414"/>
            <a:ext cx="6737586" cy="5452323"/>
          </a:xfrm>
        </p:spPr>
        <p:txBody>
          <a:bodyPr>
            <a:noAutofit/>
          </a:bodyPr>
          <a:lstStyle/>
          <a:p>
            <a:pPr marL="457200" indent="-457200" algn="l">
              <a:buFont typeface="+mj-lt"/>
              <a:buAutoNum type="arabicPeriod"/>
            </a:pPr>
            <a:r>
              <a:rPr lang="en-US" sz="1600" b="1" dirty="0">
                <a:hlinkClick r:id="rId3"/>
              </a:rPr>
              <a:t>How to Interview Your Interviewer – The Interview Process Goes Both Ways</a:t>
            </a:r>
          </a:p>
          <a:p>
            <a:pPr marL="457200" indent="-457200" algn="l">
              <a:buFont typeface="+mj-lt"/>
              <a:buAutoNum type="arabicPeriod"/>
            </a:pPr>
            <a:endParaRPr lang="en-US" sz="700" b="1" dirty="0"/>
          </a:p>
          <a:p>
            <a:pPr marL="457200" indent="-457200" algn="l">
              <a:buFont typeface="+mj-lt"/>
              <a:buAutoNum type="arabicPeriod"/>
            </a:pPr>
            <a:r>
              <a:rPr lang="en-US" sz="1600" b="1" dirty="0">
                <a:hlinkClick r:id="rId4"/>
              </a:rPr>
              <a:t>Deeper Interviewing Strategies To Avoid Mis-Hires</a:t>
            </a:r>
          </a:p>
          <a:p>
            <a:pPr marL="457200" indent="-457200" algn="l">
              <a:buFont typeface="+mj-lt"/>
              <a:buAutoNum type="arabicPeriod"/>
            </a:pPr>
            <a:endParaRPr lang="en-US" sz="700" b="1" dirty="0"/>
          </a:p>
          <a:p>
            <a:pPr marL="457200" indent="-457200" algn="l">
              <a:buFont typeface="+mj-lt"/>
              <a:buAutoNum type="arabicPeriod"/>
            </a:pPr>
            <a:r>
              <a:rPr lang="en-US" sz="1600" b="1" dirty="0">
                <a:hlinkClick r:id="rId5"/>
              </a:rPr>
              <a:t>Interviewing Questions To Prepare For </a:t>
            </a:r>
          </a:p>
          <a:p>
            <a:pPr marL="457200" indent="-457200" algn="l">
              <a:buFont typeface="+mj-lt"/>
              <a:buAutoNum type="arabicPeriod"/>
            </a:pPr>
            <a:endParaRPr lang="en-US" sz="700" b="1" dirty="0">
              <a:hlinkClick r:id="rId5"/>
            </a:endParaRPr>
          </a:p>
          <a:p>
            <a:pPr marL="457200" indent="-457200" algn="l">
              <a:buFont typeface="+mj-lt"/>
              <a:buAutoNum type="arabicPeriod"/>
            </a:pPr>
            <a:r>
              <a:rPr lang="en-US" sz="1600" b="1" dirty="0">
                <a:hlinkClick r:id="rId6"/>
              </a:rPr>
              <a:t>To Ensure You’re Applying for the Position that’s Best For You, Here’s How to Create Your Ideal Career Profile</a:t>
            </a:r>
          </a:p>
          <a:p>
            <a:pPr marL="457200" indent="-457200" algn="l">
              <a:buFont typeface="+mj-lt"/>
              <a:buAutoNum type="arabicPeriod"/>
            </a:pPr>
            <a:endParaRPr lang="en-US" sz="700" b="1" dirty="0">
              <a:hlinkClick r:id="rId6"/>
            </a:endParaRPr>
          </a:p>
          <a:p>
            <a:pPr marL="457200" indent="-457200" algn="l">
              <a:buFont typeface="+mj-lt"/>
              <a:buAutoNum type="arabicPeriod"/>
            </a:pPr>
            <a:r>
              <a:rPr lang="en-US" sz="1600" b="1" dirty="0">
                <a:hlinkClick r:id="rId7"/>
              </a:rPr>
              <a:t>Video: How to Fearlessly Find Your Ideal Career</a:t>
            </a:r>
            <a:endParaRPr lang="en-US" sz="1600" b="1" dirty="0"/>
          </a:p>
          <a:p>
            <a:pPr marL="457200" indent="-457200" algn="l">
              <a:buFont typeface="+mj-lt"/>
              <a:buAutoNum type="arabicPeriod"/>
            </a:pPr>
            <a:endParaRPr lang="en-US" sz="800" dirty="0"/>
          </a:p>
          <a:p>
            <a:pPr marL="457200" indent="-457200" algn="l">
              <a:buFont typeface="+mj-lt"/>
              <a:buAutoNum type="arabicPeriod"/>
            </a:pPr>
            <a:r>
              <a:rPr lang="en-US" sz="1600" b="1" dirty="0">
                <a:hlinkClick r:id="rId8"/>
              </a:rPr>
              <a:t>ONLINE SALES LEADERSHIP Coach Training Course for Management Teams</a:t>
            </a:r>
            <a:r>
              <a:rPr lang="en-US" sz="1600" b="1" dirty="0"/>
              <a:t> to Learn How to Coach Effectively to Develop Sales Champions</a:t>
            </a:r>
          </a:p>
          <a:p>
            <a:pPr marL="457200" indent="-457200" algn="l">
              <a:buFont typeface="+mj-lt"/>
              <a:buAutoNum type="arabicPeriod"/>
            </a:pPr>
            <a:endParaRPr lang="en-US" sz="1600" b="1" dirty="0"/>
          </a:p>
          <a:p>
            <a:pPr marL="457200" indent="-457200" algn="l">
              <a:buFont typeface="+mj-lt"/>
              <a:buAutoNum type="arabicPeriod"/>
            </a:pPr>
            <a:r>
              <a:rPr lang="en-US" sz="1600" b="1" dirty="0">
                <a:ea typeface="Microsoft JhengHei" panose="020B0604030504040204" pitchFamily="34" charset="-120"/>
              </a:rPr>
              <a:t>FINAL TIP FROM YOUR COACH:</a:t>
            </a:r>
          </a:p>
          <a:p>
            <a:pPr algn="l"/>
            <a:r>
              <a:rPr lang="en-US" sz="1600" dirty="0">
                <a:ea typeface="Microsoft JhengHei" panose="020B0604030504040204" pitchFamily="34" charset="-120"/>
              </a:rPr>
              <a:t>Keep in mind, this is a </a:t>
            </a:r>
            <a:r>
              <a:rPr lang="en-US" sz="1600" i="1" dirty="0">
                <a:ea typeface="Microsoft JhengHei" panose="020B0604030504040204" pitchFamily="34" charset="-120"/>
              </a:rPr>
              <a:t>template</a:t>
            </a:r>
            <a:r>
              <a:rPr lang="en-US" sz="1600" dirty="0">
                <a:ea typeface="Microsoft JhengHei" panose="020B0604030504040204" pitchFamily="34" charset="-120"/>
              </a:rPr>
              <a:t>. Edit accordingly, so that it fits for you, and is a strong reflection of who you are; your gifts, attitude, values, skills, talents and individuality.</a:t>
            </a:r>
            <a:endParaRPr lang="en-US" sz="1600" b="1" dirty="0">
              <a:ea typeface="Microsoft JhengHei" panose="020B0604030504040204" pitchFamily="34" charset="-120"/>
            </a:endParaRPr>
          </a:p>
          <a:p>
            <a:pPr algn="l"/>
            <a:r>
              <a:rPr lang="en-US" sz="1600" dirty="0">
                <a:ea typeface="Microsoft JhengHei" panose="020B0604030504040204" pitchFamily="34" charset="-120"/>
              </a:rPr>
              <a:t>EVERY client who used this template and leveraged all the resources I've included here ALWAYS found the job they wanted and NEVER looked back. If you'd like more personal coaching and support around preparing you and your resume to become the candidate of choice for your next dream job, email me at </a:t>
            </a:r>
            <a:r>
              <a:rPr lang="en-US" sz="1600" dirty="0">
                <a:ea typeface="Microsoft JhengHei" panose="020B0604030504040204" pitchFamily="34" charset="-120"/>
                <a:hlinkClick r:id="rId9"/>
              </a:rPr>
              <a:t>KR@KeithRosen.com </a:t>
            </a:r>
            <a:r>
              <a:rPr lang="en-US" sz="1600" dirty="0">
                <a:ea typeface="Microsoft JhengHei" panose="020B0604030504040204" pitchFamily="34" charset="-120"/>
              </a:rPr>
              <a:t>so we can discuss how our career coaching programs will help you achieve your goals - FAST.</a:t>
            </a:r>
            <a:endParaRPr lang="en-US" sz="1600" b="1" dirty="0"/>
          </a:p>
          <a:p>
            <a:endParaRPr lang="en-US" sz="1200" dirty="0"/>
          </a:p>
        </p:txBody>
      </p:sp>
    </p:spTree>
    <p:extLst>
      <p:ext uri="{BB962C8B-B14F-4D97-AF65-F5344CB8AC3E}">
        <p14:creationId xmlns:p14="http://schemas.microsoft.com/office/powerpoint/2010/main" val="267981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74557">
            <a:alpha val="22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9E5D50-29A0-4F79-A49D-F88B5C7A2CC4}"/>
              </a:ext>
            </a:extLst>
          </p:cNvPr>
          <p:cNvSpPr/>
          <p:nvPr/>
        </p:nvSpPr>
        <p:spPr>
          <a:xfrm>
            <a:off x="-25400" y="-3627"/>
            <a:ext cx="6883400" cy="461665"/>
          </a:xfrm>
          <a:prstGeom prst="rect">
            <a:avLst/>
          </a:prstGeom>
          <a:solidFill>
            <a:srgbClr val="374557"/>
          </a:solidFill>
        </p:spPr>
        <p:txBody>
          <a:bodyPr wrap="square">
            <a:spAutoFit/>
          </a:bodyPr>
          <a:lstStyle/>
          <a:p>
            <a:pPr indent="-228600" algn="ctr"/>
            <a:r>
              <a:rPr lang="en-US" sz="1200" b="1" dirty="0">
                <a:solidFill>
                  <a:schemeClr val="bg1"/>
                </a:solidFill>
                <a:latin typeface="+mj-lt"/>
                <a:ea typeface="Times New Roman" panose="02020603050405020304" pitchFamily="18" charset="0"/>
              </a:rPr>
              <a:t>NAME</a:t>
            </a:r>
            <a:endParaRPr lang="en-US" sz="1200" dirty="0">
              <a:solidFill>
                <a:schemeClr val="bg1"/>
              </a:solidFill>
              <a:latin typeface="+mj-lt"/>
              <a:ea typeface="Times New Roman" panose="02020603050405020304" pitchFamily="18" charset="0"/>
            </a:endParaRPr>
          </a:p>
          <a:p>
            <a:pPr algn="ctr"/>
            <a:r>
              <a:rPr lang="en-US" sz="1200" dirty="0">
                <a:solidFill>
                  <a:schemeClr val="bg1"/>
                </a:solidFill>
                <a:latin typeface="+mj-lt"/>
              </a:rPr>
              <a:t>Global Executive Sales Leader </a:t>
            </a:r>
            <a:r>
              <a:rPr lang="en-US" sz="600" dirty="0">
                <a:solidFill>
                  <a:schemeClr val="bg1"/>
                </a:solidFill>
                <a:latin typeface="+mj-lt"/>
              </a:rPr>
              <a:t>(EX: who you are.)</a:t>
            </a:r>
            <a:endParaRPr lang="en-US" sz="1200" dirty="0">
              <a:solidFill>
                <a:schemeClr val="bg1"/>
              </a:solidFill>
              <a:latin typeface="+mj-lt"/>
            </a:endParaRPr>
          </a:p>
        </p:txBody>
      </p:sp>
      <p:sp>
        <p:nvSpPr>
          <p:cNvPr id="7" name="Rectangle 6">
            <a:extLst>
              <a:ext uri="{FF2B5EF4-FFF2-40B4-BE49-F238E27FC236}">
                <a16:creationId xmlns:a16="http://schemas.microsoft.com/office/drawing/2014/main" id="{8EEDF533-7692-4B33-B0C9-0207421452FB}"/>
              </a:ext>
            </a:extLst>
          </p:cNvPr>
          <p:cNvSpPr>
            <a:spLocks noChangeAspect="1"/>
          </p:cNvSpPr>
          <p:nvPr/>
        </p:nvSpPr>
        <p:spPr>
          <a:xfrm>
            <a:off x="2538751" y="616805"/>
            <a:ext cx="4319249" cy="8237470"/>
          </a:xfrm>
          <a:prstGeom prst="rect">
            <a:avLst/>
          </a:prstGeom>
        </p:spPr>
        <p:txBody>
          <a:bodyPr wrap="square">
            <a:noAutofit/>
          </a:bodyPr>
          <a:lstStyle/>
          <a:p>
            <a:r>
              <a:rPr lang="en-US" sz="1000" dirty="0"/>
              <a:t> </a:t>
            </a:r>
            <a:r>
              <a:rPr lang="en-US" sz="1000" b="1" dirty="0"/>
              <a:t>WORK</a:t>
            </a:r>
            <a:r>
              <a:rPr lang="en-US" sz="1000" dirty="0"/>
              <a:t> </a:t>
            </a:r>
            <a:r>
              <a:rPr lang="en-US" sz="1000" b="1" dirty="0"/>
              <a:t>EXPERIENCE</a:t>
            </a:r>
          </a:p>
          <a:p>
            <a:endParaRPr lang="en-US" sz="700" b="1" dirty="0"/>
          </a:p>
          <a:p>
            <a:r>
              <a:rPr lang="en-US" sz="1000" b="1" i="1" dirty="0"/>
              <a:t>Vice President, Global Sales</a:t>
            </a:r>
            <a:r>
              <a:rPr lang="en-US" sz="1000" i="1" dirty="0"/>
              <a:t>, 01/2014 to Current </a:t>
            </a:r>
          </a:p>
          <a:p>
            <a:r>
              <a:rPr lang="en-US" sz="1000" b="1" i="1" dirty="0"/>
              <a:t>COMPANY NAME</a:t>
            </a:r>
            <a:r>
              <a:rPr lang="en-US" sz="1000" i="1" dirty="0"/>
              <a:t>– Town, State</a:t>
            </a:r>
          </a:p>
          <a:p>
            <a:endParaRPr lang="en-US" sz="1000" i="1" dirty="0"/>
          </a:p>
          <a:p>
            <a:r>
              <a:rPr lang="en-US" sz="900" dirty="0">
                <a:solidFill>
                  <a:prstClr val="black"/>
                </a:solidFill>
                <a:ea typeface="Calibri" panose="020F0502020204030204" pitchFamily="34" charset="0"/>
                <a:cs typeface="Times New Roman" panose="02020603050405020304" pitchFamily="18" charset="0"/>
              </a:rPr>
              <a:t>• </a:t>
            </a:r>
            <a:r>
              <a:rPr lang="en-US" sz="900" dirty="0"/>
              <a:t>Responsible for the global sales goal of 5 billion, in addition to managing and selling enterprise level customers with an average deal size of 5.6 million</a:t>
            </a:r>
          </a:p>
          <a:p>
            <a:r>
              <a:rPr lang="en-US" sz="900" dirty="0">
                <a:solidFill>
                  <a:prstClr val="black"/>
                </a:solidFill>
                <a:ea typeface="Calibri" panose="020F0502020204030204" pitchFamily="34" charset="0"/>
                <a:cs typeface="Times New Roman" panose="02020603050405020304" pitchFamily="18" charset="0"/>
              </a:rPr>
              <a:t>•  Currently, responsible for a personal y</a:t>
            </a:r>
            <a:r>
              <a:rPr lang="en-US" sz="900" dirty="0"/>
              <a:t>early sales quota of </a:t>
            </a:r>
            <a:r>
              <a:rPr lang="en-US" sz="900" b="1" dirty="0"/>
              <a:t>5.3 million </a:t>
            </a:r>
            <a:r>
              <a:rPr lang="en-US" sz="900" dirty="0"/>
              <a:t>net and have already achieved </a:t>
            </a:r>
            <a:r>
              <a:rPr lang="en-US" sz="900" b="1" dirty="0"/>
              <a:t>4.5 </a:t>
            </a:r>
            <a:r>
              <a:rPr lang="en-US" sz="900" dirty="0"/>
              <a:t>million net, now on pace to do </a:t>
            </a:r>
            <a:r>
              <a:rPr lang="en-US" sz="900" b="1" dirty="0"/>
              <a:t>8.8 million net</a:t>
            </a:r>
            <a:r>
              <a:rPr lang="en-US" sz="900" dirty="0"/>
              <a:t>.</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Built and strengthened productive and valuable industry partnerships to drive collaboration, engagement and revenue stream development.</a:t>
            </a:r>
          </a:p>
          <a:p>
            <a:pPr lvl="0"/>
            <a:r>
              <a:rPr lang="en-US" sz="900" dirty="0">
                <a:solidFill>
                  <a:prstClr val="black"/>
                </a:solidFill>
                <a:ea typeface="Calibri" panose="020F0502020204030204" pitchFamily="34" charset="0"/>
                <a:cs typeface="Times New Roman" panose="02020603050405020304" pitchFamily="18" charset="0"/>
              </a:rPr>
              <a:t>• In addition to being accountable for yearly sales objectives, John also continues to own the responsibilities, sales targets and business KPI’s as Director of Sales.</a:t>
            </a:r>
          </a:p>
          <a:p>
            <a:pPr lvl="0"/>
            <a:r>
              <a:rPr lang="en-US" sz="900" dirty="0">
                <a:solidFill>
                  <a:prstClr val="black"/>
                </a:solidFill>
                <a:ea typeface="Calibri" panose="020F0502020204030204" pitchFamily="34" charset="0"/>
                <a:cs typeface="Times New Roman" panose="02020603050405020304" pitchFamily="18" charset="0"/>
              </a:rPr>
              <a:t>•  In</a:t>
            </a:r>
            <a:r>
              <a:rPr lang="en-US" sz="900" dirty="0"/>
              <a:t>creased company growth through effective collaboration with all departments, including, engineering, logistics, sales, operations and marketing.</a:t>
            </a:r>
          </a:p>
          <a:p>
            <a:pPr lvl="0"/>
            <a:endParaRPr lang="en-US" sz="900" dirty="0"/>
          </a:p>
          <a:p>
            <a:r>
              <a:rPr lang="en-US" sz="1000" b="1" i="1" dirty="0"/>
              <a:t>Director Of Sales</a:t>
            </a:r>
            <a:r>
              <a:rPr lang="en-US" sz="1000" i="1" dirty="0"/>
              <a:t>, 08/2006 to 12/2013 </a:t>
            </a:r>
          </a:p>
          <a:p>
            <a:r>
              <a:rPr lang="en-US" sz="1000" b="1" i="1" dirty="0"/>
              <a:t>COMPANY NAME</a:t>
            </a:r>
            <a:r>
              <a:rPr lang="en-US" sz="1000" i="1" dirty="0"/>
              <a:t>– Town, State</a:t>
            </a:r>
          </a:p>
          <a:p>
            <a:endParaRPr lang="en-US" sz="1000" i="1" dirty="0"/>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Established ambitious sales targets, managed deployment strategies, </a:t>
            </a:r>
            <a:r>
              <a:rPr lang="en-US" sz="900" b="1" dirty="0"/>
              <a:t>sales and account managment teams</a:t>
            </a:r>
            <a:r>
              <a:rPr lang="en-US" sz="900" dirty="0"/>
              <a:t> and developed go-to-market plans to capitalize on all revenue opportunities that are aligned with personal and corporate values.</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Forecasted sales of $5.3 million and </a:t>
            </a:r>
            <a:r>
              <a:rPr lang="en-US" sz="900" b="1" i="1" dirty="0"/>
              <a:t>achieved 35% above my objective.</a:t>
            </a:r>
          </a:p>
          <a:p>
            <a:r>
              <a:rPr lang="en-US" sz="900" dirty="0">
                <a:solidFill>
                  <a:prstClr val="black"/>
                </a:solidFill>
                <a:ea typeface="Calibri" panose="020F0502020204030204" pitchFamily="34" charset="0"/>
                <a:cs typeface="Times New Roman" panose="02020603050405020304" pitchFamily="18" charset="0"/>
              </a:rPr>
              <a:t>• </a:t>
            </a:r>
            <a:r>
              <a:rPr lang="en-US" sz="900" dirty="0"/>
              <a:t>Accomplished sales goals and increased global sales </a:t>
            </a:r>
            <a:r>
              <a:rPr lang="en-US" sz="900" b="1" i="1" dirty="0"/>
              <a:t>revenue by $8.7 million.</a:t>
            </a:r>
            <a:endParaRPr lang="en-US" sz="900" dirty="0"/>
          </a:p>
          <a:p>
            <a:pPr lvl="0"/>
            <a:r>
              <a:rPr lang="en-US" sz="900" dirty="0">
                <a:solidFill>
                  <a:prstClr val="black"/>
                </a:solidFill>
                <a:ea typeface="Calibri" panose="020F0502020204030204" pitchFamily="34" charset="0"/>
                <a:cs typeface="Times New Roman" panose="02020603050405020304" pitchFamily="18" charset="0"/>
              </a:rPr>
              <a:t>• Effectively r</a:t>
            </a:r>
            <a:r>
              <a:rPr lang="en-US" sz="900" dirty="0"/>
              <a:t>esolved vendor and account problems </a:t>
            </a:r>
            <a:r>
              <a:rPr lang="en-US" sz="900" i="1" dirty="0"/>
              <a:t>while exceeding sales quota </a:t>
            </a:r>
            <a:r>
              <a:rPr lang="en-US" sz="900" b="1" i="1" dirty="0"/>
              <a:t>by 38%.</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Grew market penetration and sales figures by leveraging supplier relationships and personally overseeing negotiations resulting in </a:t>
            </a:r>
            <a:r>
              <a:rPr lang="en-US" sz="900" b="1" i="1" dirty="0"/>
              <a:t>43% revenue increase.</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Encouraged the cross-selling of additional products and services.</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Led solution selling strategy initiatives to maximize Global Transportation service sales.</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Collaborated with upper management to implement continuous improvements.</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Monitored sales team performance, analyzed sales data and coached area managers.</a:t>
            </a:r>
          </a:p>
          <a:p>
            <a:pPr lvl="0"/>
            <a:r>
              <a:rPr lang="en-US" sz="900" dirty="0">
                <a:solidFill>
                  <a:prstClr val="black"/>
                </a:solidFill>
                <a:ea typeface="Calibri" panose="020F0502020204030204" pitchFamily="34" charset="0"/>
                <a:cs typeface="Times New Roman" panose="02020603050405020304" pitchFamily="18" charset="0"/>
              </a:rPr>
              <a:t>• </a:t>
            </a:r>
            <a:r>
              <a:rPr lang="en-US" sz="900" b="1" i="1" dirty="0"/>
              <a:t>Owned</a:t>
            </a:r>
            <a:r>
              <a:rPr lang="en-US" sz="900" dirty="0"/>
              <a:t> all aspects of sales planning, development, and team and account management for global services </a:t>
            </a:r>
            <a:r>
              <a:rPr lang="en-US" sz="900" b="1" dirty="0"/>
              <a:t>across 5 continents.</a:t>
            </a:r>
          </a:p>
          <a:p>
            <a:pPr lvl="0"/>
            <a:r>
              <a:rPr lang="en-US" sz="900" b="1" i="1" dirty="0">
                <a:solidFill>
                  <a:prstClr val="black"/>
                </a:solidFill>
                <a:ea typeface="Calibri" panose="020F0502020204030204" pitchFamily="34" charset="0"/>
                <a:cs typeface="Times New Roman" panose="02020603050405020304" pitchFamily="18" charset="0"/>
              </a:rPr>
              <a:t>•  Achieved</a:t>
            </a:r>
            <a:r>
              <a:rPr lang="en-US" sz="900" b="1" i="1" dirty="0"/>
              <a:t> all KPI’s for </a:t>
            </a:r>
            <a:r>
              <a:rPr lang="en-US" sz="900" dirty="0"/>
              <a:t>company, regional team and individual performance through teamwork and focus on customers.</a:t>
            </a:r>
          </a:p>
          <a:p>
            <a:pPr lvl="0"/>
            <a:r>
              <a:rPr lang="en-US" sz="900" dirty="0">
                <a:solidFill>
                  <a:prstClr val="black"/>
                </a:solidFill>
                <a:ea typeface="Calibri" panose="020F0502020204030204" pitchFamily="34" charset="0"/>
                <a:cs typeface="Times New Roman" panose="02020603050405020304" pitchFamily="18" charset="0"/>
              </a:rPr>
              <a:t>• </a:t>
            </a:r>
            <a:r>
              <a:rPr lang="en-US" sz="900" b="1" i="1" dirty="0"/>
              <a:t>Exceeded sales </a:t>
            </a:r>
            <a:r>
              <a:rPr lang="en-US" sz="900" dirty="0"/>
              <a:t>quotas and increased profitability through effective strategic selling strategies detailed, executable business planning.</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Maintained</a:t>
            </a:r>
            <a:r>
              <a:rPr lang="en-US" sz="900" i="1" dirty="0"/>
              <a:t> financial controls, planned business operations and controlled expenses</a:t>
            </a:r>
            <a:r>
              <a:rPr lang="en-US" sz="900" dirty="0"/>
              <a:t>, while pursuing new opportunities to grow business operations and boost profits.</a:t>
            </a:r>
          </a:p>
          <a:p>
            <a:pPr lvl="0"/>
            <a:endParaRPr lang="en-US" sz="900" dirty="0"/>
          </a:p>
          <a:p>
            <a:r>
              <a:rPr lang="en-US" sz="1000" b="1" i="1" dirty="0"/>
              <a:t>Strategic Sales</a:t>
            </a:r>
            <a:r>
              <a:rPr lang="en-US" sz="1000" i="1" dirty="0"/>
              <a:t>, 06/1995 to 08/2006 </a:t>
            </a:r>
          </a:p>
          <a:p>
            <a:r>
              <a:rPr lang="en-US" sz="1000" b="1" i="1" dirty="0"/>
              <a:t>COMPANY NAME</a:t>
            </a:r>
            <a:r>
              <a:rPr lang="en-US" sz="1000" i="1" dirty="0"/>
              <a:t>– Town, State</a:t>
            </a:r>
          </a:p>
          <a:p>
            <a:endParaRPr lang="en-US" sz="1000" i="1" dirty="0"/>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Increased </a:t>
            </a:r>
            <a:r>
              <a:rPr lang="en-US" sz="900" b="1" i="1" dirty="0"/>
              <a:t>profits by 65% </a:t>
            </a:r>
            <a:r>
              <a:rPr lang="en-US" sz="900" dirty="0"/>
              <a:t>through generating and maintaining relationships </a:t>
            </a:r>
            <a:r>
              <a:rPr lang="en-US" sz="900" b="1" i="1" dirty="0"/>
              <a:t>with 75 global accounts </a:t>
            </a:r>
            <a:r>
              <a:rPr lang="en-US" sz="900" dirty="0"/>
              <a:t>and effectively selling new products. </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Maximized business potential by providing excellent customer service and </a:t>
            </a:r>
            <a:r>
              <a:rPr lang="en-US" sz="900" b="1" i="1" dirty="0"/>
              <a:t>ensuring 92% client retention.</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Drove team revenue totals by bringing in </a:t>
            </a:r>
            <a:r>
              <a:rPr lang="en-US" sz="900" b="1" i="1" dirty="0"/>
              <a:t>over $2.4 million </a:t>
            </a:r>
            <a:r>
              <a:rPr lang="en-US" sz="900" dirty="0"/>
              <a:t>in yearly sales, including being responsible for writing and presenting contracts and processing order forms.</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Exceeded established sales goals and increased client retention by 31%. </a:t>
            </a:r>
          </a:p>
          <a:p>
            <a:pPr lvl="0"/>
            <a:r>
              <a:rPr lang="en-US" sz="900" dirty="0">
                <a:solidFill>
                  <a:prstClr val="black"/>
                </a:solidFill>
                <a:ea typeface="Calibri" panose="020F0502020204030204" pitchFamily="34" charset="0"/>
                <a:cs typeface="Times New Roman" panose="02020603050405020304" pitchFamily="18" charset="0"/>
              </a:rPr>
              <a:t>• </a:t>
            </a:r>
            <a:r>
              <a:rPr lang="en-US" sz="900" dirty="0"/>
              <a:t>Cold-called leads and closed on average</a:t>
            </a:r>
            <a:r>
              <a:rPr lang="en-US" sz="900" b="1" i="1" dirty="0"/>
              <a:t> 40 new sales each year.</a:t>
            </a:r>
          </a:p>
          <a:p>
            <a:endParaRPr lang="en-US" sz="700" dirty="0"/>
          </a:p>
        </p:txBody>
      </p:sp>
      <p:sp>
        <p:nvSpPr>
          <p:cNvPr id="11" name="Rectangle 10">
            <a:extLst>
              <a:ext uri="{FF2B5EF4-FFF2-40B4-BE49-F238E27FC236}">
                <a16:creationId xmlns:a16="http://schemas.microsoft.com/office/drawing/2014/main" id="{744109DA-37EA-40B8-93FD-9EB0BABE0C73}"/>
              </a:ext>
            </a:extLst>
          </p:cNvPr>
          <p:cNvSpPr>
            <a:spLocks/>
          </p:cNvSpPr>
          <p:nvPr/>
        </p:nvSpPr>
        <p:spPr>
          <a:xfrm>
            <a:off x="-9441" y="458038"/>
            <a:ext cx="2458836" cy="8685962"/>
          </a:xfrm>
          <a:prstGeom prst="rect">
            <a:avLst/>
          </a:prstGeom>
          <a:solidFill>
            <a:schemeClr val="tx1">
              <a:lumMod val="50000"/>
              <a:lumOff val="50000"/>
              <a:alpha val="27000"/>
            </a:schemeClr>
          </a:solidFill>
        </p:spPr>
        <p:txBody>
          <a:bodyPr wrap="square">
            <a:noAutofit/>
          </a:bodyPr>
          <a:lstStyle/>
          <a:p>
            <a:br>
              <a:rPr lang="en-US" sz="1100" b="1" dirty="0"/>
            </a:br>
            <a:r>
              <a:rPr lang="en-US" sz="1100" b="1" dirty="0"/>
              <a:t>PROFILE</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endParaRPr lang="en-US" sz="1200" b="1" dirty="0"/>
          </a:p>
          <a:p>
            <a:endParaRPr lang="en-US" sz="1200" b="1" dirty="0"/>
          </a:p>
          <a:p>
            <a:endParaRPr lang="en-US" sz="1000" dirty="0"/>
          </a:p>
          <a:p>
            <a:endParaRPr lang="en-US" dirty="0"/>
          </a:p>
        </p:txBody>
      </p:sp>
      <p:sp>
        <p:nvSpPr>
          <p:cNvPr id="12" name="Subtitle 2">
            <a:extLst>
              <a:ext uri="{FF2B5EF4-FFF2-40B4-BE49-F238E27FC236}">
                <a16:creationId xmlns:a16="http://schemas.microsoft.com/office/drawing/2014/main" id="{5C2F198E-0A18-4156-8039-3E501DD94423}"/>
              </a:ext>
            </a:extLst>
          </p:cNvPr>
          <p:cNvSpPr txBox="1">
            <a:spLocks/>
          </p:cNvSpPr>
          <p:nvPr/>
        </p:nvSpPr>
        <p:spPr>
          <a:xfrm>
            <a:off x="2502321" y="7823520"/>
            <a:ext cx="4253444" cy="99416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pPr>
            <a:r>
              <a:rPr lang="en-US" sz="800" b="1" dirty="0"/>
              <a:t>EDUCATION AND  HOBBIES</a:t>
            </a:r>
            <a:endParaRPr lang="en-US" sz="700" b="1" dirty="0"/>
          </a:p>
          <a:p>
            <a:pPr algn="l">
              <a:lnSpc>
                <a:spcPct val="100000"/>
              </a:lnSpc>
              <a:spcBef>
                <a:spcPts val="0"/>
              </a:spcBef>
            </a:pPr>
            <a:endParaRPr lang="en-US" sz="500" b="1" dirty="0">
              <a:latin typeface="Times New Roman" panose="02020603050405020304" pitchFamily="18" charset="0"/>
              <a:ea typeface="Times New Roman" panose="02020603050405020304" pitchFamily="18" charset="0"/>
            </a:endParaRPr>
          </a:p>
          <a:p>
            <a:pPr marL="171450" indent="-171450" algn="l">
              <a:lnSpc>
                <a:spcPct val="100000"/>
              </a:lnSpc>
              <a:spcBef>
                <a:spcPts val="0"/>
              </a:spcBef>
              <a:buFont typeface="Arial" panose="020B0604020202020204" pitchFamily="34" charset="0"/>
              <a:buChar char="•"/>
            </a:pPr>
            <a:r>
              <a:rPr lang="en-US" sz="900" dirty="0">
                <a:ea typeface="Times New Roman" panose="02020603050405020304" pitchFamily="18" charset="0"/>
              </a:rPr>
              <a:t>Degree (s),</a:t>
            </a:r>
          </a:p>
          <a:p>
            <a:pPr marL="171450" indent="-171450" algn="l">
              <a:lnSpc>
                <a:spcPct val="100000"/>
              </a:lnSpc>
              <a:spcBef>
                <a:spcPts val="0"/>
              </a:spcBef>
              <a:buFont typeface="Arial" panose="020B0604020202020204" pitchFamily="34" charset="0"/>
              <a:buChar char="•"/>
            </a:pPr>
            <a:r>
              <a:rPr lang="en-US" sz="900" dirty="0">
                <a:ea typeface="Times New Roman" panose="02020603050405020304" pitchFamily="18" charset="0"/>
              </a:rPr>
              <a:t>University,</a:t>
            </a:r>
          </a:p>
          <a:p>
            <a:pPr marL="171450" indent="-171450" algn="l">
              <a:lnSpc>
                <a:spcPct val="100000"/>
              </a:lnSpc>
              <a:spcBef>
                <a:spcPts val="0"/>
              </a:spcBef>
              <a:buFont typeface="Arial" panose="020B0604020202020204" pitchFamily="34" charset="0"/>
              <a:buChar char="•"/>
            </a:pPr>
            <a:r>
              <a:rPr lang="en-US" sz="900" dirty="0">
                <a:ea typeface="Times New Roman" panose="02020603050405020304" pitchFamily="18" charset="0"/>
              </a:rPr>
              <a:t>Continued Education, Professional Development </a:t>
            </a:r>
          </a:p>
          <a:p>
            <a:pPr marL="171450" indent="-171450" algn="l">
              <a:lnSpc>
                <a:spcPct val="100000"/>
              </a:lnSpc>
              <a:spcBef>
                <a:spcPts val="0"/>
              </a:spcBef>
              <a:buFont typeface="Arial" panose="020B0604020202020204" pitchFamily="34" charset="0"/>
              <a:buChar char="•"/>
            </a:pPr>
            <a:r>
              <a:rPr lang="en-US" sz="900" dirty="0">
                <a:ea typeface="Times New Roman" panose="02020603050405020304" pitchFamily="18" charset="0"/>
              </a:rPr>
              <a:t>Certifications</a:t>
            </a:r>
          </a:p>
          <a:p>
            <a:pPr marL="171450" indent="-171450" algn="l">
              <a:lnSpc>
                <a:spcPct val="100000"/>
              </a:lnSpc>
              <a:spcBef>
                <a:spcPts val="0"/>
              </a:spcBef>
              <a:buFont typeface="Arial" panose="020B0604020202020204" pitchFamily="34" charset="0"/>
              <a:buChar char="•"/>
            </a:pPr>
            <a:r>
              <a:rPr lang="en-US" sz="900" dirty="0">
                <a:ea typeface="Times New Roman" panose="02020603050405020304" pitchFamily="18" charset="0"/>
              </a:rPr>
              <a:t>Licenses </a:t>
            </a:r>
          </a:p>
          <a:p>
            <a:pPr marL="171450" indent="-171450" algn="l">
              <a:lnSpc>
                <a:spcPct val="100000"/>
              </a:lnSpc>
              <a:spcBef>
                <a:spcPts val="0"/>
              </a:spcBef>
              <a:buFont typeface="Arial" panose="020B0604020202020204" pitchFamily="34" charset="0"/>
              <a:buChar char="•"/>
            </a:pPr>
            <a:r>
              <a:rPr lang="en-US" sz="900" dirty="0">
                <a:ea typeface="Times New Roman" panose="02020603050405020304" pitchFamily="18" charset="0"/>
              </a:rPr>
              <a:t>Hobbies / Other Positions</a:t>
            </a:r>
          </a:p>
          <a:p>
            <a:pPr algn="l">
              <a:lnSpc>
                <a:spcPct val="100000"/>
              </a:lnSpc>
              <a:spcBef>
                <a:spcPts val="0"/>
              </a:spcBef>
            </a:pPr>
            <a:endParaRPr lang="en-US" sz="900" dirty="0">
              <a:ea typeface="Times New Roman" panose="02020603050405020304" pitchFamily="18" charset="0"/>
            </a:endParaRPr>
          </a:p>
          <a:p>
            <a:pPr algn="l">
              <a:lnSpc>
                <a:spcPct val="100000"/>
              </a:lnSpc>
              <a:spcBef>
                <a:spcPts val="0"/>
              </a:spcBef>
            </a:pPr>
            <a:r>
              <a:rPr lang="en-US" sz="900" b="1" dirty="0">
                <a:ea typeface="Times New Roman" panose="02020603050405020304" pitchFamily="18" charset="0"/>
              </a:rPr>
              <a:t>Michigan State University</a:t>
            </a:r>
            <a:r>
              <a:rPr lang="en-US" sz="900" dirty="0">
                <a:ea typeface="Times New Roman" panose="02020603050405020304" pitchFamily="18" charset="0"/>
              </a:rPr>
              <a:t> - East Lansing, MI</a:t>
            </a:r>
          </a:p>
          <a:p>
            <a:pPr marR="26035" algn="l">
              <a:lnSpc>
                <a:spcPct val="100000"/>
              </a:lnSpc>
              <a:spcBef>
                <a:spcPts val="0"/>
              </a:spcBef>
            </a:pPr>
            <a:endParaRPr lang="en-US" sz="700" dirty="0">
              <a:solidFill>
                <a:srgbClr val="000000"/>
              </a:solidFill>
              <a:ea typeface="Arial" panose="020B0604020202020204" pitchFamily="34" charset="0"/>
            </a:endParaRPr>
          </a:p>
        </p:txBody>
      </p:sp>
      <p:cxnSp>
        <p:nvCxnSpPr>
          <p:cNvPr id="25" name="Straight Connector 24">
            <a:extLst>
              <a:ext uri="{FF2B5EF4-FFF2-40B4-BE49-F238E27FC236}">
                <a16:creationId xmlns:a16="http://schemas.microsoft.com/office/drawing/2014/main" id="{6BC97602-FFC7-459E-987E-179C2A775438}"/>
              </a:ext>
            </a:extLst>
          </p:cNvPr>
          <p:cNvCxnSpPr>
            <a:cxnSpLocks/>
          </p:cNvCxnSpPr>
          <p:nvPr/>
        </p:nvCxnSpPr>
        <p:spPr>
          <a:xfrm>
            <a:off x="2752100" y="7835726"/>
            <a:ext cx="3892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9B8A9B-6B94-41BF-A297-E40B09B5A4B5}"/>
              </a:ext>
            </a:extLst>
          </p:cNvPr>
          <p:cNvCxnSpPr>
            <a:cxnSpLocks/>
          </p:cNvCxnSpPr>
          <p:nvPr/>
        </p:nvCxnSpPr>
        <p:spPr>
          <a:xfrm>
            <a:off x="2634001" y="831988"/>
            <a:ext cx="38592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0921E0-3B13-4337-964A-08D1A2F78508}"/>
              </a:ext>
            </a:extLst>
          </p:cNvPr>
          <p:cNvCxnSpPr>
            <a:cxnSpLocks/>
          </p:cNvCxnSpPr>
          <p:nvPr/>
        </p:nvCxnSpPr>
        <p:spPr>
          <a:xfrm>
            <a:off x="85984" y="831988"/>
            <a:ext cx="2244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9FE35D0-9C14-444A-8756-32C1C805599B}"/>
              </a:ext>
            </a:extLst>
          </p:cNvPr>
          <p:cNvSpPr txBox="1"/>
          <p:nvPr/>
        </p:nvSpPr>
        <p:spPr>
          <a:xfrm>
            <a:off x="58409" y="1562028"/>
            <a:ext cx="2462127" cy="5977674"/>
          </a:xfrm>
          <a:prstGeom prst="rect">
            <a:avLst/>
          </a:prstGeom>
          <a:noFill/>
        </p:spPr>
        <p:txBody>
          <a:bodyPr wrap="square" rtlCol="0">
            <a:noAutofit/>
          </a:bodyPr>
          <a:lstStyle/>
          <a:p>
            <a:r>
              <a:rPr lang="en-US" sz="950" dirty="0">
                <a:ea typeface="Times New Roman" panose="02020603050405020304" pitchFamily="18" charset="0"/>
              </a:rPr>
              <a:t>During my tenure of </a:t>
            </a:r>
            <a:r>
              <a:rPr lang="en-US" sz="950" b="1" dirty="0">
                <a:ea typeface="Times New Roman" panose="02020603050405020304" pitchFamily="18" charset="0"/>
              </a:rPr>
              <a:t>#</a:t>
            </a:r>
            <a:r>
              <a:rPr lang="en-US" sz="950" dirty="0">
                <a:ea typeface="Times New Roman" panose="02020603050405020304" pitchFamily="18" charset="0"/>
              </a:rPr>
              <a:t> years at COMPANY since 1995, I’ve held several positions, including Strategic Sales Leader, Director of Sales and currently, the Vice President of Global Sales. </a:t>
            </a:r>
          </a:p>
          <a:p>
            <a:endParaRPr lang="en-US" sz="950" dirty="0">
              <a:ea typeface="Times New Roman" panose="02020603050405020304" pitchFamily="18" charset="0"/>
            </a:endParaRPr>
          </a:p>
          <a:p>
            <a:r>
              <a:rPr lang="en-US" sz="950" dirty="0">
                <a:ea typeface="Times New Roman" panose="02020603050405020304" pitchFamily="18" charset="0"/>
              </a:rPr>
              <a:t>Coupled with more than 25 years of experience in:</a:t>
            </a:r>
          </a:p>
          <a:p>
            <a:pPr lvl="0"/>
            <a:r>
              <a:rPr 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 Relationship building and retention</a:t>
            </a:r>
          </a:p>
          <a:p>
            <a:pPr lvl="0"/>
            <a:r>
              <a:rPr 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 Performance metrics analysis</a:t>
            </a:r>
          </a:p>
          <a:p>
            <a:pPr lvl="0"/>
            <a:r>
              <a:rPr 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 Supply chain distribution</a:t>
            </a:r>
          </a:p>
          <a:p>
            <a:pPr lvl="0"/>
            <a:r>
              <a:rPr 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Deal mechanics</a:t>
            </a:r>
          </a:p>
          <a:p>
            <a:r>
              <a:rPr 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 E</a:t>
            </a:r>
            <a:r>
              <a:rPr lang="en-US" sz="950" dirty="0">
                <a:ea typeface="Times New Roman" panose="02020603050405020304" pitchFamily="18" charset="0"/>
              </a:rPr>
              <a:t>mployee development and coaching</a:t>
            </a:r>
          </a:p>
          <a:p>
            <a:r>
              <a:rPr 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 C</a:t>
            </a:r>
            <a:r>
              <a:rPr lang="en-US" sz="950" dirty="0">
                <a:ea typeface="Times New Roman" panose="02020603050405020304" pitchFamily="18" charset="0"/>
              </a:rPr>
              <a:t>ustomer service</a:t>
            </a:r>
          </a:p>
          <a:p>
            <a:r>
              <a:rPr lang="en-US" sz="9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950" dirty="0">
                <a:ea typeface="Times New Roman" panose="02020603050405020304" pitchFamily="18" charset="0"/>
              </a:rPr>
              <a:t>Exceeding revenue goals and sales targets</a:t>
            </a:r>
          </a:p>
          <a:p>
            <a:endParaRPr lang="en-US" sz="950" dirty="0">
              <a:ea typeface="Times New Roman" panose="02020603050405020304" pitchFamily="18" charset="0"/>
            </a:endParaRPr>
          </a:p>
          <a:p>
            <a:r>
              <a:rPr lang="en-US" sz="950" dirty="0">
                <a:ea typeface="Times New Roman" panose="02020603050405020304" pitchFamily="18" charset="0"/>
              </a:rPr>
              <a:t>I’ve had the opportunity to leverage my skills, drive, passion and commitment to excellence, while honoring my core values. This resulted in exceeding sales goals every year, while building and coaching teams of salespeople and future sales leaders. </a:t>
            </a:r>
          </a:p>
          <a:p>
            <a:endParaRPr lang="en-US" sz="950" dirty="0"/>
          </a:p>
          <a:p>
            <a:r>
              <a:rPr lang="en-US" sz="950" dirty="0"/>
              <a:t>I bring a depth of global sales and management experience, having traveled extensively throughout Europe and Asia. </a:t>
            </a:r>
          </a:p>
          <a:p>
            <a:endParaRPr lang="en-US" sz="950" dirty="0"/>
          </a:p>
          <a:p>
            <a:r>
              <a:rPr lang="en-US" sz="950" dirty="0"/>
              <a:t>In addition to managing and selling enterprise level customers with an average deal size of 5.6 million, I’m currently responsible for managing and achieving a global yearly sales goal of 5 billion, through coaching and managing sales teams. With a yearly personal sales quota of 5.3 million net for 2019, I’m already at 4.5 million net and on pace to do 8.8 million net.</a:t>
            </a:r>
          </a:p>
          <a:p>
            <a:endParaRPr lang="en-US" sz="950" dirty="0"/>
          </a:p>
          <a:p>
            <a:r>
              <a:rPr lang="en-US" sz="950" b="1" dirty="0"/>
              <a:t>OPTION</a:t>
            </a:r>
            <a:r>
              <a:rPr lang="en-US" sz="950" dirty="0"/>
              <a:t>: A sentence about your values, hobbies and priorities, or other positions you hold, giving the person reading this a sense of who you are, not just what you do. </a:t>
            </a:r>
            <a:endParaRPr lang="en-US" sz="1000" dirty="0"/>
          </a:p>
          <a:p>
            <a:endParaRPr lang="en-US" sz="1000" dirty="0"/>
          </a:p>
          <a:p>
            <a:pPr lvl="0"/>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endParaRPr lang="en-US" sz="1000" dirty="0">
              <a:solidFill>
                <a:prstClr val="black"/>
              </a:solidFill>
            </a:endParaRPr>
          </a:p>
          <a:p>
            <a:pPr lvl="0" algn="ctr"/>
            <a:r>
              <a:rPr lang="en-US" sz="1000" dirty="0">
                <a:solidFill>
                  <a:prstClr val="black"/>
                </a:solidFill>
              </a:rPr>
              <a:t> </a:t>
            </a:r>
          </a:p>
        </p:txBody>
      </p:sp>
      <p:sp>
        <p:nvSpPr>
          <p:cNvPr id="32" name="Rectangle 31">
            <a:extLst>
              <a:ext uri="{FF2B5EF4-FFF2-40B4-BE49-F238E27FC236}">
                <a16:creationId xmlns:a16="http://schemas.microsoft.com/office/drawing/2014/main" id="{2F452E16-4C70-4ACB-80E4-952EE8D19F7C}"/>
              </a:ext>
            </a:extLst>
          </p:cNvPr>
          <p:cNvSpPr/>
          <p:nvPr/>
        </p:nvSpPr>
        <p:spPr>
          <a:xfrm>
            <a:off x="-1128" y="8874757"/>
            <a:ext cx="6859128" cy="311111"/>
          </a:xfrm>
          <a:prstGeom prst="rect">
            <a:avLst/>
          </a:prstGeom>
          <a:solidFill>
            <a:srgbClr val="374557"/>
          </a:solidFill>
        </p:spPr>
        <p:txBody>
          <a:bodyPr wrap="square">
            <a:spAutoFit/>
          </a:bodyPr>
          <a:lstStyle/>
          <a:p>
            <a:pPr algn="ctr">
              <a:lnSpc>
                <a:spcPts val="1900"/>
              </a:lnSpc>
              <a:spcBef>
                <a:spcPts val="1000"/>
              </a:spcBef>
            </a:pPr>
            <a:r>
              <a:rPr lang="en-US" sz="1000" dirty="0">
                <a:solidFill>
                  <a:schemeClr val="bg1"/>
                </a:solidFill>
                <a:latin typeface="Tahoma" panose="020B0604030504040204" pitchFamily="34" charset="0"/>
                <a:ea typeface="Tahoma" panose="020B0604030504040204" pitchFamily="34" charset="0"/>
                <a:cs typeface="Tahoma" panose="020B0604030504040204" pitchFamily="34" charset="0"/>
              </a:rPr>
              <a:t>♦ Your Address Here ♦</a:t>
            </a: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5F9BF972-A3BF-46D9-8D39-0DB5103B6940}"/>
              </a:ext>
            </a:extLst>
          </p:cNvPr>
          <p:cNvSpPr txBox="1"/>
          <p:nvPr/>
        </p:nvSpPr>
        <p:spPr>
          <a:xfrm>
            <a:off x="40194" y="7250183"/>
            <a:ext cx="2622550" cy="2123658"/>
          </a:xfrm>
          <a:prstGeom prst="rect">
            <a:avLst/>
          </a:prstGeom>
          <a:noFill/>
        </p:spPr>
        <p:txBody>
          <a:bodyPr wrap="square" rtlCol="0">
            <a:spAutoFit/>
          </a:bodyPr>
          <a:lstStyle/>
          <a:p>
            <a:endParaRPr lang="en-US" sz="1000" b="1" dirty="0"/>
          </a:p>
          <a:p>
            <a:r>
              <a:rPr lang="en-US" sz="1000" dirty="0"/>
              <a:t> </a:t>
            </a:r>
          </a:p>
          <a:p>
            <a:r>
              <a:rPr lang="en-US" sz="900" b="1" dirty="0">
                <a:latin typeface="Tahoma" panose="020B0604030504040204" pitchFamily="34" charset="0"/>
                <a:ea typeface="Tahoma" panose="020B0604030504040204" pitchFamily="34" charset="0"/>
                <a:cs typeface="Tahoma" panose="020B0604030504040204" pitchFamily="34" charset="0"/>
              </a:rPr>
              <a:t>CONTACT</a:t>
            </a:r>
            <a:endParaRPr lang="en-US" sz="1050" b="1" dirty="0">
              <a:latin typeface="Tahoma" panose="020B0604030504040204" pitchFamily="34" charset="0"/>
              <a:ea typeface="Tahoma" panose="020B0604030504040204" pitchFamily="34" charset="0"/>
              <a:cs typeface="Tahoma" panose="020B0604030504040204" pitchFamily="34" charset="0"/>
            </a:endParaRPr>
          </a:p>
          <a:p>
            <a:endParaRPr lang="en-US" sz="1000" b="1" dirty="0"/>
          </a:p>
          <a:p>
            <a:pPr>
              <a:spcAft>
                <a:spcPts val="600"/>
              </a:spcAft>
            </a:pPr>
            <a:r>
              <a:rPr lang="en-US" sz="900" b="1" dirty="0">
                <a:latin typeface="Tahoma" panose="020B0604030504040204" pitchFamily="34" charset="0"/>
                <a:ea typeface="Tahoma" panose="020B0604030504040204" pitchFamily="34" charset="0"/>
                <a:cs typeface="Tahoma" panose="020B0604030504040204" pitchFamily="34" charset="0"/>
              </a:rPr>
              <a:t>Mobile</a:t>
            </a:r>
            <a:r>
              <a:rPr lang="en-US" sz="900" dirty="0">
                <a:latin typeface="Tahoma" panose="020B0604030504040204" pitchFamily="34" charset="0"/>
                <a:ea typeface="Tahoma" panose="020B0604030504040204" pitchFamily="34" charset="0"/>
                <a:cs typeface="Tahoma" panose="020B0604030504040204" pitchFamily="34" charset="0"/>
              </a:rPr>
              <a:t>  	  HERE</a:t>
            </a:r>
            <a:endParaRPr lang="en-US"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en-US" sz="900" b="1" dirty="0">
                <a:latin typeface="Tahoma" panose="020B0604030504040204" pitchFamily="34" charset="0"/>
                <a:ea typeface="Tahoma" panose="020B0604030504040204" pitchFamily="34" charset="0"/>
                <a:cs typeface="Tahoma" panose="020B0604030504040204" pitchFamily="34" charset="0"/>
              </a:rPr>
              <a:t>Email</a:t>
            </a:r>
            <a:r>
              <a:rPr lang="en-US" sz="900" dirty="0">
                <a:latin typeface="Tahoma" panose="020B0604030504040204" pitchFamily="34" charset="0"/>
                <a:ea typeface="Tahoma" panose="020B0604030504040204" pitchFamily="34" charset="0"/>
                <a:cs typeface="Tahoma" panose="020B0604030504040204" pitchFamily="34" charset="0"/>
              </a:rPr>
              <a:t>	  HERE</a:t>
            </a:r>
          </a:p>
          <a:p>
            <a:endParaRPr lang="en-US" sz="200" b="1" dirty="0"/>
          </a:p>
          <a:p>
            <a:r>
              <a:rPr lang="en-US" sz="900" b="1" dirty="0">
                <a:latin typeface="Tahoma" panose="020B0604030504040204" pitchFamily="34" charset="0"/>
                <a:ea typeface="Tahoma" panose="020B0604030504040204" pitchFamily="34" charset="0"/>
                <a:cs typeface="Tahoma" panose="020B0604030504040204" pitchFamily="34" charset="0"/>
              </a:rPr>
              <a:t>LinkedIn</a:t>
            </a:r>
            <a:r>
              <a:rPr lang="en-US" sz="700" b="1" dirty="0">
                <a:latin typeface="Tahoma" panose="020B0604030504040204" pitchFamily="34" charset="0"/>
                <a:ea typeface="Tahoma" panose="020B0604030504040204" pitchFamily="34" charset="0"/>
                <a:cs typeface="Tahoma" panose="020B0604030504040204" pitchFamily="34" charset="0"/>
              </a:rPr>
              <a:t> </a:t>
            </a:r>
          </a:p>
          <a:p>
            <a:r>
              <a:rPr lang="en-US" sz="900" dirty="0"/>
              <a:t>PROFILE LINK HERE</a:t>
            </a:r>
          </a:p>
          <a:p>
            <a:endParaRPr lang="en-US" sz="400" dirty="0"/>
          </a:p>
          <a:p>
            <a:r>
              <a:rPr lang="en-US" sz="900" dirty="0"/>
              <a:t>References available upon request</a:t>
            </a:r>
          </a:p>
          <a:p>
            <a:endParaRPr lang="en-US" sz="1000" dirty="0"/>
          </a:p>
          <a:p>
            <a:endParaRPr lang="en-US" sz="1000" dirty="0"/>
          </a:p>
          <a:p>
            <a:endParaRPr lang="en-US" sz="1000" dirty="0"/>
          </a:p>
        </p:txBody>
      </p:sp>
      <p:cxnSp>
        <p:nvCxnSpPr>
          <p:cNvPr id="21" name="Straight Connector 20">
            <a:extLst>
              <a:ext uri="{FF2B5EF4-FFF2-40B4-BE49-F238E27FC236}">
                <a16:creationId xmlns:a16="http://schemas.microsoft.com/office/drawing/2014/main" id="{7E1FDA12-FC60-4797-BA75-3F5B57598D01}"/>
              </a:ext>
            </a:extLst>
          </p:cNvPr>
          <p:cNvCxnSpPr>
            <a:cxnSpLocks/>
          </p:cNvCxnSpPr>
          <p:nvPr/>
        </p:nvCxnSpPr>
        <p:spPr>
          <a:xfrm flipV="1">
            <a:off x="125078" y="8273396"/>
            <a:ext cx="2218335" cy="1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09174D-CA73-4C0C-AE6F-884E6334BE66}"/>
              </a:ext>
            </a:extLst>
          </p:cNvPr>
          <p:cNvCxnSpPr>
            <a:cxnSpLocks/>
          </p:cNvCxnSpPr>
          <p:nvPr/>
        </p:nvCxnSpPr>
        <p:spPr>
          <a:xfrm>
            <a:off x="102235" y="8037359"/>
            <a:ext cx="2228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6503D1-92E9-41FE-A3CF-7D3917950289}"/>
              </a:ext>
            </a:extLst>
          </p:cNvPr>
          <p:cNvCxnSpPr>
            <a:cxnSpLocks/>
          </p:cNvCxnSpPr>
          <p:nvPr/>
        </p:nvCxnSpPr>
        <p:spPr>
          <a:xfrm>
            <a:off x="80365" y="7801322"/>
            <a:ext cx="22500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EF1435-0CEF-4B64-ABCF-3FED583E8671}"/>
              </a:ext>
            </a:extLst>
          </p:cNvPr>
          <p:cNvCxnSpPr>
            <a:cxnSpLocks/>
          </p:cNvCxnSpPr>
          <p:nvPr/>
        </p:nvCxnSpPr>
        <p:spPr>
          <a:xfrm>
            <a:off x="97021" y="8629959"/>
            <a:ext cx="2216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Keith Rosen ">
            <a:extLst>
              <a:ext uri="{FF2B5EF4-FFF2-40B4-BE49-F238E27FC236}">
                <a16:creationId xmlns:a16="http://schemas.microsoft.com/office/drawing/2014/main" id="{70F00051-0C2F-4584-80D5-326E848BB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08" y="849978"/>
            <a:ext cx="862725" cy="812944"/>
          </a:xfrm>
          <a:prstGeom prst="rect">
            <a:avLst/>
          </a:prstGeom>
          <a:ln>
            <a:noFill/>
          </a:ln>
          <a:effectLst>
            <a:softEdge rad="112500"/>
          </a:effectLst>
        </p:spPr>
      </p:pic>
    </p:spTree>
    <p:extLst>
      <p:ext uri="{BB962C8B-B14F-4D97-AF65-F5344CB8AC3E}">
        <p14:creationId xmlns:p14="http://schemas.microsoft.com/office/powerpoint/2010/main" val="343599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E0AE7B-511A-4AAC-A97C-25898070BE28}"/>
              </a:ext>
            </a:extLst>
          </p:cNvPr>
          <p:cNvSpPr txBox="1"/>
          <p:nvPr/>
        </p:nvSpPr>
        <p:spPr>
          <a:xfrm>
            <a:off x="201707" y="8634510"/>
            <a:ext cx="6656293" cy="228076"/>
          </a:xfrm>
          <a:prstGeom prst="rect">
            <a:avLst/>
          </a:prstGeom>
          <a:noFill/>
        </p:spPr>
        <p:txBody>
          <a:bodyPr wrap="square" rtlCol="0">
            <a:spAutoFit/>
          </a:bodyPr>
          <a:lstStyle/>
          <a:p>
            <a:pPr algn="ctr" defTabSz="806875">
              <a:defRPr/>
            </a:pPr>
            <a:r>
              <a:rPr lang="en-US" sz="882" dirty="0">
                <a:solidFill>
                  <a:prstClr val="black">
                    <a:lumMod val="50000"/>
                    <a:lumOff val="50000"/>
                  </a:prstClr>
                </a:solidFill>
                <a:latin typeface="Arial" panose="020B0604020202020204" pitchFamily="34" charset="0"/>
                <a:cs typeface="Arial" panose="020B0604020202020204" pitchFamily="34" charset="0"/>
              </a:rPr>
              <a:t>Copyright © Keith Rosen 2020, Builders ® All Rights Reserved - KeithRosen.com</a:t>
            </a:r>
          </a:p>
        </p:txBody>
      </p:sp>
      <p:sp>
        <p:nvSpPr>
          <p:cNvPr id="2" name="TextBox 1">
            <a:extLst>
              <a:ext uri="{FF2B5EF4-FFF2-40B4-BE49-F238E27FC236}">
                <a16:creationId xmlns:a16="http://schemas.microsoft.com/office/drawing/2014/main" id="{C563A985-2DBC-4606-B80E-B076DE074F8A}"/>
              </a:ext>
            </a:extLst>
          </p:cNvPr>
          <p:cNvSpPr txBox="1"/>
          <p:nvPr/>
        </p:nvSpPr>
        <p:spPr>
          <a:xfrm>
            <a:off x="0" y="-16022"/>
            <a:ext cx="6858000" cy="4888964"/>
          </a:xfrm>
          <a:prstGeom prst="rect">
            <a:avLst/>
          </a:prstGeom>
          <a:solidFill>
            <a:schemeClr val="tx1"/>
          </a:solidFill>
        </p:spPr>
        <p:txBody>
          <a:bodyPr wrap="square" rtlCol="0">
            <a:noAutofit/>
          </a:bodyPr>
          <a:lstStyle/>
          <a:p>
            <a:endParaRPr lang="en-US" dirty="0"/>
          </a:p>
        </p:txBody>
      </p:sp>
      <p:pic>
        <p:nvPicPr>
          <p:cNvPr id="7" name="Picture 6" descr="A picture containing indoor, object&#10;&#10;Description automatically generated">
            <a:hlinkClick r:id="rId2"/>
            <a:extLst>
              <a:ext uri="{FF2B5EF4-FFF2-40B4-BE49-F238E27FC236}">
                <a16:creationId xmlns:a16="http://schemas.microsoft.com/office/drawing/2014/main" id="{2B325C8B-36AB-43C9-9810-A0CDBBE8490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161933" y="497711"/>
            <a:ext cx="4535175" cy="823889"/>
          </a:xfrm>
          <a:prstGeom prst="rect">
            <a:avLst/>
          </a:prstGeom>
        </p:spPr>
      </p:pic>
      <p:pic>
        <p:nvPicPr>
          <p:cNvPr id="5" name="Picture 8" descr="CoachingSalespeopleintoSalesChampions">
            <a:hlinkClick r:id="rId4"/>
            <a:extLst>
              <a:ext uri="{FF2B5EF4-FFF2-40B4-BE49-F238E27FC236}">
                <a16:creationId xmlns:a16="http://schemas.microsoft.com/office/drawing/2014/main" id="{4BA42BF3-A3EF-487B-AE24-A90FAA9B8C9B}"/>
              </a:ext>
            </a:extLst>
          </p:cNvPr>
          <p:cNvPicPr>
            <a:picLocks noChangeAspect="1" noChangeArrowheads="1"/>
          </p:cNvPicPr>
          <p:nvPr/>
        </p:nvPicPr>
        <p:blipFill>
          <a:blip r:embed="rId5" cstate="print"/>
          <a:srcRect/>
          <a:stretch>
            <a:fillRect/>
          </a:stretch>
        </p:blipFill>
        <p:spPr bwMode="auto">
          <a:xfrm>
            <a:off x="739589" y="2005985"/>
            <a:ext cx="1344707" cy="1767639"/>
          </a:xfrm>
          <a:prstGeom prst="rect">
            <a:avLst/>
          </a:prstGeom>
          <a:ln>
            <a:noFill/>
          </a:ln>
          <a:effectLst>
            <a:outerShdw blurRad="292100" dist="139700" dir="2700000" algn="tl" rotWithShape="0">
              <a:srgbClr val="333333">
                <a:alpha val="65000"/>
              </a:srgbClr>
            </a:outerShdw>
          </a:effectLst>
        </p:spPr>
      </p:pic>
      <p:pic>
        <p:nvPicPr>
          <p:cNvPr id="8" name="Picture 7" descr="A close up of a logo&#10;&#10;Description automatically generated">
            <a:hlinkClick r:id="rId6"/>
            <a:extLst>
              <a:ext uri="{FF2B5EF4-FFF2-40B4-BE49-F238E27FC236}">
                <a16:creationId xmlns:a16="http://schemas.microsoft.com/office/drawing/2014/main" id="{F2B5FF73-1D69-430E-875D-85F77CACC1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1053" y="2017560"/>
            <a:ext cx="1244241" cy="1767639"/>
          </a:xfrm>
          <a:prstGeom prst="rect">
            <a:avLst/>
          </a:prstGeom>
        </p:spPr>
      </p:pic>
      <p:pic>
        <p:nvPicPr>
          <p:cNvPr id="6" name="Picture 5" descr="A picture containing text&#10;&#10;Description automatically generated">
            <a:hlinkClick r:id="rId8"/>
            <a:extLst>
              <a:ext uri="{FF2B5EF4-FFF2-40B4-BE49-F238E27FC236}">
                <a16:creationId xmlns:a16="http://schemas.microsoft.com/office/drawing/2014/main" id="{B4DCCDC9-0D89-4448-9C3C-5D31172634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4172" y="2017560"/>
            <a:ext cx="1244241" cy="1801684"/>
          </a:xfrm>
          <a:prstGeom prst="rect">
            <a:avLst/>
          </a:prstGeom>
        </p:spPr>
      </p:pic>
      <p:sp>
        <p:nvSpPr>
          <p:cNvPr id="10" name="TextBox 9">
            <a:extLst>
              <a:ext uri="{FF2B5EF4-FFF2-40B4-BE49-F238E27FC236}">
                <a16:creationId xmlns:a16="http://schemas.microsoft.com/office/drawing/2014/main" id="{0C8FA8EA-41F6-452B-BDC6-E903E4769A64}"/>
              </a:ext>
            </a:extLst>
          </p:cNvPr>
          <p:cNvSpPr txBox="1"/>
          <p:nvPr/>
        </p:nvSpPr>
        <p:spPr>
          <a:xfrm>
            <a:off x="18783" y="4327174"/>
            <a:ext cx="6858000" cy="4234814"/>
          </a:xfrm>
          <a:prstGeom prst="rect">
            <a:avLst/>
          </a:prstGeom>
          <a:noFill/>
        </p:spPr>
        <p:txBody>
          <a:bodyPr wrap="square" rtlCol="0">
            <a:spAutoFit/>
          </a:bodyPr>
          <a:lstStyle/>
          <a:p>
            <a:pPr algn="ctr" defTabSz="806875">
              <a:defRPr/>
            </a:pPr>
            <a:r>
              <a:rPr lang="en-US" sz="1765" b="1" dirty="0">
                <a:solidFill>
                  <a:schemeClr val="bg1"/>
                </a:solidFill>
                <a:latin typeface="Microsoft JhengHei UI" panose="020B0604030504040204" pitchFamily="34" charset="-120"/>
                <a:ea typeface="Microsoft JhengHei UI" panose="020B0604030504040204" pitchFamily="34" charset="-120"/>
                <a:cs typeface="Segoe UI Light" panose="020B0502040204020203" pitchFamily="34" charset="0"/>
              </a:rPr>
              <a:t>Pay it forward. Feel free to share this document.</a:t>
            </a:r>
          </a:p>
          <a:p>
            <a:pPr algn="ctr" defTabSz="806875">
              <a:defRPr/>
            </a:pPr>
            <a:endParaRPr lang="en-US" sz="1400" b="1" dirty="0">
              <a:solidFill>
                <a:schemeClr val="bg1"/>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endParaRPr lang="en-US" sz="1765"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r>
              <a:rPr lang="en-US" sz="2000" b="1" dirty="0">
                <a:solidFill>
                  <a:schemeClr val="tx2"/>
                </a:solidFill>
                <a:latin typeface="Microsoft JhengHei UI" panose="020B0604030504040204" pitchFamily="34" charset="-120"/>
                <a:ea typeface="Microsoft JhengHei UI" panose="020B0604030504040204" pitchFamily="34" charset="-120"/>
                <a:cs typeface="Segoe UI Light" panose="020B0502040204020203" pitchFamily="34" charset="0"/>
              </a:rPr>
              <a:t>Connect With Keith!</a:t>
            </a:r>
          </a:p>
          <a:p>
            <a:pPr algn="ctr" defTabSz="806875">
              <a:defRPr/>
            </a:pPr>
            <a:endParaRPr lang="en-US" sz="2118"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endParaRPr lang="en-US" sz="2118"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endParaRPr lang="en-US" sz="2118"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endParaRPr lang="en-US" sz="2118"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endParaRPr lang="en-US" sz="1059"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marL="302578" indent="-302578" algn="ctr" defTabSz="806875">
              <a:buFontTx/>
              <a:buChar char="-"/>
              <a:defRPr/>
            </a:pPr>
            <a:r>
              <a:rPr lang="en-US" sz="1765" spc="136"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rPr>
              <a:t>Develop the Language and Habit of Coaching - </a:t>
            </a:r>
          </a:p>
          <a:p>
            <a:pPr marL="302578" indent="-302578" algn="ctr" defTabSz="806875">
              <a:buFontTx/>
              <a:buChar char="-"/>
              <a:defRPr/>
            </a:pPr>
            <a:endParaRPr lang="en-US" sz="1765" spc="136"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r>
              <a:rPr lang="en-US" sz="1765" spc="136"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rPr>
              <a:t>The Official Language of Leadership</a:t>
            </a:r>
          </a:p>
          <a:p>
            <a:pPr algn="ctr" defTabSz="806875">
              <a:defRPr/>
            </a:pPr>
            <a:r>
              <a:rPr lang="en-US" sz="1765" spc="136"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rPr>
              <a:t>that Develops Champions</a:t>
            </a:r>
            <a:r>
              <a:rPr lang="en-US" sz="1059" spc="136" dirty="0">
                <a:solidFill>
                  <a:prstClr val="black"/>
                </a:solidFill>
                <a:latin typeface="Microsoft JhengHei UI" panose="020B0604030504040204" pitchFamily="34" charset="-120"/>
                <a:ea typeface="Microsoft JhengHei UI" panose="020B0604030504040204" pitchFamily="34" charset="-120"/>
                <a:cs typeface="Arial" panose="020B0604020202020204" pitchFamily="34" charset="0"/>
              </a:rPr>
              <a:t>™</a:t>
            </a:r>
            <a:endParaRPr lang="en-US" sz="1059" spc="136"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endParaRPr lang="en-US" sz="442"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endParaRPr lang="en-US" sz="1413" dirty="0">
              <a:solidFill>
                <a:prstClr val="black"/>
              </a:solidFill>
              <a:latin typeface="Microsoft JhengHei UI" panose="020B0604030504040204" pitchFamily="34" charset="-120"/>
              <a:ea typeface="Microsoft JhengHei UI" panose="020B0604030504040204" pitchFamily="34" charset="-120"/>
              <a:cs typeface="Segoe UI Light" panose="020B0502040204020203" pitchFamily="34" charset="0"/>
            </a:endParaRPr>
          </a:p>
          <a:p>
            <a:pPr algn="ctr" defTabSz="806875">
              <a:defRPr/>
            </a:pPr>
            <a:r>
              <a:rPr lang="en-US" sz="1413" spc="265" dirty="0">
                <a:solidFill>
                  <a:srgbClr val="4472C4"/>
                </a:solidFill>
                <a:latin typeface="Microsoft YaHei" panose="020B0503020204020204" pitchFamily="34" charset="-122"/>
                <a:ea typeface="Microsoft YaHei" panose="020B0503020204020204" pitchFamily="34" charset="-122"/>
                <a:cs typeface="Segoe UI Light" panose="020B0502040204020203" pitchFamily="34" charset="0"/>
                <a:hlinkClick r:id="rId2">
                  <a:extLst>
                    <a:ext uri="{A12FA001-AC4F-418D-AE19-62706E023703}">
                      <ahyp:hlinkClr xmlns:ahyp="http://schemas.microsoft.com/office/drawing/2018/hyperlinkcolor" val="tx"/>
                    </a:ext>
                  </a:extLst>
                </a:hlinkClick>
              </a:rPr>
              <a:t>KEITHROSEN.COM</a:t>
            </a:r>
            <a:endParaRPr lang="en-US" sz="1413" spc="265" dirty="0">
              <a:solidFill>
                <a:srgbClr val="4472C4"/>
              </a:solidFill>
              <a:latin typeface="Microsoft YaHei" panose="020B0503020204020204" pitchFamily="34" charset="-122"/>
              <a:ea typeface="Microsoft YaHei" panose="020B0503020204020204" pitchFamily="34" charset="-122"/>
              <a:cs typeface="Segoe UI Light" panose="020B0502040204020203" pitchFamily="34" charset="0"/>
            </a:endParaRPr>
          </a:p>
        </p:txBody>
      </p:sp>
      <p:pic>
        <p:nvPicPr>
          <p:cNvPr id="12" name="Picture 11" descr="A picture containing drawing&#10;&#10;Description automatically generated">
            <a:hlinkClick r:id="rId10"/>
            <a:extLst>
              <a:ext uri="{FF2B5EF4-FFF2-40B4-BE49-F238E27FC236}">
                <a16:creationId xmlns:a16="http://schemas.microsoft.com/office/drawing/2014/main" id="{50DBCC11-E370-4E1C-84F9-AFB83DCB85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0378" y="5862759"/>
            <a:ext cx="827279" cy="830973"/>
          </a:xfrm>
          <a:prstGeom prst="rect">
            <a:avLst/>
          </a:prstGeom>
        </p:spPr>
      </p:pic>
      <p:pic>
        <p:nvPicPr>
          <p:cNvPr id="13" name="Picture 2" descr="Image result for twitter BADGE">
            <a:hlinkClick r:id="rId12"/>
            <a:extLst>
              <a:ext uri="{FF2B5EF4-FFF2-40B4-BE49-F238E27FC236}">
                <a16:creationId xmlns:a16="http://schemas.microsoft.com/office/drawing/2014/main" id="{F49FC836-61B6-455D-921C-53AAB55B96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5353" y="5828781"/>
            <a:ext cx="941294" cy="9205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acebook BADGE">
            <a:hlinkClick r:id="rId14"/>
            <a:extLst>
              <a:ext uri="{FF2B5EF4-FFF2-40B4-BE49-F238E27FC236}">
                <a16:creationId xmlns:a16="http://schemas.microsoft.com/office/drawing/2014/main" id="{6185D772-DEC9-4B9B-AF12-E3F82A52A6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8683" y="5885709"/>
            <a:ext cx="1038200" cy="7989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youtube BADGE">
            <a:hlinkClick r:id="rId16"/>
            <a:extLst>
              <a:ext uri="{FF2B5EF4-FFF2-40B4-BE49-F238E27FC236}">
                <a16:creationId xmlns:a16="http://schemas.microsoft.com/office/drawing/2014/main" id="{2471E2DF-47F4-42DB-9EB7-4D81EADF67C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60547" y="5934581"/>
            <a:ext cx="782101" cy="7821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instagram badge">
            <a:hlinkClick r:id="rId18"/>
            <a:extLst>
              <a:ext uri="{FF2B5EF4-FFF2-40B4-BE49-F238E27FC236}">
                <a16:creationId xmlns:a16="http://schemas.microsoft.com/office/drawing/2014/main" id="{2D5605C8-B8AB-4BC3-B91D-C665A101929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71032" y="5802194"/>
            <a:ext cx="1062230" cy="105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99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10593</TotalTime>
  <Words>1891</Words>
  <Application>Microsoft Office PowerPoint</Application>
  <PresentationFormat>Letter Paper (8.5x11 in)</PresentationFormat>
  <Paragraphs>174</Paragraphs>
  <Slides>6</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vt:i4>
      </vt:variant>
    </vt:vector>
  </HeadingPairs>
  <TitlesOfParts>
    <vt:vector size="20" baseType="lpstr">
      <vt:lpstr>Microsoft JhengHei</vt:lpstr>
      <vt:lpstr>Microsoft JhengHei UI</vt:lpstr>
      <vt:lpstr>Microsoft YaHei</vt:lpstr>
      <vt:lpstr>Arial</vt:lpstr>
      <vt:lpstr>Calibri</vt:lpstr>
      <vt:lpstr>Calibri Light</vt:lpstr>
      <vt:lpstr>Segoe UI</vt:lpstr>
      <vt:lpstr>Segoe UI Light</vt:lpstr>
      <vt:lpstr>Segoe UI Semibold</vt:lpstr>
      <vt:lpstr>Tahoma</vt:lpstr>
      <vt:lpstr>Times New Roman</vt:lpstr>
      <vt:lpstr>Office Theme</vt:lpstr>
      <vt:lpstr>1_Office Theme</vt:lpstr>
      <vt:lpstr>2_Office Theme</vt:lpstr>
      <vt:lpstr>PowerPoint Presentation</vt:lpstr>
      <vt:lpstr>1. Get a professional headshot for your profile. Look at the profile pictures of those people you admire, or who are in a similar industry or profession.  2. Be creative! Stand out by adding your core values, hobbies, first-person bio, awards and recognition outside of work to demonstrate how uniquely well-rounded you are and the value you can offer.  3. Be FANATICAL when PROOFING for grammar and spelling! Have someone you trust review it and ask for their feedback. No second chance on this one, as your resume is a reflection of you, not only in your accomplishments but how you present it.  4. Your resume must be ONE page. I know you have a lot to share, but recruiters have seconds to scan your resume. No one is reading a resume that's two pages or longer. What you capture on one page needs to be short and compelling enough for them to want to read it.    5. When sighting your accomplishments, be as specific and measurable as you can. Measurable revenue/sales growth, hire and client retention, team performance, market growth, projects managed, awards, etc.  6. Make sure your social media profiles, especially LinkedIn, are consistent and aligned with your CV/resume. They will be checking!  7. Email – When you follow up to thank the person who interviewed you for the opportunity directly after the interview, follow these guidelines: </vt:lpstr>
      <vt:lpstr>8. Remember, EVERY employer will be reviewing your social media profiles. NEVER post anything you'll later regret; even delete the ones that can put you in a bad light. Stay away from political, religious, racial or social opinions. Respect political correctness. Stay neutral, be kind and positive.   9. Ask for testimonials on LinkedIn, especially from your customers and co-workers. They carry a lot of weight when recruiters are combing through profiles and can quickly read 3rd party testimonials.  10. If needed, create a different version of your master resume template so that it fits for each position you're applying for.   11. Use hyperlinks when sending an electronic version of your resume. Link to anything you may want to highlight about yourself. This could include:  A. Media mentions, awards, articles you've authored or published B. Live events you were involved in or presented at C. Positions you hold outside of work, (community, etc.)  D. Link to your social media profiles and LinkedIn testimonials  12. For positions you've held for less than about 2 years, unless they are essential and related to the position you're applying for (skill, experience, industry relationships), leave it out. Recruiters often look down when they see a person job hop, as it questions your stability and commitment.    13. Make yourself unforgettable – just be you. What you think is expected in a new role when it comes to performance goals, as well as your past achievements are often unprecedented in many companies. Don't make any assumptions, as these are often the things that will distinguish you from the other candidates.    </vt:lpstr>
      <vt:lpstr>Additional Resources and Templates to: * Ensure You Find The Ideal Job By Creating Your Ideal Job Profile * Uncover The Right Interviewing Questions YOU Ask That Will Make You The Candidate Of Choice * Sharpen Your Leadership, Coaching and Interviewing Skills by Preparing For The Questions You’ll Be Asked During The Interview Process.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tops for writing a kickass resume   1. picture 2. values hobbies 3. Email 4. One page 5. Specific measurable 6. Linkedin and soial refrelet this and quality.  7. 8. watch your tenses.  Be fanatical with grammar and spell check.  9. Keep your resume tailored tot the position you’re applying for.  10. Keep in mind this is a  temaplate. Feel free to mofy any way you’d like.   Of couxfse many templates and examples. I can speak for my clients. With this temaplate each has secure the job  the ywant of course more than resume sskill question if want more inf olect met know.    </dc:title>
  <dc:creator>Keith Rosen</dc:creator>
  <cp:lastModifiedBy>Keith Rosen</cp:lastModifiedBy>
  <cp:revision>144</cp:revision>
  <dcterms:created xsi:type="dcterms:W3CDTF">2019-12-16T21:10:38Z</dcterms:created>
  <dcterms:modified xsi:type="dcterms:W3CDTF">2020-01-09T12:29:00Z</dcterms:modified>
</cp:coreProperties>
</file>