
<file path=[Content_Types].xml><?xml version="1.0" encoding="utf-8"?>
<Types xmlns="http://schemas.openxmlformats.org/package/2006/content-types">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261" r:id="rId2"/>
    <p:sldId id="2260" r:id="rId3"/>
    <p:sldId id="2256" r:id="rId4"/>
    <p:sldId id="2257" r:id="rId5"/>
    <p:sldId id="2259" r:id="rId6"/>
    <p:sldId id="2258" r:id="rId7"/>
  </p:sldIdLst>
  <p:sldSz cx="7543800" cy="7543800"/>
  <p:notesSz cx="7543800" cy="7543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Rosen" initials="KR" lastIdx="5" clrIdx="0">
    <p:extLst>
      <p:ext uri="{19B8F6BF-5375-455C-9EA6-DF929625EA0E}">
        <p15:presenceInfo xmlns:p15="http://schemas.microsoft.com/office/powerpoint/2012/main" userId="966a66ff28963c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049"/>
    <a:srgbClr val="0E96CC"/>
    <a:srgbClr val="29486D"/>
    <a:srgbClr val="3A9290"/>
    <a:srgbClr val="3B9391"/>
    <a:srgbClr val="7BC7AC"/>
    <a:srgbClr val="D29D08"/>
    <a:srgbClr val="575E7F"/>
    <a:srgbClr val="89D7CE"/>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1712"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68663" cy="377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273550" y="0"/>
            <a:ext cx="3268663" cy="377825"/>
          </a:xfrm>
          <a:prstGeom prst="rect">
            <a:avLst/>
          </a:prstGeom>
        </p:spPr>
        <p:txBody>
          <a:bodyPr vert="horz" lIns="91440" tIns="45720" rIns="91440" bIns="45720" rtlCol="0"/>
          <a:lstStyle>
            <a:lvl1pPr algn="r">
              <a:defRPr sz="1200"/>
            </a:lvl1pPr>
          </a:lstStyle>
          <a:p>
            <a:fld id="{71EA674D-188B-4141-BB1B-E8BC8233E1D0}" type="datetimeFigureOut">
              <a:rPr lang="en-US" smtClean="0"/>
              <a:t>9/21/2019</a:t>
            </a:fld>
            <a:endParaRPr lang="en-US" dirty="0"/>
          </a:p>
        </p:txBody>
      </p:sp>
      <p:sp>
        <p:nvSpPr>
          <p:cNvPr id="4" name="Slide Image Placeholder 3"/>
          <p:cNvSpPr>
            <a:spLocks noGrp="1" noRot="1" noChangeAspect="1"/>
          </p:cNvSpPr>
          <p:nvPr>
            <p:ph type="sldImg" idx="2"/>
          </p:nvPr>
        </p:nvSpPr>
        <p:spPr>
          <a:xfrm>
            <a:off x="2498725" y="942975"/>
            <a:ext cx="2546350" cy="254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54063" y="3630613"/>
            <a:ext cx="6035675" cy="29702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65975"/>
            <a:ext cx="3268663" cy="377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273550" y="7165975"/>
            <a:ext cx="3268663" cy="377825"/>
          </a:xfrm>
          <a:prstGeom prst="rect">
            <a:avLst/>
          </a:prstGeom>
        </p:spPr>
        <p:txBody>
          <a:bodyPr vert="horz" lIns="91440" tIns="45720" rIns="91440" bIns="45720" rtlCol="0" anchor="b"/>
          <a:lstStyle>
            <a:lvl1pPr algn="r">
              <a:defRPr sz="1200"/>
            </a:lvl1pPr>
          </a:lstStyle>
          <a:p>
            <a:fld id="{EE8BA9D9-4F43-4DAB-80B8-98BDF567CE89}" type="slidenum">
              <a:rPr lang="en-US" smtClean="0"/>
              <a:t>‹#›</a:t>
            </a:fld>
            <a:endParaRPr lang="en-US" dirty="0"/>
          </a:p>
        </p:txBody>
      </p:sp>
    </p:spTree>
    <p:extLst>
      <p:ext uri="{BB962C8B-B14F-4D97-AF65-F5344CB8AC3E}">
        <p14:creationId xmlns:p14="http://schemas.microsoft.com/office/powerpoint/2010/main" val="156890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5785" y="2338578"/>
            <a:ext cx="6412230" cy="1584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1570" y="4224528"/>
            <a:ext cx="5280660" cy="18859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50" b="1" i="0">
                <a:solidFill>
                  <a:srgbClr val="FDFDF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5700" b="0" i="0">
                <a:solidFill>
                  <a:srgbClr val="FDFDF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50" b="1" i="0">
                <a:solidFill>
                  <a:srgbClr val="FDFDFB"/>
                </a:solidFill>
                <a:latin typeface="Arial"/>
                <a:cs typeface="Arial"/>
              </a:defRPr>
            </a:lvl1pPr>
          </a:lstStyle>
          <a:p>
            <a:endParaRPr/>
          </a:p>
        </p:txBody>
      </p:sp>
      <p:sp>
        <p:nvSpPr>
          <p:cNvPr id="3" name="Holder 3"/>
          <p:cNvSpPr>
            <a:spLocks noGrp="1"/>
          </p:cNvSpPr>
          <p:nvPr>
            <p:ph sz="half" idx="2"/>
          </p:nvPr>
        </p:nvSpPr>
        <p:spPr>
          <a:xfrm>
            <a:off x="377190" y="1735074"/>
            <a:ext cx="3281553" cy="497890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85057" y="1735074"/>
            <a:ext cx="3281553" cy="497890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50" b="1" i="0">
                <a:solidFill>
                  <a:srgbClr val="FDFDF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50240" y="1060532"/>
            <a:ext cx="4839970" cy="1057910"/>
          </a:xfrm>
          <a:prstGeom prst="rect">
            <a:avLst/>
          </a:prstGeom>
        </p:spPr>
        <p:txBody>
          <a:bodyPr wrap="square" lIns="0" tIns="0" rIns="0" bIns="0">
            <a:spAutoFit/>
          </a:bodyPr>
          <a:lstStyle>
            <a:lvl1pPr>
              <a:defRPr sz="6750" b="1" i="0">
                <a:solidFill>
                  <a:srgbClr val="FDFDFB"/>
                </a:solidFill>
                <a:latin typeface="Arial"/>
                <a:cs typeface="Arial"/>
              </a:defRPr>
            </a:lvl1pPr>
          </a:lstStyle>
          <a:p>
            <a:endParaRPr/>
          </a:p>
        </p:txBody>
      </p:sp>
      <p:sp>
        <p:nvSpPr>
          <p:cNvPr id="3" name="Holder 3"/>
          <p:cNvSpPr>
            <a:spLocks noGrp="1"/>
          </p:cNvSpPr>
          <p:nvPr>
            <p:ph type="body" idx="1"/>
          </p:nvPr>
        </p:nvSpPr>
        <p:spPr>
          <a:xfrm>
            <a:off x="455403" y="2017825"/>
            <a:ext cx="6691630" cy="3589020"/>
          </a:xfrm>
          <a:prstGeom prst="rect">
            <a:avLst/>
          </a:prstGeom>
        </p:spPr>
        <p:txBody>
          <a:bodyPr wrap="square" lIns="0" tIns="0" rIns="0" bIns="0">
            <a:spAutoFit/>
          </a:bodyPr>
          <a:lstStyle>
            <a:lvl1pPr>
              <a:defRPr sz="5700" b="0" i="0">
                <a:solidFill>
                  <a:srgbClr val="FDFDFB"/>
                </a:solidFill>
                <a:latin typeface="Arial"/>
                <a:cs typeface="Arial"/>
              </a:defRPr>
            </a:lvl1pPr>
          </a:lstStyle>
          <a:p>
            <a:endParaRPr/>
          </a:p>
        </p:txBody>
      </p:sp>
      <p:sp>
        <p:nvSpPr>
          <p:cNvPr id="4" name="Holder 4"/>
          <p:cNvSpPr>
            <a:spLocks noGrp="1"/>
          </p:cNvSpPr>
          <p:nvPr>
            <p:ph type="ftr" sz="quarter" idx="5"/>
          </p:nvPr>
        </p:nvSpPr>
        <p:spPr>
          <a:xfrm>
            <a:off x="2564892" y="7015734"/>
            <a:ext cx="2414016" cy="37719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190" y="7015734"/>
            <a:ext cx="1735074" cy="37719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9/21/2019</a:t>
            </a:fld>
            <a:endParaRPr lang="en-US" dirty="0"/>
          </a:p>
        </p:txBody>
      </p:sp>
      <p:sp>
        <p:nvSpPr>
          <p:cNvPr id="6" name="Holder 6"/>
          <p:cNvSpPr>
            <a:spLocks noGrp="1"/>
          </p:cNvSpPr>
          <p:nvPr>
            <p:ph type="sldNum" sz="quarter" idx="7"/>
          </p:nvPr>
        </p:nvSpPr>
        <p:spPr>
          <a:xfrm>
            <a:off x="5431536" y="7015734"/>
            <a:ext cx="1735074" cy="37719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94D-CEF2-42B0-9A7B-B74C412D9A0A}"/>
              </a:ext>
            </a:extLst>
          </p:cNvPr>
          <p:cNvSpPr>
            <a:spLocks noGrp="1"/>
          </p:cNvSpPr>
          <p:nvPr>
            <p:ph type="title"/>
          </p:nvPr>
        </p:nvSpPr>
        <p:spPr>
          <a:xfrm>
            <a:off x="2250240" y="1060532"/>
            <a:ext cx="4839970" cy="3877985"/>
          </a:xfrm>
        </p:spPr>
        <p:txBody>
          <a:bodyPr/>
          <a:lstStyle/>
          <a:p>
            <a:r>
              <a:rPr lang="en-US" sz="1200" dirty="0">
                <a:solidFill>
                  <a:schemeClr val="tx1"/>
                </a:solidFill>
              </a:rPr>
              <a:t>DURING COMPANY MEETINGS SOAPBOX OTHERS TALK</a:t>
            </a:r>
            <a:br>
              <a:rPr lang="en-US" sz="1200" dirty="0">
                <a:solidFill>
                  <a:schemeClr val="tx1"/>
                </a:solidFill>
              </a:rPr>
            </a:br>
            <a:br>
              <a:rPr lang="en-US" sz="1200" dirty="0">
                <a:solidFill>
                  <a:schemeClr val="tx1"/>
                </a:solidFill>
              </a:rPr>
            </a:br>
            <a:r>
              <a:rPr lang="en-US" sz="1200" dirty="0">
                <a:solidFill>
                  <a:schemeClr val="tx1"/>
                </a:solidFill>
              </a:rPr>
              <a:t>BAD BOSS COACHES AND SABATOGUES AGENDA</a:t>
            </a:r>
            <a:br>
              <a:rPr lang="en-US" sz="1200" dirty="0">
                <a:solidFill>
                  <a:schemeClr val="tx1"/>
                </a:solidFill>
              </a:rPr>
            </a:br>
            <a:r>
              <a:rPr lang="en-US" sz="1200" dirty="0">
                <a:solidFill>
                  <a:schemeClr val="tx1"/>
                </a:solidFill>
              </a:rPr>
              <a:t>GOOD COACH REALISE THEIRS</a:t>
            </a:r>
            <a:br>
              <a:rPr lang="en-US" sz="1200" dirty="0">
                <a:solidFill>
                  <a:schemeClr val="tx1"/>
                </a:solidFill>
              </a:rPr>
            </a:br>
            <a:br>
              <a:rPr lang="en-US" sz="1200" dirty="0">
                <a:solidFill>
                  <a:schemeClr val="tx1"/>
                </a:solidFill>
              </a:rPr>
            </a:br>
            <a:r>
              <a:rPr lang="en-US" sz="1200" dirty="0">
                <a:solidFill>
                  <a:schemeClr val="tx1"/>
                </a:solidFill>
              </a:rPr>
              <a:t>BAD COACH ABOUT ME</a:t>
            </a:r>
            <a:br>
              <a:rPr lang="en-US" sz="1200" dirty="0">
                <a:solidFill>
                  <a:schemeClr val="tx1"/>
                </a:solidFill>
              </a:rPr>
            </a:br>
            <a:r>
              <a:rPr lang="en-US" sz="1200" dirty="0">
                <a:solidFill>
                  <a:schemeClr val="tx1"/>
                </a:solidFill>
              </a:rPr>
              <a:t>COACHING ALWAYS ABOUT COAHCS</a:t>
            </a:r>
            <a:br>
              <a:rPr lang="en-US" sz="1200" dirty="0">
                <a:solidFill>
                  <a:schemeClr val="tx1"/>
                </a:solidFill>
              </a:rPr>
            </a:br>
            <a:br>
              <a:rPr lang="en-US" sz="1200" dirty="0">
                <a:solidFill>
                  <a:schemeClr val="tx1"/>
                </a:solidFill>
              </a:rPr>
            </a:br>
            <a:br>
              <a:rPr lang="en-US" sz="1200" dirty="0">
                <a:solidFill>
                  <a:schemeClr val="tx1"/>
                </a:solidFill>
              </a:rPr>
            </a:br>
            <a:r>
              <a:rPr lang="en-US" sz="1200" dirty="0">
                <a:solidFill>
                  <a:schemeClr val="tx1"/>
                </a:solidFill>
              </a:rPr>
              <a:t>GOOD BOSS CLOSES</a:t>
            </a:r>
            <a:br>
              <a:rPr lang="en-US" sz="1200" dirty="0">
                <a:solidFill>
                  <a:schemeClr val="tx1"/>
                </a:solidFill>
              </a:rPr>
            </a:br>
            <a:r>
              <a:rPr lang="en-US" sz="1200" dirty="0">
                <a:solidFill>
                  <a:schemeClr val="tx1"/>
                </a:solidFill>
              </a:rPr>
              <a:t>WHAT QUESITON ASK TO GUIDE PERSON WHERE WANT</a:t>
            </a:r>
            <a:br>
              <a:rPr lang="en-US" sz="1200" dirty="0">
                <a:solidFill>
                  <a:schemeClr val="tx1"/>
                </a:solidFill>
              </a:rPr>
            </a:br>
            <a:br>
              <a:rPr lang="en-US" sz="1200" dirty="0">
                <a:solidFill>
                  <a:schemeClr val="tx1"/>
                </a:solidFill>
              </a:rPr>
            </a:br>
            <a:r>
              <a:rPr lang="en-US" sz="1200" dirty="0" err="1">
                <a:solidFill>
                  <a:schemeClr val="tx1"/>
                </a:solidFill>
              </a:rPr>
              <a:t>badboss</a:t>
            </a:r>
            <a:r>
              <a:rPr lang="en-US" sz="1200" dirty="0">
                <a:solidFill>
                  <a:schemeClr val="tx1"/>
                </a:solidFill>
              </a:rPr>
              <a:t> tries </a:t>
            </a:r>
            <a:r>
              <a:rPr lang="en-US" sz="1200" dirty="0" err="1">
                <a:solidFill>
                  <a:schemeClr val="tx1"/>
                </a:solidFill>
              </a:rPr>
              <a:t>tofid</a:t>
            </a:r>
            <a:r>
              <a:rPr lang="en-US" sz="1200" dirty="0">
                <a:solidFill>
                  <a:schemeClr val="tx1"/>
                </a:solidFill>
              </a:rPr>
              <a:t> coaching around everything</a:t>
            </a:r>
            <a:br>
              <a:rPr lang="en-US" sz="1200" dirty="0">
                <a:solidFill>
                  <a:schemeClr val="tx1"/>
                </a:solidFill>
              </a:rPr>
            </a:br>
            <a:r>
              <a:rPr lang="en-US" sz="1200" dirty="0" err="1">
                <a:solidFill>
                  <a:schemeClr val="tx1"/>
                </a:solidFill>
              </a:rPr>
              <a:t>goodbossfits</a:t>
            </a:r>
            <a:r>
              <a:rPr lang="en-US" sz="1200" dirty="0">
                <a:solidFill>
                  <a:schemeClr val="tx1"/>
                </a:solidFill>
              </a:rPr>
              <a:t> everything around coaching</a:t>
            </a:r>
            <a:br>
              <a:rPr lang="en-US" sz="1200" dirty="0">
                <a:solidFill>
                  <a:schemeClr val="tx1"/>
                </a:solidFill>
              </a:rPr>
            </a:br>
            <a:br>
              <a:rPr lang="en-US" sz="1200" dirty="0">
                <a:solidFill>
                  <a:schemeClr val="tx1"/>
                </a:solidFill>
              </a:rPr>
            </a:br>
            <a:r>
              <a:rPr lang="en-US" sz="1200" dirty="0">
                <a:solidFill>
                  <a:schemeClr val="tx1"/>
                </a:solidFill>
              </a:rPr>
              <a:t>GOOD POSS PUSHED SFOR RESULT</a:t>
            </a:r>
            <a:br>
              <a:rPr lang="en-US" sz="1200" dirty="0">
                <a:solidFill>
                  <a:schemeClr val="tx1"/>
                </a:solidFill>
              </a:rPr>
            </a:br>
            <a:r>
              <a:rPr lang="en-US" sz="1200" dirty="0">
                <a:solidFill>
                  <a:schemeClr val="tx1"/>
                </a:solidFill>
              </a:rPr>
              <a:t>BAD BOSS FOCUSES ON THE PROCESS</a:t>
            </a:r>
            <a:br>
              <a:rPr lang="en-US" sz="1200" dirty="0">
                <a:solidFill>
                  <a:schemeClr val="tx1"/>
                </a:solidFill>
              </a:rPr>
            </a:br>
            <a:br>
              <a:rPr lang="en-US" sz="1200" dirty="0">
                <a:solidFill>
                  <a:schemeClr val="tx1"/>
                </a:solidFill>
              </a:rPr>
            </a:br>
            <a:r>
              <a:rPr lang="en-US" sz="1200" dirty="0">
                <a:solidFill>
                  <a:schemeClr val="tx1"/>
                </a:solidFill>
              </a:rPr>
              <a:t>give you a job now</a:t>
            </a:r>
            <a:br>
              <a:rPr lang="en-US" sz="1200" dirty="0">
                <a:solidFill>
                  <a:schemeClr val="tx1"/>
                </a:solidFill>
              </a:rPr>
            </a:br>
            <a:br>
              <a:rPr lang="en-US" sz="1200" dirty="0">
                <a:solidFill>
                  <a:schemeClr val="tx1"/>
                </a:solidFill>
              </a:rPr>
            </a:br>
            <a:endParaRPr lang="en-US" sz="1200" dirty="0">
              <a:solidFill>
                <a:schemeClr val="tx1"/>
              </a:solidFill>
            </a:endParaRPr>
          </a:p>
        </p:txBody>
      </p:sp>
      <p:pic>
        <p:nvPicPr>
          <p:cNvPr id="4" name="Picture 3">
            <a:extLst>
              <a:ext uri="{FF2B5EF4-FFF2-40B4-BE49-F238E27FC236}">
                <a16:creationId xmlns:a16="http://schemas.microsoft.com/office/drawing/2014/main" id="{BB9A6EE4-CC6A-4026-977C-CB6A497DE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4152900"/>
            <a:ext cx="2143125" cy="2143125"/>
          </a:xfrm>
          <a:prstGeom prst="rect">
            <a:avLst/>
          </a:prstGeom>
        </p:spPr>
      </p:pic>
    </p:spTree>
    <p:extLst>
      <p:ext uri="{BB962C8B-B14F-4D97-AF65-F5344CB8AC3E}">
        <p14:creationId xmlns:p14="http://schemas.microsoft.com/office/powerpoint/2010/main" val="151972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590A9"/>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B858DE-D02B-4EF2-91FE-2C29A81183D5}"/>
              </a:ext>
            </a:extLst>
          </p:cNvPr>
          <p:cNvSpPr txBox="1"/>
          <p:nvPr/>
        </p:nvSpPr>
        <p:spPr>
          <a:xfrm>
            <a:off x="-19739" y="7236396"/>
            <a:ext cx="7429500"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KEITHROSEN.COM</a:t>
            </a:r>
          </a:p>
        </p:txBody>
      </p:sp>
      <p:sp>
        <p:nvSpPr>
          <p:cNvPr id="5" name="Title 1">
            <a:extLst>
              <a:ext uri="{FF2B5EF4-FFF2-40B4-BE49-F238E27FC236}">
                <a16:creationId xmlns:a16="http://schemas.microsoft.com/office/drawing/2014/main" id="{9AF16E0E-455E-4C8F-8234-88D59E376A99}"/>
              </a:ext>
            </a:extLst>
          </p:cNvPr>
          <p:cNvSpPr txBox="1">
            <a:spLocks/>
          </p:cNvSpPr>
          <p:nvPr/>
        </p:nvSpPr>
        <p:spPr>
          <a:xfrm>
            <a:off x="-10275" y="114300"/>
            <a:ext cx="7554075" cy="523221"/>
          </a:xfrm>
          <a:prstGeom prst="rect">
            <a:avLst/>
          </a:prstGeom>
        </p:spPr>
        <p:txBody>
          <a:bodyPr/>
          <a:lstStyle>
            <a:lvl1pPr>
              <a:defRPr>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Segoe UI Light" panose="020B0502040204020203" pitchFamily="34" charset="0"/>
                <a:ea typeface="Verdana" panose="020B0604030504040204" pitchFamily="34" charset="0"/>
                <a:cs typeface="Segoe UI Light" panose="020B0502040204020203" pitchFamily="34" charset="0"/>
              </a:rPr>
              <a:t>WHEN YOU </a:t>
            </a:r>
            <a:r>
              <a:rPr lang="en-US" sz="2800" b="1" kern="0" dirty="0">
                <a:solidFill>
                  <a:prstClr val="white"/>
                </a:solidFill>
                <a:latin typeface="Segoe UI Light" panose="020B0502040204020203" pitchFamily="34" charset="0"/>
                <a:ea typeface="Verdana" panose="020B0604030504040204" pitchFamily="34" charset="0"/>
                <a:cs typeface="Segoe UI Light" panose="020B0502040204020203" pitchFamily="34" charset="0"/>
              </a:rPr>
              <a:t>ASK YOUR MANAGER FOR HELP</a:t>
            </a:r>
            <a:endParaRPr kumimoji="0" lang="en-US" sz="2800" b="1" i="0" u="none" strike="noStrike" kern="0" cap="none" spc="0" normalizeH="0" baseline="0" noProof="0" dirty="0">
              <a:ln>
                <a:noFill/>
              </a:ln>
              <a:solidFill>
                <a:prstClr val="white"/>
              </a:solidFill>
              <a:effectLst/>
              <a:uLnTx/>
              <a:uFillTx/>
              <a:latin typeface="Segoe UI Light" panose="020B0502040204020203" pitchFamily="34" charset="0"/>
              <a:ea typeface="Verdana" panose="020B0604030504040204" pitchFamily="34" charset="0"/>
              <a:cs typeface="Segoe UI Light" panose="020B0502040204020203" pitchFamily="34" charset="0"/>
            </a:endParaRPr>
          </a:p>
        </p:txBody>
      </p:sp>
      <p:sp>
        <p:nvSpPr>
          <p:cNvPr id="7" name="Title 1">
            <a:extLst>
              <a:ext uri="{FF2B5EF4-FFF2-40B4-BE49-F238E27FC236}">
                <a16:creationId xmlns:a16="http://schemas.microsoft.com/office/drawing/2014/main" id="{E80A0D09-CAFD-4528-8A53-431929F21AA6}"/>
              </a:ext>
            </a:extLst>
          </p:cNvPr>
          <p:cNvSpPr txBox="1">
            <a:spLocks/>
          </p:cNvSpPr>
          <p:nvPr/>
        </p:nvSpPr>
        <p:spPr>
          <a:xfrm>
            <a:off x="84927" y="6201370"/>
            <a:ext cx="3681835" cy="1107996"/>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A </a:t>
            </a:r>
            <a:r>
              <a:rPr kumimoji="0" lang="en-US" sz="180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BAD BOSS </a:t>
            </a: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DIRECTS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MANAGES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 IN </a:t>
            </a:r>
            <a:r>
              <a:rPr lang="en-US" sz="1800" b="0" kern="0" dirty="0">
                <a:solidFill>
                  <a:prstClr val="black"/>
                </a:solidFill>
                <a:latin typeface="Segoe UI Semilight" panose="020B0402040204020203" pitchFamily="34" charset="0"/>
                <a:ea typeface="Microsoft YaHei UI Light" panose="020B0502040204020203" pitchFamily="34" charset="-122"/>
                <a:cs typeface="Segoe UI Semilight" panose="020B0402040204020203" pitchFamily="34" charset="0"/>
              </a:rPr>
              <a:t>THEIR OWN IMAGE</a:t>
            </a:r>
            <a:endParaRPr kumimoji="0" lang="en-US" sz="18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endParaRPr>
          </a:p>
        </p:txBody>
      </p:sp>
      <p:sp>
        <p:nvSpPr>
          <p:cNvPr id="8" name="Title 1">
            <a:extLst>
              <a:ext uri="{FF2B5EF4-FFF2-40B4-BE49-F238E27FC236}">
                <a16:creationId xmlns:a16="http://schemas.microsoft.com/office/drawing/2014/main" id="{69B523C1-D9F6-4815-8DF8-019B5D623D21}"/>
              </a:ext>
            </a:extLst>
          </p:cNvPr>
          <p:cNvSpPr txBox="1">
            <a:spLocks/>
          </p:cNvSpPr>
          <p:nvPr/>
        </p:nvSpPr>
        <p:spPr>
          <a:xfrm>
            <a:off x="3429751" y="6142965"/>
            <a:ext cx="4380749" cy="1308050"/>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marL="0" marR="0" lvl="0" indent="0" algn="ctr" defTabSz="914400" rtl="0" eaLnBrk="1" fontAlgn="auto" latinLnBrk="0" hangingPunct="1">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A </a:t>
            </a:r>
            <a:r>
              <a:rPr kumimoji="0" lang="en-US" sz="170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GOOD LEADER </a:t>
            </a:r>
            <a:r>
              <a:rPr kumimoji="0" lang="en-US" sz="17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RESPECTS</a:t>
            </a:r>
          </a:p>
          <a:p>
            <a:pPr marL="0" marR="0" lvl="0" indent="0" algn="ctr" defTabSz="914400" rtl="0" eaLnBrk="1" fontAlgn="auto" latinLnBrk="0" hangingPunct="1">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 EVERYONE’S POINT OF VIEW, THEN</a:t>
            </a:r>
          </a:p>
          <a:p>
            <a:pPr marL="0" marR="0" lvl="0" indent="0" algn="ctr" defTabSz="914400" rtl="0" eaLnBrk="1" fontAlgn="auto" latinLnBrk="0" hangingPunct="1">
              <a:spcBef>
                <a:spcPts val="0"/>
              </a:spcBef>
              <a:spcAft>
                <a:spcPts val="0"/>
              </a:spcAft>
              <a:buClrTx/>
              <a:buSzTx/>
              <a:buFontTx/>
              <a:buNone/>
              <a:tabLst/>
              <a:defRPr/>
            </a:pPr>
            <a:r>
              <a:rPr kumimoji="0" lang="en-US" sz="170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COACHES</a:t>
            </a:r>
            <a:r>
              <a:rPr kumimoji="0" lang="en-US" sz="17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 TO LEVERAGE</a:t>
            </a:r>
          </a:p>
          <a:p>
            <a:pPr marL="0" marR="0" lvl="0" indent="0" algn="ctr" defTabSz="914400" rtl="0" eaLnBrk="1" fontAlgn="auto" latinLnBrk="0" hangingPunct="1">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 EACH PERSON’S </a:t>
            </a:r>
          </a:p>
          <a:p>
            <a:pPr marL="0" marR="0" lvl="0" indent="0" algn="ctr" defTabSz="914400" rtl="0" eaLnBrk="1" fontAlgn="auto" latinLnBrk="0" hangingPunct="1">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Segoe UI Semilight" panose="020B0402040204020203" pitchFamily="34" charset="0"/>
                <a:ea typeface="Microsoft YaHei UI Light" panose="020B0502040204020203" pitchFamily="34" charset="-122"/>
                <a:cs typeface="Segoe UI Semilight" panose="020B0402040204020203" pitchFamily="34" charset="0"/>
              </a:rPr>
              <a:t>INDIVIDUALITY AND STRENGTHS</a:t>
            </a:r>
          </a:p>
        </p:txBody>
      </p:sp>
      <p:cxnSp>
        <p:nvCxnSpPr>
          <p:cNvPr id="9" name="Straight Connector 8">
            <a:extLst>
              <a:ext uri="{FF2B5EF4-FFF2-40B4-BE49-F238E27FC236}">
                <a16:creationId xmlns:a16="http://schemas.microsoft.com/office/drawing/2014/main" id="{11E5958B-1130-499A-9B61-ED979521F4CB}"/>
              </a:ext>
            </a:extLst>
          </p:cNvPr>
          <p:cNvCxnSpPr>
            <a:cxnSpLocks/>
          </p:cNvCxnSpPr>
          <p:nvPr/>
        </p:nvCxnSpPr>
        <p:spPr>
          <a:xfrm>
            <a:off x="3695700" y="876300"/>
            <a:ext cx="0" cy="6459252"/>
          </a:xfrm>
          <a:prstGeom prst="line">
            <a:avLst/>
          </a:prstGeom>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FB4E3A97-76F1-4C9D-A30C-ECD9EF3F7649}"/>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a:off x="8343900" y="1177630"/>
            <a:ext cx="3455201" cy="3455201"/>
          </a:xfrm>
          <a:prstGeom prst="rect">
            <a:avLst/>
          </a:prstGeom>
        </p:spPr>
      </p:pic>
      <p:pic>
        <p:nvPicPr>
          <p:cNvPr id="22" name="Picture 21">
            <a:extLst>
              <a:ext uri="{FF2B5EF4-FFF2-40B4-BE49-F238E27FC236}">
                <a16:creationId xmlns:a16="http://schemas.microsoft.com/office/drawing/2014/main" id="{8F9E3AC7-52FF-4A44-932B-F0B8E127F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296" y="2830547"/>
            <a:ext cx="3422465" cy="3155765"/>
          </a:xfrm>
          <a:prstGeom prst="rect">
            <a:avLst/>
          </a:prstGeom>
        </p:spPr>
      </p:pic>
      <p:pic>
        <p:nvPicPr>
          <p:cNvPr id="29" name="Picture 28">
            <a:extLst>
              <a:ext uri="{FF2B5EF4-FFF2-40B4-BE49-F238E27FC236}">
                <a16:creationId xmlns:a16="http://schemas.microsoft.com/office/drawing/2014/main" id="{48568A82-D3C7-4836-877B-3B14933CC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126" y="2705100"/>
            <a:ext cx="2629823" cy="2301095"/>
          </a:xfrm>
          <a:prstGeom prst="rect">
            <a:avLst/>
          </a:prstGeom>
        </p:spPr>
      </p:pic>
      <p:pic>
        <p:nvPicPr>
          <p:cNvPr id="31" name="Picture 30" descr="A picture containing outdoor, building&#10;&#10;Description automatically generated">
            <a:extLst>
              <a:ext uri="{FF2B5EF4-FFF2-40B4-BE49-F238E27FC236}">
                <a16:creationId xmlns:a16="http://schemas.microsoft.com/office/drawing/2014/main" id="{C04F31FE-CB7E-4C68-8EDF-AE39A7781F3A}"/>
              </a:ext>
            </a:extLst>
          </p:cNvPr>
          <p:cNvPicPr>
            <a:picLocks noChangeAspect="1"/>
          </p:cNvPicPr>
          <p:nvPr/>
        </p:nvPicPr>
        <p:blipFill>
          <a:blip r:embed="rId5">
            <a:extLst>
              <a:ext uri="{BEBA8EAE-BF5A-486C-A8C5-ECC9F3942E4B}">
                <a14:imgProps xmlns:a14="http://schemas.microsoft.com/office/drawing/2010/main">
                  <a14:imgLayer r:embed="rId6">
                    <a14:imgEffect>
                      <a14:artisticCrisscrossEtching trans="89000"/>
                    </a14:imgEffect>
                  </a14:imgLayer>
                </a14:imgProps>
              </a:ext>
              <a:ext uri="{28A0092B-C50C-407E-A947-70E740481C1C}">
                <a14:useLocalDpi xmlns:a14="http://schemas.microsoft.com/office/drawing/2010/main" val="0"/>
              </a:ext>
            </a:extLst>
          </a:blip>
          <a:stretch>
            <a:fillRect/>
          </a:stretch>
        </p:blipFill>
        <p:spPr>
          <a:xfrm>
            <a:off x="-4567881" y="5600700"/>
            <a:ext cx="2733059" cy="1734852"/>
          </a:xfrm>
          <a:prstGeom prst="rect">
            <a:avLst/>
          </a:prstGeom>
        </p:spPr>
      </p:pic>
      <p:pic>
        <p:nvPicPr>
          <p:cNvPr id="33" name="Picture 32" descr="A picture containing outdoor, building&#10;&#10;Description automatically generated">
            <a:extLst>
              <a:ext uri="{FF2B5EF4-FFF2-40B4-BE49-F238E27FC236}">
                <a16:creationId xmlns:a16="http://schemas.microsoft.com/office/drawing/2014/main" id="{24381184-A6A2-4CA3-8204-331AC2759F06}"/>
              </a:ext>
            </a:extLst>
          </p:cNvPr>
          <p:cNvPicPr>
            <a:picLocks noChangeAspect="1"/>
          </p:cNvPicPr>
          <p:nvPr/>
        </p:nvPicPr>
        <p:blipFill>
          <a:blip r:embed="rId7">
            <a:alphaModFix/>
            <a:duotone>
              <a:prstClr val="black"/>
              <a:schemeClr val="accent5">
                <a:tint val="45000"/>
                <a:satMod val="400000"/>
              </a:schemeClr>
            </a:duotone>
            <a:extLst>
              <a:ext uri="{BEBA8EAE-BF5A-486C-A8C5-ECC9F3942E4B}">
                <a14:imgProps xmlns:a14="http://schemas.microsoft.com/office/drawing/2010/main">
                  <a14:imgLayer r:embed="rId6">
                    <a14:imgEffect>
                      <a14:artisticWatercolorSponge trans="16000"/>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047098" y="1249171"/>
            <a:ext cx="3420549" cy="2677357"/>
          </a:xfrm>
          <a:prstGeom prst="rect">
            <a:avLst/>
          </a:prstGeom>
        </p:spPr>
      </p:pic>
      <p:pic>
        <p:nvPicPr>
          <p:cNvPr id="34" name="Picture 33" descr="A picture containing outdoor, building&#10;&#10;Description automatically generated">
            <a:extLst>
              <a:ext uri="{FF2B5EF4-FFF2-40B4-BE49-F238E27FC236}">
                <a16:creationId xmlns:a16="http://schemas.microsoft.com/office/drawing/2014/main" id="{664BD851-CDF5-4C6E-9546-BD6C53D0A896}"/>
              </a:ext>
            </a:extLst>
          </p:cNvPr>
          <p:cNvPicPr>
            <a:picLocks noChangeAspect="1"/>
          </p:cNvPicPr>
          <p:nvPr/>
        </p:nvPicPr>
        <p:blipFill>
          <a:blip r:embed="rId8">
            <a:biLevel thresh="50000"/>
            <a:alphaModFix amt="47000"/>
            <a:extLst>
              <a:ext uri="{BEBA8EAE-BF5A-486C-A8C5-ECC9F3942E4B}">
                <a14:imgProps xmlns:a14="http://schemas.microsoft.com/office/drawing/2010/main">
                  <a14:imgLayer r:embed="rId6">
                    <a14:imgEffect>
                      <a14:artisticPlasticWrap trans="34000"/>
                    </a14:imgEffect>
                    <a14:imgEffect>
                      <a14:sharpenSoften amount="18000"/>
                    </a14:imgEffect>
                    <a14:imgEffect>
                      <a14:colorTemperature colorTemp="11136"/>
                    </a14:imgEffect>
                    <a14:imgEffect>
                      <a14:saturation sat="31000"/>
                    </a14:imgEffect>
                  </a14:imgLayer>
                </a14:imgProps>
              </a:ext>
              <a:ext uri="{28A0092B-C50C-407E-A947-70E740481C1C}">
                <a14:useLocalDpi xmlns:a14="http://schemas.microsoft.com/office/drawing/2010/main" val="0"/>
              </a:ext>
            </a:extLst>
          </a:blip>
          <a:stretch>
            <a:fillRect/>
          </a:stretch>
        </p:blipFill>
        <p:spPr>
          <a:xfrm>
            <a:off x="-5723375" y="5761553"/>
            <a:ext cx="3783476" cy="3095625"/>
          </a:xfrm>
          <a:prstGeom prst="rect">
            <a:avLst/>
          </a:prstGeom>
        </p:spPr>
      </p:pic>
      <p:pic>
        <p:nvPicPr>
          <p:cNvPr id="35" name="Picture 34" descr="A picture containing outdoor, building&#10;&#10;Description automatically generated">
            <a:extLst>
              <a:ext uri="{FF2B5EF4-FFF2-40B4-BE49-F238E27FC236}">
                <a16:creationId xmlns:a16="http://schemas.microsoft.com/office/drawing/2014/main" id="{517028E0-E24D-4B06-BE0A-C4CDEED00E74}"/>
              </a:ext>
            </a:extLst>
          </p:cNvPr>
          <p:cNvPicPr>
            <a:picLocks noChangeAspect="1"/>
          </p:cNvPicPr>
          <p:nvPr/>
        </p:nvPicPr>
        <p:blipFill>
          <a:blip r:embed="rId9">
            <a:alphaModFix amt="49000"/>
            <a:extLst>
              <a:ext uri="{BEBA8EAE-BF5A-486C-A8C5-ECC9F3942E4B}">
                <a14:imgProps xmlns:a14="http://schemas.microsoft.com/office/drawing/2010/main">
                  <a14:imgLayer r:embed="rId6">
                    <a14:imgEffect>
                      <a14:colorTemperature colorTemp="11200"/>
                    </a14:imgEffect>
                    <a14:imgEffect>
                      <a14:saturation sat="99000"/>
                    </a14:imgEffect>
                  </a14:imgLayer>
                </a14:imgProps>
              </a:ext>
              <a:ext uri="{28A0092B-C50C-407E-A947-70E740481C1C}">
                <a14:useLocalDpi xmlns:a14="http://schemas.microsoft.com/office/drawing/2010/main" val="0"/>
              </a:ext>
            </a:extLst>
          </a:blip>
          <a:stretch>
            <a:fillRect/>
          </a:stretch>
        </p:blipFill>
        <p:spPr>
          <a:xfrm>
            <a:off x="-4865905" y="492260"/>
            <a:ext cx="3615137" cy="3095625"/>
          </a:xfrm>
          <a:prstGeom prst="rect">
            <a:avLst/>
          </a:prstGeom>
        </p:spPr>
      </p:pic>
      <p:sp>
        <p:nvSpPr>
          <p:cNvPr id="12" name="Speech Bubble: Oval 11">
            <a:extLst>
              <a:ext uri="{FF2B5EF4-FFF2-40B4-BE49-F238E27FC236}">
                <a16:creationId xmlns:a16="http://schemas.microsoft.com/office/drawing/2014/main" id="{909B4F2A-FEC3-410C-839F-A06121736B4B}"/>
              </a:ext>
            </a:extLst>
          </p:cNvPr>
          <p:cNvSpPr/>
          <p:nvPr/>
        </p:nvSpPr>
        <p:spPr>
          <a:xfrm>
            <a:off x="4629840" y="1249171"/>
            <a:ext cx="2451442" cy="2360913"/>
          </a:xfrm>
          <a:prstGeom prst="wedgeEllipseCallout">
            <a:avLst>
              <a:gd name="adj1" fmla="val -24454"/>
              <a:gd name="adj2" fmla="val 520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dirty="0">
                <a:latin typeface="Abadi Extra Light" panose="020B0204020104020204" pitchFamily="34" charset="0"/>
              </a:rPr>
              <a:t>I trust you and your judgment. What’s your </a:t>
            </a:r>
            <a:r>
              <a:rPr lang="en-US" sz="1750" i="1" dirty="0">
                <a:latin typeface="Abadi Extra Light" panose="020B0204020104020204" pitchFamily="34" charset="0"/>
              </a:rPr>
              <a:t>opinion</a:t>
            </a:r>
            <a:r>
              <a:rPr lang="en-US" sz="1750" dirty="0">
                <a:latin typeface="Abadi Extra Light" panose="020B0204020104020204" pitchFamily="34" charset="0"/>
              </a:rPr>
              <a:t> on how to achieve the results you want? </a:t>
            </a:r>
          </a:p>
        </p:txBody>
      </p:sp>
      <p:pic>
        <p:nvPicPr>
          <p:cNvPr id="40" name="Picture 39" descr="A picture containing outdoor&#10;&#10;Description automatically generated">
            <a:extLst>
              <a:ext uri="{FF2B5EF4-FFF2-40B4-BE49-F238E27FC236}">
                <a16:creationId xmlns:a16="http://schemas.microsoft.com/office/drawing/2014/main" id="{88D0AA75-C111-41B4-8C3B-64BA0C72BDD3}"/>
              </a:ext>
            </a:extLst>
          </p:cNvPr>
          <p:cNvPicPr>
            <a:picLocks noChangeAspect="1"/>
          </p:cNvPicPr>
          <p:nvPr/>
        </p:nvPicPr>
        <p:blipFill>
          <a:blip r:embed="rId10">
            <a:alphaModFix amt="82000"/>
            <a:duotone>
              <a:prstClr val="black"/>
              <a:schemeClr val="accent4">
                <a:tint val="45000"/>
                <a:satMod val="400000"/>
              </a:schemeClr>
            </a:duotone>
            <a:extLst>
              <a:ext uri="{BEBA8EAE-BF5A-486C-A8C5-ECC9F3942E4B}">
                <a14:imgProps xmlns:a14="http://schemas.microsoft.com/office/drawing/2010/main">
                  <a14:imgLayer r:embed="rId11">
                    <a14:imgEffect>
                      <a14:artisticWatercolorSponge/>
                    </a14:imgEffect>
                    <a14:imgEffect>
                      <a14:sharpenSoften amount="4000"/>
                    </a14:imgEffect>
                    <a14:imgEffect>
                      <a14:colorTemperature colorTemp="11500"/>
                    </a14:imgEffect>
                    <a14:imgEffect>
                      <a14:saturation sat="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8491162" y="4050708"/>
            <a:ext cx="3586535" cy="3185688"/>
          </a:xfrm>
          <a:prstGeom prst="rect">
            <a:avLst/>
          </a:prstGeom>
        </p:spPr>
      </p:pic>
      <p:sp>
        <p:nvSpPr>
          <p:cNvPr id="46" name="Flowchart: Alternate Process 45">
            <a:extLst>
              <a:ext uri="{FF2B5EF4-FFF2-40B4-BE49-F238E27FC236}">
                <a16:creationId xmlns:a16="http://schemas.microsoft.com/office/drawing/2014/main" id="{E35CA753-1444-4AA1-87D1-DF6451600BF4}"/>
              </a:ext>
            </a:extLst>
          </p:cNvPr>
          <p:cNvSpPr/>
          <p:nvPr/>
        </p:nvSpPr>
        <p:spPr>
          <a:xfrm>
            <a:off x="5051404" y="906092"/>
            <a:ext cx="1616096" cy="27500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EMPOWERING</a:t>
            </a:r>
          </a:p>
        </p:txBody>
      </p:sp>
      <p:sp>
        <p:nvSpPr>
          <p:cNvPr id="47" name="Flowchart: Alternate Process 46">
            <a:extLst>
              <a:ext uri="{FF2B5EF4-FFF2-40B4-BE49-F238E27FC236}">
                <a16:creationId xmlns:a16="http://schemas.microsoft.com/office/drawing/2014/main" id="{F9E327C3-9B9B-4D41-8613-8BCCE72CE647}"/>
              </a:ext>
            </a:extLst>
          </p:cNvPr>
          <p:cNvSpPr/>
          <p:nvPr/>
        </p:nvSpPr>
        <p:spPr>
          <a:xfrm>
            <a:off x="1165204" y="892067"/>
            <a:ext cx="1616096" cy="27500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DEMOTIVATING</a:t>
            </a:r>
          </a:p>
        </p:txBody>
      </p:sp>
      <p:pic>
        <p:nvPicPr>
          <p:cNvPr id="3" name="Picture 2" descr="A black and white tiled floor&#10;&#10;Description automatically generated">
            <a:extLst>
              <a:ext uri="{FF2B5EF4-FFF2-40B4-BE49-F238E27FC236}">
                <a16:creationId xmlns:a16="http://schemas.microsoft.com/office/drawing/2014/main" id="{055BD094-D542-42B1-98CD-D31637D444CF}"/>
              </a:ext>
            </a:extLst>
          </p:cNvPr>
          <p:cNvPicPr>
            <a:picLocks noChangeAspect="1"/>
          </p:cNvPicPr>
          <p:nvPr/>
        </p:nvPicPr>
        <p:blipFill>
          <a:blip r:embed="rId12">
            <a:alphaModFix/>
            <a:extLst>
              <a:ext uri="{28A0092B-C50C-407E-A947-70E740481C1C}">
                <a14:useLocalDpi xmlns:a14="http://schemas.microsoft.com/office/drawing/2010/main" val="0"/>
              </a:ext>
            </a:extLst>
          </a:blip>
          <a:stretch>
            <a:fillRect/>
          </a:stretch>
        </p:blipFill>
        <p:spPr>
          <a:xfrm>
            <a:off x="114300" y="2247900"/>
            <a:ext cx="3456577" cy="4074844"/>
          </a:xfrm>
          <a:prstGeom prst="rect">
            <a:avLst/>
          </a:prstGeom>
          <a:effectLst>
            <a:softEdge rad="0"/>
          </a:effectLst>
        </p:spPr>
      </p:pic>
      <p:sp>
        <p:nvSpPr>
          <p:cNvPr id="44" name="Speech Bubble: Oval 43">
            <a:extLst>
              <a:ext uri="{FF2B5EF4-FFF2-40B4-BE49-F238E27FC236}">
                <a16:creationId xmlns:a16="http://schemas.microsoft.com/office/drawing/2014/main" id="{2CCE2283-8485-4109-AF87-20C53BAF60CF}"/>
              </a:ext>
            </a:extLst>
          </p:cNvPr>
          <p:cNvSpPr/>
          <p:nvPr/>
        </p:nvSpPr>
        <p:spPr>
          <a:xfrm>
            <a:off x="683061" y="1257300"/>
            <a:ext cx="2555439" cy="2514600"/>
          </a:xfrm>
          <a:prstGeom prst="wedgeEllipseCallout">
            <a:avLst>
              <a:gd name="adj1" fmla="val -34412"/>
              <a:gd name="adj2" fmla="val 522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Extra Light" panose="020B0204020104020204" pitchFamily="34" charset="0"/>
              </a:rPr>
              <a:t>When I was in your position, this is how I did it, so you </a:t>
            </a:r>
            <a:r>
              <a:rPr lang="en-US" i="1" dirty="0">
                <a:latin typeface="Abadi Extra Light" panose="020B0204020104020204" pitchFamily="34" charset="0"/>
              </a:rPr>
              <a:t>should</a:t>
            </a:r>
            <a:r>
              <a:rPr lang="en-US" dirty="0">
                <a:latin typeface="Abadi Extra Light" panose="020B0204020104020204" pitchFamily="34" charset="0"/>
              </a:rPr>
              <a:t> do it this way. </a:t>
            </a:r>
          </a:p>
        </p:txBody>
      </p:sp>
    </p:spTree>
    <p:extLst>
      <p:ext uri="{BB962C8B-B14F-4D97-AF65-F5344CB8AC3E}">
        <p14:creationId xmlns:p14="http://schemas.microsoft.com/office/powerpoint/2010/main" val="271501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D7CE">
            <a:alpha val="71000"/>
          </a:srgbClr>
        </a:solidFill>
        <a:effectLst/>
      </p:bgPr>
    </p:bg>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F461488C-D00E-473B-B8BD-8ED30E2CE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1" y="3281224"/>
            <a:ext cx="7543800" cy="3932989"/>
          </a:xfrm>
          <a:prstGeom prst="rect">
            <a:avLst/>
          </a:prstGeom>
        </p:spPr>
      </p:pic>
      <p:pic>
        <p:nvPicPr>
          <p:cNvPr id="6" name="Picture 5">
            <a:extLst>
              <a:ext uri="{FF2B5EF4-FFF2-40B4-BE49-F238E27FC236}">
                <a16:creationId xmlns:a16="http://schemas.microsoft.com/office/drawing/2014/main" id="{2E3FB95F-31E0-4E7A-9B95-FB3EB17BD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7543800" cy="3556363"/>
          </a:xfrm>
          <a:prstGeom prst="rect">
            <a:avLst/>
          </a:prstGeom>
        </p:spPr>
      </p:pic>
      <p:sp>
        <p:nvSpPr>
          <p:cNvPr id="2" name="Title 1">
            <a:extLst>
              <a:ext uri="{FF2B5EF4-FFF2-40B4-BE49-F238E27FC236}">
                <a16:creationId xmlns:a16="http://schemas.microsoft.com/office/drawing/2014/main" id="{EE31E537-90D4-43AF-9F4C-6CFA1040DA07}"/>
              </a:ext>
            </a:extLst>
          </p:cNvPr>
          <p:cNvSpPr>
            <a:spLocks noGrp="1"/>
          </p:cNvSpPr>
          <p:nvPr>
            <p:ph type="title"/>
          </p:nvPr>
        </p:nvSpPr>
        <p:spPr>
          <a:xfrm>
            <a:off x="-24830" y="22689"/>
            <a:ext cx="7543800" cy="307777"/>
          </a:xfrm>
        </p:spPr>
        <p:txBody>
          <a:bodyPr/>
          <a:lstStyle/>
          <a:p>
            <a:pPr algn="ctr"/>
            <a:r>
              <a:rPr lang="en-US" sz="2000" dirty="0">
                <a:solidFill>
                  <a:srgbClr val="002060"/>
                </a:solidFill>
                <a:latin typeface="Verdana" panose="020B0604030504040204" pitchFamily="34" charset="0"/>
                <a:ea typeface="Verdana" panose="020B0604030504040204" pitchFamily="34" charset="0"/>
              </a:rPr>
              <a:t>WHEN YOU DON’T MEET YOUR SALES QUOTA</a:t>
            </a:r>
          </a:p>
        </p:txBody>
      </p:sp>
      <p:sp>
        <p:nvSpPr>
          <p:cNvPr id="7" name="Title 1">
            <a:extLst>
              <a:ext uri="{FF2B5EF4-FFF2-40B4-BE49-F238E27FC236}">
                <a16:creationId xmlns:a16="http://schemas.microsoft.com/office/drawing/2014/main" id="{50EBB018-9E40-4FA4-A923-7077BB0E0A3E}"/>
              </a:ext>
            </a:extLst>
          </p:cNvPr>
          <p:cNvSpPr txBox="1">
            <a:spLocks/>
          </p:cNvSpPr>
          <p:nvPr/>
        </p:nvSpPr>
        <p:spPr>
          <a:xfrm>
            <a:off x="0" y="7194093"/>
            <a:ext cx="7543800" cy="246221"/>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r>
              <a:rPr lang="en-US" sz="1600" kern="0" dirty="0">
                <a:solidFill>
                  <a:srgbClr val="002060"/>
                </a:solidFill>
                <a:latin typeface="Verdana" panose="020B0604030504040204" pitchFamily="34" charset="0"/>
                <a:ea typeface="Verdana" panose="020B0604030504040204" pitchFamily="34" charset="0"/>
              </a:rPr>
              <a:t>A GOOD BOSS TAKES 100% ACCOUNTABILITY &amp; COACHES YOU</a:t>
            </a:r>
          </a:p>
        </p:txBody>
      </p:sp>
      <p:sp>
        <p:nvSpPr>
          <p:cNvPr id="8" name="Title 1">
            <a:extLst>
              <a:ext uri="{FF2B5EF4-FFF2-40B4-BE49-F238E27FC236}">
                <a16:creationId xmlns:a16="http://schemas.microsoft.com/office/drawing/2014/main" id="{FEE81F4A-2B05-4F0D-999F-984F7C92A793}"/>
              </a:ext>
            </a:extLst>
          </p:cNvPr>
          <p:cNvSpPr txBox="1">
            <a:spLocks/>
          </p:cNvSpPr>
          <p:nvPr/>
        </p:nvSpPr>
        <p:spPr>
          <a:xfrm>
            <a:off x="-723900" y="2973447"/>
            <a:ext cx="7543800" cy="307777"/>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r>
              <a:rPr lang="en-US" sz="2000" kern="0" dirty="0">
                <a:solidFill>
                  <a:srgbClr val="002060"/>
                </a:solidFill>
                <a:latin typeface="Verdana" panose="020B0604030504040204" pitchFamily="34" charset="0"/>
                <a:ea typeface="Verdana" panose="020B0604030504040204" pitchFamily="34" charset="0"/>
              </a:rPr>
              <a:t>A BAD BOSS GETS MAD AND BLAMES YOU</a:t>
            </a:r>
          </a:p>
        </p:txBody>
      </p:sp>
    </p:spTree>
    <p:extLst>
      <p:ext uri="{BB962C8B-B14F-4D97-AF65-F5344CB8AC3E}">
        <p14:creationId xmlns:p14="http://schemas.microsoft.com/office/powerpoint/2010/main" val="168595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9D7CE">
            <a:alpha val="71000"/>
          </a:srgbClr>
        </a:solidFill>
        <a:effectLst/>
      </p:bgPr>
    </p:bg>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F461488C-D00E-473B-B8BD-8ED30E2CE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1" y="3281224"/>
            <a:ext cx="7543800" cy="3932989"/>
          </a:xfrm>
          <a:prstGeom prst="rect">
            <a:avLst/>
          </a:prstGeom>
        </p:spPr>
      </p:pic>
      <p:pic>
        <p:nvPicPr>
          <p:cNvPr id="6" name="Picture 5">
            <a:extLst>
              <a:ext uri="{FF2B5EF4-FFF2-40B4-BE49-F238E27FC236}">
                <a16:creationId xmlns:a16="http://schemas.microsoft.com/office/drawing/2014/main" id="{2E3FB95F-31E0-4E7A-9B95-FB3EB17BD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7543800" cy="3556363"/>
          </a:xfrm>
          <a:prstGeom prst="rect">
            <a:avLst/>
          </a:prstGeom>
        </p:spPr>
      </p:pic>
      <p:sp>
        <p:nvSpPr>
          <p:cNvPr id="2" name="Title 1">
            <a:extLst>
              <a:ext uri="{FF2B5EF4-FFF2-40B4-BE49-F238E27FC236}">
                <a16:creationId xmlns:a16="http://schemas.microsoft.com/office/drawing/2014/main" id="{EE31E537-90D4-43AF-9F4C-6CFA1040DA07}"/>
              </a:ext>
            </a:extLst>
          </p:cNvPr>
          <p:cNvSpPr>
            <a:spLocks noGrp="1"/>
          </p:cNvSpPr>
          <p:nvPr>
            <p:ph type="title"/>
          </p:nvPr>
        </p:nvSpPr>
        <p:spPr>
          <a:xfrm>
            <a:off x="-24830" y="22689"/>
            <a:ext cx="7543800" cy="307777"/>
          </a:xfrm>
        </p:spPr>
        <p:txBody>
          <a:bodyPr/>
          <a:lstStyle/>
          <a:p>
            <a:pPr algn="ctr"/>
            <a:r>
              <a:rPr lang="en-US" sz="2000" dirty="0">
                <a:solidFill>
                  <a:srgbClr val="002060"/>
                </a:solidFill>
                <a:latin typeface="Verdana" panose="020B0604030504040204" pitchFamily="34" charset="0"/>
                <a:ea typeface="Verdana" panose="020B0604030504040204" pitchFamily="34" charset="0"/>
              </a:rPr>
              <a:t>WHEN YOU DON’T MEET YOUR SALES QUOTA</a:t>
            </a:r>
          </a:p>
        </p:txBody>
      </p:sp>
      <p:sp>
        <p:nvSpPr>
          <p:cNvPr id="7" name="Title 1">
            <a:extLst>
              <a:ext uri="{FF2B5EF4-FFF2-40B4-BE49-F238E27FC236}">
                <a16:creationId xmlns:a16="http://schemas.microsoft.com/office/drawing/2014/main" id="{50EBB018-9E40-4FA4-A923-7077BB0E0A3E}"/>
              </a:ext>
            </a:extLst>
          </p:cNvPr>
          <p:cNvSpPr txBox="1">
            <a:spLocks/>
          </p:cNvSpPr>
          <p:nvPr/>
        </p:nvSpPr>
        <p:spPr>
          <a:xfrm>
            <a:off x="0" y="7194093"/>
            <a:ext cx="7543800" cy="246221"/>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r>
              <a:rPr lang="en-US" sz="1600" kern="0" dirty="0">
                <a:solidFill>
                  <a:srgbClr val="002060"/>
                </a:solidFill>
                <a:latin typeface="Verdana" panose="020B0604030504040204" pitchFamily="34" charset="0"/>
                <a:ea typeface="Verdana" panose="020B0604030504040204" pitchFamily="34" charset="0"/>
              </a:rPr>
              <a:t>A GOOD BOSS TAKES 100% ACCOUNTABILITY &amp; COACHES YOU</a:t>
            </a:r>
          </a:p>
        </p:txBody>
      </p:sp>
      <p:sp>
        <p:nvSpPr>
          <p:cNvPr id="8" name="Title 1">
            <a:extLst>
              <a:ext uri="{FF2B5EF4-FFF2-40B4-BE49-F238E27FC236}">
                <a16:creationId xmlns:a16="http://schemas.microsoft.com/office/drawing/2014/main" id="{FEE81F4A-2B05-4F0D-999F-984F7C92A793}"/>
              </a:ext>
            </a:extLst>
          </p:cNvPr>
          <p:cNvSpPr txBox="1">
            <a:spLocks/>
          </p:cNvSpPr>
          <p:nvPr/>
        </p:nvSpPr>
        <p:spPr>
          <a:xfrm>
            <a:off x="-723900" y="2973447"/>
            <a:ext cx="7543800" cy="307777"/>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r>
              <a:rPr lang="en-US" sz="2000" kern="0" dirty="0">
                <a:solidFill>
                  <a:srgbClr val="002060"/>
                </a:solidFill>
                <a:latin typeface="Verdana" panose="020B0604030504040204" pitchFamily="34" charset="0"/>
                <a:ea typeface="Verdana" panose="020B0604030504040204" pitchFamily="34" charset="0"/>
              </a:rPr>
              <a:t>A BAD BOSS GETS MAD AND BLAMES YOU</a:t>
            </a:r>
          </a:p>
        </p:txBody>
      </p:sp>
    </p:spTree>
    <p:extLst>
      <p:ext uri="{BB962C8B-B14F-4D97-AF65-F5344CB8AC3E}">
        <p14:creationId xmlns:p14="http://schemas.microsoft.com/office/powerpoint/2010/main" val="78713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3590A9"/>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B858DE-D02B-4EF2-91FE-2C29A81183D5}"/>
              </a:ext>
            </a:extLst>
          </p:cNvPr>
          <p:cNvSpPr txBox="1"/>
          <p:nvPr/>
        </p:nvSpPr>
        <p:spPr>
          <a:xfrm>
            <a:off x="-19739" y="7200900"/>
            <a:ext cx="7429500"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KEITHROSEN.COM</a:t>
            </a:r>
          </a:p>
        </p:txBody>
      </p:sp>
      <p:pic>
        <p:nvPicPr>
          <p:cNvPr id="4" name="Picture 3" descr="A close up of a logo&#10;&#10;Description automatically generated">
            <a:extLst>
              <a:ext uri="{FF2B5EF4-FFF2-40B4-BE49-F238E27FC236}">
                <a16:creationId xmlns:a16="http://schemas.microsoft.com/office/drawing/2014/main" id="{988215F0-14C3-405D-AD3D-347035A34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52" y="1649873"/>
            <a:ext cx="3587148" cy="3567276"/>
          </a:xfrm>
          <a:prstGeom prst="rect">
            <a:avLst/>
          </a:prstGeom>
        </p:spPr>
      </p:pic>
      <p:sp>
        <p:nvSpPr>
          <p:cNvPr id="5" name="Title 1">
            <a:extLst>
              <a:ext uri="{FF2B5EF4-FFF2-40B4-BE49-F238E27FC236}">
                <a16:creationId xmlns:a16="http://schemas.microsoft.com/office/drawing/2014/main" id="{9AF16E0E-455E-4C8F-8234-88D59E376A99}"/>
              </a:ext>
            </a:extLst>
          </p:cNvPr>
          <p:cNvSpPr txBox="1">
            <a:spLocks/>
          </p:cNvSpPr>
          <p:nvPr/>
        </p:nvSpPr>
        <p:spPr>
          <a:xfrm>
            <a:off x="-10275" y="288604"/>
            <a:ext cx="7554075" cy="523221"/>
          </a:xfrm>
          <a:prstGeom prst="rect">
            <a:avLst/>
          </a:prstGeom>
        </p:spPr>
        <p:txBody>
          <a:bodyPr/>
          <a:lstStyle>
            <a:lvl1pPr>
              <a:defRPr>
                <a:latin typeface="+mj-lt"/>
                <a:ea typeface="+mj-ea"/>
                <a:cs typeface="+mj-cs"/>
              </a:defRPr>
            </a:lvl1pPr>
          </a:lstStyle>
          <a:p>
            <a:pPr algn="ctr"/>
            <a:r>
              <a:rPr lang="en-US" sz="2900" kern="0" dirty="0">
                <a:solidFill>
                  <a:schemeClr val="bg1"/>
                </a:solidFill>
                <a:latin typeface="Segoe UI Light" panose="020B0502040204020203" pitchFamily="34" charset="0"/>
                <a:ea typeface="Verdana" panose="020B0604030504040204" pitchFamily="34" charset="0"/>
                <a:cs typeface="Segoe UI Light" panose="020B0502040204020203" pitchFamily="34" charset="0"/>
              </a:rPr>
              <a:t>WHEN YOU DON’T MEET YOUR SALES QUOTA</a:t>
            </a:r>
          </a:p>
        </p:txBody>
      </p:sp>
      <p:sp>
        <p:nvSpPr>
          <p:cNvPr id="7" name="Title 1">
            <a:extLst>
              <a:ext uri="{FF2B5EF4-FFF2-40B4-BE49-F238E27FC236}">
                <a16:creationId xmlns:a16="http://schemas.microsoft.com/office/drawing/2014/main" id="{E80A0D09-CAFD-4528-8A53-431929F21AA6}"/>
              </a:ext>
            </a:extLst>
          </p:cNvPr>
          <p:cNvSpPr txBox="1">
            <a:spLocks/>
          </p:cNvSpPr>
          <p:nvPr/>
        </p:nvSpPr>
        <p:spPr>
          <a:xfrm>
            <a:off x="13865" y="5829300"/>
            <a:ext cx="3681835" cy="1107996"/>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r>
              <a:rPr lang="en-US" sz="2400" b="0" kern="0" dirty="0">
                <a:solidFill>
                  <a:schemeClr val="tx1"/>
                </a:solidFill>
                <a:latin typeface="Arial" panose="020B0604020202020204" pitchFamily="34" charset="0"/>
                <a:ea typeface="Verdana" panose="020B0604030504040204" pitchFamily="34" charset="0"/>
                <a:cs typeface="Arial" panose="020B0604020202020204" pitchFamily="34" charset="0"/>
              </a:rPr>
              <a:t>A BAD BOSS </a:t>
            </a:r>
          </a:p>
          <a:p>
            <a:pPr algn="ctr"/>
            <a:r>
              <a:rPr lang="en-US" sz="2400" b="0" kern="0" dirty="0">
                <a:solidFill>
                  <a:schemeClr val="tx1"/>
                </a:solidFill>
                <a:latin typeface="Arial" panose="020B0604020202020204" pitchFamily="34" charset="0"/>
                <a:ea typeface="Verdana" panose="020B0604030504040204" pitchFamily="34" charset="0"/>
                <a:cs typeface="Arial" panose="020B0604020202020204" pitchFamily="34" charset="0"/>
              </a:rPr>
              <a:t>GETS MAD AND</a:t>
            </a:r>
          </a:p>
          <a:p>
            <a:pPr algn="ctr"/>
            <a:r>
              <a:rPr lang="en-US" sz="2400" b="0" kern="0" dirty="0">
                <a:solidFill>
                  <a:schemeClr val="tx1"/>
                </a:solidFill>
                <a:latin typeface="Arial" panose="020B0604020202020204" pitchFamily="34" charset="0"/>
                <a:ea typeface="Verdana" panose="020B0604030504040204" pitchFamily="34" charset="0"/>
                <a:cs typeface="Arial" panose="020B0604020202020204" pitchFamily="34" charset="0"/>
              </a:rPr>
              <a:t> BLAMES YOU</a:t>
            </a:r>
          </a:p>
        </p:txBody>
      </p:sp>
      <p:sp>
        <p:nvSpPr>
          <p:cNvPr id="8" name="Title 1">
            <a:extLst>
              <a:ext uri="{FF2B5EF4-FFF2-40B4-BE49-F238E27FC236}">
                <a16:creationId xmlns:a16="http://schemas.microsoft.com/office/drawing/2014/main" id="{69B523C1-D9F6-4815-8DF8-019B5D623D21}"/>
              </a:ext>
            </a:extLst>
          </p:cNvPr>
          <p:cNvSpPr txBox="1">
            <a:spLocks/>
          </p:cNvSpPr>
          <p:nvPr/>
        </p:nvSpPr>
        <p:spPr>
          <a:xfrm>
            <a:off x="3446731" y="5844619"/>
            <a:ext cx="4305300" cy="1127681"/>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lnSpc>
                <a:spcPts val="3000"/>
              </a:lnSpc>
            </a:pPr>
            <a:r>
              <a:rPr lang="en-US" sz="2400" b="0" kern="0" dirty="0">
                <a:solidFill>
                  <a:schemeClr val="tx1"/>
                </a:solidFill>
                <a:latin typeface="Arial" panose="020B0604020202020204" pitchFamily="34" charset="0"/>
                <a:ea typeface="Verdana" panose="020B0604030504040204" pitchFamily="34" charset="0"/>
                <a:cs typeface="Arial" panose="020B0604020202020204" pitchFamily="34" charset="0"/>
              </a:rPr>
              <a:t>A GOOD BOSS TAKES</a:t>
            </a:r>
          </a:p>
          <a:p>
            <a:pPr algn="ctr">
              <a:lnSpc>
                <a:spcPts val="3000"/>
              </a:lnSpc>
            </a:pPr>
            <a:r>
              <a:rPr lang="en-US" sz="2400" b="0" kern="0" dirty="0">
                <a:solidFill>
                  <a:schemeClr val="tx1"/>
                </a:solidFill>
                <a:latin typeface="Arial" panose="020B0604020202020204" pitchFamily="34" charset="0"/>
                <a:ea typeface="Verdana" panose="020B0604030504040204" pitchFamily="34" charset="0"/>
                <a:cs typeface="Arial" panose="020B0604020202020204" pitchFamily="34" charset="0"/>
              </a:rPr>
              <a:t> 100% ACCOUNTABILITY </a:t>
            </a:r>
          </a:p>
          <a:p>
            <a:pPr algn="ctr">
              <a:lnSpc>
                <a:spcPts val="3000"/>
              </a:lnSpc>
            </a:pPr>
            <a:r>
              <a:rPr lang="en-US" sz="2400" b="0" kern="0" dirty="0">
                <a:solidFill>
                  <a:schemeClr val="tx1"/>
                </a:solidFill>
                <a:latin typeface="Arial" panose="020B0604020202020204" pitchFamily="34" charset="0"/>
                <a:ea typeface="Verdana" panose="020B0604030504040204" pitchFamily="34" charset="0"/>
                <a:cs typeface="Arial" panose="020B0604020202020204" pitchFamily="34" charset="0"/>
              </a:rPr>
              <a:t>AND COACHES YOU</a:t>
            </a:r>
          </a:p>
        </p:txBody>
      </p:sp>
      <p:cxnSp>
        <p:nvCxnSpPr>
          <p:cNvPr id="9" name="Straight Connector 8">
            <a:extLst>
              <a:ext uri="{FF2B5EF4-FFF2-40B4-BE49-F238E27FC236}">
                <a16:creationId xmlns:a16="http://schemas.microsoft.com/office/drawing/2014/main" id="{11E5958B-1130-499A-9B61-ED979521F4CB}"/>
              </a:ext>
            </a:extLst>
          </p:cNvPr>
          <p:cNvCxnSpPr>
            <a:cxnSpLocks/>
          </p:cNvCxnSpPr>
          <p:nvPr/>
        </p:nvCxnSpPr>
        <p:spPr>
          <a:xfrm>
            <a:off x="3771900" y="876300"/>
            <a:ext cx="0" cy="5919563"/>
          </a:xfrm>
          <a:prstGeom prst="line">
            <a:avLst/>
          </a:prstGeom>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D69F1ACE-AC1B-4C33-84A3-69F5B56A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1028700"/>
            <a:ext cx="3777045" cy="4462108"/>
          </a:xfrm>
          <a:prstGeom prst="rect">
            <a:avLst/>
          </a:prstGeom>
        </p:spPr>
      </p:pic>
      <p:pic>
        <p:nvPicPr>
          <p:cNvPr id="11" name="Picture 10">
            <a:extLst>
              <a:ext uri="{FF2B5EF4-FFF2-40B4-BE49-F238E27FC236}">
                <a16:creationId xmlns:a16="http://schemas.microsoft.com/office/drawing/2014/main" id="{234E41F2-5701-4198-A7F7-EDC1B8643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470" y="995870"/>
            <a:ext cx="3405823" cy="4379568"/>
          </a:xfrm>
          <a:prstGeom prst="rect">
            <a:avLst/>
          </a:prstGeom>
        </p:spPr>
      </p:pic>
    </p:spTree>
    <p:extLst>
      <p:ext uri="{BB962C8B-B14F-4D97-AF65-F5344CB8AC3E}">
        <p14:creationId xmlns:p14="http://schemas.microsoft.com/office/powerpoint/2010/main" val="144448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9290">
            <a:alpha val="678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E537-90D4-43AF-9F4C-6CFA1040DA07}"/>
              </a:ext>
            </a:extLst>
          </p:cNvPr>
          <p:cNvSpPr>
            <a:spLocks noGrp="1"/>
          </p:cNvSpPr>
          <p:nvPr>
            <p:ph type="title"/>
          </p:nvPr>
        </p:nvSpPr>
        <p:spPr>
          <a:xfrm>
            <a:off x="-96741" y="511010"/>
            <a:ext cx="7816047" cy="738664"/>
          </a:xfrm>
        </p:spPr>
        <p:txBody>
          <a:bodyPr/>
          <a:lstStyle/>
          <a:p>
            <a:pPr algn="l"/>
            <a:r>
              <a:rPr lang="en-US" sz="2400" dirty="0">
                <a:solidFill>
                  <a:schemeClr val="bg1"/>
                </a:solidFill>
                <a:latin typeface="Verdana" panose="020B0604030504040204" pitchFamily="34" charset="0"/>
                <a:ea typeface="Verdana" panose="020B0604030504040204" pitchFamily="34" charset="0"/>
              </a:rPr>
              <a:t>WHEN YOU DON’T MEET YOUR SALES QUOTA</a:t>
            </a:r>
          </a:p>
        </p:txBody>
      </p:sp>
      <p:sp>
        <p:nvSpPr>
          <p:cNvPr id="7" name="Title 1">
            <a:extLst>
              <a:ext uri="{FF2B5EF4-FFF2-40B4-BE49-F238E27FC236}">
                <a16:creationId xmlns:a16="http://schemas.microsoft.com/office/drawing/2014/main" id="{50EBB018-9E40-4FA4-A923-7077BB0E0A3E}"/>
              </a:ext>
            </a:extLst>
          </p:cNvPr>
          <p:cNvSpPr txBox="1">
            <a:spLocks/>
          </p:cNvSpPr>
          <p:nvPr/>
        </p:nvSpPr>
        <p:spPr>
          <a:xfrm>
            <a:off x="3647623" y="6040204"/>
            <a:ext cx="4305300" cy="923330"/>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r>
              <a:rPr lang="en-US" sz="2000" kern="0" dirty="0">
                <a:solidFill>
                  <a:srgbClr val="29486D"/>
                </a:solidFill>
                <a:latin typeface="Verdana" panose="020B0604030504040204" pitchFamily="34" charset="0"/>
                <a:ea typeface="Verdana" panose="020B0604030504040204" pitchFamily="34" charset="0"/>
              </a:rPr>
              <a:t>A GOOD BOSS TAKES</a:t>
            </a:r>
          </a:p>
          <a:p>
            <a:pPr algn="ctr"/>
            <a:r>
              <a:rPr lang="en-US" sz="2000" kern="0" dirty="0">
                <a:solidFill>
                  <a:srgbClr val="29486D"/>
                </a:solidFill>
                <a:latin typeface="Verdana" panose="020B0604030504040204" pitchFamily="34" charset="0"/>
                <a:ea typeface="Verdana" panose="020B0604030504040204" pitchFamily="34" charset="0"/>
              </a:rPr>
              <a:t> 100% ACCOUNTABILITY </a:t>
            </a:r>
          </a:p>
          <a:p>
            <a:pPr algn="ctr"/>
            <a:r>
              <a:rPr lang="en-US" sz="2000" kern="0" dirty="0">
                <a:solidFill>
                  <a:srgbClr val="29486D"/>
                </a:solidFill>
                <a:latin typeface="Verdana" panose="020B0604030504040204" pitchFamily="34" charset="0"/>
                <a:ea typeface="Verdana" panose="020B0604030504040204" pitchFamily="34" charset="0"/>
              </a:rPr>
              <a:t>AND COACHES YOU</a:t>
            </a:r>
          </a:p>
        </p:txBody>
      </p:sp>
      <p:sp>
        <p:nvSpPr>
          <p:cNvPr id="8" name="Title 1">
            <a:extLst>
              <a:ext uri="{FF2B5EF4-FFF2-40B4-BE49-F238E27FC236}">
                <a16:creationId xmlns:a16="http://schemas.microsoft.com/office/drawing/2014/main" id="{FEE81F4A-2B05-4F0D-999F-984F7C92A793}"/>
              </a:ext>
            </a:extLst>
          </p:cNvPr>
          <p:cNvSpPr txBox="1">
            <a:spLocks/>
          </p:cNvSpPr>
          <p:nvPr/>
        </p:nvSpPr>
        <p:spPr>
          <a:xfrm>
            <a:off x="62368" y="6001840"/>
            <a:ext cx="3681835" cy="615553"/>
          </a:xfrm>
          <a:prstGeom prst="rect">
            <a:avLst/>
          </a:prstGeom>
        </p:spPr>
        <p:txBody>
          <a:bodyPr wrap="square" lIns="0" tIns="0" rIns="0" bIns="0">
            <a:spAutoFit/>
          </a:bodyPr>
          <a:lstStyle>
            <a:lvl1pPr>
              <a:defRPr sz="6750" b="1" i="0">
                <a:solidFill>
                  <a:srgbClr val="FDFDFB"/>
                </a:solidFill>
                <a:latin typeface="Arial"/>
                <a:ea typeface="+mj-ea"/>
                <a:cs typeface="Arial"/>
              </a:defRPr>
            </a:lvl1pPr>
          </a:lstStyle>
          <a:p>
            <a:pPr algn="ctr"/>
            <a:r>
              <a:rPr lang="en-US" sz="2000" kern="0" dirty="0">
                <a:solidFill>
                  <a:srgbClr val="29486D"/>
                </a:solidFill>
                <a:latin typeface="Verdana" panose="020B0604030504040204" pitchFamily="34" charset="0"/>
                <a:ea typeface="Verdana" panose="020B0604030504040204" pitchFamily="34" charset="0"/>
              </a:rPr>
              <a:t>A BAD BOSS GETS MAD</a:t>
            </a:r>
          </a:p>
          <a:p>
            <a:pPr algn="ctr"/>
            <a:r>
              <a:rPr lang="en-US" sz="2000" kern="0" dirty="0">
                <a:solidFill>
                  <a:srgbClr val="29486D"/>
                </a:solidFill>
                <a:latin typeface="Verdana" panose="020B0604030504040204" pitchFamily="34" charset="0"/>
                <a:ea typeface="Verdana" panose="020B0604030504040204" pitchFamily="34" charset="0"/>
              </a:rPr>
              <a:t> AND BLAMES YOU</a:t>
            </a:r>
          </a:p>
        </p:txBody>
      </p:sp>
      <p:pic>
        <p:nvPicPr>
          <p:cNvPr id="5" name="Picture 4" descr="A picture containing building&#10;&#10;Description automatically generated">
            <a:extLst>
              <a:ext uri="{FF2B5EF4-FFF2-40B4-BE49-F238E27FC236}">
                <a16:creationId xmlns:a16="http://schemas.microsoft.com/office/drawing/2014/main" id="{A9C84075-19E9-4BE0-BCCC-3FF1E12C07C0}"/>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762500" y="1301651"/>
            <a:ext cx="3701251" cy="4436983"/>
          </a:xfrm>
          <a:prstGeom prst="rect">
            <a:avLst/>
          </a:prstGeom>
        </p:spPr>
      </p:pic>
      <p:pic>
        <p:nvPicPr>
          <p:cNvPr id="10" name="Picture 9">
            <a:extLst>
              <a:ext uri="{FF2B5EF4-FFF2-40B4-BE49-F238E27FC236}">
                <a16:creationId xmlns:a16="http://schemas.microsoft.com/office/drawing/2014/main" id="{2B6A4031-F97C-4E73-9CA0-17AD89454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863" y="1168479"/>
            <a:ext cx="3981232" cy="4703329"/>
          </a:xfrm>
          <a:prstGeom prst="rect">
            <a:avLst/>
          </a:prstGeom>
        </p:spPr>
      </p:pic>
      <p:cxnSp>
        <p:nvCxnSpPr>
          <p:cNvPr id="12" name="Straight Connector 11">
            <a:extLst>
              <a:ext uri="{FF2B5EF4-FFF2-40B4-BE49-F238E27FC236}">
                <a16:creationId xmlns:a16="http://schemas.microsoft.com/office/drawing/2014/main" id="{31C1ADB4-E682-42A9-BB40-8AB61E1B6474}"/>
              </a:ext>
            </a:extLst>
          </p:cNvPr>
          <p:cNvCxnSpPr/>
          <p:nvPr/>
        </p:nvCxnSpPr>
        <p:spPr>
          <a:xfrm>
            <a:off x="3811283" y="1028700"/>
            <a:ext cx="0" cy="5634758"/>
          </a:xfrm>
          <a:prstGeom prst="line">
            <a:avLst/>
          </a:prstGeom>
        </p:spPr>
        <p:style>
          <a:lnRef idx="3">
            <a:schemeClr val="dk1"/>
          </a:lnRef>
          <a:fillRef idx="0">
            <a:schemeClr val="dk1"/>
          </a:fillRef>
          <a:effectRef idx="2">
            <a:schemeClr val="dk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C30D9335-3397-46D5-A75A-512EA6E74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48" y="2156590"/>
            <a:ext cx="3681835" cy="3115066"/>
          </a:xfrm>
          <a:prstGeom prst="rect">
            <a:avLst/>
          </a:prstGeom>
        </p:spPr>
      </p:pic>
    </p:spTree>
    <p:extLst>
      <p:ext uri="{BB962C8B-B14F-4D97-AF65-F5344CB8AC3E}">
        <p14:creationId xmlns:p14="http://schemas.microsoft.com/office/powerpoint/2010/main" val="2211718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10628</TotalTime>
  <Words>197</Words>
  <Application>Microsoft Office PowerPoint</Application>
  <PresentationFormat>Custom</PresentationFormat>
  <Paragraphs>36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Abadi Extra Light</vt:lpstr>
      <vt:lpstr>Arial</vt:lpstr>
      <vt:lpstr>Calibri</vt:lpstr>
      <vt:lpstr>Segoe UI Light</vt:lpstr>
      <vt:lpstr>Segoe UI Semilight</vt:lpstr>
      <vt:lpstr>Verdana</vt:lpstr>
      <vt:lpstr>Office Theme</vt:lpstr>
      <vt:lpstr>DURING COMPANY MEETINGS SOAPBOX OTHERS TALK  BAD BOSS COACHES AND SABATOGUES AGENDA GOOD COACH REALISE THEIRS  BAD COACH ABOUT ME COACHING ALWAYS ABOUT COAHCS   GOOD BOSS CLOSES WHAT QUESITON ASK TO GUIDE PERSON WHERE WANT  badboss tries tofid coaching around everything goodbossfits everything around coaching  GOOD POSS PUSHED SFOR RESULT BAD BOSS FOCUSES ON THE PROCESS  give you a job now  </vt:lpstr>
      <vt:lpstr>PowerPoint Presentation</vt:lpstr>
      <vt:lpstr>WHEN YOU DON’T MEET YOUR SALES QUOTA</vt:lpstr>
      <vt:lpstr>WHEN YOU DON’T MEET YOUR SALES QUOTA</vt:lpstr>
      <vt:lpstr>PowerPoint Presentation</vt:lpstr>
      <vt:lpstr>WHEN YOU DON’T MEET YOUR SALES QUOTA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Rosen</dc:creator>
  <cp:lastModifiedBy>Keith Rosen</cp:lastModifiedBy>
  <cp:revision>279</cp:revision>
  <dcterms:created xsi:type="dcterms:W3CDTF">2019-06-21T12:07:25Z</dcterms:created>
  <dcterms:modified xsi:type="dcterms:W3CDTF">2019-09-21T23:07:46Z</dcterms:modified>
</cp:coreProperties>
</file>